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309" r:id="rId3"/>
    <p:sldId id="302" r:id="rId4"/>
    <p:sldId id="257" r:id="rId5"/>
    <p:sldId id="299" r:id="rId6"/>
    <p:sldId id="300" r:id="rId7"/>
    <p:sldId id="313" r:id="rId8"/>
    <p:sldId id="311" r:id="rId9"/>
    <p:sldId id="310" r:id="rId10"/>
    <p:sldId id="304" r:id="rId11"/>
    <p:sldId id="258" r:id="rId12"/>
    <p:sldId id="294" r:id="rId13"/>
    <p:sldId id="29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stantinos Ziazios" initials="KZ" lastIdx="1" clrIdx="0">
    <p:extLst>
      <p:ext uri="{19B8F6BF-5375-455C-9EA6-DF929625EA0E}">
        <p15:presenceInfo xmlns:p15="http://schemas.microsoft.com/office/powerpoint/2012/main" userId="419aaa10b98f41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0" autoAdjust="0"/>
    <p:restoredTop sz="63163" autoAdjust="0"/>
  </p:normalViewPr>
  <p:slideViewPr>
    <p:cSldViewPr snapToGrid="0">
      <p:cViewPr varScale="1">
        <p:scale>
          <a:sx n="57" d="100"/>
          <a:sy n="57" d="100"/>
        </p:scale>
        <p:origin x="60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7A45B-5D0B-41EF-BAAB-FE2E24108B4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2053D-59F3-4648-BE09-B271E5C2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4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start </a:t>
            </a:r>
          </a:p>
          <a:p>
            <a:r>
              <a:rPr lang="en-US" dirty="0"/>
              <a:t>Install asp.net core</a:t>
            </a:r>
          </a:p>
          <a:p>
            <a:r>
              <a:rPr lang="en-US" dirty="0"/>
              <a:t>Install </a:t>
            </a:r>
            <a:r>
              <a:rPr lang="en-US" dirty="0" err="1"/>
              <a:t>vscode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Unlike the image of HAL 9000 we are going to talk about ai in small scale and to code about it</a:t>
            </a:r>
          </a:p>
          <a:p>
            <a:r>
              <a:rPr lang="en-US" dirty="0"/>
              <a:t>How many of you do you know about ml</a:t>
            </a:r>
          </a:p>
          <a:p>
            <a:r>
              <a:rPr lang="en-US" dirty="0"/>
              <a:t>How many of you have you build something</a:t>
            </a:r>
          </a:p>
          <a:p>
            <a:r>
              <a:rPr lang="en-US" dirty="0"/>
              <a:t>What technologies</a:t>
            </a:r>
          </a:p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053D-59F3-4648-BE09-B271E5C2D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7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053D-59F3-4648-BE09-B271E5C2D7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38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053D-59F3-4648-BE09-B271E5C2D7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36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053D-59F3-4648-BE09-B271E5C2D7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27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053D-59F3-4648-BE09-B271E5C2D7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1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053D-59F3-4648-BE09-B271E5C2D7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053D-59F3-4648-BE09-B271E5C2D7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053D-59F3-4648-BE09-B271E5C2D7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23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053D-59F3-4648-BE09-B271E5C2D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2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https://download.microsoft.com/download/8/8/5/88544F33-836A-49A5-8B67-451C24709A8F/dotnet-sdk-2.1.300-win-gs-x64.exe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053D-59F3-4648-BE09-B271E5C2D7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4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053D-59F3-4648-BE09-B271E5C2D7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73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053D-59F3-4648-BE09-B271E5C2D7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51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2053D-59F3-4648-BE09-B271E5C2D7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8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va.microsoft.com/learning-path/asp-net-core-2-0-23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github.com/dotnet/machinelearning-sampl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.com/net/learn/what-is-dotnet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hyperlink" Target="https://www.edx.org/course/mvc-application-design-using-net-core-2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Thessaloniki-NET-Meetu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ziaziosk" TargetMode="Externa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7" Type="http://schemas.openxmlformats.org/officeDocument/2006/relationships/hyperlink" Target="https://translate.google.gr/translate?hl=el&amp;sl=en&amp;u=https://nodejs.org/en/download/&amp;prev=sear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dejs.org/en/download/" TargetMode="External"/><Relationship Id="rId5" Type="http://schemas.openxmlformats.org/officeDocument/2006/relationships/hyperlink" Target="http://aka.ms/DotNetCore21" TargetMode="External"/><Relationship Id="rId4" Type="http://schemas.openxmlformats.org/officeDocument/2006/relationships/hyperlink" Target="http://aka.ms/VSCOD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Asp.net core</a:t>
            </a:r>
            <a:br>
              <a:rPr lang="en-US" dirty="0"/>
            </a:br>
            <a:r>
              <a:rPr lang="en-US" sz="2800" i="1" dirty="0"/>
              <a:t>the evergreen workshop</a:t>
            </a:r>
            <a:endParaRPr lang="en-US" i="1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127199" y="6239933"/>
            <a:ext cx="8791575" cy="4995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Constantinos Ziazios</a:t>
            </a:r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195" y="274845"/>
            <a:ext cx="2265579" cy="969164"/>
          </a:xfrm>
          <a:prstGeom prst="rect">
            <a:avLst/>
          </a:prstGeom>
        </p:spPr>
      </p:pic>
      <p:sp>
        <p:nvSpPr>
          <p:cNvPr id="6" name="Υπότιτλος 2"/>
          <p:cNvSpPr txBox="1">
            <a:spLocks/>
          </p:cNvSpPr>
          <p:nvPr/>
        </p:nvSpPr>
        <p:spPr>
          <a:xfrm>
            <a:off x="2028824" y="3754437"/>
            <a:ext cx="8791575" cy="2119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“</a:t>
            </a:r>
            <a:r>
              <a:rPr lang="en-US" dirty="0"/>
              <a:t>Oh, you have a flame; feel it in your heart.</a:t>
            </a:r>
            <a:br>
              <a:rPr lang="en-US" sz="2400" dirty="0"/>
            </a:br>
            <a:r>
              <a:rPr lang="en-US" dirty="0"/>
              <a:t>And down at the core is the hottest part.</a:t>
            </a:r>
            <a:br>
              <a:rPr lang="en-US" sz="2400" dirty="0"/>
            </a:br>
            <a:r>
              <a:rPr lang="en-US" dirty="0"/>
              <a:t>We can burn without fuel.</a:t>
            </a:r>
            <a:r>
              <a:rPr lang="en-US" sz="2200" dirty="0"/>
              <a:t>” –</a:t>
            </a:r>
          </a:p>
          <a:p>
            <a:r>
              <a:rPr lang="en-US" sz="2200" dirty="0"/>
              <a:t> Eric Clapton – The core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ÎÏÎ¿ÏÎ­Î»ÎµÏÎ¼Î± ÎµÎ¹ÎºÏÎ½Î±Ï Î³Î¹Î± dotnet core">
            <a:extLst>
              <a:ext uri="{FF2B5EF4-FFF2-40B4-BE49-F238E27FC236}">
                <a16:creationId xmlns:a16="http://schemas.microsoft.com/office/drawing/2014/main" id="{8A59DBE5-74CE-476C-9E71-AD2DACC2A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906" y="3356184"/>
            <a:ext cx="4133868" cy="251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04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ROAD AHEAD</a:t>
            </a:r>
          </a:p>
        </p:txBody>
      </p:sp>
      <p:pic>
        <p:nvPicPr>
          <p:cNvPr id="3074" name="Picture 2" descr="http://gigi.nullneuron.net/gigilabs/wp-content/uploads/2018/05/dotnet-core3.png">
            <a:extLst>
              <a:ext uri="{FF2B5EF4-FFF2-40B4-BE49-F238E27FC236}">
                <a16:creationId xmlns:a16="http://schemas.microsoft.com/office/drawing/2014/main" id="{68813C00-2B93-4A33-A94E-C6EA78118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71" y="2249487"/>
            <a:ext cx="3900714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778FF-2C48-4378-BF79-0869BD7E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We have grouped the ASP.NET Core 2.2 release into a few themes:</a:t>
            </a:r>
          </a:p>
          <a:p>
            <a:r>
              <a:rPr lang="en-US" dirty="0"/>
              <a:t>APIs &amp; Services</a:t>
            </a:r>
          </a:p>
          <a:p>
            <a:r>
              <a:rPr lang="en-US" dirty="0"/>
              <a:t>Server improvements</a:t>
            </a:r>
          </a:p>
          <a:p>
            <a:r>
              <a:rPr lang="en-US" dirty="0" err="1"/>
              <a:t>SignalR</a:t>
            </a:r>
            <a:endParaRPr lang="en-US" dirty="0"/>
          </a:p>
          <a:p>
            <a:r>
              <a:rPr lang="en-US" b="1" dirty="0"/>
              <a:t>Rough Schedule</a:t>
            </a:r>
          </a:p>
          <a:p>
            <a:r>
              <a:rPr lang="en-US" dirty="0"/>
              <a:t>We are currently planning to have 3 previews before RTM:</a:t>
            </a:r>
          </a:p>
          <a:p>
            <a:r>
              <a:rPr lang="en-US" dirty="0"/>
              <a:t>August – Preview 1</a:t>
            </a:r>
          </a:p>
          <a:p>
            <a:r>
              <a:rPr lang="en-US" dirty="0"/>
              <a:t>September - Preview 2</a:t>
            </a:r>
          </a:p>
          <a:p>
            <a:r>
              <a:rPr lang="en-US" dirty="0"/>
              <a:t>October - Preview 3</a:t>
            </a:r>
          </a:p>
          <a:p>
            <a:r>
              <a:rPr lang="en-US" dirty="0"/>
              <a:t>Before End-of-year – RTM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5049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  <a:endParaRPr lang="en-US"/>
          </a:p>
        </p:txBody>
      </p:sp>
      <p:pic>
        <p:nvPicPr>
          <p:cNvPr id="5" name="Picture 4" descr="ÎÏÎ¿ÏÎ­Î»ÎµÏÎ¼Î± ÎµÎ¹ÎºÏÎ½Î±Ï Î³Î¹Î± packt .net core">
            <a:extLst>
              <a:ext uri="{FF2B5EF4-FFF2-40B4-BE49-F238E27FC236}">
                <a16:creationId xmlns:a16="http://schemas.microsoft.com/office/drawing/2014/main" id="{F437D403-6B4C-4C3C-BBB3-5478D2BB1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627550"/>
            <a:ext cx="2262754" cy="279352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rogramming ASP.NET Core">
            <a:extLst>
              <a:ext uri="{FF2B5EF4-FFF2-40B4-BE49-F238E27FC236}">
                <a16:creationId xmlns:a16="http://schemas.microsoft.com/office/drawing/2014/main" id="{F759F41E-55A3-42FD-9DB9-C83FDBD85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891" y="2645446"/>
            <a:ext cx="2262754" cy="275773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sz="2200">
                <a:hlinkClick r:id="rId6"/>
              </a:rPr>
              <a:t>https://www.microsoft.com/net/learn/what-is-dotnet</a:t>
            </a:r>
            <a:endParaRPr lang="en-US" sz="2200"/>
          </a:p>
          <a:p>
            <a:r>
              <a:rPr lang="en-US" sz="2200">
                <a:hlinkClick r:id="rId7"/>
              </a:rPr>
              <a:t>https://dotnet-presentations.github.io/</a:t>
            </a:r>
          </a:p>
          <a:p>
            <a:r>
              <a:rPr lang="en-US" sz="2200">
                <a:hlinkClick r:id="rId8"/>
              </a:rPr>
              <a:t>https://mva.microsoft.com/learning-path/asp-net-core-2-0-23</a:t>
            </a:r>
            <a:endParaRPr lang="en-US" sz="2200"/>
          </a:p>
          <a:p>
            <a:r>
              <a:rPr lang="en-US" sz="2200">
                <a:hlinkClick r:id="rId9"/>
              </a:rPr>
              <a:t>MVC Application Design using .NET Core 2.0 - edX</a:t>
            </a: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4745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Tools</a:t>
            </a:r>
            <a:endParaRPr lang="en-US"/>
          </a:p>
        </p:txBody>
      </p:sp>
      <p:pic>
        <p:nvPicPr>
          <p:cNvPr id="5126" name="Picture 6" descr="Visual Studio Code running on Windows 10, with the Search function shown.">
            <a:extLst>
              <a:ext uri="{FF2B5EF4-FFF2-40B4-BE49-F238E27FC236}">
                <a16:creationId xmlns:a16="http://schemas.microsoft.com/office/drawing/2014/main" id="{C0347CC2-3B41-494C-91A0-E0DD8BBD5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2" r="23611" b="-1"/>
          <a:stretch/>
        </p:blipFill>
        <p:spPr bwMode="auto">
          <a:xfrm>
            <a:off x="1141411" y="2249487"/>
            <a:ext cx="3494597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b="1" dirty="0">
                <a:hlinkClick r:id="rId5"/>
              </a:rPr>
              <a:t>https://code.visualstudio.com/</a:t>
            </a:r>
            <a:endParaRPr lang="en-US" b="1" dirty="0"/>
          </a:p>
          <a:p>
            <a:r>
              <a:rPr lang="en-US" b="1" dirty="0"/>
              <a:t>Visual studio 2017</a:t>
            </a:r>
          </a:p>
        </p:txBody>
      </p:sp>
    </p:spTree>
    <p:extLst>
      <p:ext uri="{BB962C8B-B14F-4D97-AF65-F5344CB8AC3E}">
        <p14:creationId xmlns:p14="http://schemas.microsoft.com/office/powerpoint/2010/main" val="90861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60" name="Group 217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19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8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0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61" name="Group 273">
            <a:extLst>
              <a:ext uri="{FF2B5EF4-FFF2-40B4-BE49-F238E27FC236}">
                <a16:creationId xmlns:a16="http://schemas.microsoft.com/office/drawing/2014/main" id="{3B471BDA-CF9A-4D5A-968B-40FC59D41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75" name="Rectangle 274">
              <a:extLst>
                <a:ext uri="{FF2B5EF4-FFF2-40B4-BE49-F238E27FC236}">
                  <a16:creationId xmlns:a16="http://schemas.microsoft.com/office/drawing/2014/main" id="{040777B3-B75E-4922-A37C-3C019743C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6" name="Picture 2">
              <a:extLst>
                <a:ext uri="{FF2B5EF4-FFF2-40B4-BE49-F238E27FC236}">
                  <a16:creationId xmlns:a16="http://schemas.microsoft.com/office/drawing/2014/main" id="{4444371B-289B-4387-9856-366475C8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615112" y="1122363"/>
            <a:ext cx="40528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  <a:endParaRPr lang="en-US" sz="480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585702" y="3602038"/>
            <a:ext cx="40822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tx2"/>
                </a:solidFill>
              </a:rPr>
              <a:t>Questions ?</a:t>
            </a:r>
          </a:p>
        </p:txBody>
      </p:sp>
      <p:pic>
        <p:nvPicPr>
          <p:cNvPr id="10" name="Picture 9" descr="A close up of a cat&#10;&#10;Description generated with very high confidence">
            <a:extLst>
              <a:ext uri="{FF2B5EF4-FFF2-40B4-BE49-F238E27FC236}">
                <a16:creationId xmlns:a16="http://schemas.microsoft.com/office/drawing/2014/main" id="{3BB812C2-FE3E-477D-B72B-2B029C077D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93" r="24730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362" name="Group 277">
            <a:extLst>
              <a:ext uri="{FF2B5EF4-FFF2-40B4-BE49-F238E27FC236}">
                <a16:creationId xmlns:a16="http://schemas.microsoft.com/office/drawing/2014/main" id="{C5A2BA54-1CB5-4D78-833D-4DE99D4CF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79" name="Rectangle 5">
              <a:extLst>
                <a:ext uri="{FF2B5EF4-FFF2-40B4-BE49-F238E27FC236}">
                  <a16:creationId xmlns:a16="http://schemas.microsoft.com/office/drawing/2014/main" id="{2DB6607A-AE5A-4681-97D6-48D8B5010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0" name="Freeform 6">
              <a:extLst>
                <a:ext uri="{FF2B5EF4-FFF2-40B4-BE49-F238E27FC236}">
                  <a16:creationId xmlns:a16="http://schemas.microsoft.com/office/drawing/2014/main" id="{5E0CE6AA-EF28-43C6-800A-9935291AD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7">
              <a:extLst>
                <a:ext uri="{FF2B5EF4-FFF2-40B4-BE49-F238E27FC236}">
                  <a16:creationId xmlns:a16="http://schemas.microsoft.com/office/drawing/2014/main" id="{73BFC1E3-1422-4F2B-92EF-9A5231829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Rectangle 8">
              <a:extLst>
                <a:ext uri="{FF2B5EF4-FFF2-40B4-BE49-F238E27FC236}">
                  <a16:creationId xmlns:a16="http://schemas.microsoft.com/office/drawing/2014/main" id="{82CBF0D0-7E2E-45E8-B887-FECB65B4E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3" name="Freeform 9">
              <a:extLst>
                <a:ext uri="{FF2B5EF4-FFF2-40B4-BE49-F238E27FC236}">
                  <a16:creationId xmlns:a16="http://schemas.microsoft.com/office/drawing/2014/main" id="{CFC2EE57-3A17-49D2-B960-B2151196D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10">
              <a:extLst>
                <a:ext uri="{FF2B5EF4-FFF2-40B4-BE49-F238E27FC236}">
                  <a16:creationId xmlns:a16="http://schemas.microsoft.com/office/drawing/2014/main" id="{BC6054EA-AC38-4659-8DFC-7EA8363CA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11">
              <a:extLst>
                <a:ext uri="{FF2B5EF4-FFF2-40B4-BE49-F238E27FC236}">
                  <a16:creationId xmlns:a16="http://schemas.microsoft.com/office/drawing/2014/main" id="{5D458F22-E3AE-4E1F-84E7-B89DA554D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12">
              <a:extLst>
                <a:ext uri="{FF2B5EF4-FFF2-40B4-BE49-F238E27FC236}">
                  <a16:creationId xmlns:a16="http://schemas.microsoft.com/office/drawing/2014/main" id="{0C8ECD7E-36FA-42E4-8CA2-DCAEFB7B5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13">
              <a:extLst>
                <a:ext uri="{FF2B5EF4-FFF2-40B4-BE49-F238E27FC236}">
                  <a16:creationId xmlns:a16="http://schemas.microsoft.com/office/drawing/2014/main" id="{05CCF058-4880-4E54-B471-D1668C777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14">
              <a:extLst>
                <a:ext uri="{FF2B5EF4-FFF2-40B4-BE49-F238E27FC236}">
                  <a16:creationId xmlns:a16="http://schemas.microsoft.com/office/drawing/2014/main" id="{665BE7E0-1D92-4191-8128-69FAB3A6A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15">
              <a:extLst>
                <a:ext uri="{FF2B5EF4-FFF2-40B4-BE49-F238E27FC236}">
                  <a16:creationId xmlns:a16="http://schemas.microsoft.com/office/drawing/2014/main" id="{2E478E73-D149-4066-8259-CD8344AB9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6">
              <a:extLst>
                <a:ext uri="{FF2B5EF4-FFF2-40B4-BE49-F238E27FC236}">
                  <a16:creationId xmlns:a16="http://schemas.microsoft.com/office/drawing/2014/main" id="{5D5CD267-26CF-49D3-87EB-1E7BFBD6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7">
              <a:extLst>
                <a:ext uri="{FF2B5EF4-FFF2-40B4-BE49-F238E27FC236}">
                  <a16:creationId xmlns:a16="http://schemas.microsoft.com/office/drawing/2014/main" id="{2336B37D-C4BA-41F8-B4E7-738E45EE9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8">
              <a:extLst>
                <a:ext uri="{FF2B5EF4-FFF2-40B4-BE49-F238E27FC236}">
                  <a16:creationId xmlns:a16="http://schemas.microsoft.com/office/drawing/2014/main" id="{49CEB4CD-333D-4D07-94CE-AC797BBF4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9">
              <a:extLst>
                <a:ext uri="{FF2B5EF4-FFF2-40B4-BE49-F238E27FC236}">
                  <a16:creationId xmlns:a16="http://schemas.microsoft.com/office/drawing/2014/main" id="{E0F2EFE1-B0C9-41C9-9FA9-E770E2D5B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20">
              <a:extLst>
                <a:ext uri="{FF2B5EF4-FFF2-40B4-BE49-F238E27FC236}">
                  <a16:creationId xmlns:a16="http://schemas.microsoft.com/office/drawing/2014/main" id="{2F6844AA-0827-41A1-BB22-4BD3309AD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21">
              <a:extLst>
                <a:ext uri="{FF2B5EF4-FFF2-40B4-BE49-F238E27FC236}">
                  <a16:creationId xmlns:a16="http://schemas.microsoft.com/office/drawing/2014/main" id="{B235723F-C68A-4A97-A617-3E9A9C22A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22">
              <a:extLst>
                <a:ext uri="{FF2B5EF4-FFF2-40B4-BE49-F238E27FC236}">
                  <a16:creationId xmlns:a16="http://schemas.microsoft.com/office/drawing/2014/main" id="{AFEB9141-0BDF-4114-AB24-1E01DE03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23">
              <a:extLst>
                <a:ext uri="{FF2B5EF4-FFF2-40B4-BE49-F238E27FC236}">
                  <a16:creationId xmlns:a16="http://schemas.microsoft.com/office/drawing/2014/main" id="{0D54A9BF-75F9-4A83-AA6B-8010BF38A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24">
              <a:extLst>
                <a:ext uri="{FF2B5EF4-FFF2-40B4-BE49-F238E27FC236}">
                  <a16:creationId xmlns:a16="http://schemas.microsoft.com/office/drawing/2014/main" id="{3288CFAB-D4D6-492A-B462-09BB2BD90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25">
              <a:extLst>
                <a:ext uri="{FF2B5EF4-FFF2-40B4-BE49-F238E27FC236}">
                  <a16:creationId xmlns:a16="http://schemas.microsoft.com/office/drawing/2014/main" id="{CA9D6FFC-1660-4F40-9FD2-2B33025E4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6">
              <a:extLst>
                <a:ext uri="{FF2B5EF4-FFF2-40B4-BE49-F238E27FC236}">
                  <a16:creationId xmlns:a16="http://schemas.microsoft.com/office/drawing/2014/main" id="{A4A8BA1E-9927-4201-A300-C6B5BED91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27">
              <a:extLst>
                <a:ext uri="{FF2B5EF4-FFF2-40B4-BE49-F238E27FC236}">
                  <a16:creationId xmlns:a16="http://schemas.microsoft.com/office/drawing/2014/main" id="{22AFD4D4-6AEA-4436-82BC-CB036F87E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28">
              <a:extLst>
                <a:ext uri="{FF2B5EF4-FFF2-40B4-BE49-F238E27FC236}">
                  <a16:creationId xmlns:a16="http://schemas.microsoft.com/office/drawing/2014/main" id="{B4CA41A4-B77F-444E-A92B-CC601C0BC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29">
              <a:extLst>
                <a:ext uri="{FF2B5EF4-FFF2-40B4-BE49-F238E27FC236}">
                  <a16:creationId xmlns:a16="http://schemas.microsoft.com/office/drawing/2014/main" id="{865CFF1D-3C70-46D9-97B0-92C70F392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30">
              <a:extLst>
                <a:ext uri="{FF2B5EF4-FFF2-40B4-BE49-F238E27FC236}">
                  <a16:creationId xmlns:a16="http://schemas.microsoft.com/office/drawing/2014/main" id="{7A04484B-D321-43E1-86DD-F7E32A24B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31">
              <a:extLst>
                <a:ext uri="{FF2B5EF4-FFF2-40B4-BE49-F238E27FC236}">
                  <a16:creationId xmlns:a16="http://schemas.microsoft.com/office/drawing/2014/main" id="{E2CC12CD-C2A5-40BD-8BE8-66B7A7268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32">
              <a:extLst>
                <a:ext uri="{FF2B5EF4-FFF2-40B4-BE49-F238E27FC236}">
                  <a16:creationId xmlns:a16="http://schemas.microsoft.com/office/drawing/2014/main" id="{1E3DF86E-AB44-4154-9CA3-C8C02B20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Rectangle 33">
              <a:extLst>
                <a:ext uri="{FF2B5EF4-FFF2-40B4-BE49-F238E27FC236}">
                  <a16:creationId xmlns:a16="http://schemas.microsoft.com/office/drawing/2014/main" id="{ADC8D582-EB2D-4D38-8823-7FB1FB2BF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0" name="Freeform 34">
              <a:extLst>
                <a:ext uri="{FF2B5EF4-FFF2-40B4-BE49-F238E27FC236}">
                  <a16:creationId xmlns:a16="http://schemas.microsoft.com/office/drawing/2014/main" id="{011E1CEA-AFFC-42FE-840D-A3B0F8424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35">
              <a:extLst>
                <a:ext uri="{FF2B5EF4-FFF2-40B4-BE49-F238E27FC236}">
                  <a16:creationId xmlns:a16="http://schemas.microsoft.com/office/drawing/2014/main" id="{76C64EAF-0261-45FA-9F95-0B5364661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36">
              <a:extLst>
                <a:ext uri="{FF2B5EF4-FFF2-40B4-BE49-F238E27FC236}">
                  <a16:creationId xmlns:a16="http://schemas.microsoft.com/office/drawing/2014/main" id="{EDC58670-805B-4958-AE08-B61E5A73A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37">
              <a:extLst>
                <a:ext uri="{FF2B5EF4-FFF2-40B4-BE49-F238E27FC236}">
                  <a16:creationId xmlns:a16="http://schemas.microsoft.com/office/drawing/2014/main" id="{1512240B-9829-4107-A85E-DFBEE306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8">
              <a:extLst>
                <a:ext uri="{FF2B5EF4-FFF2-40B4-BE49-F238E27FC236}">
                  <a16:creationId xmlns:a16="http://schemas.microsoft.com/office/drawing/2014/main" id="{B59441B6-8F55-4566-B5F8-A053A9323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39">
              <a:extLst>
                <a:ext uri="{FF2B5EF4-FFF2-40B4-BE49-F238E27FC236}">
                  <a16:creationId xmlns:a16="http://schemas.microsoft.com/office/drawing/2014/main" id="{6D062F50-AC49-4E70-92B3-9BCFE1386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40">
              <a:extLst>
                <a:ext uri="{FF2B5EF4-FFF2-40B4-BE49-F238E27FC236}">
                  <a16:creationId xmlns:a16="http://schemas.microsoft.com/office/drawing/2014/main" id="{1FA0EB50-E8CB-45B4-8ED5-788754F4C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41">
              <a:extLst>
                <a:ext uri="{FF2B5EF4-FFF2-40B4-BE49-F238E27FC236}">
                  <a16:creationId xmlns:a16="http://schemas.microsoft.com/office/drawing/2014/main" id="{FC507F72-75CE-468E-B348-AE1873E9E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42">
              <a:extLst>
                <a:ext uri="{FF2B5EF4-FFF2-40B4-BE49-F238E27FC236}">
                  <a16:creationId xmlns:a16="http://schemas.microsoft.com/office/drawing/2014/main" id="{781D34F2-C0B0-4220-BA83-AE4CDC2BE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43">
              <a:extLst>
                <a:ext uri="{FF2B5EF4-FFF2-40B4-BE49-F238E27FC236}">
                  <a16:creationId xmlns:a16="http://schemas.microsoft.com/office/drawing/2014/main" id="{96D3A3D8-2214-47E2-90DF-EB8E8922E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44">
              <a:extLst>
                <a:ext uri="{FF2B5EF4-FFF2-40B4-BE49-F238E27FC236}">
                  <a16:creationId xmlns:a16="http://schemas.microsoft.com/office/drawing/2014/main" id="{E5C891BD-8830-427B-A690-1C3D8BAD0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Rectangle 45">
              <a:extLst>
                <a:ext uri="{FF2B5EF4-FFF2-40B4-BE49-F238E27FC236}">
                  <a16:creationId xmlns:a16="http://schemas.microsoft.com/office/drawing/2014/main" id="{4A3705CB-C3BA-4834-822A-E97C2F8A0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0" name="Freeform 46">
              <a:extLst>
                <a:ext uri="{FF2B5EF4-FFF2-40B4-BE49-F238E27FC236}">
                  <a16:creationId xmlns:a16="http://schemas.microsoft.com/office/drawing/2014/main" id="{3CF22130-7505-4C25-AC49-5DD59EF7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7">
              <a:extLst>
                <a:ext uri="{FF2B5EF4-FFF2-40B4-BE49-F238E27FC236}">
                  <a16:creationId xmlns:a16="http://schemas.microsoft.com/office/drawing/2014/main" id="{EFF560F4-697B-4CC1-9AC8-6C91A8017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8">
              <a:extLst>
                <a:ext uri="{FF2B5EF4-FFF2-40B4-BE49-F238E27FC236}">
                  <a16:creationId xmlns:a16="http://schemas.microsoft.com/office/drawing/2014/main" id="{7D3216B3-1293-43C4-BBFA-B836E5895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9">
              <a:extLst>
                <a:ext uri="{FF2B5EF4-FFF2-40B4-BE49-F238E27FC236}">
                  <a16:creationId xmlns:a16="http://schemas.microsoft.com/office/drawing/2014/main" id="{A0665B7D-2416-4B87-A001-9EDD0EF63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50">
              <a:extLst>
                <a:ext uri="{FF2B5EF4-FFF2-40B4-BE49-F238E27FC236}">
                  <a16:creationId xmlns:a16="http://schemas.microsoft.com/office/drawing/2014/main" id="{2EE2432C-262C-4267-930A-BE1A8F6A9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Freeform 51">
              <a:extLst>
                <a:ext uri="{FF2B5EF4-FFF2-40B4-BE49-F238E27FC236}">
                  <a16:creationId xmlns:a16="http://schemas.microsoft.com/office/drawing/2014/main" id="{02A3432C-1ED1-4B42-B85C-81EC80B04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52">
              <a:extLst>
                <a:ext uri="{FF2B5EF4-FFF2-40B4-BE49-F238E27FC236}">
                  <a16:creationId xmlns:a16="http://schemas.microsoft.com/office/drawing/2014/main" id="{A4AB4B84-080E-4A9D-99AC-F28468466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53">
              <a:extLst>
                <a:ext uri="{FF2B5EF4-FFF2-40B4-BE49-F238E27FC236}">
                  <a16:creationId xmlns:a16="http://schemas.microsoft.com/office/drawing/2014/main" id="{668A2CA1-9949-45D9-A81C-AAF5287A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54">
              <a:extLst>
                <a:ext uri="{FF2B5EF4-FFF2-40B4-BE49-F238E27FC236}">
                  <a16:creationId xmlns:a16="http://schemas.microsoft.com/office/drawing/2014/main" id="{1151A1EC-0A92-4424-A8E5-8C32BA81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55">
              <a:extLst>
                <a:ext uri="{FF2B5EF4-FFF2-40B4-BE49-F238E27FC236}">
                  <a16:creationId xmlns:a16="http://schemas.microsoft.com/office/drawing/2014/main" id="{277D7F09-E974-49B2-B91E-F8B15CF5E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6">
              <a:extLst>
                <a:ext uri="{FF2B5EF4-FFF2-40B4-BE49-F238E27FC236}">
                  <a16:creationId xmlns:a16="http://schemas.microsoft.com/office/drawing/2014/main" id="{E6FBA352-4C32-4913-BC4F-0D8A3108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7">
              <a:extLst>
                <a:ext uri="{FF2B5EF4-FFF2-40B4-BE49-F238E27FC236}">
                  <a16:creationId xmlns:a16="http://schemas.microsoft.com/office/drawing/2014/main" id="{8C63A559-C7FD-4FCC-8318-A8A38535E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8">
              <a:extLst>
                <a:ext uri="{FF2B5EF4-FFF2-40B4-BE49-F238E27FC236}">
                  <a16:creationId xmlns:a16="http://schemas.microsoft.com/office/drawing/2014/main" id="{17C111DD-1378-41CB-A7B3-240B74EF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73" name="Group 333">
            <a:extLst>
              <a:ext uri="{FF2B5EF4-FFF2-40B4-BE49-F238E27FC236}">
                <a16:creationId xmlns:a16="http://schemas.microsoft.com/office/drawing/2014/main" id="{ECC60EEE-AABB-4099-9403-8A4CDD573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335" name="Freeform 32">
              <a:extLst>
                <a:ext uri="{FF2B5EF4-FFF2-40B4-BE49-F238E27FC236}">
                  <a16:creationId xmlns:a16="http://schemas.microsoft.com/office/drawing/2014/main" id="{37EE12D4-39A5-483C-9603-F67BC95C2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33">
              <a:extLst>
                <a:ext uri="{FF2B5EF4-FFF2-40B4-BE49-F238E27FC236}">
                  <a16:creationId xmlns:a16="http://schemas.microsoft.com/office/drawing/2014/main" id="{EB0D59E9-096F-40E0-9841-CEE7D0081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34">
              <a:extLst>
                <a:ext uri="{FF2B5EF4-FFF2-40B4-BE49-F238E27FC236}">
                  <a16:creationId xmlns:a16="http://schemas.microsoft.com/office/drawing/2014/main" id="{282F10F0-6C2B-496C-8799-79FA8D023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35">
              <a:extLst>
                <a:ext uri="{FF2B5EF4-FFF2-40B4-BE49-F238E27FC236}">
                  <a16:creationId xmlns:a16="http://schemas.microsoft.com/office/drawing/2014/main" id="{BF5C5BBE-C9CE-403B-A438-0179F6DE4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36">
              <a:extLst>
                <a:ext uri="{FF2B5EF4-FFF2-40B4-BE49-F238E27FC236}">
                  <a16:creationId xmlns:a16="http://schemas.microsoft.com/office/drawing/2014/main" id="{E934C356-875A-42AE-A732-2D9A0F71D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37">
              <a:extLst>
                <a:ext uri="{FF2B5EF4-FFF2-40B4-BE49-F238E27FC236}">
                  <a16:creationId xmlns:a16="http://schemas.microsoft.com/office/drawing/2014/main" id="{F01F959B-AD54-406B-B259-33E17530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38">
              <a:extLst>
                <a:ext uri="{FF2B5EF4-FFF2-40B4-BE49-F238E27FC236}">
                  <a16:creationId xmlns:a16="http://schemas.microsoft.com/office/drawing/2014/main" id="{1F01FC20-9E7F-4CBD-80F4-FC59958C6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39">
              <a:extLst>
                <a:ext uri="{FF2B5EF4-FFF2-40B4-BE49-F238E27FC236}">
                  <a16:creationId xmlns:a16="http://schemas.microsoft.com/office/drawing/2014/main" id="{347EC5B5-5839-44EA-A8C8-42471CDC4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40">
              <a:extLst>
                <a:ext uri="{FF2B5EF4-FFF2-40B4-BE49-F238E27FC236}">
                  <a16:creationId xmlns:a16="http://schemas.microsoft.com/office/drawing/2014/main" id="{D116B3BA-0986-427E-B045-486A54F45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Rectangle 41">
              <a:extLst>
                <a:ext uri="{FF2B5EF4-FFF2-40B4-BE49-F238E27FC236}">
                  <a16:creationId xmlns:a16="http://schemas.microsoft.com/office/drawing/2014/main" id="{69492FD6-3328-4CD2-BF68-A1B7FC0C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8120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5C66-9E61-4F41-9E16-27F4CC7B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AD28-EA2F-4D34-AA0D-98B2F0EB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F8BC5-3D38-4E7D-A71E-F99ECED9E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721" y="79063"/>
            <a:ext cx="9322279" cy="657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5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About </a:t>
            </a:r>
            <a:r>
              <a:rPr lang="el-GR" dirty="0"/>
              <a:t> </a:t>
            </a:r>
            <a:r>
              <a:rPr lang="en-GB" dirty="0"/>
              <a:t>Thessaloniki.net meetup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https://www.meetup.com/Thessaloniki-NET-Meetup</a:t>
            </a:r>
            <a:endParaRPr lang="en-US" dirty="0"/>
          </a:p>
          <a:p>
            <a:r>
              <a:rPr lang="en-US" dirty="0"/>
              <a:t>Next Monday: End of season meetup with java folks</a:t>
            </a:r>
          </a:p>
          <a:p>
            <a:r>
              <a:rPr lang="en-US" dirty="0"/>
              <a:t>Stay tuned!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85D48-A1DD-4D7C-84A6-0684939C4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531" y="2539721"/>
            <a:ext cx="1714739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5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Contents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Quick Intro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What’s new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Setting Up Bits</a:t>
            </a:r>
          </a:p>
          <a:p>
            <a:pPr>
              <a:lnSpc>
                <a:spcPct val="110000"/>
              </a:lnSpc>
            </a:pPr>
            <a:r>
              <a:rPr lang="en-US" sz="2200" dirty="0" err="1"/>
              <a:t>.Net</a:t>
            </a:r>
            <a:r>
              <a:rPr lang="en-US" sz="2200" dirty="0"/>
              <a:t> Core Workshop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QA Workshop</a:t>
            </a:r>
          </a:p>
          <a:p>
            <a:pPr>
              <a:lnSpc>
                <a:spcPct val="110000"/>
              </a:lnSpc>
            </a:pPr>
            <a:r>
              <a:rPr lang="en-US" sz="2200" dirty="0" err="1"/>
              <a:t>Reactjs</a:t>
            </a:r>
            <a:r>
              <a:rPr lang="en-US" sz="2200" dirty="0"/>
              <a:t> Workshop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Discussion</a:t>
            </a:r>
          </a:p>
          <a:p>
            <a:pPr>
              <a:lnSpc>
                <a:spcPct val="110000"/>
              </a:lnSpc>
            </a:pPr>
            <a:endParaRPr lang="en-US" sz="2200" dirty="0"/>
          </a:p>
        </p:txBody>
      </p:sp>
      <p:pic>
        <p:nvPicPr>
          <p:cNvPr id="2050" name="Picture 2" descr="ÎÏÎ¿ÏÎ­Î»ÎµÏÎ¼Î± ÎµÎ¹ÎºÏÎ½Î±Ï Î³Î¹Î± .net">
            <a:extLst>
              <a:ext uri="{FF2B5EF4-FFF2-40B4-BE49-F238E27FC236}">
                <a16:creationId xmlns:a16="http://schemas.microsoft.com/office/drawing/2014/main" id="{D80A1492-FB18-4272-ACFC-FD5A945601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9" r="23526" b="-1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85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pic>
        <p:nvPicPr>
          <p:cNvPr id="2050" name="Picture 2" descr="life of programmer 1">
            <a:extLst>
              <a:ext uri="{FF2B5EF4-FFF2-40B4-BE49-F238E27FC236}">
                <a16:creationId xmlns:a16="http://schemas.microsoft.com/office/drawing/2014/main" id="{6D44B5E8-C5FB-437F-8D9E-5FAD4650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3038836"/>
            <a:ext cx="3494597" cy="1970952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Engineer/Developer/Coder and </a:t>
            </a:r>
            <a:r>
              <a:rPr lang="en-US" dirty="0" err="1"/>
              <a:t>.net</a:t>
            </a:r>
            <a:r>
              <a:rPr lang="en-US" dirty="0"/>
              <a:t> guy</a:t>
            </a:r>
          </a:p>
          <a:p>
            <a:r>
              <a:rPr lang="en-US" dirty="0"/>
              <a:t>Experience in AI, and machine learning, but not an expert</a:t>
            </a:r>
          </a:p>
          <a:p>
            <a:r>
              <a:rPr lang="en-US" dirty="0"/>
              <a:t>Find me at @</a:t>
            </a:r>
            <a:r>
              <a:rPr lang="en-US" dirty="0" err="1"/>
              <a:t>ziaziosk</a:t>
            </a:r>
            <a:endParaRPr lang="en-US" dirty="0"/>
          </a:p>
          <a:p>
            <a:r>
              <a:rPr lang="en-US" dirty="0">
                <a:hlinkClick r:id="rId5"/>
              </a:rPr>
              <a:t>https://github.com/ziaziosk</a:t>
            </a:r>
            <a:endParaRPr lang="en-US" dirty="0"/>
          </a:p>
          <a:p>
            <a:r>
              <a:rPr lang="en-US" dirty="0"/>
              <a:t>https://github.com/ThessalonikiNet-MeetUp</a:t>
            </a:r>
          </a:p>
        </p:txBody>
      </p:sp>
    </p:spTree>
    <p:extLst>
      <p:ext uri="{BB962C8B-B14F-4D97-AF65-F5344CB8AC3E}">
        <p14:creationId xmlns:p14="http://schemas.microsoft.com/office/powerpoint/2010/main" val="44859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Install Git</a:t>
            </a:r>
          </a:p>
          <a:p>
            <a:r>
              <a:rPr lang="en-US" dirty="0">
                <a:hlinkClick r:id="rId3"/>
              </a:rPr>
              <a:t>https://git-scm.com/download/win</a:t>
            </a:r>
            <a:endParaRPr lang="en-US" dirty="0"/>
          </a:p>
          <a:p>
            <a:r>
              <a:rPr lang="en-US" dirty="0"/>
              <a:t>Install vs code</a:t>
            </a:r>
          </a:p>
          <a:p>
            <a:r>
              <a:rPr lang="en-US" dirty="0">
                <a:hlinkClick r:id="rId4"/>
              </a:rPr>
              <a:t>http://aka.ms/VSCODE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dotnetcore</a:t>
            </a:r>
            <a:endParaRPr lang="en-US" dirty="0"/>
          </a:p>
          <a:p>
            <a:r>
              <a:rPr lang="en-US" dirty="0">
                <a:hlinkClick r:id="rId5"/>
              </a:rPr>
              <a:t>http://aka.ms/DotNetCore21</a:t>
            </a:r>
            <a:endParaRPr lang="en-US" dirty="0"/>
          </a:p>
          <a:p>
            <a:r>
              <a:rPr lang="en-US" dirty="0"/>
              <a:t>Install node</a:t>
            </a:r>
          </a:p>
          <a:p>
            <a:pPr fontAlgn="ctr"/>
            <a:r>
              <a:rPr lang="en-US" dirty="0">
                <a:hlinkClick r:id="rId6"/>
              </a:rPr>
              <a:t>https://nodejs.org/en/download/</a:t>
            </a:r>
            <a:endParaRPr lang="en-US" dirty="0"/>
          </a:p>
          <a:p>
            <a:pPr marL="0" indent="0" fontAlgn="ctr">
              <a:buNone/>
            </a:pPr>
            <a:br>
              <a:rPr lang="en-US" dirty="0">
                <a:hlinkClick r:id="rId7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6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About </a:t>
            </a:r>
            <a:r>
              <a:rPr lang="en-GB" sz="2800"/>
              <a:t>asp</a:t>
            </a:r>
            <a:r>
              <a:rPr lang="en-US" sz="2800"/>
              <a:t>.net core</a:t>
            </a:r>
          </a:p>
        </p:txBody>
      </p:sp>
      <p:sp>
        <p:nvSpPr>
          <p:cNvPr id="7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s://cdn-images-1.medium.com/max/2000/1*-bQofDO6WBkiru3Tu5VpMg.png">
            <a:extLst>
              <a:ext uri="{FF2B5EF4-FFF2-40B4-BE49-F238E27FC236}">
                <a16:creationId xmlns:a16="http://schemas.microsoft.com/office/drawing/2014/main" id="{B048EDC6-BCD9-4B3E-85BD-683DE35F7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88" y="1546712"/>
            <a:ext cx="6112382" cy="375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Free</a:t>
            </a:r>
          </a:p>
          <a:p>
            <a:pPr>
              <a:lnSpc>
                <a:spcPct val="110000"/>
              </a:lnSpc>
            </a:pPr>
            <a:r>
              <a:rPr lang="en-US" sz="1500"/>
              <a:t>Open Source</a:t>
            </a:r>
          </a:p>
          <a:p>
            <a:pPr>
              <a:lnSpc>
                <a:spcPct val="110000"/>
              </a:lnSpc>
            </a:pPr>
            <a:r>
              <a:rPr lang="en-US" sz="1500"/>
              <a:t>Cross Platform </a:t>
            </a:r>
          </a:p>
          <a:p>
            <a:pPr>
              <a:lnSpc>
                <a:spcPct val="110000"/>
              </a:lnSpc>
            </a:pPr>
            <a:r>
              <a:rPr lang="en-US" sz="1500"/>
              <a:t>Mutli-Language</a:t>
            </a:r>
          </a:p>
          <a:p>
            <a:pPr>
              <a:lnSpc>
                <a:spcPct val="110000"/>
              </a:lnSpc>
            </a:pPr>
            <a:r>
              <a:rPr lang="en-US" sz="1500"/>
              <a:t>One consistent API (.net standards 2.0)</a:t>
            </a:r>
          </a:p>
          <a:p>
            <a:pPr>
              <a:lnSpc>
                <a:spcPct val="110000"/>
              </a:lnSpc>
            </a:pPr>
            <a:r>
              <a:rPr lang="en-US" sz="1500"/>
              <a:t>Modern</a:t>
            </a:r>
          </a:p>
          <a:p>
            <a:pPr>
              <a:lnSpc>
                <a:spcPct val="110000"/>
              </a:lnSpc>
            </a:pPr>
            <a:r>
              <a:rPr lang="en-US" sz="1500"/>
              <a:t>Performant</a:t>
            </a:r>
          </a:p>
          <a:p>
            <a:pPr>
              <a:lnSpc>
                <a:spcPct val="110000"/>
              </a:lnSpc>
            </a:pPr>
            <a:r>
              <a:rPr lang="en-US" sz="1500"/>
              <a:t>API Development / Client Development</a:t>
            </a:r>
          </a:p>
          <a:p>
            <a:pPr>
              <a:lnSpc>
                <a:spcPct val="11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90060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What’s new in asp.net core 2.1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/>
              <a:t>SignalR</a:t>
            </a:r>
            <a:r>
              <a:rPr lang="en-US" dirty="0"/>
              <a:t> </a:t>
            </a:r>
          </a:p>
          <a:p>
            <a:r>
              <a:rPr lang="en-US" dirty="0"/>
              <a:t>https is default</a:t>
            </a:r>
          </a:p>
          <a:p>
            <a:r>
              <a:rPr lang="en-US" dirty="0"/>
              <a:t>Better Swagger support</a:t>
            </a:r>
          </a:p>
          <a:p>
            <a:r>
              <a:rPr lang="en-US" dirty="0" err="1"/>
              <a:t>ActionResult</a:t>
            </a:r>
            <a:r>
              <a:rPr lang="en-US" dirty="0"/>
              <a:t>&lt;T&gt;</a:t>
            </a:r>
          </a:p>
          <a:p>
            <a:r>
              <a:rPr lang="en-US" dirty="0"/>
              <a:t>Asp.net Identity library (With GDPR support)</a:t>
            </a:r>
          </a:p>
          <a:p>
            <a:r>
              <a:rPr lang="en-US" dirty="0"/>
              <a:t>MVC Functional testing</a:t>
            </a:r>
          </a:p>
          <a:p>
            <a:r>
              <a:rPr lang="en-US" dirty="0"/>
              <a:t>GDPR</a:t>
            </a:r>
          </a:p>
          <a:p>
            <a:r>
              <a:rPr lang="en-US" dirty="0"/>
              <a:t>New </a:t>
            </a:r>
            <a:r>
              <a:rPr lang="en-US" dirty="0" err="1"/>
              <a:t>Microsoft.AspNetCore.App</a:t>
            </a:r>
            <a:r>
              <a:rPr lang="en-US" dirty="0"/>
              <a:t> package</a:t>
            </a:r>
          </a:p>
          <a:p>
            <a:r>
              <a:rPr lang="en-US" dirty="0" err="1"/>
              <a:t>Blazor</a:t>
            </a:r>
            <a:r>
              <a:rPr lang="en-US" dirty="0"/>
              <a:t> ??</a:t>
            </a:r>
          </a:p>
        </p:txBody>
      </p:sp>
    </p:spTree>
    <p:extLst>
      <p:ext uri="{BB962C8B-B14F-4D97-AF65-F5344CB8AC3E}">
        <p14:creationId xmlns:p14="http://schemas.microsoft.com/office/powerpoint/2010/main" val="201711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05" name="Group 16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6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06" name="Group 218">
            <a:extLst>
              <a:ext uri="{FF2B5EF4-FFF2-40B4-BE49-F238E27FC236}">
                <a16:creationId xmlns:a16="http://schemas.microsoft.com/office/drawing/2014/main" id="{4D50C3BF-4EC6-4075-8C5A-BB4D93669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20" name="Rectangle 219">
              <a:extLst>
                <a:ext uri="{FF2B5EF4-FFF2-40B4-BE49-F238E27FC236}">
                  <a16:creationId xmlns:a16="http://schemas.microsoft.com/office/drawing/2014/main" id="{AAD5EEF9-647D-437D-909D-552158996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1" name="Picture 2">
              <a:extLst>
                <a:ext uri="{FF2B5EF4-FFF2-40B4-BE49-F238E27FC236}">
                  <a16:creationId xmlns:a16="http://schemas.microsoft.com/office/drawing/2014/main" id="{AD572E06-C69D-4C73-907F-E960818C9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5270066" y="474664"/>
            <a:ext cx="5397933" cy="1255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Let’s code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83B8E-04B5-4E13-8FC5-3597C55BA2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" b="4946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307" name="Group 222">
            <a:extLst>
              <a:ext uri="{FF2B5EF4-FFF2-40B4-BE49-F238E27FC236}">
                <a16:creationId xmlns:a16="http://schemas.microsoft.com/office/drawing/2014/main" id="{5C427DC4-D0C8-4AD1-971C-C179999E4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24" name="Rectangle 5">
              <a:extLst>
                <a:ext uri="{FF2B5EF4-FFF2-40B4-BE49-F238E27FC236}">
                  <a16:creationId xmlns:a16="http://schemas.microsoft.com/office/drawing/2014/main" id="{11827C78-913D-484C-8C41-03DA31425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5" name="Freeform 6">
              <a:extLst>
                <a:ext uri="{FF2B5EF4-FFF2-40B4-BE49-F238E27FC236}">
                  <a16:creationId xmlns:a16="http://schemas.microsoft.com/office/drawing/2014/main" id="{B6F8B17C-D826-4328-938A-3EA29923D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7">
              <a:extLst>
                <a:ext uri="{FF2B5EF4-FFF2-40B4-BE49-F238E27FC236}">
                  <a16:creationId xmlns:a16="http://schemas.microsoft.com/office/drawing/2014/main" id="{39D88DB7-6249-4F7B-BE6A-FCC6D4978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Rectangle 8">
              <a:extLst>
                <a:ext uri="{FF2B5EF4-FFF2-40B4-BE49-F238E27FC236}">
                  <a16:creationId xmlns:a16="http://schemas.microsoft.com/office/drawing/2014/main" id="{756D5198-7167-4B16-AB98-5B4E36925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8" name="Freeform 9">
              <a:extLst>
                <a:ext uri="{FF2B5EF4-FFF2-40B4-BE49-F238E27FC236}">
                  <a16:creationId xmlns:a16="http://schemas.microsoft.com/office/drawing/2014/main" id="{DA8DAFD5-0534-4B77-9BDA-835065CBA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10">
              <a:extLst>
                <a:ext uri="{FF2B5EF4-FFF2-40B4-BE49-F238E27FC236}">
                  <a16:creationId xmlns:a16="http://schemas.microsoft.com/office/drawing/2014/main" id="{7CA8B15F-CF03-4D11-8AEC-82E80157B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11">
              <a:extLst>
                <a:ext uri="{FF2B5EF4-FFF2-40B4-BE49-F238E27FC236}">
                  <a16:creationId xmlns:a16="http://schemas.microsoft.com/office/drawing/2014/main" id="{459FF9F8-7A9B-4AA7-A132-383AF3485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12">
              <a:extLst>
                <a:ext uri="{FF2B5EF4-FFF2-40B4-BE49-F238E27FC236}">
                  <a16:creationId xmlns:a16="http://schemas.microsoft.com/office/drawing/2014/main" id="{CBA02FB8-E42C-45DA-AAF7-3397620D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3">
              <a:extLst>
                <a:ext uri="{FF2B5EF4-FFF2-40B4-BE49-F238E27FC236}">
                  <a16:creationId xmlns:a16="http://schemas.microsoft.com/office/drawing/2014/main" id="{9929394A-93E2-4CC7-BE87-C83F6A8E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14">
              <a:extLst>
                <a:ext uri="{FF2B5EF4-FFF2-40B4-BE49-F238E27FC236}">
                  <a16:creationId xmlns:a16="http://schemas.microsoft.com/office/drawing/2014/main" id="{0D9C5509-FF48-4A4B-93E5-54BB49A4A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15">
              <a:extLst>
                <a:ext uri="{FF2B5EF4-FFF2-40B4-BE49-F238E27FC236}">
                  <a16:creationId xmlns:a16="http://schemas.microsoft.com/office/drawing/2014/main" id="{8D8D120B-EEA9-48FD-8996-23C6C46E1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16">
              <a:extLst>
                <a:ext uri="{FF2B5EF4-FFF2-40B4-BE49-F238E27FC236}">
                  <a16:creationId xmlns:a16="http://schemas.microsoft.com/office/drawing/2014/main" id="{3C6F42D5-B202-46C6-8515-D9840784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17">
              <a:extLst>
                <a:ext uri="{FF2B5EF4-FFF2-40B4-BE49-F238E27FC236}">
                  <a16:creationId xmlns:a16="http://schemas.microsoft.com/office/drawing/2014/main" id="{63970DAE-ED0B-4C16-A738-7D472097C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18">
              <a:extLst>
                <a:ext uri="{FF2B5EF4-FFF2-40B4-BE49-F238E27FC236}">
                  <a16:creationId xmlns:a16="http://schemas.microsoft.com/office/drawing/2014/main" id="{3057B46C-1C3D-49B0-BFA0-F8C524233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9">
              <a:extLst>
                <a:ext uri="{FF2B5EF4-FFF2-40B4-BE49-F238E27FC236}">
                  <a16:creationId xmlns:a16="http://schemas.microsoft.com/office/drawing/2014/main" id="{48CF20C5-3838-4173-A8B8-B2F2C98F1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20">
              <a:extLst>
                <a:ext uri="{FF2B5EF4-FFF2-40B4-BE49-F238E27FC236}">
                  <a16:creationId xmlns:a16="http://schemas.microsoft.com/office/drawing/2014/main" id="{ECE30E10-7578-4E62-ACBF-10C47906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21">
              <a:extLst>
                <a:ext uri="{FF2B5EF4-FFF2-40B4-BE49-F238E27FC236}">
                  <a16:creationId xmlns:a16="http://schemas.microsoft.com/office/drawing/2014/main" id="{944967BD-A875-4678-99F4-7F57BB00D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22">
              <a:extLst>
                <a:ext uri="{FF2B5EF4-FFF2-40B4-BE49-F238E27FC236}">
                  <a16:creationId xmlns:a16="http://schemas.microsoft.com/office/drawing/2014/main" id="{39B8890D-782F-4441-99F8-24D555ADB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23">
              <a:extLst>
                <a:ext uri="{FF2B5EF4-FFF2-40B4-BE49-F238E27FC236}">
                  <a16:creationId xmlns:a16="http://schemas.microsoft.com/office/drawing/2014/main" id="{BD2843C9-86AC-4823-8D89-66B62F94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24">
              <a:extLst>
                <a:ext uri="{FF2B5EF4-FFF2-40B4-BE49-F238E27FC236}">
                  <a16:creationId xmlns:a16="http://schemas.microsoft.com/office/drawing/2014/main" id="{1B519EA3-915E-4EAD-A40F-32168E8E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25">
              <a:extLst>
                <a:ext uri="{FF2B5EF4-FFF2-40B4-BE49-F238E27FC236}">
                  <a16:creationId xmlns:a16="http://schemas.microsoft.com/office/drawing/2014/main" id="{7A321902-1E1D-4964-AF8F-D133DEA5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26">
              <a:extLst>
                <a:ext uri="{FF2B5EF4-FFF2-40B4-BE49-F238E27FC236}">
                  <a16:creationId xmlns:a16="http://schemas.microsoft.com/office/drawing/2014/main" id="{112E54C4-91A4-40EC-9182-578C6684F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7">
              <a:extLst>
                <a:ext uri="{FF2B5EF4-FFF2-40B4-BE49-F238E27FC236}">
                  <a16:creationId xmlns:a16="http://schemas.microsoft.com/office/drawing/2014/main" id="{8FA627D4-711B-43E1-956F-E83777F1E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8">
              <a:extLst>
                <a:ext uri="{FF2B5EF4-FFF2-40B4-BE49-F238E27FC236}">
                  <a16:creationId xmlns:a16="http://schemas.microsoft.com/office/drawing/2014/main" id="{A52861B4-1F11-4F96-B2C6-6CF1ABF3E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9">
              <a:extLst>
                <a:ext uri="{FF2B5EF4-FFF2-40B4-BE49-F238E27FC236}">
                  <a16:creationId xmlns:a16="http://schemas.microsoft.com/office/drawing/2014/main" id="{8B08E382-69A6-4F49-B9D0-30282ABF2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30">
              <a:extLst>
                <a:ext uri="{FF2B5EF4-FFF2-40B4-BE49-F238E27FC236}">
                  <a16:creationId xmlns:a16="http://schemas.microsoft.com/office/drawing/2014/main" id="{C90814EC-520D-44F5-86DC-EC86DC654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F912B22F-31DB-46D6-8E4E-54EBED6B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32">
              <a:extLst>
                <a:ext uri="{FF2B5EF4-FFF2-40B4-BE49-F238E27FC236}">
                  <a16:creationId xmlns:a16="http://schemas.microsoft.com/office/drawing/2014/main" id="{051A22F2-66B3-4FF2-89BD-CD02C2681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Rectangle 33">
              <a:extLst>
                <a:ext uri="{FF2B5EF4-FFF2-40B4-BE49-F238E27FC236}">
                  <a16:creationId xmlns:a16="http://schemas.microsoft.com/office/drawing/2014/main" id="{4C2C276D-BE72-4024-971D-6777F9524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3" name="Freeform 34">
              <a:extLst>
                <a:ext uri="{FF2B5EF4-FFF2-40B4-BE49-F238E27FC236}">
                  <a16:creationId xmlns:a16="http://schemas.microsoft.com/office/drawing/2014/main" id="{6AFDDC6B-3AFC-48D7-95CF-5FBB511D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35">
              <a:extLst>
                <a:ext uri="{FF2B5EF4-FFF2-40B4-BE49-F238E27FC236}">
                  <a16:creationId xmlns:a16="http://schemas.microsoft.com/office/drawing/2014/main" id="{FFAA444D-5CF5-4864-A37F-A111C8FF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36">
              <a:extLst>
                <a:ext uri="{FF2B5EF4-FFF2-40B4-BE49-F238E27FC236}">
                  <a16:creationId xmlns:a16="http://schemas.microsoft.com/office/drawing/2014/main" id="{5FF79462-E4F2-48A6-A56D-0D6025638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37">
              <a:extLst>
                <a:ext uri="{FF2B5EF4-FFF2-40B4-BE49-F238E27FC236}">
                  <a16:creationId xmlns:a16="http://schemas.microsoft.com/office/drawing/2014/main" id="{966D2CEE-D08F-46BC-B14C-93765B5B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38">
              <a:extLst>
                <a:ext uri="{FF2B5EF4-FFF2-40B4-BE49-F238E27FC236}">
                  <a16:creationId xmlns:a16="http://schemas.microsoft.com/office/drawing/2014/main" id="{599A4AD6-C27F-4336-9E88-8C647A23C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39">
              <a:extLst>
                <a:ext uri="{FF2B5EF4-FFF2-40B4-BE49-F238E27FC236}">
                  <a16:creationId xmlns:a16="http://schemas.microsoft.com/office/drawing/2014/main" id="{44DF8341-5042-4DC0-BAEF-E3D91FF7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40">
              <a:extLst>
                <a:ext uri="{FF2B5EF4-FFF2-40B4-BE49-F238E27FC236}">
                  <a16:creationId xmlns:a16="http://schemas.microsoft.com/office/drawing/2014/main" id="{71762CC7-CB05-40DA-A00C-4E2E2480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41">
              <a:extLst>
                <a:ext uri="{FF2B5EF4-FFF2-40B4-BE49-F238E27FC236}">
                  <a16:creationId xmlns:a16="http://schemas.microsoft.com/office/drawing/2014/main" id="{4F9045FC-8914-48C8-A36C-AAA35E3F4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42">
              <a:extLst>
                <a:ext uri="{FF2B5EF4-FFF2-40B4-BE49-F238E27FC236}">
                  <a16:creationId xmlns:a16="http://schemas.microsoft.com/office/drawing/2014/main" id="{2B8DF617-2AF1-45FE-A0B8-E36B9580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43">
              <a:extLst>
                <a:ext uri="{FF2B5EF4-FFF2-40B4-BE49-F238E27FC236}">
                  <a16:creationId xmlns:a16="http://schemas.microsoft.com/office/drawing/2014/main" id="{492D7FF8-46B6-4679-9439-2057238D5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44">
              <a:extLst>
                <a:ext uri="{FF2B5EF4-FFF2-40B4-BE49-F238E27FC236}">
                  <a16:creationId xmlns:a16="http://schemas.microsoft.com/office/drawing/2014/main" id="{33DDE513-207C-49C7-BF67-7526AAAA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Rectangle 45">
              <a:extLst>
                <a:ext uri="{FF2B5EF4-FFF2-40B4-BE49-F238E27FC236}">
                  <a16:creationId xmlns:a16="http://schemas.microsoft.com/office/drawing/2014/main" id="{ABEE1802-DF83-4775-831C-512B9B0B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5" name="Freeform 46">
              <a:extLst>
                <a:ext uri="{FF2B5EF4-FFF2-40B4-BE49-F238E27FC236}">
                  <a16:creationId xmlns:a16="http://schemas.microsoft.com/office/drawing/2014/main" id="{3882C4EF-F620-4972-8FB9-B856D2B6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47">
              <a:extLst>
                <a:ext uri="{FF2B5EF4-FFF2-40B4-BE49-F238E27FC236}">
                  <a16:creationId xmlns:a16="http://schemas.microsoft.com/office/drawing/2014/main" id="{531F85E7-F63E-4D39-8088-8195AD227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48">
              <a:extLst>
                <a:ext uri="{FF2B5EF4-FFF2-40B4-BE49-F238E27FC236}">
                  <a16:creationId xmlns:a16="http://schemas.microsoft.com/office/drawing/2014/main" id="{9ADD32DD-B096-4677-80F8-B92AA01E6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49">
              <a:extLst>
                <a:ext uri="{FF2B5EF4-FFF2-40B4-BE49-F238E27FC236}">
                  <a16:creationId xmlns:a16="http://schemas.microsoft.com/office/drawing/2014/main" id="{9F1863D8-139F-4C40-BF00-40B6EA0F3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50">
              <a:extLst>
                <a:ext uri="{FF2B5EF4-FFF2-40B4-BE49-F238E27FC236}">
                  <a16:creationId xmlns:a16="http://schemas.microsoft.com/office/drawing/2014/main" id="{41C88777-539F-4497-8ACD-DB5EB48C8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51">
              <a:extLst>
                <a:ext uri="{FF2B5EF4-FFF2-40B4-BE49-F238E27FC236}">
                  <a16:creationId xmlns:a16="http://schemas.microsoft.com/office/drawing/2014/main" id="{502CEC28-4F28-4576-B919-7262CCC1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52">
              <a:extLst>
                <a:ext uri="{FF2B5EF4-FFF2-40B4-BE49-F238E27FC236}">
                  <a16:creationId xmlns:a16="http://schemas.microsoft.com/office/drawing/2014/main" id="{C9E5198A-7C53-4D62-BA3D-A3AC6FD0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53">
              <a:extLst>
                <a:ext uri="{FF2B5EF4-FFF2-40B4-BE49-F238E27FC236}">
                  <a16:creationId xmlns:a16="http://schemas.microsoft.com/office/drawing/2014/main" id="{E9A854AB-3F74-4287-87DC-AF5A56885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54">
              <a:extLst>
                <a:ext uri="{FF2B5EF4-FFF2-40B4-BE49-F238E27FC236}">
                  <a16:creationId xmlns:a16="http://schemas.microsoft.com/office/drawing/2014/main" id="{4AB0057E-B3A6-4026-9957-95F85AEE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55">
              <a:extLst>
                <a:ext uri="{FF2B5EF4-FFF2-40B4-BE49-F238E27FC236}">
                  <a16:creationId xmlns:a16="http://schemas.microsoft.com/office/drawing/2014/main" id="{3EE41E05-F297-4026-836E-28493C070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56">
              <a:extLst>
                <a:ext uri="{FF2B5EF4-FFF2-40B4-BE49-F238E27FC236}">
                  <a16:creationId xmlns:a16="http://schemas.microsoft.com/office/drawing/2014/main" id="{C92C5E3B-704D-4F3E-8093-7CA684C41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57">
              <a:extLst>
                <a:ext uri="{FF2B5EF4-FFF2-40B4-BE49-F238E27FC236}">
                  <a16:creationId xmlns:a16="http://schemas.microsoft.com/office/drawing/2014/main" id="{825CD6F0-AF7C-4FF4-97CB-67456D1D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58">
              <a:extLst>
                <a:ext uri="{FF2B5EF4-FFF2-40B4-BE49-F238E27FC236}">
                  <a16:creationId xmlns:a16="http://schemas.microsoft.com/office/drawing/2014/main" id="{C4DD64A4-C034-4789-BB5E-F569044A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08" name="Group 278">
            <a:extLst>
              <a:ext uri="{FF2B5EF4-FFF2-40B4-BE49-F238E27FC236}">
                <a16:creationId xmlns:a16="http://schemas.microsoft.com/office/drawing/2014/main" id="{B683E0DB-6F21-4C3E-8305-9450FD8D6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80" name="Freeform 32">
              <a:extLst>
                <a:ext uri="{FF2B5EF4-FFF2-40B4-BE49-F238E27FC236}">
                  <a16:creationId xmlns:a16="http://schemas.microsoft.com/office/drawing/2014/main" id="{F0A05D6A-7B96-4CC8-AE3F-7FD9D8AD9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33">
              <a:extLst>
                <a:ext uri="{FF2B5EF4-FFF2-40B4-BE49-F238E27FC236}">
                  <a16:creationId xmlns:a16="http://schemas.microsoft.com/office/drawing/2014/main" id="{5D804E2E-555D-4400-AF17-C855839CB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34">
              <a:extLst>
                <a:ext uri="{FF2B5EF4-FFF2-40B4-BE49-F238E27FC236}">
                  <a16:creationId xmlns:a16="http://schemas.microsoft.com/office/drawing/2014/main" id="{18D98775-8A76-44FB-B847-48847A7B5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35">
              <a:extLst>
                <a:ext uri="{FF2B5EF4-FFF2-40B4-BE49-F238E27FC236}">
                  <a16:creationId xmlns:a16="http://schemas.microsoft.com/office/drawing/2014/main" id="{81718D4D-D78C-49F6-A8D0-9BFA8281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36">
              <a:extLst>
                <a:ext uri="{FF2B5EF4-FFF2-40B4-BE49-F238E27FC236}">
                  <a16:creationId xmlns:a16="http://schemas.microsoft.com/office/drawing/2014/main" id="{77635061-C105-40C2-B344-85AFF348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37">
              <a:extLst>
                <a:ext uri="{FF2B5EF4-FFF2-40B4-BE49-F238E27FC236}">
                  <a16:creationId xmlns:a16="http://schemas.microsoft.com/office/drawing/2014/main" id="{8AC7657B-8096-43B1-8064-66D26AD3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38">
              <a:extLst>
                <a:ext uri="{FF2B5EF4-FFF2-40B4-BE49-F238E27FC236}">
                  <a16:creationId xmlns:a16="http://schemas.microsoft.com/office/drawing/2014/main" id="{53E7728E-84D6-4409-8B01-362F9C83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39">
              <a:extLst>
                <a:ext uri="{FF2B5EF4-FFF2-40B4-BE49-F238E27FC236}">
                  <a16:creationId xmlns:a16="http://schemas.microsoft.com/office/drawing/2014/main" id="{4AC472D4-CE53-4329-A993-58B6E842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40">
              <a:extLst>
                <a:ext uri="{FF2B5EF4-FFF2-40B4-BE49-F238E27FC236}">
                  <a16:creationId xmlns:a16="http://schemas.microsoft.com/office/drawing/2014/main" id="{26159CF8-0326-4216-A837-F6D30FE96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Rectangle 41">
              <a:extLst>
                <a:ext uri="{FF2B5EF4-FFF2-40B4-BE49-F238E27FC236}">
                  <a16:creationId xmlns:a16="http://schemas.microsoft.com/office/drawing/2014/main" id="{9BC6B81B-A802-4A4A-A808-00EB76985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A918B1A-CD1D-4425-9AF4-97C101F03F16}"/>
              </a:ext>
            </a:extLst>
          </p:cNvPr>
          <p:cNvSpPr txBox="1"/>
          <p:nvPr/>
        </p:nvSpPr>
        <p:spPr>
          <a:xfrm>
            <a:off x="5044323" y="1395512"/>
            <a:ext cx="53280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&gt;dotnet  --help</a:t>
            </a:r>
            <a:br>
              <a:rPr lang="en-GB" sz="2800" dirty="0">
                <a:latin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</a:rPr>
              <a:t>&gt;dotnet new console</a:t>
            </a:r>
            <a:br>
              <a:rPr lang="en-GB" sz="2800" dirty="0">
                <a:latin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</a:rPr>
              <a:t>&gt;dotnet restore</a:t>
            </a:r>
            <a:br>
              <a:rPr lang="en-GB" sz="2800" dirty="0">
                <a:latin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</a:rPr>
              <a:t>&gt;dotnet run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r>
              <a:rPr lang="en-GB" sz="2800" dirty="0">
                <a:latin typeface="Consolas" panose="020B0609020204030204" pitchFamily="49" charset="0"/>
              </a:rPr>
              <a:t>&gt;dotnet new </a:t>
            </a:r>
            <a:r>
              <a:rPr lang="en-GB" sz="2800" dirty="0" err="1">
                <a:latin typeface="Consolas" panose="020B0609020204030204" pitchFamily="49" charset="0"/>
              </a:rPr>
              <a:t>mvc</a:t>
            </a:r>
            <a:br>
              <a:rPr lang="en-GB" sz="2800" dirty="0">
                <a:latin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</a:rPr>
              <a:t>&gt;dotnet restore</a:t>
            </a:r>
            <a:br>
              <a:rPr lang="en-GB" sz="2800" dirty="0">
                <a:latin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</a:rPr>
              <a:t>&gt;dotnet run</a:t>
            </a:r>
            <a:endParaRPr lang="el-G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06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1187</TotalTime>
  <Words>378</Words>
  <Application>Microsoft Office PowerPoint</Application>
  <PresentationFormat>Widescreen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Trebuchet MS</vt:lpstr>
      <vt:lpstr>Tw Cen MT</vt:lpstr>
      <vt:lpstr>Κύκλωμα</vt:lpstr>
      <vt:lpstr>Asp.net core the evergreen workshop</vt:lpstr>
      <vt:lpstr>PowerPoint Presentation</vt:lpstr>
      <vt:lpstr>About  Thessaloniki.net meetup</vt:lpstr>
      <vt:lpstr>Contents</vt:lpstr>
      <vt:lpstr>About me</vt:lpstr>
      <vt:lpstr>Pre-requisites</vt:lpstr>
      <vt:lpstr>About asp.net core</vt:lpstr>
      <vt:lpstr>What’s new in asp.net core 2.1</vt:lpstr>
      <vt:lpstr>Let’s code </vt:lpstr>
      <vt:lpstr>ROAD AHEAD</vt:lpstr>
      <vt:lpstr>Reference</vt:lpstr>
      <vt:lpstr>Tools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Konstantinos Ziazios</dc:creator>
  <cp:lastModifiedBy>Konstantinos Ziazios</cp:lastModifiedBy>
  <cp:revision>39</cp:revision>
  <dcterms:created xsi:type="dcterms:W3CDTF">2017-03-22T21:25:03Z</dcterms:created>
  <dcterms:modified xsi:type="dcterms:W3CDTF">2018-06-30T06:40:33Z</dcterms:modified>
</cp:coreProperties>
</file>