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8.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796" r:id="rId8"/>
    <p:sldMasterId id="2147484816" r:id="rId9"/>
    <p:sldMasterId id="2147484825" r:id="rId10"/>
    <p:sldMasterId id="2147484849" r:id="rId11"/>
    <p:sldMasterId id="2147484891" r:id="rId12"/>
  </p:sldMasterIdLst>
  <p:notesMasterIdLst>
    <p:notesMasterId r:id="rId32"/>
  </p:notesMasterIdLst>
  <p:handoutMasterIdLst>
    <p:handoutMasterId r:id="rId33"/>
  </p:handoutMasterIdLst>
  <p:sldIdLst>
    <p:sldId id="1631" r:id="rId13"/>
    <p:sldId id="1543" r:id="rId14"/>
    <p:sldId id="1594" r:id="rId15"/>
    <p:sldId id="1595" r:id="rId16"/>
    <p:sldId id="1545" r:id="rId17"/>
    <p:sldId id="1615" r:id="rId18"/>
    <p:sldId id="1511" r:id="rId19"/>
    <p:sldId id="1616" r:id="rId20"/>
    <p:sldId id="1599" r:id="rId21"/>
    <p:sldId id="1617" r:id="rId22"/>
    <p:sldId id="1614" r:id="rId23"/>
    <p:sldId id="1608" r:id="rId24"/>
    <p:sldId id="1620" r:id="rId25"/>
    <p:sldId id="1610" r:id="rId26"/>
    <p:sldId id="1621" r:id="rId27"/>
    <p:sldId id="1625" r:id="rId28"/>
    <p:sldId id="1627" r:id="rId29"/>
    <p:sldId id="1597" r:id="rId30"/>
    <p:sldId id="1579" r:id="rId31"/>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631"/>
            <p14:sldId id="1543"/>
            <p14:sldId id="1594"/>
            <p14:sldId id="1595"/>
            <p14:sldId id="1545"/>
            <p14:sldId id="1615"/>
            <p14:sldId id="1511"/>
            <p14:sldId id="1616"/>
            <p14:sldId id="1599"/>
            <p14:sldId id="1617"/>
            <p14:sldId id="1614"/>
            <p14:sldId id="1608"/>
            <p14:sldId id="1620"/>
            <p14:sldId id="1610"/>
            <p14:sldId id="1621"/>
            <p14:sldId id="1625"/>
            <p14:sldId id="1627"/>
            <p14:sldId id="1597"/>
            <p14:sldId id="1579"/>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D6"/>
    <a:srgbClr val="007AD6"/>
    <a:srgbClr val="00B0F0"/>
    <a:srgbClr val="2DA5FF"/>
    <a:srgbClr val="7FBA00"/>
    <a:srgbClr val="1D4380"/>
    <a:srgbClr val="1A1A1A"/>
    <a:srgbClr val="000000"/>
    <a:srgbClr val="0072C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87373" autoAdjust="0"/>
  </p:normalViewPr>
  <p:slideViewPr>
    <p:cSldViewPr>
      <p:cViewPr varScale="1">
        <p:scale>
          <a:sx n="98" d="100"/>
          <a:sy n="98" d="100"/>
        </p:scale>
        <p:origin x="816" y="84"/>
      </p:cViewPr>
      <p:guideLst>
        <p:guide orient="horz" pos="1195"/>
        <p:guide pos="3839"/>
        <p:guide pos="186"/>
        <p:guide pos="7515"/>
      </p:guideLst>
    </p:cSldViewPr>
  </p:slideViewPr>
  <p:outlineViewPr>
    <p:cViewPr>
      <p:scale>
        <a:sx n="33" d="100"/>
        <a:sy n="33" d="100"/>
      </p:scale>
      <p:origin x="0" y="0"/>
    </p:cViewPr>
  </p:outlineViewPr>
  <p:notesTextViewPr>
    <p:cViewPr>
      <p:scale>
        <a:sx n="3" d="2"/>
        <a:sy n="3" d="2"/>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4/24/2015 10:10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4/24/2015 10:10 PM</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5456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83663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74010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41F5E1-0F7F-4ABB-A5CC-E4A04EB74652}" type="datetime1">
              <a:rPr lang="en-US" smtClean="0">
                <a:solidFill>
                  <a:prstClr val="black"/>
                </a:solidFill>
              </a:rPr>
              <a:pPr/>
              <a:t>4/24/2015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377330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ED8F25-B083-4128-B7CF-A5DE61C89776}"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82179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4/24/2015 10:10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14027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4</a:t>
            </a:fld>
            <a:endParaRPr lang="en-US"/>
          </a:p>
        </p:txBody>
      </p:sp>
    </p:spTree>
    <p:extLst>
      <p:ext uri="{BB962C8B-B14F-4D97-AF65-F5344CB8AC3E}">
        <p14:creationId xmlns:p14="http://schemas.microsoft.com/office/powerpoint/2010/main" val="88852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4/24/2015 10:10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2665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50890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9</a:t>
            </a:fld>
            <a:endParaRPr lang="en-US"/>
          </a:p>
        </p:txBody>
      </p:sp>
    </p:spTree>
    <p:extLst>
      <p:ext uri="{BB962C8B-B14F-4D97-AF65-F5344CB8AC3E}">
        <p14:creationId xmlns:p14="http://schemas.microsoft.com/office/powerpoint/2010/main" val="283957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42611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65209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724667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1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8.xml"/><Relationship Id="rId4" Type="http://schemas.openxmlformats.org/officeDocument/2006/relationships/image" Target="../media/image15.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9539288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12188825" cy="925689"/>
          </a:xfrm>
        </p:spPr>
        <p:txBody>
          <a:bodyPr anchor="ctr">
            <a:normAutofit/>
          </a:bodyPr>
          <a:lstStyle>
            <a:lvl1pPr marL="0" algn="ctr">
              <a:defRPr lang="en-US" sz="2799"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88825" cy="6858000"/>
          </a:xfrm>
        </p:spPr>
        <p:txBody>
          <a:bodyPr>
            <a:normAutofit/>
          </a:bodyPr>
          <a:lstStyle>
            <a:lvl1pPr marL="0" indent="0" algn="ctr">
              <a:buNone/>
              <a:defRPr sz="5998">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8760713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12188825" cy="925689"/>
          </a:xfrm>
        </p:spPr>
        <p:txBody>
          <a:bodyPr anchor="ctr">
            <a:normAutofit/>
          </a:bodyPr>
          <a:lstStyle>
            <a:lvl1pPr marL="0" algn="ctr">
              <a:defRPr lang="en-US" sz="2799"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88825" cy="6858000"/>
          </a:xfrm>
        </p:spPr>
        <p:txBody>
          <a:bodyPr>
            <a:normAutofit/>
          </a:bodyPr>
          <a:lstStyle>
            <a:lvl1pPr marL="0" indent="0" algn="ctr">
              <a:buNone/>
              <a:defRPr sz="5998">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87870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17895236"/>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1" y="0"/>
            <a:ext cx="12188824" cy="6858000"/>
          </a:xfrm>
        </p:spPr>
        <p:txBody>
          <a:bodyPr anchor="ctr">
            <a:normAutofit/>
          </a:bodyPr>
          <a:lstStyle>
            <a:lvl1pPr algn="ctr">
              <a:defRPr lang="en-US" sz="16595"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390166859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534345"/>
            <a:ext cx="11031571"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2853732"/>
            <a:ext cx="11031571"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874555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70018818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88825" cy="6858000"/>
          </a:xfrm>
        </p:spPr>
        <p:txBody>
          <a:bodyPr anchor="ctr">
            <a:noAutofit/>
          </a:bodyPr>
          <a:lstStyle>
            <a:lvl1pPr algn="ctr">
              <a:lnSpc>
                <a:spcPct val="100000"/>
              </a:lnSpc>
              <a:defRPr sz="16595">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2285408073"/>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9017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653" y="457200"/>
            <a:ext cx="4210130"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455750"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653" y="2604071"/>
            <a:ext cx="4210130"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99474127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5532344"/>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8"/>
            <a:ext cx="1681921" cy="195501"/>
          </a:xfrm>
          <a:prstGeom prst="rect">
            <a:avLst/>
          </a:prstGeom>
        </p:spPr>
      </p:pic>
    </p:spTree>
    <p:extLst>
      <p:ext uri="{BB962C8B-B14F-4D97-AF65-F5344CB8AC3E}">
        <p14:creationId xmlns:p14="http://schemas.microsoft.com/office/powerpoint/2010/main" val="223788179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8"/>
            <a:ext cx="1681921" cy="195501"/>
          </a:xfrm>
          <a:prstGeom prst="rect">
            <a:avLst/>
          </a:prstGeom>
        </p:spPr>
      </p:pic>
    </p:spTree>
    <p:extLst>
      <p:ext uri="{BB962C8B-B14F-4D97-AF65-F5344CB8AC3E}">
        <p14:creationId xmlns:p14="http://schemas.microsoft.com/office/powerpoint/2010/main" val="229952020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46897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036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33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743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7982" y="6356351"/>
            <a:ext cx="2742486" cy="365125"/>
          </a:xfrm>
          <a:prstGeom prst="rect">
            <a:avLst/>
          </a:prstGeom>
        </p:spPr>
        <p:txBody>
          <a:bodyPr/>
          <a:lstStyle/>
          <a:p>
            <a:fld id="{5E356972-2070-47AE-B783-30C805AD0B35}" type="datetimeFigureOut">
              <a:rPr lang="en-US" smtClean="0"/>
              <a:t>4/24/2015</a:t>
            </a:fld>
            <a:endParaRPr lang="en-US"/>
          </a:p>
        </p:txBody>
      </p:sp>
      <p:sp>
        <p:nvSpPr>
          <p:cNvPr id="4" name="Footer Placeholder 3"/>
          <p:cNvSpPr>
            <a:spLocks noGrp="1"/>
          </p:cNvSpPr>
          <p:nvPr>
            <p:ph type="ftr" sz="quarter" idx="11"/>
          </p:nvPr>
        </p:nvSpPr>
        <p:spPr>
          <a:xfrm>
            <a:off x="4037549" y="6356351"/>
            <a:ext cx="4113728"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08357" y="6356351"/>
            <a:ext cx="2742486" cy="365125"/>
          </a:xfrm>
          <a:prstGeom prst="rect">
            <a:avLst/>
          </a:prstGeom>
        </p:spPr>
        <p:txBody>
          <a:bodyPr/>
          <a:lstStyle/>
          <a:p>
            <a:fld id="{06065B66-4DC1-4FB1-A75A-801D0457E473}" type="slidenum">
              <a:rPr lang="en-US" smtClean="0"/>
              <a:t>‹#›</a:t>
            </a:fld>
            <a:endParaRPr lang="en-US"/>
          </a:p>
        </p:txBody>
      </p:sp>
    </p:spTree>
    <p:extLst>
      <p:ext uri="{BB962C8B-B14F-4D97-AF65-F5344CB8AC3E}">
        <p14:creationId xmlns:p14="http://schemas.microsoft.com/office/powerpoint/2010/main" val="214058557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096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193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512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889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381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071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436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88825" cy="6852165"/>
          </a:xfrm>
          <a:prstGeom prst="rect">
            <a:avLst/>
          </a:prstGeom>
        </p:spPr>
      </p:pic>
      <p:sp>
        <p:nvSpPr>
          <p:cNvPr id="3" name="Rectangle 2"/>
          <p:cNvSpPr/>
          <p:nvPr userDrawn="1"/>
        </p:nvSpPr>
        <p:spPr>
          <a:xfrm>
            <a:off x="0" y="0"/>
            <a:ext cx="12188825"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3886514979"/>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085" y="5503176"/>
            <a:ext cx="863711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743" y="2968091"/>
            <a:ext cx="3223021" cy="690695"/>
          </a:xfrm>
          <a:prstGeom prst="rect">
            <a:avLst/>
          </a:prstGeom>
        </p:spPr>
      </p:pic>
    </p:spTree>
    <p:extLst>
      <p:ext uri="{BB962C8B-B14F-4D97-AF65-F5344CB8AC3E}">
        <p14:creationId xmlns:p14="http://schemas.microsoft.com/office/powerpoint/2010/main" val="3408229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259792"/>
            <a:ext cx="8961913" cy="1075884"/>
          </a:xfrm>
        </p:spPr>
        <p:txBody>
          <a:bodyPr lIns="146304" tIns="91440" rIns="146304" bIns="91440"/>
          <a:lstStyle>
            <a:lvl1pPr>
              <a:lnSpc>
                <a:spcPts val="6173"/>
              </a:lnSpc>
              <a:defRPr sz="5683"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096" y="6437244"/>
            <a:ext cx="3858602" cy="134483"/>
          </a:xfrm>
          <a:prstGeom prst="rect">
            <a:avLst/>
          </a:prstGeom>
        </p:spPr>
        <p:txBody>
          <a:bodyPr/>
          <a:lstStyle/>
          <a:p>
            <a:pPr defTabSz="914126"/>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4206" y="6437244"/>
            <a:ext cx="555451" cy="134483"/>
          </a:xfrm>
          <a:prstGeom prst="rect">
            <a:avLst/>
          </a:prstGeom>
        </p:spPr>
        <p:txBody>
          <a:bodyPr/>
          <a:lstStyle/>
          <a:p>
            <a:pPr defTabSz="914126"/>
            <a:fld id="{27258FFF-F925-446B-8502-81C933981705}" type="slidenum">
              <a:rPr lang="el-GR" smtClean="0">
                <a:solidFill>
                  <a:srgbClr val="505050"/>
                </a:solidFill>
              </a:rPr>
              <a:pPr defTabSz="914126"/>
              <a:t>‹#›</a:t>
            </a:fld>
            <a:endParaRPr lang="el-GR">
              <a:solidFill>
                <a:srgbClr val="505050"/>
              </a:solidFill>
            </a:endParaRPr>
          </a:p>
        </p:txBody>
      </p:sp>
    </p:spTree>
    <p:extLst>
      <p:ext uri="{BB962C8B-B14F-4D97-AF65-F5344CB8AC3E}">
        <p14:creationId xmlns:p14="http://schemas.microsoft.com/office/powerpoint/2010/main" val="50232711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3962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2"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26" tIns="38068" rIns="76126" bIns="38068" numCol="1" rtlCol="0" anchor="ctr" anchorCtr="0" compatLnSpc="1">
            <a:prstTxWarp prst="textNoShape">
              <a:avLst/>
            </a:prstTxWarp>
          </a:bodyPr>
          <a:lstStyle/>
          <a:p>
            <a:pPr algn="ctr" defTabSz="761000"/>
            <a:endParaRPr lang="en-US" sz="174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3114145"/>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259792"/>
            <a:ext cx="8961913" cy="1075884"/>
          </a:xfrm>
        </p:spPr>
        <p:txBody>
          <a:bodyPr lIns="146304" tIns="91440" rIns="146304" bIns="91440"/>
          <a:lstStyle>
            <a:lvl1pPr>
              <a:lnSpc>
                <a:spcPts val="6174"/>
              </a:lnSpc>
              <a:defRPr sz="5684"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096" y="6437244"/>
            <a:ext cx="3858602" cy="134483"/>
          </a:xfrm>
          <a:prstGeom prst="rect">
            <a:avLst/>
          </a:prstGeom>
        </p:spPr>
        <p:txBody>
          <a:bodyPr/>
          <a:lstStyle/>
          <a:p>
            <a:pPr defTabSz="914126"/>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4206" y="6437244"/>
            <a:ext cx="555451" cy="134483"/>
          </a:xfrm>
          <a:prstGeom prst="rect">
            <a:avLst/>
          </a:prstGeom>
        </p:spPr>
        <p:txBody>
          <a:bodyPr/>
          <a:lstStyle/>
          <a:p>
            <a:pPr defTabSz="914126"/>
            <a:fld id="{27258FFF-F925-446B-8502-81C933981705}" type="slidenum">
              <a:rPr lang="el-GR" smtClean="0">
                <a:solidFill>
                  <a:srgbClr val="505050"/>
                </a:solidFill>
              </a:rPr>
              <a:pPr defTabSz="914126"/>
              <a:t>‹#›</a:t>
            </a:fld>
            <a:endParaRPr lang="el-GR">
              <a:solidFill>
                <a:srgbClr val="505050"/>
              </a:solidFill>
            </a:endParaRPr>
          </a:p>
        </p:txBody>
      </p:sp>
      <p:sp>
        <p:nvSpPr>
          <p:cNvPr id="8" name="Text Placeholder 7"/>
          <p:cNvSpPr>
            <a:spLocks noGrp="1"/>
          </p:cNvSpPr>
          <p:nvPr>
            <p:ph type="body" sz="quarter" idx="13" hasCustomPrompt="1"/>
          </p:nvPr>
        </p:nvSpPr>
        <p:spPr>
          <a:xfrm>
            <a:off x="269169" y="2084174"/>
            <a:ext cx="8961914" cy="4003177"/>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5949705"/>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7982" y="6356351"/>
            <a:ext cx="2742486" cy="365125"/>
          </a:xfrm>
          <a:prstGeom prst="rect">
            <a:avLst/>
          </a:prstGeom>
        </p:spPr>
        <p:txBody>
          <a:bodyPr/>
          <a:lstStyle/>
          <a:p>
            <a:pPr defTabSz="914126"/>
            <a:fld id="{8333EBC8-7437-4638-9842-12F74D8DC4D8}" type="datetimeFigureOut">
              <a:rPr lang="en-US" smtClean="0">
                <a:solidFill>
                  <a:prstClr val="black">
                    <a:tint val="75000"/>
                  </a:prstClr>
                </a:solidFill>
              </a:rPr>
              <a:pPr defTabSz="914126"/>
              <a:t>4/24/2015</a:t>
            </a:fld>
            <a:endParaRPr lang="en-US">
              <a:solidFill>
                <a:prstClr val="black">
                  <a:tint val="75000"/>
                </a:prstClr>
              </a:solidFill>
            </a:endParaRPr>
          </a:p>
        </p:txBody>
      </p:sp>
      <p:sp>
        <p:nvSpPr>
          <p:cNvPr id="8" name="Footer Placeholder 7"/>
          <p:cNvSpPr>
            <a:spLocks noGrp="1"/>
          </p:cNvSpPr>
          <p:nvPr>
            <p:ph type="ftr" sz="quarter" idx="11"/>
          </p:nvPr>
        </p:nvSpPr>
        <p:spPr>
          <a:xfrm>
            <a:off x="4037549" y="6356351"/>
            <a:ext cx="4113728" cy="365125"/>
          </a:xfrm>
          <a:prstGeom prst="rect">
            <a:avLst/>
          </a:prstGeom>
        </p:spPr>
        <p:txBody>
          <a:bodyPr/>
          <a:lstStyle/>
          <a:p>
            <a:pPr defTabSz="914126"/>
            <a:endParaRPr lang="en-US">
              <a:solidFill>
                <a:prstClr val="black">
                  <a:tint val="75000"/>
                </a:prstClr>
              </a:solidFill>
            </a:endParaRPr>
          </a:p>
        </p:txBody>
      </p:sp>
      <p:sp>
        <p:nvSpPr>
          <p:cNvPr id="9" name="Slide Number Placeholder 8"/>
          <p:cNvSpPr>
            <a:spLocks noGrp="1"/>
          </p:cNvSpPr>
          <p:nvPr>
            <p:ph type="sldNum" sz="quarter" idx="12"/>
          </p:nvPr>
        </p:nvSpPr>
        <p:spPr>
          <a:xfrm>
            <a:off x="8608357" y="6356351"/>
            <a:ext cx="2742486" cy="365125"/>
          </a:xfrm>
          <a:prstGeom prst="rect">
            <a:avLst/>
          </a:prstGeom>
        </p:spPr>
        <p:txBody>
          <a:bodyPr/>
          <a:lstStyle/>
          <a:p>
            <a:pPr defTabSz="914126"/>
            <a:fld id="{9680352F-C9A5-4457-AE8D-BE1FDA2D08C4}" type="slidenum">
              <a:rPr lang="en-US" smtClean="0">
                <a:solidFill>
                  <a:prstClr val="black">
                    <a:tint val="75000"/>
                  </a:prstClr>
                </a:solidFill>
              </a:rPr>
              <a:pPr defTabSz="914126"/>
              <a:t>‹#›</a:t>
            </a:fld>
            <a:endParaRPr lang="en-US">
              <a:solidFill>
                <a:prstClr val="black">
                  <a:tint val="75000"/>
                </a:prstClr>
              </a:solidFill>
            </a:endParaRPr>
          </a:p>
        </p:txBody>
      </p:sp>
    </p:spTree>
    <p:extLst>
      <p:ext uri="{BB962C8B-B14F-4D97-AF65-F5344CB8AC3E}">
        <p14:creationId xmlns:p14="http://schemas.microsoft.com/office/powerpoint/2010/main" val="7464578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52pt Title">
    <p:bg>
      <p:bgPr>
        <a:solidFill>
          <a:schemeClr val="bg1"/>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68858" y="286381"/>
            <a:ext cx="11650488" cy="927940"/>
          </a:xfrm>
          <a:prstGeom prst="rect">
            <a:avLst/>
          </a:prstGeom>
        </p:spPr>
        <p:txBody>
          <a:bodyPr/>
          <a:lstStyle>
            <a:lvl1pPr algn="l">
              <a:defRPr sz="5096">
                <a:solidFill>
                  <a:schemeClr val="tx2"/>
                </a:solidFill>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448096" y="6437742"/>
            <a:ext cx="3858602" cy="133860"/>
          </a:xfrm>
          <a:prstGeom prst="rect">
            <a:avLst/>
          </a:prstGeom>
        </p:spPr>
        <p:txBody>
          <a:bodyPr/>
          <a:lstStyle>
            <a:lvl1pPr fontAlgn="base">
              <a:spcBef>
                <a:spcPct val="0"/>
              </a:spcBef>
              <a:spcAft>
                <a:spcPct val="0"/>
              </a:spcAft>
              <a:defRPr>
                <a:solidFill>
                  <a:srgbClr val="002050"/>
                </a:solidFill>
              </a:defRPr>
            </a:lvl1pPr>
          </a:lstStyle>
          <a:p>
            <a:pPr defTabSz="914126">
              <a:defRPr/>
            </a:pPr>
            <a:r>
              <a:rPr lang="en-US" smtClean="0"/>
              <a:t>Microsoft Confidential</a:t>
            </a:r>
            <a:endParaRPr lang="en-US"/>
          </a:p>
        </p:txBody>
      </p:sp>
      <p:sp>
        <p:nvSpPr>
          <p:cNvPr id="4" name="Slide Number Placeholder 3"/>
          <p:cNvSpPr>
            <a:spLocks noGrp="1"/>
          </p:cNvSpPr>
          <p:nvPr>
            <p:ph type="sldNum" sz="quarter" idx="11"/>
          </p:nvPr>
        </p:nvSpPr>
        <p:spPr>
          <a:xfrm>
            <a:off x="11364205" y="6437742"/>
            <a:ext cx="555452" cy="133860"/>
          </a:xfrm>
          <a:prstGeom prst="rect">
            <a:avLst/>
          </a:prstGeom>
        </p:spPr>
        <p:txBody>
          <a:bodyPr/>
          <a:lstStyle>
            <a:lvl1pPr defTabSz="913231" fontAlgn="base">
              <a:spcBef>
                <a:spcPct val="0"/>
              </a:spcBef>
              <a:spcAft>
                <a:spcPct val="0"/>
              </a:spcAft>
              <a:defRPr>
                <a:solidFill>
                  <a:srgbClr val="002050"/>
                </a:solidFill>
              </a:defRPr>
            </a:lvl1pPr>
          </a:lstStyle>
          <a:p>
            <a:pPr>
              <a:defRPr/>
            </a:pPr>
            <a:fld id="{EC136591-509A-F246-B30E-5ECE4A4A5F5E}" type="slidenum">
              <a:rPr/>
              <a:pPr>
                <a:defRPr/>
              </a:pPr>
              <a:t>‹#›</a:t>
            </a:fld>
            <a:endParaRPr/>
          </a:p>
        </p:txBody>
      </p:sp>
    </p:spTree>
    <p:extLst>
      <p:ext uri="{BB962C8B-B14F-4D97-AF65-F5344CB8AC3E}">
        <p14:creationId xmlns:p14="http://schemas.microsoft.com/office/powerpoint/2010/main" val="16663724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83262854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277175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018" y="2235200"/>
            <a:ext cx="11031571"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106318768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534345"/>
            <a:ext cx="11031571"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2853732"/>
            <a:ext cx="11031571"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121971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1124271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778963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652" y="2111604"/>
            <a:ext cx="11076937"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242" y="1534096"/>
            <a:ext cx="11077864"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2232371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63327430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652" y="416497"/>
            <a:ext cx="11076937"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0740138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1095"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9175062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19162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88825" cy="6852165"/>
          </a:xfrm>
          <a:prstGeom prst="rect">
            <a:avLst/>
          </a:prstGeom>
        </p:spPr>
      </p:pic>
      <p:sp>
        <p:nvSpPr>
          <p:cNvPr id="3" name="Rectangle 2"/>
          <p:cNvSpPr/>
          <p:nvPr userDrawn="1"/>
        </p:nvSpPr>
        <p:spPr>
          <a:xfrm>
            <a:off x="0" y="0"/>
            <a:ext cx="12188825"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42615333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653" y="457200"/>
            <a:ext cx="4210130"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455750"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653" y="2604071"/>
            <a:ext cx="4210130"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4270701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085" y="5503176"/>
            <a:ext cx="863711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743" y="2968091"/>
            <a:ext cx="3223021" cy="690695"/>
          </a:xfrm>
          <a:prstGeom prst="rect">
            <a:avLst/>
          </a:prstGeom>
        </p:spPr>
      </p:pic>
    </p:spTree>
    <p:extLst>
      <p:ext uri="{BB962C8B-B14F-4D97-AF65-F5344CB8AC3E}">
        <p14:creationId xmlns:p14="http://schemas.microsoft.com/office/powerpoint/2010/main" val="41701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5"/>
            <a:ext cx="9858042"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11"/>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041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169" y="5670380"/>
            <a:ext cx="11650488"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169" y="2084173"/>
            <a:ext cx="11650487"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240686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17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14108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5"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136" y="1612373"/>
            <a:ext cx="10986231"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4274221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8297583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5.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theme" Target="../theme/theme5.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slideLayout" Target="../slideLayouts/slideLayout83.xml"/><Relationship Id="rId1" Type="http://schemas.openxmlformats.org/officeDocument/2006/relationships/slideLayout" Target="../slideLayouts/slideLayout82.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 Type="http://schemas.openxmlformats.org/officeDocument/2006/relationships/slideLayout" Target="../slideLayouts/slideLayout87.xml"/><Relationship Id="rId21" Type="http://schemas.openxmlformats.org/officeDocument/2006/relationships/slideLayout" Target="../slideLayouts/slideLayout10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29" Type="http://schemas.openxmlformats.org/officeDocument/2006/relationships/slideLayout" Target="../slideLayouts/slideLayout11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image" Target="../media/image11.png"/><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theme" Target="../theme/theme8.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3" r:id="rId10"/>
    <p:sldLayoutId id="2147484885" r:id="rId11"/>
    <p:sldLayoutId id="2147484887" r:id="rId12"/>
    <p:sldLayoutId id="2147484889" r:id="rId13"/>
    <p:sldLayoutId id="2147484890" r:id="rId14"/>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2" cstate="print">
            <a:extLst>
              <a:ext uri="{28A0092B-C50C-407E-A947-70E740481C1C}">
                <a14:useLocalDpi xmlns:a14="http://schemas.microsoft.com/office/drawing/2010/main" val="0"/>
              </a:ext>
            </a:extLst>
          </a:blip>
          <a:srcRect r="3957" b="4063"/>
          <a:stretch/>
        </p:blipFill>
        <p:spPr>
          <a:xfrm>
            <a:off x="10944" y="973"/>
            <a:ext cx="12166937" cy="6857027"/>
          </a:xfrm>
          <a:prstGeom prst="rect">
            <a:avLst/>
          </a:prstGeom>
        </p:spPr>
      </p:pic>
      <p:sp>
        <p:nvSpPr>
          <p:cNvPr id="2" name="Title Placeholder 1"/>
          <p:cNvSpPr>
            <a:spLocks noGrp="1"/>
          </p:cNvSpPr>
          <p:nvPr>
            <p:ph type="title"/>
          </p:nvPr>
        </p:nvSpPr>
        <p:spPr>
          <a:xfrm>
            <a:off x="560652" y="342355"/>
            <a:ext cx="11076937"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652" y="1482812"/>
            <a:ext cx="11076937"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5103" y="6274159"/>
            <a:ext cx="2742486"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3581986451"/>
      </p:ext>
    </p:extLst>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 id="2147484812" r:id="rId16"/>
    <p:sldLayoutId id="2147484813" r:id="rId17"/>
    <p:sldLayoutId id="2147484880" r:id="rId18"/>
    <p:sldLayoutId id="2147484881" r:id="rId19"/>
    <p:sldLayoutId id="2147484886" r:id="rId20"/>
  </p:sldLayoutIdLs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88825"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198241"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913767858"/>
      </p:ext>
    </p:extLst>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 id="2147484903" r:id="rId12"/>
    <p:sldLayoutId id="2147484904" r:id="rId13"/>
    <p:sldLayoutId id="2147484905" r:id="rId14"/>
    <p:sldLayoutId id="2147484906" r:id="rId15"/>
    <p:sldLayoutId id="2147484907" r:id="rId16"/>
    <p:sldLayoutId id="2147484908" r:id="rId17"/>
    <p:sldLayoutId id="2147484909" r:id="rId18"/>
    <p:sldLayoutId id="2147484910" r:id="rId19"/>
    <p:sldLayoutId id="2147484911" r:id="rId20"/>
    <p:sldLayoutId id="2147484912" r:id="rId21"/>
    <p:sldLayoutId id="2147484913" r:id="rId22"/>
    <p:sldLayoutId id="2147484914" r:id="rId23"/>
    <p:sldLayoutId id="2147484915" r:id="rId24"/>
    <p:sldLayoutId id="2147484916" r:id="rId25"/>
    <p:sldLayoutId id="2147484917" r:id="rId26"/>
    <p:sldLayoutId id="2147484918" r:id="rId27"/>
    <p:sldLayoutId id="2147484919" r:id="rId28"/>
    <p:sldLayoutId id="2147484920" r:id="rId29"/>
  </p:sldLayoutIdLst>
  <p:timing>
    <p:tnLst>
      <p:par>
        <p:cTn id="1" dur="indefinite" restart="never" nodeType="tmRoot"/>
      </p:par>
    </p:tnLst>
  </p:timing>
  <p:hf hdr="0" ftr="0" dt="0"/>
  <p:txStyles>
    <p:titleStyle>
      <a:lvl1pPr marL="251924" algn="l" defTabSz="914126" rtl="0" eaLnBrk="1" latinLnBrk="0" hangingPunct="1">
        <a:lnSpc>
          <a:spcPct val="90000"/>
        </a:lnSpc>
        <a:spcBef>
          <a:spcPct val="0"/>
        </a:spcBef>
        <a:buNone/>
        <a:defRPr sz="2799" kern="1200">
          <a:solidFill>
            <a:schemeClr val="bg1"/>
          </a:solidFill>
          <a:latin typeface="+mj-lt"/>
          <a:ea typeface="+mj-ea"/>
          <a:cs typeface="+mj-cs"/>
        </a:defRPr>
      </a:lvl1pPr>
    </p:titleStyle>
    <p:bodyStyle>
      <a:lvl1pPr marL="0" indent="0" algn="ctr" defTabSz="914126" rtl="0" eaLnBrk="1" latinLnBrk="0" hangingPunct="1">
        <a:lnSpc>
          <a:spcPct val="90000"/>
        </a:lnSpc>
        <a:spcBef>
          <a:spcPts val="1000"/>
        </a:spcBef>
        <a:buFont typeface="Arial" panose="020B0604020202020204" pitchFamily="34" charset="0"/>
        <a:buNone/>
        <a:defRPr sz="5998" kern="1200">
          <a:solidFill>
            <a:schemeClr val="bg1"/>
          </a:solidFill>
          <a:latin typeface="+mj-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microsoft.com/office/2007/relationships/hdphoto" Target="../media/hdphoto6.wdp"/><Relationship Id="rId5" Type="http://schemas.openxmlformats.org/officeDocument/2006/relationships/image" Target="../media/image56.png"/><Relationship Id="rId4" Type="http://schemas.microsoft.com/office/2007/relationships/hdphoto" Target="../media/hdphoto5.wdp"/><Relationship Id="rId9" Type="http://schemas.openxmlformats.org/officeDocument/2006/relationships/image" Target="../media/image58.png"/></Relationships>
</file>

<file path=ppt/slides/_rels/slide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10" Type="http://schemas.microsoft.com/office/2007/relationships/hdphoto" Target="../media/hdphoto8.wdp"/><Relationship Id="rId4" Type="http://schemas.openxmlformats.org/officeDocument/2006/relationships/image" Target="../media/image63.png"/><Relationship Id="rId9"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3" Type="http://schemas.microsoft.com/office/2007/relationships/hdphoto" Target="../media/hdphoto13.wdp"/><Relationship Id="rId18" Type="http://schemas.openxmlformats.org/officeDocument/2006/relationships/image" Target="../media/image85.png"/><Relationship Id="rId26" Type="http://schemas.openxmlformats.org/officeDocument/2006/relationships/image" Target="../media/image92.jpg"/><Relationship Id="rId39" Type="http://schemas.openxmlformats.org/officeDocument/2006/relationships/image" Target="../media/image102.png"/><Relationship Id="rId21" Type="http://schemas.openxmlformats.org/officeDocument/2006/relationships/image" Target="../media/image88.emf"/><Relationship Id="rId34" Type="http://schemas.microsoft.com/office/2007/relationships/hdphoto" Target="../media/hdphoto17.wdp"/><Relationship Id="rId7" Type="http://schemas.openxmlformats.org/officeDocument/2006/relationships/image" Target="../media/image79.png"/><Relationship Id="rId12" Type="http://schemas.openxmlformats.org/officeDocument/2006/relationships/image" Target="../media/image82.png"/><Relationship Id="rId17" Type="http://schemas.microsoft.com/office/2007/relationships/hdphoto" Target="../media/hdphoto15.wdp"/><Relationship Id="rId25" Type="http://schemas.microsoft.com/office/2007/relationships/hdphoto" Target="../media/hdphoto16.wdp"/><Relationship Id="rId33" Type="http://schemas.openxmlformats.org/officeDocument/2006/relationships/image" Target="../media/image99.png"/><Relationship Id="rId38" Type="http://schemas.microsoft.com/office/2007/relationships/hdphoto" Target="../media/hdphoto19.wdp"/><Relationship Id="rId2" Type="http://schemas.openxmlformats.org/officeDocument/2006/relationships/notesSlide" Target="../notesSlides/notesSlide13.xml"/><Relationship Id="rId16" Type="http://schemas.openxmlformats.org/officeDocument/2006/relationships/image" Target="../media/image84.png"/><Relationship Id="rId20" Type="http://schemas.openxmlformats.org/officeDocument/2006/relationships/image" Target="../media/image87.png"/><Relationship Id="rId29" Type="http://schemas.openxmlformats.org/officeDocument/2006/relationships/image" Target="../media/image95.jpg"/><Relationship Id="rId1" Type="http://schemas.openxmlformats.org/officeDocument/2006/relationships/slideLayout" Target="../slideLayouts/slideLayout94.xml"/><Relationship Id="rId6" Type="http://schemas.microsoft.com/office/2007/relationships/hdphoto" Target="../media/hdphoto10.wdp"/><Relationship Id="rId11" Type="http://schemas.openxmlformats.org/officeDocument/2006/relationships/image" Target="../media/image81.emf"/><Relationship Id="rId24" Type="http://schemas.openxmlformats.org/officeDocument/2006/relationships/image" Target="../media/image91.png"/><Relationship Id="rId32" Type="http://schemas.openxmlformats.org/officeDocument/2006/relationships/image" Target="../media/image98.png"/><Relationship Id="rId37" Type="http://schemas.openxmlformats.org/officeDocument/2006/relationships/image" Target="../media/image101.png"/><Relationship Id="rId5" Type="http://schemas.openxmlformats.org/officeDocument/2006/relationships/image" Target="../media/image78.png"/><Relationship Id="rId15" Type="http://schemas.microsoft.com/office/2007/relationships/hdphoto" Target="../media/hdphoto14.wdp"/><Relationship Id="rId23" Type="http://schemas.openxmlformats.org/officeDocument/2006/relationships/image" Target="../media/image90.png"/><Relationship Id="rId28" Type="http://schemas.openxmlformats.org/officeDocument/2006/relationships/image" Target="../media/image94.jpg"/><Relationship Id="rId36" Type="http://schemas.microsoft.com/office/2007/relationships/hdphoto" Target="../media/hdphoto18.wdp"/><Relationship Id="rId10" Type="http://schemas.microsoft.com/office/2007/relationships/hdphoto" Target="../media/hdphoto12.wdp"/><Relationship Id="rId19" Type="http://schemas.openxmlformats.org/officeDocument/2006/relationships/image" Target="../media/image86.png"/><Relationship Id="rId31" Type="http://schemas.openxmlformats.org/officeDocument/2006/relationships/image" Target="../media/image97.png"/><Relationship Id="rId4" Type="http://schemas.microsoft.com/office/2007/relationships/hdphoto" Target="../media/hdphoto9.wdp"/><Relationship Id="rId9" Type="http://schemas.openxmlformats.org/officeDocument/2006/relationships/image" Target="../media/image80.png"/><Relationship Id="rId14" Type="http://schemas.openxmlformats.org/officeDocument/2006/relationships/image" Target="../media/image83.png"/><Relationship Id="rId22" Type="http://schemas.openxmlformats.org/officeDocument/2006/relationships/image" Target="../media/image89.png"/><Relationship Id="rId27" Type="http://schemas.openxmlformats.org/officeDocument/2006/relationships/image" Target="../media/image93.png"/><Relationship Id="rId30" Type="http://schemas.openxmlformats.org/officeDocument/2006/relationships/image" Target="../media/image96.jpg"/><Relationship Id="rId35" Type="http://schemas.openxmlformats.org/officeDocument/2006/relationships/image" Target="../media/image100.png"/><Relationship Id="rId8" Type="http://schemas.microsoft.com/office/2007/relationships/hdphoto" Target="../media/hdphoto11.wdp"/><Relationship Id="rId3" Type="http://schemas.openxmlformats.org/officeDocument/2006/relationships/image" Target="../media/image7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27.emf"/><Relationship Id="rId18" Type="http://schemas.openxmlformats.org/officeDocument/2006/relationships/image" Target="../media/image32.emf"/><Relationship Id="rId26" Type="http://schemas.openxmlformats.org/officeDocument/2006/relationships/image" Target="../media/image40.emf"/><Relationship Id="rId39" Type="http://schemas.openxmlformats.org/officeDocument/2006/relationships/image" Target="../media/image53.emf"/><Relationship Id="rId21" Type="http://schemas.openxmlformats.org/officeDocument/2006/relationships/image" Target="../media/image35.emf"/><Relationship Id="rId34" Type="http://schemas.openxmlformats.org/officeDocument/2006/relationships/image" Target="../media/image48.emf"/><Relationship Id="rId7" Type="http://schemas.openxmlformats.org/officeDocument/2006/relationships/image" Target="../media/image22.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emf"/><Relationship Id="rId33" Type="http://schemas.openxmlformats.org/officeDocument/2006/relationships/image" Target="../media/image47.emf"/><Relationship Id="rId38" Type="http://schemas.openxmlformats.org/officeDocument/2006/relationships/image" Target="../media/image52.png"/><Relationship Id="rId2" Type="http://schemas.openxmlformats.org/officeDocument/2006/relationships/notesSlide" Target="../notesSlides/notesSlide6.xml"/><Relationship Id="rId16" Type="http://schemas.openxmlformats.org/officeDocument/2006/relationships/image" Target="../media/image30.emf"/><Relationship Id="rId20" Type="http://schemas.openxmlformats.org/officeDocument/2006/relationships/image" Target="../media/image34.png"/><Relationship Id="rId29" Type="http://schemas.openxmlformats.org/officeDocument/2006/relationships/image" Target="../media/image43.emf"/><Relationship Id="rId1" Type="http://schemas.openxmlformats.org/officeDocument/2006/relationships/slideLayout" Target="../slideLayouts/slideLayout10.xml"/><Relationship Id="rId6" Type="http://schemas.microsoft.com/office/2007/relationships/hdphoto" Target="../media/hdphoto3.wdp"/><Relationship Id="rId11" Type="http://schemas.microsoft.com/office/2007/relationships/hdphoto" Target="../media/hdphoto4.wdp"/><Relationship Id="rId24" Type="http://schemas.openxmlformats.org/officeDocument/2006/relationships/image" Target="../media/image38.emf"/><Relationship Id="rId32" Type="http://schemas.openxmlformats.org/officeDocument/2006/relationships/image" Target="../media/image46.emf"/><Relationship Id="rId37" Type="http://schemas.openxmlformats.org/officeDocument/2006/relationships/image" Target="../media/image51.png"/><Relationship Id="rId5" Type="http://schemas.openxmlformats.org/officeDocument/2006/relationships/image" Target="../media/image21.png"/><Relationship Id="rId15" Type="http://schemas.openxmlformats.org/officeDocument/2006/relationships/image" Target="../media/image29.emf"/><Relationship Id="rId23" Type="http://schemas.openxmlformats.org/officeDocument/2006/relationships/image" Target="../media/image37.emf"/><Relationship Id="rId28" Type="http://schemas.openxmlformats.org/officeDocument/2006/relationships/image" Target="../media/image42.emf"/><Relationship Id="rId36" Type="http://schemas.openxmlformats.org/officeDocument/2006/relationships/image" Target="../media/image50.emf"/><Relationship Id="rId10" Type="http://schemas.openxmlformats.org/officeDocument/2006/relationships/image" Target="../media/image25.png"/><Relationship Id="rId19" Type="http://schemas.openxmlformats.org/officeDocument/2006/relationships/image" Target="../media/image33.png"/><Relationship Id="rId31" Type="http://schemas.openxmlformats.org/officeDocument/2006/relationships/image" Target="../media/image45.emf"/><Relationship Id="rId4" Type="http://schemas.microsoft.com/office/2007/relationships/hdphoto" Target="../media/hdphoto2.wdp"/><Relationship Id="rId9" Type="http://schemas.openxmlformats.org/officeDocument/2006/relationships/image" Target="../media/image24.emf"/><Relationship Id="rId14" Type="http://schemas.openxmlformats.org/officeDocument/2006/relationships/image" Target="../media/image28.emf"/><Relationship Id="rId22" Type="http://schemas.openxmlformats.org/officeDocument/2006/relationships/image" Target="../media/image36.emf"/><Relationship Id="rId27" Type="http://schemas.openxmlformats.org/officeDocument/2006/relationships/image" Target="../media/image41.emf"/><Relationship Id="rId30" Type="http://schemas.openxmlformats.org/officeDocument/2006/relationships/image" Target="../media/image44.emf"/><Relationship Id="rId35" Type="http://schemas.openxmlformats.org/officeDocument/2006/relationships/image" Target="../media/image49.emf"/><Relationship Id="rId8" Type="http://schemas.openxmlformats.org/officeDocument/2006/relationships/image" Target="../media/image23.png"/><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57" y="893"/>
            <a:ext cx="12207481" cy="6856214"/>
          </a:xfrm>
          <a:prstGeom prst="rect">
            <a:avLst/>
          </a:prstGeom>
        </p:spPr>
      </p:pic>
      <p:sp>
        <p:nvSpPr>
          <p:cNvPr id="2" name="Title 1"/>
          <p:cNvSpPr>
            <a:spLocks noGrp="1"/>
          </p:cNvSpPr>
          <p:nvPr>
            <p:ph type="ctrTitle"/>
          </p:nvPr>
        </p:nvSpPr>
        <p:spPr>
          <a:xfrm>
            <a:off x="-18658" y="2235511"/>
            <a:ext cx="12207482" cy="2386978"/>
          </a:xfrm>
        </p:spPr>
        <p:txBody>
          <a:bodyPr anchor="ctr">
            <a:noAutofit/>
          </a:bodyPr>
          <a:lstStyle/>
          <a:p>
            <a:pPr algn="l"/>
            <a:r>
              <a:rPr lang="en-US" sz="9597" dirty="0"/>
              <a:t>Azure Data Overview</a:t>
            </a:r>
            <a:endParaRPr lang="en-US" sz="9597" dirty="0"/>
          </a:p>
        </p:txBody>
      </p:sp>
      <p:sp>
        <p:nvSpPr>
          <p:cNvPr id="3" name="Subtitle 2"/>
          <p:cNvSpPr>
            <a:spLocks noGrp="1"/>
          </p:cNvSpPr>
          <p:nvPr>
            <p:ph type="subTitle" idx="1"/>
          </p:nvPr>
        </p:nvSpPr>
        <p:spPr>
          <a:xfrm>
            <a:off x="-18659" y="4261230"/>
            <a:ext cx="12207482" cy="1655331"/>
          </a:xfrm>
        </p:spPr>
        <p:txBody>
          <a:bodyPr>
            <a:normAutofit lnSpcReduction="10000"/>
          </a:bodyPr>
          <a:lstStyle/>
          <a:p>
            <a:pPr marL="251924"/>
            <a:r>
              <a:rPr lang="en-US" sz="4399" dirty="0" err="1" smtClean="0">
                <a:solidFill>
                  <a:srgbClr val="00B0F0"/>
                </a:solidFill>
              </a:rPr>
              <a:t>Charalampos</a:t>
            </a:r>
            <a:r>
              <a:rPr lang="en-US" sz="4399" dirty="0" smtClean="0">
                <a:solidFill>
                  <a:srgbClr val="00B0F0"/>
                </a:solidFill>
              </a:rPr>
              <a:t> Karypidis</a:t>
            </a:r>
            <a:endParaRPr lang="en-US" sz="4399" dirty="0">
              <a:solidFill>
                <a:srgbClr val="00B0F0"/>
              </a:solidFill>
            </a:endParaRPr>
          </a:p>
          <a:p>
            <a:pPr marL="251924"/>
            <a:r>
              <a:rPr lang="en-US" sz="2799" dirty="0" smtClean="0">
                <a:solidFill>
                  <a:schemeClr val="bg1"/>
                </a:solidFill>
              </a:rPr>
              <a:t>Lead Developer – DevOps</a:t>
            </a:r>
          </a:p>
          <a:p>
            <a:pPr marL="251924"/>
            <a:r>
              <a:rPr lang="en-US" sz="2799" dirty="0" smtClean="0">
                <a:solidFill>
                  <a:schemeClr val="bg1"/>
                </a:solidFill>
              </a:rPr>
              <a:t>@xabikos</a:t>
            </a:r>
            <a:endParaRPr lang="en-US" sz="2799" dirty="0">
              <a:solidFill>
                <a:schemeClr val="bg1"/>
              </a:solidFill>
            </a:endParaRPr>
          </a:p>
        </p:txBody>
      </p:sp>
      <p:sp>
        <p:nvSpPr>
          <p:cNvPr id="6" name="TextBox 5"/>
          <p:cNvSpPr txBox="1"/>
          <p:nvPr/>
        </p:nvSpPr>
        <p:spPr>
          <a:xfrm>
            <a:off x="9660061" y="6026248"/>
            <a:ext cx="1977527" cy="400006"/>
          </a:xfrm>
          <a:prstGeom prst="rect">
            <a:avLst/>
          </a:prstGeom>
          <a:noFill/>
        </p:spPr>
        <p:txBody>
          <a:bodyPr wrap="none" rtlCol="0">
            <a:spAutoFit/>
          </a:bodyPr>
          <a:lstStyle/>
          <a:p>
            <a:pPr defTabSz="914126"/>
            <a:r>
              <a:rPr lang="en-US" sz="1999" dirty="0">
                <a:solidFill>
                  <a:srgbClr val="FFFFFF"/>
                </a:solidFill>
              </a:rPr>
              <a:t>Microsoft Azure</a:t>
            </a:r>
          </a:p>
        </p:txBody>
      </p:sp>
    </p:spTree>
    <p:extLst>
      <p:ext uri="{BB962C8B-B14F-4D97-AF65-F5344CB8AC3E}">
        <p14:creationId xmlns:p14="http://schemas.microsoft.com/office/powerpoint/2010/main" val="3749794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8"/>
          <p:cNvSpPr/>
          <p:nvPr/>
        </p:nvSpPr>
        <p:spPr bwMode="auto">
          <a:xfrm>
            <a:off x="766806" y="2390197"/>
            <a:ext cx="3584461"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757282" y="1299417"/>
            <a:ext cx="3594025" cy="1140392"/>
            <a:chOff x="809435" y="1961045"/>
            <a:chExt cx="3594962" cy="1140689"/>
          </a:xfrm>
        </p:grpSpPr>
        <p:sp>
          <p:nvSpPr>
            <p:cNvPr id="43" name="Rectangle 42"/>
            <p:cNvSpPr/>
            <p:nvPr/>
          </p:nvSpPr>
          <p:spPr bwMode="auto">
            <a:xfrm>
              <a:off x="809435" y="1961045"/>
              <a:ext cx="3594962" cy="988831"/>
            </a:xfrm>
            <a:prstGeom prst="rect">
              <a:avLst/>
            </a:prstGeom>
            <a:solidFill>
              <a:srgbClr val="00B294"/>
            </a:solidFill>
            <a:ln w="38100" cap="flat" cmpd="sng" algn="ctr">
              <a:no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r>
                <a:rPr lang="en-US" sz="3199" kern="0" dirty="0">
                  <a:solidFill>
                    <a:schemeClr val="bg1"/>
                  </a:solidFill>
                  <a:latin typeface="Segoe UI Light" pitchFamily="34" charset="0"/>
                  <a:ea typeface="Segoe UI" pitchFamily="34" charset="0"/>
                  <a:cs typeface="Segoe UI" pitchFamily="34" charset="0"/>
                </a:rPr>
                <a:t>Getting started</a:t>
              </a:r>
            </a:p>
            <a:p>
              <a:pPr defTabSz="913650" fontAlgn="base">
                <a:lnSpc>
                  <a:spcPct val="90000"/>
                </a:lnSpc>
                <a:spcBef>
                  <a:spcPct val="0"/>
                </a:spcBef>
                <a:spcAft>
                  <a:spcPct val="0"/>
                </a:spcAft>
              </a:pPr>
              <a:endParaRPr lang="en-US" sz="1764" dirty="0">
                <a:solidFill>
                  <a:schemeClr val="bg1"/>
                </a:solidFill>
                <a:latin typeface="Segoe UI Light" panose="020B0502040204020203" pitchFamily="34" charset="0"/>
                <a:cs typeface="Segoe UI Light" panose="020B0502040204020203" pitchFamily="34" charset="0"/>
              </a:endParaRPr>
            </a:p>
          </p:txBody>
        </p:sp>
        <p:sp>
          <p:nvSpPr>
            <p:cNvPr id="6" name="Isosceles Triangle 5"/>
            <p:cNvSpPr/>
            <p:nvPr/>
          </p:nvSpPr>
          <p:spPr>
            <a:xfrm rot="10800000">
              <a:off x="3481592" y="2944089"/>
              <a:ext cx="390649" cy="157645"/>
            </a:xfrm>
            <a:prstGeom prst="triangle">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sp>
        <p:nvSpPr>
          <p:cNvPr id="36" name="Freeform 10"/>
          <p:cNvSpPr>
            <a:spLocks noEditPoints="1"/>
          </p:cNvSpPr>
          <p:nvPr/>
        </p:nvSpPr>
        <p:spPr bwMode="black">
          <a:xfrm>
            <a:off x="1015923" y="2719493"/>
            <a:ext cx="437595" cy="261950"/>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p>
        </p:txBody>
      </p:sp>
      <p:sp>
        <p:nvSpPr>
          <p:cNvPr id="35" name="Rectangle 34"/>
          <p:cNvSpPr/>
          <p:nvPr/>
        </p:nvSpPr>
        <p:spPr bwMode="auto">
          <a:xfrm>
            <a:off x="937006" y="3657600"/>
            <a:ext cx="595429" cy="595429"/>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926" fontAlgn="base">
              <a:spcBef>
                <a:spcPct val="0"/>
              </a:spcBef>
              <a:spcAft>
                <a:spcPct val="0"/>
              </a:spcAft>
            </a:pPr>
            <a:r>
              <a:rPr lang="en-US" sz="3731" dirty="0">
                <a:solidFill>
                  <a:schemeClr val="tx1"/>
                </a:solidFill>
              </a:rPr>
              <a:t>&gt;_</a:t>
            </a:r>
          </a:p>
        </p:txBody>
      </p:sp>
      <p:sp>
        <p:nvSpPr>
          <p:cNvPr id="41" name="Freeform 87"/>
          <p:cNvSpPr>
            <a:spLocks noEditPoints="1"/>
          </p:cNvSpPr>
          <p:nvPr/>
        </p:nvSpPr>
        <p:spPr bwMode="black">
          <a:xfrm>
            <a:off x="953289" y="4648200"/>
            <a:ext cx="640269" cy="520883"/>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p>
        </p:txBody>
      </p:sp>
      <p:sp>
        <p:nvSpPr>
          <p:cNvPr id="42" name="TextBox 41"/>
          <p:cNvSpPr txBox="1"/>
          <p:nvPr/>
        </p:nvSpPr>
        <p:spPr>
          <a:xfrm>
            <a:off x="625172" y="4724400"/>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latin typeface="+mj-lt"/>
              </a:rPr>
              <a:t>REST API</a:t>
            </a:r>
          </a:p>
        </p:txBody>
      </p:sp>
      <p:sp>
        <p:nvSpPr>
          <p:cNvPr id="37" name="Freeform 88"/>
          <p:cNvSpPr>
            <a:spLocks noEditPoints="1"/>
          </p:cNvSpPr>
          <p:nvPr/>
        </p:nvSpPr>
        <p:spPr bwMode="black">
          <a:xfrm>
            <a:off x="926075" y="2635627"/>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chemeClr val="tx1"/>
              </a:solidFill>
              <a:latin typeface="Segoe Light" pitchFamily="34" charset="0"/>
            </a:endParaRPr>
          </a:p>
        </p:txBody>
      </p:sp>
      <p:sp>
        <p:nvSpPr>
          <p:cNvPr id="2" name="Title 1"/>
          <p:cNvSpPr>
            <a:spLocks noGrp="1"/>
          </p:cNvSpPr>
          <p:nvPr>
            <p:ph type="title"/>
          </p:nvPr>
        </p:nvSpPr>
        <p:spPr/>
        <p:txBody>
          <a:bodyPr/>
          <a:lstStyle/>
          <a:p>
            <a:r>
              <a:rPr lang="en-US" dirty="0" smtClean="0">
                <a:solidFill>
                  <a:schemeClr val="bg1"/>
                </a:solidFill>
              </a:rPr>
              <a:t>Virtual Machines</a:t>
            </a:r>
            <a:endParaRPr lang="en-US" dirty="0">
              <a:solidFill>
                <a:schemeClr val="bg1"/>
              </a:solidFill>
            </a:endParaRPr>
          </a:p>
        </p:txBody>
      </p:sp>
      <p:sp>
        <p:nvSpPr>
          <p:cNvPr id="38" name="TextBox 37"/>
          <p:cNvSpPr txBox="1"/>
          <p:nvPr/>
        </p:nvSpPr>
        <p:spPr>
          <a:xfrm>
            <a:off x="1300990" y="2749231"/>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cs typeface="Segoe UI Light" panose="020B0502040204020203" pitchFamily="34" charset="0"/>
              </a:rPr>
              <a:t>Management portal</a:t>
            </a:r>
          </a:p>
        </p:txBody>
      </p:sp>
      <p:sp>
        <p:nvSpPr>
          <p:cNvPr id="40" name="TextBox 39"/>
          <p:cNvSpPr txBox="1"/>
          <p:nvPr/>
        </p:nvSpPr>
        <p:spPr>
          <a:xfrm>
            <a:off x="1753216" y="3771984"/>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a:solidFill>
                  <a:schemeClr val="tx1"/>
                </a:solidFill>
                <a:cs typeface="Segoe UI Light" panose="020B0502040204020203" pitchFamily="34" charset="0"/>
              </a:rPr>
              <a:t>Scripting </a:t>
            </a:r>
          </a:p>
          <a:p>
            <a:pPr defTabSz="1218317"/>
            <a:r>
              <a:rPr lang="en-US" sz="1600" dirty="0">
                <a:solidFill>
                  <a:schemeClr val="tx1"/>
                </a:solidFill>
                <a:cs typeface="Segoe UI Light" panose="020B0502040204020203" pitchFamily="34" charset="0"/>
              </a:rPr>
              <a:t>(Windows, Linux and Mac) </a:t>
            </a:r>
          </a:p>
        </p:txBody>
      </p:sp>
      <p:sp>
        <p:nvSpPr>
          <p:cNvPr id="4" name="Rectangle 3"/>
          <p:cNvSpPr/>
          <p:nvPr/>
        </p:nvSpPr>
        <p:spPr bwMode="auto">
          <a:xfrm>
            <a:off x="4558033" y="1303013"/>
            <a:ext cx="3581955" cy="1002776"/>
          </a:xfrm>
          <a:prstGeom prst="rect">
            <a:avLst/>
          </a:prstGeom>
          <a:solidFill>
            <a:srgbClr val="9B4F96"/>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r>
              <a:rPr lang="en-US" sz="2932" kern="0" dirty="0">
                <a:solidFill>
                  <a:schemeClr val="bg1"/>
                </a:solidFill>
                <a:latin typeface="Segoe UI Light" pitchFamily="34" charset="0"/>
                <a:ea typeface="Segoe UI" pitchFamily="34" charset="0"/>
                <a:cs typeface="Segoe UI" pitchFamily="34" charset="0"/>
              </a:rPr>
              <a:t>Select image </a:t>
            </a:r>
            <a:br>
              <a:rPr lang="en-US" sz="2932" kern="0" dirty="0">
                <a:solidFill>
                  <a:schemeClr val="bg1"/>
                </a:solidFill>
                <a:latin typeface="Segoe UI Light" pitchFamily="34" charset="0"/>
                <a:ea typeface="Segoe UI" pitchFamily="34" charset="0"/>
                <a:cs typeface="Segoe UI" pitchFamily="34" charset="0"/>
              </a:rPr>
            </a:br>
            <a:r>
              <a:rPr lang="en-US" sz="2932" kern="0" dirty="0">
                <a:solidFill>
                  <a:schemeClr val="bg1"/>
                </a:solidFill>
                <a:latin typeface="Segoe UI Light" pitchFamily="34" charset="0"/>
                <a:ea typeface="Segoe UI" pitchFamily="34" charset="0"/>
                <a:cs typeface="Segoe UI" pitchFamily="34" charset="0"/>
              </a:rPr>
              <a:t>and VM size</a:t>
            </a:r>
          </a:p>
        </p:txBody>
      </p:sp>
      <p:sp>
        <p:nvSpPr>
          <p:cNvPr id="8" name="Rectangle 7"/>
          <p:cNvSpPr/>
          <p:nvPr/>
        </p:nvSpPr>
        <p:spPr bwMode="auto">
          <a:xfrm>
            <a:off x="4557661" y="2305789"/>
            <a:ext cx="3576525" cy="41634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chemeClr val="tx1"/>
              </a:solidFill>
            </a:endParaRPr>
          </a:p>
        </p:txBody>
      </p:sp>
      <p:sp>
        <p:nvSpPr>
          <p:cNvPr id="44" name="Isosceles Triangle 43"/>
          <p:cNvSpPr/>
          <p:nvPr/>
        </p:nvSpPr>
        <p:spPr>
          <a:xfrm rot="10800000">
            <a:off x="7232878" y="2307141"/>
            <a:ext cx="390547" cy="157604"/>
          </a:xfrm>
          <a:prstGeom prst="triangle">
            <a:avLst/>
          </a:pr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48" name="Rectangle 78"/>
          <p:cNvSpPr/>
          <p:nvPr/>
        </p:nvSpPr>
        <p:spPr bwMode="auto">
          <a:xfrm>
            <a:off x="4567830" y="2394085"/>
            <a:ext cx="3584462"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sp>
        <p:nvSpPr>
          <p:cNvPr id="77" name="Freeform 128"/>
          <p:cNvSpPr>
            <a:spLocks noChangeAspect="1"/>
          </p:cNvSpPr>
          <p:nvPr/>
        </p:nvSpPr>
        <p:spPr bwMode="black">
          <a:xfrm>
            <a:off x="8510741" y="3332604"/>
            <a:ext cx="3249506" cy="17955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9DC3E6">
              <a:alpha val="50196"/>
            </a:srgbClr>
          </a:solidFill>
          <a:ln>
            <a:noFill/>
          </a:ln>
          <a:extLst/>
        </p:spPr>
        <p:txBody>
          <a:bodyPr vert="horz" wrap="square" lIns="91416" tIns="45708" rIns="91416" bIns="45708" numCol="1" anchor="t" anchorCtr="0" compatLnSpc="1">
            <a:prstTxWarp prst="textNoShape">
              <a:avLst/>
            </a:prstTxWarp>
          </a:bodyPr>
          <a:lstStyle/>
          <a:p>
            <a:pPr defTabSz="1218317"/>
            <a:endParaRPr lang="en-US" sz="2399"/>
          </a:p>
        </p:txBody>
      </p:sp>
      <p:sp>
        <p:nvSpPr>
          <p:cNvPr id="5" name="Rectangle 4"/>
          <p:cNvSpPr/>
          <p:nvPr/>
        </p:nvSpPr>
        <p:spPr bwMode="auto">
          <a:xfrm>
            <a:off x="8341303" y="1303012"/>
            <a:ext cx="3581955" cy="1002776"/>
          </a:xfrm>
          <a:prstGeom prst="rect">
            <a:avLst/>
          </a:prstGeom>
          <a:solidFill>
            <a:srgbClr val="442359"/>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endParaRPr lang="en-US" sz="2932" kern="0" dirty="0">
              <a:solidFill>
                <a:schemeClr val="bg1"/>
              </a:solidFill>
              <a:latin typeface="Segoe UI Light" pitchFamily="34" charset="0"/>
              <a:ea typeface="Segoe UI" pitchFamily="34" charset="0"/>
              <a:cs typeface="Segoe UI" pitchFamily="34" charset="0"/>
            </a:endParaRPr>
          </a:p>
          <a:p>
            <a:pPr defTabSz="1218317">
              <a:lnSpc>
                <a:spcPct val="90000"/>
              </a:lnSpc>
              <a:buSzPct val="90000"/>
              <a:defRPr/>
            </a:pPr>
            <a:r>
              <a:rPr lang="en-US" sz="2932" kern="0" dirty="0">
                <a:solidFill>
                  <a:schemeClr val="bg1"/>
                </a:solidFill>
                <a:latin typeface="Segoe UI Light" pitchFamily="34" charset="0"/>
                <a:ea typeface="Segoe UI" pitchFamily="34" charset="0"/>
                <a:cs typeface="Segoe UI" pitchFamily="34" charset="0"/>
              </a:rPr>
              <a:t>New disk persisted in storage</a:t>
            </a:r>
          </a:p>
          <a:p>
            <a:pPr defTabSz="1218317">
              <a:lnSpc>
                <a:spcPct val="90000"/>
              </a:lnSpc>
              <a:buSzPct val="90000"/>
              <a:defRPr/>
            </a:pPr>
            <a:endParaRPr lang="en-US" sz="2932" kern="0" dirty="0">
              <a:solidFill>
                <a:schemeClr val="bg1"/>
              </a:solidFill>
              <a:latin typeface="Segoe UI Light" pitchFamily="34" charset="0"/>
              <a:ea typeface="Segoe UI" pitchFamily="34" charset="0"/>
              <a:cs typeface="Segoe UI" pitchFamily="34" charset="0"/>
            </a:endParaRPr>
          </a:p>
        </p:txBody>
      </p:sp>
      <p:sp>
        <p:nvSpPr>
          <p:cNvPr id="9" name="Rectangle 8"/>
          <p:cNvSpPr/>
          <p:nvPr/>
        </p:nvSpPr>
        <p:spPr bwMode="auto">
          <a:xfrm>
            <a:off x="8346734" y="2305788"/>
            <a:ext cx="3576524" cy="4163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chemeClr val="tx1"/>
              </a:solidFill>
            </a:endParaRPr>
          </a:p>
        </p:txBody>
      </p:sp>
      <p:sp>
        <p:nvSpPr>
          <p:cNvPr id="49" name="Isosceles Triangle 48"/>
          <p:cNvSpPr/>
          <p:nvPr/>
        </p:nvSpPr>
        <p:spPr>
          <a:xfrm rot="10800000">
            <a:off x="10980437" y="2295357"/>
            <a:ext cx="390547" cy="157604"/>
          </a:xfrm>
          <a:prstGeom prst="triangle">
            <a:avLst/>
          </a:prstGeom>
          <a:solidFill>
            <a:srgbClr val="442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55" name="Rectangle 78"/>
          <p:cNvSpPr/>
          <p:nvPr/>
        </p:nvSpPr>
        <p:spPr bwMode="auto">
          <a:xfrm>
            <a:off x="8347228" y="2380801"/>
            <a:ext cx="3584461" cy="4182805"/>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accent1">
                <a:lumMod val="60000"/>
                <a:lumOff val="40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sp>
        <p:nvSpPr>
          <p:cNvPr id="73" name="TextBox 72"/>
          <p:cNvSpPr txBox="1"/>
          <p:nvPr/>
        </p:nvSpPr>
        <p:spPr>
          <a:xfrm>
            <a:off x="8754208" y="5114565"/>
            <a:ext cx="3120734"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099" dirty="0">
                <a:solidFill>
                  <a:schemeClr val="tx1"/>
                </a:solidFill>
                <a:latin typeface="Segoe UI"/>
              </a:rPr>
              <a:t>Cloud</a:t>
            </a:r>
          </a:p>
        </p:txBody>
      </p:sp>
      <p:sp>
        <p:nvSpPr>
          <p:cNvPr id="74" name="Freeform 24"/>
          <p:cNvSpPr>
            <a:spLocks noEditPoints="1"/>
          </p:cNvSpPr>
          <p:nvPr/>
        </p:nvSpPr>
        <p:spPr bwMode="black">
          <a:xfrm>
            <a:off x="10656131" y="4017783"/>
            <a:ext cx="1015471" cy="78455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442359"/>
          </a:solidFill>
          <a:ln>
            <a:noFill/>
          </a:ln>
          <a:extLst/>
        </p:spPr>
        <p:txBody>
          <a:bodyPr vert="horz" wrap="square" lIns="91416" tIns="45708" rIns="91416" bIns="45708" numCol="1" anchor="t" anchorCtr="0" compatLnSpc="1">
            <a:prstTxWarp prst="textNoShape">
              <a:avLst/>
            </a:prstTxWarp>
          </a:bodyPr>
          <a:lstStyle/>
          <a:p>
            <a:pPr defTabSz="1218317"/>
            <a:endParaRPr lang="en-US" sz="2399"/>
          </a:p>
        </p:txBody>
      </p:sp>
      <p:sp>
        <p:nvSpPr>
          <p:cNvPr id="75" name="Right Arrow 74"/>
          <p:cNvSpPr/>
          <p:nvPr/>
        </p:nvSpPr>
        <p:spPr bwMode="auto">
          <a:xfrm>
            <a:off x="9919699" y="4123942"/>
            <a:ext cx="594153" cy="572238"/>
          </a:xfrm>
          <a:prstGeom prst="rightArrow">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4" rIns="68568" bIns="34284" numCol="1" rtlCol="0" anchor="ctr" anchorCtr="0" compatLnSpc="1">
            <a:prstTxWarp prst="textNoShape">
              <a:avLst/>
            </a:prstTxWarp>
          </a:bodyPr>
          <a:lstStyle/>
          <a:p>
            <a:pPr algn="ctr" defTabSz="913635" fontAlgn="base">
              <a:spcBef>
                <a:spcPts val="200"/>
              </a:spcBef>
              <a:spcAft>
                <a:spcPct val="0"/>
              </a:spcAft>
            </a:pPr>
            <a:endParaRPr lang="en-US" sz="2799" dirty="0">
              <a:ln>
                <a:solidFill>
                  <a:srgbClr val="FFFFFF">
                    <a:alpha val="0"/>
                  </a:srgbClr>
                </a:solidFill>
              </a:ln>
              <a:solidFill>
                <a:schemeClr val="tx1"/>
              </a:solidFill>
            </a:endParaRPr>
          </a:p>
        </p:txBody>
      </p:sp>
      <p:sp>
        <p:nvSpPr>
          <p:cNvPr id="76" name="Freeform 22"/>
          <p:cNvSpPr>
            <a:spLocks noEditPoints="1"/>
          </p:cNvSpPr>
          <p:nvPr/>
        </p:nvSpPr>
        <p:spPr bwMode="auto">
          <a:xfrm flipH="1">
            <a:off x="8783206" y="3876146"/>
            <a:ext cx="857372" cy="1002575"/>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4423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defTabSz="1218317" fontAlgn="base">
              <a:lnSpc>
                <a:spcPct val="90000"/>
              </a:lnSpc>
              <a:spcBef>
                <a:spcPct val="0"/>
              </a:spcBef>
              <a:spcAft>
                <a:spcPct val="0"/>
              </a:spcAft>
              <a:buSzPct val="90000"/>
            </a:pPr>
            <a:r>
              <a:rPr lang="en-US" sz="1600" kern="0" dirty="0">
                <a:solidFill>
                  <a:schemeClr val="bg1"/>
                </a:solidFill>
                <a:ea typeface="Segoe UI" pitchFamily="34" charset="0"/>
                <a:cs typeface="Segoe UI" pitchFamily="34" charset="0"/>
              </a:rPr>
              <a:t>Blob</a:t>
            </a:r>
            <a:r>
              <a:rPr lang="en-US" sz="1600" kern="0" dirty="0">
                <a:solidFill>
                  <a:schemeClr val="tx1"/>
                </a:solidFill>
                <a:ea typeface="Segoe UI" pitchFamily="34" charset="0"/>
                <a:cs typeface="Segoe UI" pitchFamily="34" charset="0"/>
              </a:rPr>
              <a:t/>
            </a:r>
            <a:br>
              <a:rPr lang="en-US" sz="1600" kern="0" dirty="0">
                <a:solidFill>
                  <a:schemeClr val="tx1"/>
                </a:solidFill>
                <a:ea typeface="Segoe UI" pitchFamily="34" charset="0"/>
                <a:cs typeface="Segoe UI" pitchFamily="34" charset="0"/>
              </a:rPr>
            </a:br>
            <a:r>
              <a:rPr lang="en-US" sz="1600" kern="0" dirty="0">
                <a:solidFill>
                  <a:schemeClr val="bg1"/>
                </a:solidFill>
                <a:ea typeface="Segoe UI" pitchFamily="34" charset="0"/>
                <a:cs typeface="Segoe UI" pitchFamily="34" charset="0"/>
              </a:rPr>
              <a:t>Storage</a:t>
            </a:r>
          </a:p>
        </p:txBody>
      </p:sp>
      <p:sp>
        <p:nvSpPr>
          <p:cNvPr id="46" name="TextBox 45"/>
          <p:cNvSpPr txBox="1"/>
          <p:nvPr/>
        </p:nvSpPr>
        <p:spPr>
          <a:xfrm>
            <a:off x="1758335" y="5625675"/>
            <a:ext cx="1964040" cy="415240"/>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smtClean="0">
                <a:solidFill>
                  <a:schemeClr val="tx1"/>
                </a:solidFill>
                <a:latin typeface="+mj-lt"/>
              </a:rPr>
              <a:t>Comprehensive </a:t>
            </a:r>
          </a:p>
          <a:p>
            <a:pPr defTabSz="1218317"/>
            <a:r>
              <a:rPr lang="en-US" sz="2132" dirty="0" smtClean="0">
                <a:solidFill>
                  <a:schemeClr val="tx1"/>
                </a:solidFill>
                <a:latin typeface="+mj-lt"/>
              </a:rPr>
              <a:t>Networking</a:t>
            </a:r>
            <a:endParaRPr lang="en-US" sz="2132" dirty="0">
              <a:solidFill>
                <a:schemeClr val="tx1"/>
              </a:solidFill>
              <a:latin typeface="+mj-lt"/>
            </a:endParaRPr>
          </a:p>
        </p:txBody>
      </p:sp>
      <p:sp>
        <p:nvSpPr>
          <p:cNvPr id="56" name="Can 55"/>
          <p:cNvSpPr/>
          <p:nvPr/>
        </p:nvSpPr>
        <p:spPr>
          <a:xfrm rot="16200000">
            <a:off x="1204364" y="5651828"/>
            <a:ext cx="175983" cy="301996"/>
          </a:xfrm>
          <a:prstGeom prst="can">
            <a:avLst/>
          </a:prstGeom>
          <a:solidFill>
            <a:srgbClr val="00B294"/>
          </a:solidFill>
          <a:ln>
            <a:noFill/>
          </a:ln>
        </p:spPr>
        <p:txBody>
          <a:bodyPr vert="horz" wrap="square" lIns="121856" tIns="60928" rIns="121856" bIns="60928" numCol="1" anchor="t" anchorCtr="0" compatLnSpc="1">
            <a:prstTxWarp prst="textNoShape">
              <a:avLst/>
            </a:prstTxWarp>
          </a:bodyPr>
          <a:lstStyle/>
          <a:p>
            <a:pPr defTabSz="1218317"/>
            <a:endParaRPr lang="en-US" sz="3198"/>
          </a:p>
        </p:txBody>
      </p:sp>
      <p:cxnSp>
        <p:nvCxnSpPr>
          <p:cNvPr id="62" name="Straight Arrow Connector 61"/>
          <p:cNvCxnSpPr/>
          <p:nvPr/>
        </p:nvCxnSpPr>
        <p:spPr>
          <a:xfrm flipH="1" flipV="1">
            <a:off x="1028854" y="5729993"/>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1012566" y="5813940"/>
            <a:ext cx="181087" cy="4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030691" y="5854301"/>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flipH="1" flipV="1">
            <a:off x="1429376" y="5852798"/>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flipH="1" flipV="1">
            <a:off x="1388948" y="5812246"/>
            <a:ext cx="181087" cy="4919"/>
          </a:xfrm>
          <a:prstGeom prst="straightConnector1">
            <a:avLst/>
          </a:prstGeom>
          <a:solidFill>
            <a:srgbClr val="00B294"/>
          </a:solidFill>
          <a:ln>
            <a:noFill/>
          </a:ln>
        </p:spPr>
      </p:cxnSp>
      <p:cxnSp>
        <p:nvCxnSpPr>
          <p:cNvPr id="72" name="Straight Arrow Connector 71"/>
          <p:cNvCxnSpPr/>
          <p:nvPr/>
        </p:nvCxnSpPr>
        <p:spPr>
          <a:xfrm rot="10800000" flipH="1">
            <a:off x="1360116" y="5726864"/>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88"/>
          <p:cNvSpPr>
            <a:spLocks noEditPoints="1"/>
          </p:cNvSpPr>
          <p:nvPr/>
        </p:nvSpPr>
        <p:spPr bwMode="black">
          <a:xfrm>
            <a:off x="965257" y="5574556"/>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chemeClr val="tx1"/>
              </a:solidFill>
              <a:latin typeface="Segoe Light" pitchFamily="34" charset="0"/>
            </a:endParaRPr>
          </a:p>
        </p:txBody>
      </p:sp>
      <p:sp>
        <p:nvSpPr>
          <p:cNvPr id="30" name="TextBox 29"/>
          <p:cNvSpPr txBox="1"/>
          <p:nvPr/>
        </p:nvSpPr>
        <p:spPr>
          <a:xfrm>
            <a:off x="5486120" y="28177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Windows Server</a:t>
            </a:r>
          </a:p>
        </p:txBody>
      </p:sp>
      <p:sp>
        <p:nvSpPr>
          <p:cNvPr id="54" name="TextBox 53"/>
          <p:cNvSpPr txBox="1"/>
          <p:nvPr/>
        </p:nvSpPr>
        <p:spPr>
          <a:xfrm>
            <a:off x="5398563" y="35211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Linux</a:t>
            </a:r>
          </a:p>
        </p:txBody>
      </p:sp>
      <p:pic>
        <p:nvPicPr>
          <p:cNvPr id="16" name="Picture 15"/>
          <p:cNvPicPr>
            <a:picLocks noChangeAspect="1"/>
          </p:cNvPicPr>
          <p:nvPr/>
        </p:nvPicPr>
        <p:blipFill>
          <a:blip r:embed="rId3"/>
          <a:stretch>
            <a:fillRect/>
          </a:stretch>
        </p:blipFill>
        <p:spPr>
          <a:xfrm>
            <a:off x="4840063" y="3431672"/>
            <a:ext cx="390146" cy="468176"/>
          </a:xfrm>
          <a:prstGeom prst="rect">
            <a:avLst/>
          </a:prstGeom>
        </p:spPr>
      </p:pic>
      <p:grpSp>
        <p:nvGrpSpPr>
          <p:cNvPr id="20" name="Group 19"/>
          <p:cNvGrpSpPr/>
          <p:nvPr/>
        </p:nvGrpSpPr>
        <p:grpSpPr>
          <a:xfrm>
            <a:off x="4757281" y="2641987"/>
            <a:ext cx="595389" cy="569632"/>
            <a:chOff x="4445229" y="2754515"/>
            <a:chExt cx="2540675" cy="2430763"/>
          </a:xfrm>
          <a:solidFill>
            <a:srgbClr val="68217A"/>
          </a:solidFill>
        </p:grpSpPr>
        <p:sp>
          <p:nvSpPr>
            <p:cNvPr id="18" name="Rectangle 17"/>
            <p:cNvSpPr/>
            <p:nvPr/>
          </p:nvSpPr>
          <p:spPr>
            <a:xfrm>
              <a:off x="4445229" y="2938315"/>
              <a:ext cx="1074981" cy="10050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3" name="Rectangle 17"/>
            <p:cNvSpPr/>
            <p:nvPr/>
          </p:nvSpPr>
          <p:spPr>
            <a:xfrm>
              <a:off x="5561226" y="2754515"/>
              <a:ext cx="1424678" cy="11888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6" name="Rectangle 17"/>
            <p:cNvSpPr/>
            <p:nvPr/>
          </p:nvSpPr>
          <p:spPr>
            <a:xfrm>
              <a:off x="4451344" y="3999377"/>
              <a:ext cx="1069665" cy="1005041"/>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7" name="Rectangle 17"/>
            <p:cNvSpPr/>
            <p:nvPr/>
          </p:nvSpPr>
          <p:spPr>
            <a:xfrm>
              <a:off x="5568390" y="3998555"/>
              <a:ext cx="1417514" cy="1186723"/>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sp>
        <p:nvSpPr>
          <p:cNvPr id="47" name="TextBox 46"/>
          <p:cNvSpPr txBox="1"/>
          <p:nvPr/>
        </p:nvSpPr>
        <p:spPr>
          <a:xfrm>
            <a:off x="8250439" y="2755710"/>
            <a:ext cx="3185913"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cs typeface="Segoe UI Light" panose="020B0502040204020203" pitchFamily="34" charset="0"/>
              </a:rPr>
              <a:t>Boot VM from new disk</a:t>
            </a:r>
          </a:p>
        </p:txBody>
      </p:sp>
      <p:sp>
        <p:nvSpPr>
          <p:cNvPr id="51" name="TextBox 50"/>
          <p:cNvSpPr txBox="1"/>
          <p:nvPr/>
        </p:nvSpPr>
        <p:spPr>
          <a:xfrm>
            <a:off x="4840063" y="4135572"/>
            <a:ext cx="2794641" cy="2067489"/>
          </a:xfrm>
          <a:prstGeom prst="rect">
            <a:avLst/>
          </a:prstGeom>
          <a:noFill/>
        </p:spPr>
        <p:txBody>
          <a:bodyPr wrap="square" lIns="0" tIns="0" rIns="0" bIns="0" rtlCol="0">
            <a:spAutoFit/>
          </a:bodyPr>
          <a:lstStyle/>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General Purpose</a:t>
            </a:r>
          </a:p>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	Basic</a:t>
            </a:r>
          </a:p>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	Standard</a:t>
            </a:r>
          </a:p>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Optimized Compute</a:t>
            </a:r>
          </a:p>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Performance Optimized</a:t>
            </a:r>
          </a:p>
          <a:p>
            <a:pPr>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Network Optimized</a:t>
            </a:r>
          </a:p>
        </p:txBody>
      </p:sp>
    </p:spTree>
    <p:extLst>
      <p:ext uri="{BB962C8B-B14F-4D97-AF65-F5344CB8AC3E}">
        <p14:creationId xmlns:p14="http://schemas.microsoft.com/office/powerpoint/2010/main" val="1601257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11" y="79318"/>
            <a:ext cx="10986231" cy="826002"/>
          </a:xfrm>
        </p:spPr>
        <p:txBody>
          <a:bodyPr/>
          <a:lstStyle/>
          <a:p>
            <a:r>
              <a:rPr lang="en-US" dirty="0" smtClean="0">
                <a:solidFill>
                  <a:schemeClr val="bg1"/>
                </a:solidFill>
              </a:rPr>
              <a:t>Azure App Service Web Apps</a:t>
            </a:r>
            <a:endParaRPr lang="en-US" dirty="0">
              <a:solidFill>
                <a:schemeClr val="bg1"/>
              </a:solidFill>
            </a:endParaRPr>
          </a:p>
        </p:txBody>
      </p:sp>
      <p:grpSp>
        <p:nvGrpSpPr>
          <p:cNvPr id="4" name="Group 3"/>
          <p:cNvGrpSpPr/>
          <p:nvPr/>
        </p:nvGrpSpPr>
        <p:grpSpPr>
          <a:xfrm>
            <a:off x="4424259" y="972036"/>
            <a:ext cx="3478717" cy="1348658"/>
            <a:chOff x="4734845" y="2261850"/>
            <a:chExt cx="2743200" cy="1316993"/>
          </a:xfrm>
        </p:grpSpPr>
        <p:sp>
          <p:nvSpPr>
            <p:cNvPr id="12" name="Rectangle 11"/>
            <p:cNvSpPr/>
            <p:nvPr/>
          </p:nvSpPr>
          <p:spPr bwMode="auto">
            <a:xfrm>
              <a:off x="4734845" y="2261850"/>
              <a:ext cx="2743200" cy="1316993"/>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8" name="Rectangle 17"/>
            <p:cNvSpPr/>
            <p:nvPr/>
          </p:nvSpPr>
          <p:spPr>
            <a:xfrm>
              <a:off x="4734845" y="3180624"/>
              <a:ext cx="2743200" cy="361626"/>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00025" y="2282757"/>
              <a:ext cx="812839" cy="69932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8483095" y="965901"/>
            <a:ext cx="3478717" cy="1354793"/>
            <a:chOff x="8380580" y="2247256"/>
            <a:chExt cx="2743200" cy="1318633"/>
          </a:xfrm>
        </p:grpSpPr>
        <p:sp>
          <p:nvSpPr>
            <p:cNvPr id="13" name="Rectangle 12"/>
            <p:cNvSpPr/>
            <p:nvPr/>
          </p:nvSpPr>
          <p:spPr bwMode="auto">
            <a:xfrm>
              <a:off x="8380580" y="2261850"/>
              <a:ext cx="2743200" cy="1304039"/>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9" name="Rectangle 18"/>
            <p:cNvSpPr/>
            <p:nvPr/>
          </p:nvSpPr>
          <p:spPr>
            <a:xfrm>
              <a:off x="8380580" y="3204263"/>
              <a:ext cx="2743200" cy="361626"/>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345760" y="2247256"/>
              <a:ext cx="812839" cy="72506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303212" y="872894"/>
            <a:ext cx="3540927" cy="1447800"/>
            <a:chOff x="1077078" y="2109352"/>
            <a:chExt cx="2743200" cy="2895698"/>
          </a:xfrm>
        </p:grpSpPr>
        <p:sp>
          <p:nvSpPr>
            <p:cNvPr id="11" name="Rectangle 10"/>
            <p:cNvSpPr/>
            <p:nvPr/>
          </p:nvSpPr>
          <p:spPr bwMode="auto">
            <a:xfrm>
              <a:off x="1077078" y="2261850"/>
              <a:ext cx="2743200" cy="2743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7" name="Rectangle 16"/>
            <p:cNvSpPr/>
            <p:nvPr/>
          </p:nvSpPr>
          <p:spPr>
            <a:xfrm>
              <a:off x="1077078" y="4155303"/>
              <a:ext cx="2743200" cy="746331"/>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31234" y="2109352"/>
              <a:ext cx="915333" cy="166739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0" name="Text Placeholder 3"/>
          <p:cNvSpPr txBox="1">
            <a:spLocks/>
          </p:cNvSpPr>
          <p:nvPr/>
        </p:nvSpPr>
        <p:spPr>
          <a:xfrm>
            <a:off x="303212" y="2362200"/>
            <a:ext cx="3779091" cy="3394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Create new sites in seconds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Easily manage and scale your sites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Automatic load balancing and shared storage across instances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Scale out or up to reserved instances for improved performance and scale</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Built-in web jobs support</a:t>
            </a:r>
          </a:p>
        </p:txBody>
      </p:sp>
      <p:sp>
        <p:nvSpPr>
          <p:cNvPr id="21" name="Text Placeholder 3"/>
          <p:cNvSpPr txBox="1">
            <a:spLocks/>
          </p:cNvSpPr>
          <p:nvPr/>
        </p:nvSpPr>
        <p:spPr>
          <a:xfrm>
            <a:off x="4444495" y="2415690"/>
            <a:ext cx="3478717" cy="31132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Use ASP.NET, ASP, PHP, </a:t>
            </a:r>
            <a:r>
              <a:rPr lang="en-US" sz="1799" dirty="0" smtClean="0">
                <a:solidFill>
                  <a:schemeClr val="bg1"/>
                </a:solidFill>
                <a:latin typeface="Segoe UI Light" panose="020B0502040204020203" pitchFamily="34" charset="0"/>
                <a:cs typeface="Segoe UI Light" panose="020B0502040204020203" pitchFamily="34" charset="0"/>
              </a:rPr>
              <a:t>Java, Node.js, Python</a:t>
            </a:r>
            <a:endParaRPr lang="en-US" sz="1799" dirty="0">
              <a:solidFill>
                <a:schemeClr val="bg1"/>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SQL </a:t>
            </a:r>
            <a:r>
              <a:rPr lang="en-US" sz="1799" dirty="0" smtClean="0">
                <a:solidFill>
                  <a:schemeClr val="bg1"/>
                </a:solidFill>
                <a:latin typeface="Segoe UI Light" panose="020B0502040204020203" pitchFamily="34" charset="0"/>
                <a:cs typeface="Segoe UI Light" panose="020B0502040204020203" pitchFamily="34" charset="0"/>
              </a:rPr>
              <a:t>Database or </a:t>
            </a:r>
            <a:r>
              <a:rPr lang="en-US" sz="1799" dirty="0">
                <a:solidFill>
                  <a:schemeClr val="bg1"/>
                </a:solidFill>
                <a:latin typeface="Segoe UI Light" panose="020B0502040204020203" pitchFamily="34" charset="0"/>
                <a:cs typeface="Segoe UI Light" panose="020B0502040204020203" pitchFamily="34" charset="0"/>
              </a:rPr>
              <a:t>MySQL databases</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Start with open source apps and frameworks</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Develop with VS and </a:t>
            </a:r>
            <a:r>
              <a:rPr lang="en-US" sz="1799" dirty="0" err="1">
                <a:solidFill>
                  <a:schemeClr val="bg1"/>
                </a:solidFill>
                <a:latin typeface="Segoe UI Light" panose="020B0502040204020203" pitchFamily="34" charset="0"/>
                <a:cs typeface="Segoe UI Light" panose="020B0502040204020203" pitchFamily="34" charset="0"/>
              </a:rPr>
              <a:t>WebMatrix</a:t>
            </a:r>
            <a:endParaRPr lang="en-US" sz="1799" dirty="0">
              <a:solidFill>
                <a:schemeClr val="bg1"/>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Supports any Web development tool on any platform (Windows, OSX, Linux)</a:t>
            </a:r>
          </a:p>
        </p:txBody>
      </p:sp>
      <p:sp>
        <p:nvSpPr>
          <p:cNvPr id="22" name="Text Placeholder 3"/>
          <p:cNvSpPr txBox="1">
            <a:spLocks/>
          </p:cNvSpPr>
          <p:nvPr/>
        </p:nvSpPr>
        <p:spPr>
          <a:xfrm>
            <a:off x="8511506" y="2415689"/>
            <a:ext cx="3526506" cy="3150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Rapid deployment for quick iteration</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Integrated source control with Team Foundation Server (TFS) and </a:t>
            </a:r>
            <a:r>
              <a:rPr lang="en-US" sz="1799" dirty="0" err="1">
                <a:solidFill>
                  <a:schemeClr val="bg1"/>
                </a:solidFill>
                <a:latin typeface="Segoe UI Light" panose="020B0502040204020203" pitchFamily="34" charset="0"/>
                <a:cs typeface="Segoe UI Light" panose="020B0502040204020203" pitchFamily="34" charset="0"/>
              </a:rPr>
              <a:t>Git</a:t>
            </a:r>
            <a:endParaRPr lang="en-US" sz="1799" dirty="0">
              <a:solidFill>
                <a:schemeClr val="bg1"/>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Built-in monitoring of </a:t>
            </a:r>
            <a:r>
              <a:rPr lang="en-US" sz="1799" dirty="0" err="1">
                <a:solidFill>
                  <a:schemeClr val="bg1"/>
                </a:solidFill>
                <a:latin typeface="Segoe UI Light" panose="020B0502040204020203" pitchFamily="34" charset="0"/>
                <a:cs typeface="Segoe UI Light" panose="020B0502040204020203" pitchFamily="34" charset="0"/>
              </a:rPr>
              <a:t>perf</a:t>
            </a:r>
            <a:r>
              <a:rPr lang="en-US" sz="1799" dirty="0">
                <a:solidFill>
                  <a:schemeClr val="bg1"/>
                </a:solidFill>
                <a:latin typeface="Segoe UI Light" panose="020B0502040204020203" pitchFamily="34" charset="0"/>
                <a:cs typeface="Segoe UI Light" panose="020B0502040204020203" pitchFamily="34" charset="0"/>
              </a:rPr>
              <a:t> and usage data</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Quick access to request logs, failed requests diagnostics and diagnostics</a:t>
            </a:r>
          </a:p>
        </p:txBody>
      </p:sp>
      <p:sp>
        <p:nvSpPr>
          <p:cNvPr id="23" name="Text Placeholder 1"/>
          <p:cNvSpPr txBox="1">
            <a:spLocks/>
          </p:cNvSpPr>
          <p:nvPr/>
        </p:nvSpPr>
        <p:spPr>
          <a:xfrm>
            <a:off x="358609" y="6140055"/>
            <a:ext cx="11650488" cy="1065779"/>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Office Blog             ASP.NET site            microsoft.com</a:t>
            </a:r>
          </a:p>
        </p:txBody>
      </p:sp>
      <p:pic>
        <p:nvPicPr>
          <p:cNvPr id="6" name="Picture 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1181522" y="79443"/>
            <a:ext cx="780290" cy="780290"/>
          </a:xfrm>
          <a:prstGeom prst="rect">
            <a:avLst/>
          </a:prstGeom>
        </p:spPr>
      </p:pic>
    </p:spTree>
    <p:extLst>
      <p:ext uri="{BB962C8B-B14F-4D97-AF65-F5344CB8AC3E}">
        <p14:creationId xmlns:p14="http://schemas.microsoft.com/office/powerpoint/2010/main" val="27759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xEl>
                                              <p:pRg st="1" end="1"/>
                                            </p:txEl>
                                          </p:spTgt>
                                        </p:tgtEl>
                                        <p:attrNameLst>
                                          <p:attrName>style.visibility</p:attrName>
                                        </p:attrNameLst>
                                      </p:cBhvr>
                                      <p:to>
                                        <p:strVal val="visible"/>
                                      </p:to>
                                    </p:set>
                                    <p:animEffect transition="in" filter="fade">
                                      <p:cBhvr>
                                        <p:cTn id="18" dur="500"/>
                                        <p:tgtEl>
                                          <p:spTgt spid="20">
                                            <p:txEl>
                                              <p:pRg st="1" end="1"/>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0">
                                            <p:txEl>
                                              <p:pRg st="3" end="3"/>
                                            </p:txEl>
                                          </p:spTgt>
                                        </p:tgtEl>
                                        <p:attrNameLst>
                                          <p:attrName>style.visibility</p:attrName>
                                        </p:attrNameLst>
                                      </p:cBhvr>
                                      <p:to>
                                        <p:strVal val="visible"/>
                                      </p:to>
                                    </p:set>
                                    <p:animEffect transition="in" filter="fade">
                                      <p:cBhvr>
                                        <p:cTn id="26" dur="500"/>
                                        <p:tgtEl>
                                          <p:spTgt spid="2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fade">
                                      <p:cBhvr>
                                        <p:cTn id="29" dur="500"/>
                                        <p:tgtEl>
                                          <p:spTgt spid="20">
                                            <p:txEl>
                                              <p:pRg st="4" end="4"/>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animEffect transition="in" filter="fade">
                                      <p:cBhvr>
                                        <p:cTn id="37" dur="500"/>
                                        <p:tgtEl>
                                          <p:spTgt spid="21">
                                            <p:txEl>
                                              <p:pRg st="0" end="0"/>
                                            </p:txEl>
                                          </p:spTgt>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1">
                                            <p:txEl>
                                              <p:pRg st="1" end="1"/>
                                            </p:txEl>
                                          </p:spTgt>
                                        </p:tgtEl>
                                        <p:attrNameLst>
                                          <p:attrName>style.visibility</p:attrName>
                                        </p:attrNameLst>
                                      </p:cBhvr>
                                      <p:to>
                                        <p:strVal val="visible"/>
                                      </p:to>
                                    </p:set>
                                    <p:animEffect transition="in" filter="fade">
                                      <p:cBhvr>
                                        <p:cTn id="41" dur="500"/>
                                        <p:tgtEl>
                                          <p:spTgt spid="21">
                                            <p:txEl>
                                              <p:pRg st="1" end="1"/>
                                            </p:tx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animEffect transition="in" filter="fade">
                                      <p:cBhvr>
                                        <p:cTn id="45" dur="500"/>
                                        <p:tgtEl>
                                          <p:spTgt spid="21">
                                            <p:txEl>
                                              <p:pRg st="2" end="2"/>
                                            </p:txEl>
                                          </p:spTgt>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1">
                                            <p:txEl>
                                              <p:pRg st="3" end="3"/>
                                            </p:txEl>
                                          </p:spTgt>
                                        </p:tgtEl>
                                        <p:attrNameLst>
                                          <p:attrName>style.visibility</p:attrName>
                                        </p:attrNameLst>
                                      </p:cBhvr>
                                      <p:to>
                                        <p:strVal val="visible"/>
                                      </p:to>
                                    </p:set>
                                    <p:animEffect transition="in" filter="fade">
                                      <p:cBhvr>
                                        <p:cTn id="49" dur="500"/>
                                        <p:tgtEl>
                                          <p:spTgt spid="21">
                                            <p:txEl>
                                              <p:pRg st="3" end="3"/>
                                            </p:txEl>
                                          </p:spTgt>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21">
                                            <p:txEl>
                                              <p:pRg st="4" end="4"/>
                                            </p:txEl>
                                          </p:spTgt>
                                        </p:tgtEl>
                                        <p:attrNameLst>
                                          <p:attrName>style.visibility</p:attrName>
                                        </p:attrNameLst>
                                      </p:cBhvr>
                                      <p:to>
                                        <p:strVal val="visible"/>
                                      </p:to>
                                    </p:set>
                                    <p:animEffect transition="in" filter="fade">
                                      <p:cBhvr>
                                        <p:cTn id="53" dur="500"/>
                                        <p:tgtEl>
                                          <p:spTgt spid="2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fade">
                                      <p:cBhvr>
                                        <p:cTn id="60" dur="500"/>
                                        <p:tgtEl>
                                          <p:spTgt spid="22">
                                            <p:txEl>
                                              <p:pRg st="0" end="0"/>
                                            </p:txEl>
                                          </p:spTgt>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fade">
                                      <p:cBhvr>
                                        <p:cTn id="64" dur="500"/>
                                        <p:tgtEl>
                                          <p:spTgt spid="22">
                                            <p:txEl>
                                              <p:pRg st="1" end="1"/>
                                            </p:txEl>
                                          </p:spTgt>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fade">
                                      <p:cBhvr>
                                        <p:cTn id="68" dur="500"/>
                                        <p:tgtEl>
                                          <p:spTgt spid="22">
                                            <p:txEl>
                                              <p:pRg st="2" end="2"/>
                                            </p:txEl>
                                          </p:spTgt>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fade">
                                      <p:cBhvr>
                                        <p:cTn id="7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uild="p"/>
      <p:bldP spid="21" grpId="0" build="p"/>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664" y="5411221"/>
            <a:ext cx="11650488" cy="2041518"/>
          </a:xfrm>
        </p:spPr>
        <p:txBody>
          <a:bodyPr/>
          <a:lstStyle/>
          <a:p>
            <a:r>
              <a:rPr lang="en-US" dirty="0">
                <a:solidFill>
                  <a:schemeClr val="bg1"/>
                </a:solidFill>
              </a:rPr>
              <a:t>Full Portal Integration</a:t>
            </a:r>
          </a:p>
          <a:p>
            <a:r>
              <a:rPr lang="en-US" dirty="0">
                <a:solidFill>
                  <a:schemeClr val="bg1"/>
                </a:solidFill>
              </a:rPr>
              <a:t>Not just for Microsoft </a:t>
            </a:r>
            <a:r>
              <a:rPr lang="en-US" dirty="0" smtClean="0">
                <a:solidFill>
                  <a:schemeClr val="bg1"/>
                </a:solidFill>
              </a:rPr>
              <a:t>shops</a:t>
            </a:r>
            <a:endParaRPr lang="en-US" dirty="0">
              <a:solidFill>
                <a:schemeClr val="bg1"/>
              </a:solidFill>
            </a:endParaRPr>
          </a:p>
          <a:p>
            <a:endParaRPr lang="en-US" dirty="0">
              <a:solidFill>
                <a:schemeClr val="bg1"/>
              </a:solidFill>
            </a:endParaRPr>
          </a:p>
        </p:txBody>
      </p:sp>
      <p:sp>
        <p:nvSpPr>
          <p:cNvPr id="3" name="Title 2"/>
          <p:cNvSpPr>
            <a:spLocks noGrp="1"/>
          </p:cNvSpPr>
          <p:nvPr>
            <p:ph type="title"/>
          </p:nvPr>
        </p:nvSpPr>
        <p:spPr/>
        <p:txBody>
          <a:bodyPr>
            <a:normAutofit fontScale="90000"/>
          </a:bodyPr>
          <a:lstStyle/>
          <a:p>
            <a:r>
              <a:rPr lang="en-US" dirty="0">
                <a:solidFill>
                  <a:schemeClr val="bg1"/>
                </a:solidFill>
              </a:rPr>
              <a:t>Visual </a:t>
            </a:r>
            <a:r>
              <a:rPr lang="en-US">
                <a:solidFill>
                  <a:schemeClr val="bg1"/>
                </a:solidFill>
              </a:rPr>
              <a:t>Studio </a:t>
            </a:r>
            <a:r>
              <a:rPr lang="en-US" smtClean="0">
                <a:solidFill>
                  <a:schemeClr val="bg1"/>
                </a:solidFill>
              </a:rPr>
              <a:t>Online</a:t>
            </a:r>
            <a:endParaRPr lang="en-US" dirty="0">
              <a:solidFill>
                <a:schemeClr val="bg1"/>
              </a:solidFill>
            </a:endParaRPr>
          </a:p>
        </p:txBody>
      </p:sp>
      <p:grpSp>
        <p:nvGrpSpPr>
          <p:cNvPr id="4" name="Group 3"/>
          <p:cNvGrpSpPr>
            <a:grpSpLocks noChangeAspect="1"/>
          </p:cNvGrpSpPr>
          <p:nvPr/>
        </p:nvGrpSpPr>
        <p:grpSpPr>
          <a:xfrm>
            <a:off x="1217612" y="1307419"/>
            <a:ext cx="9372600" cy="3987150"/>
            <a:chOff x="1079716" y="1330106"/>
            <a:chExt cx="10175848" cy="524922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6" y="2071466"/>
              <a:ext cx="10175848" cy="3771434"/>
            </a:xfrm>
            <a:prstGeom prst="rect">
              <a:avLst/>
            </a:prstGeom>
          </p:spPr>
        </p:pic>
        <p:sp>
          <p:nvSpPr>
            <p:cNvPr id="6" name="Pentagon 5"/>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Agile</a:t>
              </a:r>
            </a:p>
          </p:txBody>
        </p:sp>
        <p:sp>
          <p:nvSpPr>
            <p:cNvPr id="7" name="Pentagon 6"/>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Build</a:t>
              </a:r>
            </a:p>
          </p:txBody>
        </p:sp>
        <p:sp>
          <p:nvSpPr>
            <p:cNvPr id="8" name="Pentagon 7"/>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Test</a:t>
              </a:r>
            </a:p>
          </p:txBody>
        </p:sp>
        <p:sp>
          <p:nvSpPr>
            <p:cNvPr id="9" name="Pentagon 8"/>
            <p:cNvSpPr/>
            <p:nvPr/>
          </p:nvSpPr>
          <p:spPr bwMode="auto">
            <a:xfrm>
              <a:off x="10326811"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Deploy</a:t>
              </a:r>
            </a:p>
          </p:txBody>
        </p:sp>
        <p:sp>
          <p:nvSpPr>
            <p:cNvPr id="10" name="Pentagon 9"/>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Insights</a:t>
              </a:r>
            </a:p>
          </p:txBody>
        </p:sp>
        <p:sp>
          <p:nvSpPr>
            <p:cNvPr id="11" name="Pentagon 10"/>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Code</a:t>
              </a:r>
            </a:p>
          </p:txBody>
        </p:sp>
      </p:grpSp>
    </p:spTree>
    <p:extLst>
      <p:ext uri="{BB962C8B-B14F-4D97-AF65-F5344CB8AC3E}">
        <p14:creationId xmlns:p14="http://schemas.microsoft.com/office/powerpoint/2010/main" val="175319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8030"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chemeClr val="bg1"/>
                </a:solidFill>
              </a:rPr>
              <a:t>Synchronize your corporate </a:t>
            </a:r>
            <a:br>
              <a:rPr lang="en-US" sz="3200" dirty="0" smtClean="0">
                <a:solidFill>
                  <a:schemeClr val="bg1"/>
                </a:solidFill>
              </a:rPr>
            </a:br>
            <a:r>
              <a:rPr lang="en-US" sz="3200" dirty="0" smtClean="0">
                <a:solidFill>
                  <a:schemeClr val="bg1"/>
                </a:solidFill>
              </a:rPr>
              <a:t>and 3</a:t>
            </a:r>
            <a:r>
              <a:rPr lang="en-US" sz="3200" baseline="30000" dirty="0" smtClean="0">
                <a:solidFill>
                  <a:schemeClr val="bg1"/>
                </a:solidFill>
              </a:rPr>
              <a:t>rd</a:t>
            </a:r>
            <a:r>
              <a:rPr lang="en-US" sz="3200" dirty="0" smtClean="0">
                <a:solidFill>
                  <a:schemeClr val="bg1"/>
                </a:solidFill>
              </a:rPr>
              <a:t> party identities</a:t>
            </a:r>
          </a:p>
          <a:p>
            <a:r>
              <a:rPr lang="en-US" sz="3200" dirty="0" smtClean="0">
                <a:solidFill>
                  <a:schemeClr val="bg1"/>
                </a:solidFill>
              </a:rPr>
              <a:t>Integration with O365</a:t>
            </a:r>
          </a:p>
          <a:p>
            <a:r>
              <a:rPr lang="en-US" sz="3200" dirty="0" smtClean="0">
                <a:solidFill>
                  <a:schemeClr val="bg1"/>
                </a:solidFill>
              </a:rPr>
              <a:t>Support modern protocols</a:t>
            </a:r>
          </a:p>
          <a:p>
            <a:pPr lvl="1"/>
            <a:r>
              <a:rPr lang="en-US" sz="1700" dirty="0" err="1" smtClean="0">
                <a:solidFill>
                  <a:schemeClr val="bg1"/>
                </a:solidFill>
              </a:rPr>
              <a:t>OAuth</a:t>
            </a:r>
            <a:r>
              <a:rPr lang="en-US" sz="1700" dirty="0" smtClean="0">
                <a:solidFill>
                  <a:schemeClr val="bg1"/>
                </a:solidFill>
              </a:rPr>
              <a:t> 2.0</a:t>
            </a:r>
          </a:p>
          <a:p>
            <a:pPr lvl="1"/>
            <a:r>
              <a:rPr lang="en-US" sz="1700" dirty="0" err="1" smtClean="0">
                <a:solidFill>
                  <a:schemeClr val="bg1"/>
                </a:solidFill>
              </a:rPr>
              <a:t>OpenID</a:t>
            </a:r>
            <a:r>
              <a:rPr lang="en-US" sz="1700" dirty="0" smtClean="0">
                <a:solidFill>
                  <a:schemeClr val="bg1"/>
                </a:solidFill>
              </a:rPr>
              <a:t> Connect</a:t>
            </a:r>
          </a:p>
          <a:p>
            <a:pPr lvl="1"/>
            <a:r>
              <a:rPr lang="en-US" sz="1700" dirty="0" smtClean="0">
                <a:solidFill>
                  <a:schemeClr val="bg1"/>
                </a:solidFill>
              </a:rPr>
              <a:t>WS-Fed</a:t>
            </a:r>
          </a:p>
          <a:p>
            <a:pPr lvl="1"/>
            <a:r>
              <a:rPr lang="en-US" sz="1700" dirty="0" smtClean="0">
                <a:solidFill>
                  <a:schemeClr val="bg1"/>
                </a:solidFill>
              </a:rPr>
              <a:t>SAML 2.0</a:t>
            </a:r>
          </a:p>
          <a:p>
            <a:r>
              <a:rPr lang="en-US" sz="3200" dirty="0" smtClean="0">
                <a:solidFill>
                  <a:schemeClr val="bg1"/>
                </a:solidFill>
              </a:rPr>
              <a:t>Identity and Access Mgmt Permissions</a:t>
            </a:r>
          </a:p>
          <a:p>
            <a:pPr lvl="1"/>
            <a:r>
              <a:rPr lang="en-US" sz="1700" dirty="0" smtClean="0">
                <a:solidFill>
                  <a:schemeClr val="bg1"/>
                </a:solidFill>
              </a:rPr>
              <a:t>Users</a:t>
            </a:r>
          </a:p>
          <a:p>
            <a:pPr lvl="1"/>
            <a:r>
              <a:rPr lang="en-US" sz="1700" dirty="0" smtClean="0">
                <a:solidFill>
                  <a:schemeClr val="bg1"/>
                </a:solidFill>
              </a:rPr>
              <a:t>Groups</a:t>
            </a:r>
          </a:p>
          <a:p>
            <a:pPr lvl="1"/>
            <a:r>
              <a:rPr lang="en-US" sz="1700" dirty="0" smtClean="0">
                <a:solidFill>
                  <a:schemeClr val="bg1"/>
                </a:solidFill>
              </a:rPr>
              <a:t>Applications</a:t>
            </a:r>
          </a:p>
          <a:p>
            <a:pPr lvl="1"/>
            <a:endParaRPr lang="en-US" sz="1700" dirty="0" smtClean="0">
              <a:solidFill>
                <a:schemeClr val="bg1"/>
              </a:solidFill>
            </a:endParaRPr>
          </a:p>
        </p:txBody>
      </p:sp>
      <p:sp>
        <p:nvSpPr>
          <p:cNvPr id="397" name="Freeform 190"/>
          <p:cNvSpPr>
            <a:spLocks/>
          </p:cNvSpPr>
          <p:nvPr/>
        </p:nvSpPr>
        <p:spPr bwMode="auto">
          <a:xfrm>
            <a:off x="6002362" y="1359141"/>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8" name="Freeform 192"/>
          <p:cNvSpPr>
            <a:spLocks/>
          </p:cNvSpPr>
          <p:nvPr/>
        </p:nvSpPr>
        <p:spPr bwMode="auto">
          <a:xfrm>
            <a:off x="10013905" y="1524884"/>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10" name="Title 1"/>
          <p:cNvSpPr txBox="1">
            <a:spLocks/>
          </p:cNvSpPr>
          <p:nvPr/>
        </p:nvSpPr>
        <p:spPr>
          <a:xfrm>
            <a:off x="358891" y="192246"/>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smtClean="0"/>
              <a:t>Microsoft Azure Active Directory</a:t>
            </a:r>
            <a:endParaRPr lang="en-US" sz="5880" dirty="0"/>
          </a:p>
        </p:txBody>
      </p:sp>
      <p:grpSp>
        <p:nvGrpSpPr>
          <p:cNvPr id="221" name="Group 220"/>
          <p:cNvGrpSpPr/>
          <p:nvPr/>
        </p:nvGrpSpPr>
        <p:grpSpPr>
          <a:xfrm>
            <a:off x="9901643" y="5088576"/>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23" name="Group 222"/>
            <p:cNvGrpSpPr/>
            <p:nvPr/>
          </p:nvGrpSpPr>
          <p:grpSpPr>
            <a:xfrm>
              <a:off x="3755359" y="5289026"/>
              <a:ext cx="2112688" cy="1222549"/>
              <a:chOff x="3770482" y="5289026"/>
              <a:chExt cx="2112688" cy="1222549"/>
            </a:xfrm>
          </p:grpSpPr>
          <p:sp>
            <p:nvSpPr>
              <p:cNvPr id="224" name="TextBox 223"/>
              <p:cNvSpPr txBox="1"/>
              <p:nvPr/>
            </p:nvSpPr>
            <p:spPr>
              <a:xfrm>
                <a:off x="3776238" y="6345376"/>
                <a:ext cx="2106932" cy="166199"/>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gradFill>
                      <a:gsLst>
                        <a:gs pos="21429">
                          <a:srgbClr val="EFEFEF"/>
                        </a:gs>
                        <a:gs pos="42000">
                          <a:srgbClr val="EFEFEF"/>
                        </a:gs>
                      </a:gsLst>
                      <a:lin ang="5400000" scaled="0"/>
                    </a:gra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sp>
        <p:nvSpPr>
          <p:cNvPr id="230" name="Freeform 229"/>
          <p:cNvSpPr/>
          <p:nvPr/>
        </p:nvSpPr>
        <p:spPr bwMode="auto">
          <a:xfrm>
            <a:off x="8873589"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EFEFEF"/>
              </a:solidFill>
            </a:endParaRPr>
          </a:p>
        </p:txBody>
      </p:sp>
      <p:grpSp>
        <p:nvGrpSpPr>
          <p:cNvPr id="245" name="Group 244"/>
          <p:cNvGrpSpPr/>
          <p:nvPr/>
        </p:nvGrpSpPr>
        <p:grpSpPr>
          <a:xfrm>
            <a:off x="6260128"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prstClr val="black"/>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505050"/>
                </a:solidFill>
              </a:endParaRPr>
            </a:p>
          </p:txBody>
        </p:sp>
      </p:grpSp>
      <p:sp>
        <p:nvSpPr>
          <p:cNvPr id="247" name="TextBox 246"/>
          <p:cNvSpPr txBox="1"/>
          <p:nvPr/>
        </p:nvSpPr>
        <p:spPr>
          <a:xfrm>
            <a:off x="10130727"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chemeClr val="bg1"/>
                </a:solidFill>
              </a:rPr>
              <a:t>3rd party clouds/hosting</a:t>
            </a:r>
          </a:p>
        </p:txBody>
      </p:sp>
      <p:grpSp>
        <p:nvGrpSpPr>
          <p:cNvPr id="257" name="Group 256"/>
          <p:cNvGrpSpPr/>
          <p:nvPr/>
        </p:nvGrpSpPr>
        <p:grpSpPr>
          <a:xfrm>
            <a:off x="7866497" y="1619894"/>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sp>
        <p:nvSpPr>
          <p:cNvPr id="263" name="Rectangle 262"/>
          <p:cNvSpPr>
            <a:spLocks noChangeAspect="1"/>
          </p:cNvSpPr>
          <p:nvPr/>
        </p:nvSpPr>
        <p:spPr>
          <a:xfrm>
            <a:off x="7616915" y="2121116"/>
            <a:ext cx="1314188" cy="605102"/>
          </a:xfrm>
          <a:prstGeom prst="rect">
            <a:avLst/>
          </a:prstGeom>
        </p:spPr>
        <p:txBody>
          <a:bodyPr wrap="square">
            <a:spAutoFit/>
          </a:bodyPr>
          <a:lstStyle/>
          <a:p>
            <a:pPr defTabSz="914093"/>
            <a:r>
              <a:rPr lang="en-US" sz="1960" kern="0" dirty="0">
                <a:solidFill>
                  <a:schemeClr val="bg1"/>
                </a:solidFill>
                <a:cs typeface="Arial" panose="020B0604020202020204" pitchFamily="34" charset="0"/>
              </a:rPr>
              <a:t> </a:t>
            </a:r>
            <a:r>
              <a:rPr lang="en-US" sz="1372" kern="0" dirty="0" smtClean="0">
                <a:solidFill>
                  <a:schemeClr val="bg1"/>
                </a:solidFill>
                <a:cs typeface="Arial" panose="020B0604020202020204" pitchFamily="34" charset="0"/>
              </a:rPr>
              <a:t>Microsoft </a:t>
            </a:r>
            <a:r>
              <a:rPr lang="en-US" sz="1372" kern="0" dirty="0">
                <a:solidFill>
                  <a:schemeClr val="bg1"/>
                </a:solidFill>
                <a:cs typeface="Arial" panose="020B0604020202020204" pitchFamily="34" charset="0"/>
              </a:rPr>
              <a:t>Azure AD</a:t>
            </a:r>
            <a:endParaRPr lang="en-US" sz="1372" dirty="0">
              <a:solidFill>
                <a:schemeClr val="bg1"/>
              </a:solidFill>
            </a:endParaRPr>
          </a:p>
        </p:txBody>
      </p:sp>
      <p:grpSp>
        <p:nvGrpSpPr>
          <p:cNvPr id="265" name="Group 264"/>
          <p:cNvGrpSpPr>
            <a:grpSpLocks noChangeAspect="1"/>
          </p:cNvGrpSpPr>
          <p:nvPr/>
        </p:nvGrpSpPr>
        <p:grpSpPr>
          <a:xfrm>
            <a:off x="5301003" y="5088576"/>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505050"/>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51330" y="3091228"/>
            <a:ext cx="1389788" cy="1488555"/>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EFEFEF"/>
              </a:solidFill>
            </a:endParaRPr>
          </a:p>
        </p:txBody>
      </p:sp>
      <p:grpSp>
        <p:nvGrpSpPr>
          <p:cNvPr id="314" name="Group 313"/>
          <p:cNvGrpSpPr/>
          <p:nvPr/>
        </p:nvGrpSpPr>
        <p:grpSpPr>
          <a:xfrm>
            <a:off x="7684433"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243" name="Freeform 9"/>
          <p:cNvSpPr>
            <a:spLocks noEditPoints="1"/>
          </p:cNvSpPr>
          <p:nvPr/>
        </p:nvSpPr>
        <p:spPr bwMode="auto">
          <a:xfrm>
            <a:off x="7592611"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399" name="Title 1"/>
          <p:cNvSpPr>
            <a:spLocks noGrp="1"/>
          </p:cNvSpPr>
          <p:nvPr>
            <p:ph type="ctrTitle"/>
          </p:nvPr>
        </p:nvSpPr>
        <p:spPr>
          <a:xfrm>
            <a:off x="9012606" y="3589777"/>
            <a:ext cx="940802" cy="749719"/>
          </a:xfrm>
          <a:prstGeom prst="rect">
            <a:avLst/>
          </a:prstGeom>
          <a:ln>
            <a:noFill/>
          </a:ln>
        </p:spPr>
        <p:txBody>
          <a:bodyPr/>
          <a:lstStyle/>
          <a:p>
            <a:r>
              <a:rPr lang="en-US" sz="3599" dirty="0"/>
              <a:t>You</a:t>
            </a:r>
          </a:p>
        </p:txBody>
      </p:sp>
      <p:cxnSp>
        <p:nvCxnSpPr>
          <p:cNvPr id="401" name="Straight Arrow Connector 400"/>
          <p:cNvCxnSpPr/>
          <p:nvPr/>
        </p:nvCxnSpPr>
        <p:spPr>
          <a:xfrm flipH="1">
            <a:off x="8361702" y="4338857"/>
            <a:ext cx="629068" cy="536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3179" y="2877689"/>
            <a:ext cx="840762" cy="7211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599452"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cxnSp>
        <p:nvCxnSpPr>
          <p:cNvPr id="407" name="Straight Arrow Connector 406"/>
          <p:cNvCxnSpPr/>
          <p:nvPr/>
        </p:nvCxnSpPr>
        <p:spPr>
          <a:xfrm flipV="1">
            <a:off x="9969566" y="2877689"/>
            <a:ext cx="807844" cy="7284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2165"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cxnSp>
        <p:nvCxnSpPr>
          <p:cNvPr id="413" name="Straight Arrow Connector 412"/>
          <p:cNvCxnSpPr/>
          <p:nvPr/>
        </p:nvCxnSpPr>
        <p:spPr>
          <a:xfrm>
            <a:off x="9953408" y="4337177"/>
            <a:ext cx="689788" cy="5785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4746"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Tree>
    <p:extLst>
      <p:ext uri="{BB962C8B-B14F-4D97-AF65-F5344CB8AC3E}">
        <p14:creationId xmlns:p14="http://schemas.microsoft.com/office/powerpoint/2010/main" val="987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399" grpId="0"/>
      <p:bldP spid="406" grpId="0" animBg="1"/>
      <p:bldP spid="410" grpId="0" animBg="1"/>
      <p:bldP spid="4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89177"/>
            <a:ext cx="11650488" cy="4733024"/>
          </a:xfrm>
        </p:spPr>
        <p:txBody>
          <a:bodyPr/>
          <a:lstStyle/>
          <a:p>
            <a:r>
              <a:rPr lang="en-US" dirty="0" smtClean="0">
                <a:solidFill>
                  <a:schemeClr val="bg1"/>
                </a:solidFill>
              </a:rPr>
              <a:t>On Demand Media Services</a:t>
            </a:r>
            <a:endParaRPr lang="en-US" dirty="0">
              <a:solidFill>
                <a:schemeClr val="bg1"/>
              </a:solidFill>
            </a:endParaRPr>
          </a:p>
          <a:p>
            <a:r>
              <a:rPr lang="en-US" dirty="0" smtClean="0">
                <a:solidFill>
                  <a:schemeClr val="bg1"/>
                </a:solidFill>
              </a:rPr>
              <a:t>Video-on-demand</a:t>
            </a:r>
          </a:p>
          <a:p>
            <a:pPr lvl="1"/>
            <a:r>
              <a:rPr lang="en-US" dirty="0" smtClean="0">
                <a:solidFill>
                  <a:schemeClr val="bg1"/>
                </a:solidFill>
              </a:rPr>
              <a:t>Ingest</a:t>
            </a:r>
          </a:p>
          <a:p>
            <a:pPr lvl="1"/>
            <a:r>
              <a:rPr lang="en-US" dirty="0" smtClean="0">
                <a:solidFill>
                  <a:schemeClr val="bg1"/>
                </a:solidFill>
              </a:rPr>
              <a:t>Encode</a:t>
            </a:r>
          </a:p>
          <a:p>
            <a:pPr lvl="1"/>
            <a:r>
              <a:rPr lang="en-US" dirty="0" smtClean="0">
                <a:solidFill>
                  <a:schemeClr val="bg1"/>
                </a:solidFill>
              </a:rPr>
              <a:t>Package</a:t>
            </a:r>
          </a:p>
          <a:p>
            <a:pPr lvl="1"/>
            <a:r>
              <a:rPr lang="en-US" dirty="0" smtClean="0">
                <a:solidFill>
                  <a:schemeClr val="bg1"/>
                </a:solidFill>
              </a:rPr>
              <a:t>Encrypt</a:t>
            </a:r>
          </a:p>
          <a:p>
            <a:pPr lvl="1"/>
            <a:r>
              <a:rPr lang="en-US" dirty="0" smtClean="0">
                <a:solidFill>
                  <a:schemeClr val="bg1"/>
                </a:solidFill>
              </a:rPr>
              <a:t>Delivery</a:t>
            </a:r>
          </a:p>
          <a:p>
            <a:r>
              <a:rPr lang="en-US" dirty="0" smtClean="0">
                <a:solidFill>
                  <a:schemeClr val="bg1"/>
                </a:solidFill>
              </a:rPr>
              <a:t>Live Streaming Support</a:t>
            </a:r>
          </a:p>
          <a:p>
            <a:r>
              <a:rPr lang="en-US" dirty="0" smtClean="0">
                <a:solidFill>
                  <a:schemeClr val="bg1"/>
                </a:solidFill>
              </a:rPr>
              <a:t>Office 365 Integration</a:t>
            </a:r>
          </a:p>
        </p:txBody>
      </p:sp>
      <p:sp>
        <p:nvSpPr>
          <p:cNvPr id="3" name="Title 2"/>
          <p:cNvSpPr>
            <a:spLocks noGrp="1"/>
          </p:cNvSpPr>
          <p:nvPr>
            <p:ph type="title"/>
          </p:nvPr>
        </p:nvSpPr>
        <p:spPr/>
        <p:txBody>
          <a:bodyPr>
            <a:normAutofit fontScale="90000"/>
          </a:bodyPr>
          <a:lstStyle/>
          <a:p>
            <a:r>
              <a:rPr lang="en-US" dirty="0" smtClean="0">
                <a:solidFill>
                  <a:schemeClr val="bg1"/>
                </a:solidFill>
              </a:rPr>
              <a:t>Azure Media Services</a:t>
            </a:r>
            <a:endParaRPr lang="en-US" dirty="0">
              <a:solidFill>
                <a:schemeClr val="bg1"/>
              </a:solidFill>
            </a:endParaRPr>
          </a:p>
        </p:txBody>
      </p:sp>
      <p:grpSp>
        <p:nvGrpSpPr>
          <p:cNvPr id="5" name="Group 4"/>
          <p:cNvGrpSpPr/>
          <p:nvPr/>
        </p:nvGrpSpPr>
        <p:grpSpPr>
          <a:xfrm>
            <a:off x="7161211" y="1143000"/>
            <a:ext cx="4758445" cy="3192578"/>
            <a:chOff x="511759" y="377771"/>
            <a:chExt cx="8386464" cy="5728341"/>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317" b="38"/>
            <a:stretch/>
          </p:blipFill>
          <p:spPr>
            <a:xfrm>
              <a:off x="1308563" y="679579"/>
              <a:ext cx="6786037" cy="516406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759" y="377771"/>
              <a:ext cx="8386464" cy="5728341"/>
            </a:xfrm>
            <a:prstGeom prst="rect">
              <a:avLst/>
            </a:prstGeom>
          </p:spPr>
        </p:pic>
      </p:grpSp>
      <p:sp>
        <p:nvSpPr>
          <p:cNvPr id="8" name="Rectangle 7"/>
          <p:cNvSpPr/>
          <p:nvPr/>
        </p:nvSpPr>
        <p:spPr>
          <a:xfrm>
            <a:off x="7012558" y="4525413"/>
            <a:ext cx="4907099" cy="233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1999" dirty="0">
                <a:latin typeface="+mj-lt"/>
              </a:rPr>
              <a:t>Live video encoding and streaming</a:t>
            </a:r>
          </a:p>
          <a:p>
            <a:pPr>
              <a:spcAft>
                <a:spcPts val="1200"/>
              </a:spcAft>
            </a:pPr>
            <a:r>
              <a:rPr lang="en-US" sz="1999" dirty="0">
                <a:latin typeface="+mj-lt"/>
              </a:rPr>
              <a:t>Web + Mobile</a:t>
            </a:r>
          </a:p>
          <a:p>
            <a:pPr>
              <a:spcAft>
                <a:spcPts val="1200"/>
              </a:spcAft>
            </a:pPr>
            <a:r>
              <a:rPr lang="en-US" sz="1999" dirty="0">
                <a:latin typeface="+mj-lt"/>
              </a:rPr>
              <a:t>100 million viewers</a:t>
            </a:r>
          </a:p>
          <a:p>
            <a:pPr>
              <a:spcAft>
                <a:spcPts val="1200"/>
              </a:spcAft>
            </a:pPr>
            <a:r>
              <a:rPr lang="en-US" sz="1999" dirty="0">
                <a:latin typeface="+mj-lt"/>
              </a:rPr>
              <a:t>2.1 million concurrent HD viewers during the </a:t>
            </a:r>
            <a:br>
              <a:rPr lang="en-US" sz="1999" dirty="0">
                <a:latin typeface="+mj-lt"/>
              </a:rPr>
            </a:br>
            <a:r>
              <a:rPr lang="en-US" sz="1999" dirty="0">
                <a:latin typeface="+mj-lt"/>
              </a:rPr>
              <a:t>USA vs. Canada hockey match</a:t>
            </a:r>
          </a:p>
          <a:p>
            <a:pPr>
              <a:spcAft>
                <a:spcPts val="1200"/>
              </a:spcAft>
            </a:pPr>
            <a:endParaRPr lang="en-US" sz="1600" dirty="0"/>
          </a:p>
        </p:txBody>
      </p:sp>
      <p:sp>
        <p:nvSpPr>
          <p:cNvPr id="9" name="Rectangle 8"/>
          <p:cNvSpPr/>
          <p:nvPr/>
        </p:nvSpPr>
        <p:spPr>
          <a:xfrm>
            <a:off x="7183110" y="678751"/>
            <a:ext cx="3078920" cy="461665"/>
          </a:xfrm>
          <a:prstGeom prst="rect">
            <a:avLst/>
          </a:prstGeom>
        </p:spPr>
        <p:txBody>
          <a:bodyPr wrap="none">
            <a:spAutoFit/>
          </a:bodyPr>
          <a:lstStyle/>
          <a:p>
            <a:r>
              <a:rPr lang="en-US" sz="2400" dirty="0">
                <a:solidFill>
                  <a:schemeClr val="bg1"/>
                </a:solidFill>
              </a:rPr>
              <a:t>Olympics NBC Sports</a:t>
            </a:r>
          </a:p>
        </p:txBody>
      </p:sp>
    </p:spTree>
    <p:extLst>
      <p:ext uri="{BB962C8B-B14F-4D97-AF65-F5344CB8AC3E}">
        <p14:creationId xmlns:p14="http://schemas.microsoft.com/office/powerpoint/2010/main" val="3942044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App Service Mobile Apps</a:t>
            </a:r>
            <a:endParaRPr lang="en-US" dirty="0">
              <a:solidFill>
                <a:schemeClr val="bg1"/>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48" y="3058699"/>
            <a:ext cx="1638385" cy="1638385"/>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327" y="2227109"/>
            <a:ext cx="780085" cy="780085"/>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2460" y="3183333"/>
            <a:ext cx="780085" cy="780085"/>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7358" y="3553052"/>
            <a:ext cx="780085" cy="780085"/>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2461" y="4077621"/>
            <a:ext cx="780085" cy="780085"/>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2460" y="5191022"/>
            <a:ext cx="780085" cy="780085"/>
          </a:xfrm>
          <a:prstGeom prst="rect">
            <a:avLst/>
          </a:prstGeom>
        </p:spPr>
      </p:pic>
      <p:pic>
        <p:nvPicPr>
          <p:cNvPr id="19" name="Picture 18" descr="SQL Database (Windows Azure).png"/>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8742459" y="1290720"/>
            <a:ext cx="780085" cy="780085"/>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2552944"/>
            <a:ext cx="780085" cy="780085"/>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4564881"/>
            <a:ext cx="780085" cy="780085"/>
          </a:xfrm>
          <a:prstGeom prst="rect">
            <a:avLst/>
          </a:prstGeom>
        </p:spPr>
      </p:pic>
      <p:sp>
        <p:nvSpPr>
          <p:cNvPr id="24" name="Left-Right Arrow 23"/>
          <p:cNvSpPr/>
          <p:nvPr/>
        </p:nvSpPr>
        <p:spPr>
          <a:xfrm>
            <a:off x="5240921" y="3477457"/>
            <a:ext cx="1708675" cy="8008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3" name="TextBox 2"/>
          <p:cNvSpPr txBox="1"/>
          <p:nvPr/>
        </p:nvSpPr>
        <p:spPr>
          <a:xfrm>
            <a:off x="9605968" y="1389493"/>
            <a:ext cx="3055265" cy="523220"/>
          </a:xfrm>
          <a:prstGeom prst="rect">
            <a:avLst/>
          </a:prstGeom>
          <a:noFill/>
        </p:spPr>
        <p:txBody>
          <a:bodyPr wrap="square" rtlCol="0">
            <a:spAutoFit/>
          </a:bodyPr>
          <a:lstStyle/>
          <a:p>
            <a:r>
              <a:rPr lang="en-US" sz="2800" dirty="0">
                <a:solidFill>
                  <a:schemeClr val="bg1"/>
                </a:solidFill>
              </a:rPr>
              <a:t>Storage</a:t>
            </a:r>
            <a:endParaRPr lang="en-US" sz="3600" dirty="0">
              <a:solidFill>
                <a:schemeClr val="bg1"/>
              </a:solidFill>
            </a:endParaRPr>
          </a:p>
        </p:txBody>
      </p:sp>
      <p:sp>
        <p:nvSpPr>
          <p:cNvPr id="25" name="TextBox 24"/>
          <p:cNvSpPr txBox="1"/>
          <p:nvPr/>
        </p:nvSpPr>
        <p:spPr>
          <a:xfrm>
            <a:off x="9599612" y="2335342"/>
            <a:ext cx="3055265" cy="523220"/>
          </a:xfrm>
          <a:prstGeom prst="rect">
            <a:avLst/>
          </a:prstGeom>
          <a:noFill/>
        </p:spPr>
        <p:txBody>
          <a:bodyPr wrap="square" rtlCol="0">
            <a:spAutoFit/>
          </a:bodyPr>
          <a:lstStyle/>
          <a:p>
            <a:r>
              <a:rPr lang="en-US" sz="2800" dirty="0">
                <a:solidFill>
                  <a:schemeClr val="bg1"/>
                </a:solidFill>
              </a:rPr>
              <a:t>Authentication</a:t>
            </a:r>
          </a:p>
        </p:txBody>
      </p:sp>
      <p:sp>
        <p:nvSpPr>
          <p:cNvPr id="27" name="TextBox 26"/>
          <p:cNvSpPr txBox="1"/>
          <p:nvPr/>
        </p:nvSpPr>
        <p:spPr>
          <a:xfrm>
            <a:off x="9613408" y="3201840"/>
            <a:ext cx="3055265" cy="523220"/>
          </a:xfrm>
          <a:prstGeom prst="rect">
            <a:avLst/>
          </a:prstGeom>
          <a:noFill/>
        </p:spPr>
        <p:txBody>
          <a:bodyPr wrap="square" rtlCol="0">
            <a:spAutoFit/>
          </a:bodyPr>
          <a:lstStyle/>
          <a:p>
            <a:r>
              <a:rPr lang="en-US" sz="2800" dirty="0">
                <a:solidFill>
                  <a:schemeClr val="bg1"/>
                </a:solidFill>
              </a:rPr>
              <a:t>Logic</a:t>
            </a:r>
          </a:p>
        </p:txBody>
      </p:sp>
      <p:sp>
        <p:nvSpPr>
          <p:cNvPr id="28" name="TextBox 27"/>
          <p:cNvSpPr txBox="1"/>
          <p:nvPr/>
        </p:nvSpPr>
        <p:spPr>
          <a:xfrm>
            <a:off x="9613097" y="4173864"/>
            <a:ext cx="3055265" cy="523220"/>
          </a:xfrm>
          <a:prstGeom prst="rect">
            <a:avLst/>
          </a:prstGeom>
          <a:noFill/>
        </p:spPr>
        <p:txBody>
          <a:bodyPr wrap="square" rtlCol="0">
            <a:spAutoFit/>
          </a:bodyPr>
          <a:lstStyle/>
          <a:p>
            <a:r>
              <a:rPr lang="en-US" sz="2800" dirty="0">
                <a:solidFill>
                  <a:schemeClr val="bg1"/>
                </a:solidFill>
              </a:rPr>
              <a:t>Push</a:t>
            </a:r>
          </a:p>
        </p:txBody>
      </p:sp>
      <p:sp>
        <p:nvSpPr>
          <p:cNvPr id="29" name="TextBox 28"/>
          <p:cNvSpPr txBox="1"/>
          <p:nvPr/>
        </p:nvSpPr>
        <p:spPr>
          <a:xfrm>
            <a:off x="9613097" y="5284744"/>
            <a:ext cx="3055265" cy="523220"/>
          </a:xfrm>
          <a:prstGeom prst="rect">
            <a:avLst/>
          </a:prstGeom>
          <a:noFill/>
        </p:spPr>
        <p:txBody>
          <a:bodyPr wrap="square" rtlCol="0">
            <a:spAutoFit/>
          </a:bodyPr>
          <a:lstStyle/>
          <a:p>
            <a:r>
              <a:rPr lang="en-US" sz="2800" dirty="0">
                <a:solidFill>
                  <a:schemeClr val="bg1"/>
                </a:solidFill>
              </a:rPr>
              <a:t>Scheduler</a:t>
            </a:r>
          </a:p>
        </p:txBody>
      </p:sp>
      <p:sp>
        <p:nvSpPr>
          <p:cNvPr id="20" name="Text Placeholder 1"/>
          <p:cNvSpPr txBox="1">
            <a:spLocks/>
          </p:cNvSpPr>
          <p:nvPr/>
        </p:nvSpPr>
        <p:spPr>
          <a:xfrm>
            <a:off x="269169" y="1189177"/>
            <a:ext cx="11650488" cy="5171606"/>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Provides essential services </a:t>
            </a:r>
            <a:br>
              <a:rPr lang="en-US" dirty="0" smtClean="0">
                <a:solidFill>
                  <a:schemeClr val="bg1"/>
                </a:solidFill>
              </a:rPr>
            </a:br>
            <a:r>
              <a:rPr lang="en-US" dirty="0" smtClean="0">
                <a:solidFill>
                  <a:schemeClr val="bg1"/>
                </a:solidFill>
              </a:rPr>
              <a:t>to support client development</a:t>
            </a:r>
            <a:endParaRPr lang="en-US" dirty="0">
              <a:solidFill>
                <a:schemeClr val="bg1"/>
              </a:solidFill>
            </a:endParaRPr>
          </a:p>
          <a:p>
            <a:r>
              <a:rPr lang="en-US" dirty="0" smtClean="0">
                <a:solidFill>
                  <a:schemeClr val="bg1"/>
                </a:solidFill>
              </a:rPr>
              <a:t>Client</a:t>
            </a:r>
            <a:r>
              <a:rPr lang="en-US" dirty="0">
                <a:solidFill>
                  <a:schemeClr val="bg1"/>
                </a:solidFill>
              </a:rPr>
              <a:t> </a:t>
            </a:r>
            <a:r>
              <a:rPr lang="en-US" dirty="0" smtClean="0">
                <a:solidFill>
                  <a:schemeClr val="bg1"/>
                </a:solidFill>
              </a:rPr>
              <a:t>Support</a:t>
            </a:r>
          </a:p>
          <a:p>
            <a:pPr lvl="1"/>
            <a:r>
              <a:rPr lang="en-US" dirty="0" smtClean="0">
                <a:solidFill>
                  <a:schemeClr val="bg1"/>
                </a:solidFill>
              </a:rPr>
              <a:t>iOS</a:t>
            </a:r>
          </a:p>
          <a:p>
            <a:pPr lvl="1"/>
            <a:r>
              <a:rPr lang="en-US" dirty="0" smtClean="0">
                <a:solidFill>
                  <a:schemeClr val="bg1"/>
                </a:solidFill>
              </a:rPr>
              <a:t>Android</a:t>
            </a:r>
          </a:p>
          <a:p>
            <a:pPr lvl="1"/>
            <a:r>
              <a:rPr lang="en-US" dirty="0" smtClean="0">
                <a:solidFill>
                  <a:schemeClr val="bg1"/>
                </a:solidFill>
              </a:rPr>
              <a:t>HTML5/Web</a:t>
            </a:r>
          </a:p>
          <a:p>
            <a:pPr lvl="1"/>
            <a:r>
              <a:rPr lang="en-US" dirty="0" err="1" smtClean="0">
                <a:solidFill>
                  <a:schemeClr val="bg1"/>
                </a:solidFill>
              </a:rPr>
              <a:t>Xamarin</a:t>
            </a:r>
            <a:endParaRPr lang="en-US" dirty="0" smtClean="0">
              <a:solidFill>
                <a:schemeClr val="bg1"/>
              </a:solidFill>
            </a:endParaRPr>
          </a:p>
          <a:p>
            <a:pPr lvl="1"/>
            <a:r>
              <a:rPr lang="en-US" dirty="0" smtClean="0">
                <a:solidFill>
                  <a:schemeClr val="bg1"/>
                </a:solidFill>
              </a:rPr>
              <a:t>Windows</a:t>
            </a:r>
          </a:p>
          <a:p>
            <a:pPr lvl="1"/>
            <a:r>
              <a:rPr lang="en-US" dirty="0" smtClean="0">
                <a:solidFill>
                  <a:schemeClr val="bg1"/>
                </a:solidFill>
              </a:rPr>
              <a:t>Windows Phone</a:t>
            </a:r>
          </a:p>
          <a:p>
            <a:pPr lvl="1"/>
            <a:r>
              <a:rPr lang="en-US" dirty="0" err="1" smtClean="0">
                <a:solidFill>
                  <a:schemeClr val="bg1"/>
                </a:solidFill>
              </a:rPr>
              <a:t>PhoneGap</a:t>
            </a:r>
            <a:endParaRPr lang="en-US" dirty="0" smtClean="0">
              <a:solidFill>
                <a:schemeClr val="bg1"/>
              </a:solidFill>
            </a:endParaRPr>
          </a:p>
          <a:p>
            <a:pPr lvl="1"/>
            <a:r>
              <a:rPr lang="en-US" dirty="0" err="1" smtClean="0">
                <a:solidFill>
                  <a:schemeClr val="bg1"/>
                </a:solidFill>
              </a:rPr>
              <a:t>Sencha</a:t>
            </a:r>
            <a:endParaRPr lang="en-US" dirty="0" smtClean="0">
              <a:solidFill>
                <a:schemeClr val="bg1"/>
              </a:solidFill>
            </a:endParaRPr>
          </a:p>
        </p:txBody>
      </p:sp>
    </p:spTree>
    <p:extLst>
      <p:ext uri="{BB962C8B-B14F-4D97-AF65-F5344CB8AC3E}">
        <p14:creationId xmlns:p14="http://schemas.microsoft.com/office/powerpoint/2010/main" val="3803598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Internet of Things</a:t>
            </a:r>
            <a:endParaRPr lang="en-US" dirty="0">
              <a:solidFill>
                <a:schemeClr val="bg1"/>
              </a:solidFill>
            </a:endParaRPr>
          </a:p>
        </p:txBody>
      </p:sp>
      <p:sp>
        <p:nvSpPr>
          <p:cNvPr id="20" name="Text Placeholder 1"/>
          <p:cNvSpPr txBox="1">
            <a:spLocks/>
          </p:cNvSpPr>
          <p:nvPr/>
        </p:nvSpPr>
        <p:spPr>
          <a:xfrm>
            <a:off x="268857" y="4184412"/>
            <a:ext cx="6813838" cy="2507799"/>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chemeClr val="bg1"/>
                </a:solidFill>
              </a:rPr>
              <a:t>With Microsoft Azure </a:t>
            </a:r>
            <a:r>
              <a:rPr lang="en-US" sz="2800" dirty="0" err="1">
                <a:solidFill>
                  <a:schemeClr val="bg1"/>
                </a:solidFill>
              </a:rPr>
              <a:t>IoT</a:t>
            </a:r>
            <a:r>
              <a:rPr lang="en-US" sz="2800" dirty="0">
                <a:solidFill>
                  <a:schemeClr val="bg1"/>
                </a:solidFill>
              </a:rPr>
              <a:t> services, you can monitor assets to improve efficiencies, drive operational performance to enable innovation, and leverage advance data analytics to transform your company with new business models and revenue streams.</a:t>
            </a:r>
            <a:endParaRPr lang="en-US" sz="2800" dirty="0" smtClean="0">
              <a:solidFill>
                <a:schemeClr val="bg1"/>
              </a:solidFill>
            </a:endParaRPr>
          </a:p>
        </p:txBody>
      </p:sp>
      <p:grpSp>
        <p:nvGrpSpPr>
          <p:cNvPr id="26" name="Group 25"/>
          <p:cNvGrpSpPr/>
          <p:nvPr/>
        </p:nvGrpSpPr>
        <p:grpSpPr>
          <a:xfrm>
            <a:off x="7643286" y="73759"/>
            <a:ext cx="4928126" cy="6555641"/>
            <a:chOff x="7008812" y="0"/>
            <a:chExt cx="4928126" cy="6555641"/>
          </a:xfrm>
        </p:grpSpPr>
        <p:sp>
          <p:nvSpPr>
            <p:cNvPr id="4" name="Rectangle 3"/>
            <p:cNvSpPr/>
            <p:nvPr/>
          </p:nvSpPr>
          <p:spPr>
            <a:xfrm>
              <a:off x="7136338" y="0"/>
              <a:ext cx="4800600" cy="6555641"/>
            </a:xfrm>
            <a:prstGeom prst="rect">
              <a:avLst/>
            </a:prstGeom>
          </p:spPr>
          <p:txBody>
            <a:bodyPr wrap="square">
              <a:spAutoFit/>
            </a:bodyPr>
            <a:lstStyle/>
            <a:p>
              <a:pPr lvl="1">
                <a:lnSpc>
                  <a:spcPct val="250000"/>
                </a:lnSpc>
              </a:pPr>
              <a:r>
                <a:rPr lang="en-US" sz="2800" dirty="0">
                  <a:solidFill>
                    <a:schemeClr val="bg1"/>
                  </a:solidFill>
                </a:rPr>
                <a:t>Event Hubs</a:t>
              </a:r>
            </a:p>
            <a:p>
              <a:pPr lvl="1">
                <a:lnSpc>
                  <a:spcPct val="250000"/>
                </a:lnSpc>
              </a:pPr>
              <a:r>
                <a:rPr lang="en-US" sz="2800" dirty="0" smtClean="0">
                  <a:solidFill>
                    <a:schemeClr val="bg1"/>
                  </a:solidFill>
                </a:rPr>
                <a:t>Notification </a:t>
              </a:r>
              <a:r>
                <a:rPr lang="en-US" sz="2800" dirty="0">
                  <a:solidFill>
                    <a:schemeClr val="bg1"/>
                  </a:solidFill>
                </a:rPr>
                <a:t>Hubs</a:t>
              </a:r>
            </a:p>
            <a:p>
              <a:pPr lvl="1">
                <a:lnSpc>
                  <a:spcPct val="250000"/>
                </a:lnSpc>
              </a:pPr>
              <a:r>
                <a:rPr lang="en-US" sz="2800" dirty="0">
                  <a:solidFill>
                    <a:schemeClr val="bg1"/>
                  </a:solidFill>
                </a:rPr>
                <a:t>Stream Analytics</a:t>
              </a:r>
            </a:p>
            <a:p>
              <a:pPr lvl="1">
                <a:lnSpc>
                  <a:spcPct val="250000"/>
                </a:lnSpc>
              </a:pPr>
              <a:r>
                <a:rPr lang="en-US" sz="2800" dirty="0">
                  <a:solidFill>
                    <a:schemeClr val="bg1"/>
                  </a:solidFill>
                </a:rPr>
                <a:t>Machine Learning</a:t>
              </a:r>
            </a:p>
            <a:p>
              <a:pPr lvl="1">
                <a:lnSpc>
                  <a:spcPct val="250000"/>
                </a:lnSpc>
              </a:pPr>
              <a:r>
                <a:rPr lang="en-US" sz="2800" dirty="0" err="1">
                  <a:solidFill>
                    <a:schemeClr val="bg1"/>
                  </a:solidFill>
                </a:rPr>
                <a:t>HDInsight</a:t>
              </a:r>
              <a:endParaRPr lang="en-US" sz="2800" dirty="0">
                <a:solidFill>
                  <a:schemeClr val="bg1"/>
                </a:solidFill>
              </a:endParaRPr>
            </a:p>
            <a:p>
              <a:pPr lvl="1">
                <a:lnSpc>
                  <a:spcPct val="250000"/>
                </a:lnSpc>
              </a:pPr>
              <a:r>
                <a:rPr lang="en-US" sz="2800" dirty="0" smtClean="0">
                  <a:solidFill>
                    <a:schemeClr val="bg1"/>
                  </a:solidFill>
                </a:rPr>
                <a:t>Power </a:t>
              </a:r>
              <a:r>
                <a:rPr lang="en-US" sz="2800" dirty="0">
                  <a:solidFill>
                    <a:schemeClr val="bg1"/>
                  </a:solidFill>
                </a:rPr>
                <a:t>BI for Office 365 </a:t>
              </a:r>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flipH="1">
              <a:off x="7008812" y="533866"/>
              <a:ext cx="457200" cy="457200"/>
            </a:xfrm>
            <a:prstGeom prst="rect">
              <a:avLst/>
            </a:prstGeom>
            <a:solidFill>
              <a:srgbClr val="1D4380"/>
            </a:solidFill>
          </p:spPr>
        </p:pic>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008812" y="1599178"/>
              <a:ext cx="457200" cy="457200"/>
            </a:xfrm>
            <a:prstGeom prst="rect">
              <a:avLst/>
            </a:prstGeom>
            <a:solidFill>
              <a:srgbClr val="1D4380"/>
            </a:solidFill>
          </p:spPr>
        </p:pic>
        <p:pic>
          <p:nvPicPr>
            <p:cNvPr id="7" name="Picture 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08812" y="2664490"/>
              <a:ext cx="457200" cy="457200"/>
            </a:xfrm>
            <a:prstGeom prst="rect">
              <a:avLst/>
            </a:prstGeom>
            <a:solidFill>
              <a:srgbClr val="1D4380"/>
            </a:solidFill>
          </p:spPr>
        </p:pic>
        <p:pic>
          <p:nvPicPr>
            <p:cNvPr id="10" name="Picture 9"/>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7008812" y="3729802"/>
              <a:ext cx="457200" cy="457200"/>
            </a:xfrm>
            <a:prstGeom prst="rect">
              <a:avLst/>
            </a:prstGeom>
            <a:solidFill>
              <a:srgbClr val="1D4380"/>
            </a:solidFill>
          </p:spPr>
        </p:pic>
        <p:pic>
          <p:nvPicPr>
            <p:cNvPr id="11" name="Picture 10"/>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008812" y="4795114"/>
              <a:ext cx="457200" cy="457200"/>
            </a:xfrm>
            <a:prstGeom prst="rect">
              <a:avLst/>
            </a:prstGeom>
            <a:solidFill>
              <a:srgbClr val="1D4380"/>
            </a:solidFill>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8812" y="5860424"/>
              <a:ext cx="457200" cy="457200"/>
            </a:xfrm>
            <a:prstGeom prst="rect">
              <a:avLst/>
            </a:prstGeom>
          </p:spPr>
        </p:pic>
      </p:grpSp>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08876" y="1333077"/>
            <a:ext cx="3733800" cy="2667000"/>
          </a:xfrm>
          <a:prstGeom prst="rect">
            <a:avLst/>
          </a:prstGeom>
        </p:spPr>
      </p:pic>
    </p:spTree>
    <p:extLst>
      <p:ext uri="{BB962C8B-B14F-4D97-AF65-F5344CB8AC3E}">
        <p14:creationId xmlns:p14="http://schemas.microsoft.com/office/powerpoint/2010/main" val="24671741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71" y="365923"/>
            <a:ext cx="11081672" cy="807803"/>
          </a:xfrm>
        </p:spPr>
        <p:txBody>
          <a:bodyPr/>
          <a:lstStyle/>
          <a:p>
            <a:r>
              <a:rPr lang="en-US" dirty="0" smtClean="0">
                <a:solidFill>
                  <a:schemeClr val="bg1"/>
                </a:solidFill>
              </a:rPr>
              <a:t>Azure Stream Analytics</a:t>
            </a:r>
            <a:endParaRPr lang="en-US" dirty="0">
              <a:solidFill>
                <a:schemeClr val="bg1"/>
              </a:solidFill>
            </a:endParaRPr>
          </a:p>
        </p:txBody>
      </p:sp>
      <p:grpSp>
        <p:nvGrpSpPr>
          <p:cNvPr id="7" name="Group 6"/>
          <p:cNvGrpSpPr/>
          <p:nvPr/>
        </p:nvGrpSpPr>
        <p:grpSpPr>
          <a:xfrm>
            <a:off x="269170" y="1190079"/>
            <a:ext cx="11652043" cy="5375593"/>
            <a:chOff x="274638" y="1212850"/>
            <a:chExt cx="11888787" cy="5484813"/>
          </a:xfrm>
        </p:grpSpPr>
        <p:grpSp>
          <p:nvGrpSpPr>
            <p:cNvPr id="227" name="Group 226"/>
            <p:cNvGrpSpPr/>
            <p:nvPr/>
          </p:nvGrpSpPr>
          <p:grpSpPr>
            <a:xfrm>
              <a:off x="274638" y="1212850"/>
              <a:ext cx="11888787" cy="5484813"/>
              <a:chOff x="274638" y="1212850"/>
              <a:chExt cx="11888787" cy="5484813"/>
            </a:xfrm>
          </p:grpSpPr>
          <p:sp>
            <p:nvSpPr>
              <p:cNvPr id="24" name="Rectangle 23"/>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1" name="Rectangle 140"/>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2" name="Rectangle 141"/>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3" name="Rectangle 142"/>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4" name="Rectangle 143"/>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5" name="Rectangle 144"/>
              <p:cNvSpPr/>
              <p:nvPr/>
            </p:nvSpPr>
            <p:spPr bwMode="auto">
              <a:xfrm>
                <a:off x="10334625" y="1877175"/>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7" name="Group 166"/>
              <p:cNvGrpSpPr/>
              <p:nvPr/>
            </p:nvGrpSpPr>
            <p:grpSpPr>
              <a:xfrm>
                <a:off x="2469239" y="2130426"/>
                <a:ext cx="7499584" cy="4379612"/>
                <a:chOff x="2469239" y="2130426"/>
                <a:chExt cx="7499584" cy="4379612"/>
              </a:xfrm>
            </p:grpSpPr>
            <p:sp>
              <p:nvSpPr>
                <p:cNvPr id="25" name="Oval 24"/>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60"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163"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16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grpSp>
          <p:grpSp>
            <p:nvGrpSpPr>
              <p:cNvPr id="23" name="Group 22"/>
              <p:cNvGrpSpPr/>
              <p:nvPr/>
            </p:nvGrpSpPr>
            <p:grpSpPr>
              <a:xfrm>
                <a:off x="274638" y="1212850"/>
                <a:ext cx="11888787" cy="731520"/>
                <a:chOff x="274638" y="1212850"/>
                <a:chExt cx="11888787" cy="731520"/>
              </a:xfrm>
            </p:grpSpPr>
            <p:sp>
              <p:nvSpPr>
                <p:cNvPr id="136" name="Rectangle 135"/>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err="1">
                      <a:gradFill>
                        <a:gsLst>
                          <a:gs pos="0">
                            <a:srgbClr val="FFFFFF"/>
                          </a:gs>
                          <a:gs pos="100000">
                            <a:srgbClr val="FFFFFF"/>
                          </a:gs>
                        </a:gsLst>
                        <a:lin ang="5400000" scaled="1"/>
                      </a:gradFill>
                      <a:ea typeface="Segoe UI" pitchFamily="34" charset="0"/>
                      <a:cs typeface="Segoe UI" pitchFamily="34" charset="0"/>
                    </a:rPr>
                    <a:t>Ingestor</a:t>
                  </a:r>
                  <a:r>
                    <a:rPr lang="en-US" sz="1764" dirty="0">
                      <a:gradFill>
                        <a:gsLst>
                          <a:gs pos="0">
                            <a:srgbClr val="FFFFFF"/>
                          </a:gs>
                          <a:gs pos="100000">
                            <a:srgbClr val="FFFFFF"/>
                          </a:gs>
                        </a:gsLst>
                        <a:lin ang="5400000" scaled="1"/>
                      </a:gradFill>
                      <a:ea typeface="Segoe UI" pitchFamily="34" charset="0"/>
                      <a:cs typeface="Segoe UI" pitchFamily="34" charset="0"/>
                    </a:rPr>
                    <a:t> (broker)</a:t>
                  </a:r>
                </a:p>
              </p:txBody>
            </p:sp>
            <p:sp>
              <p:nvSpPr>
                <p:cNvPr id="137" name="Right Arrow 136"/>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9" name="Rectangle 13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140" name="Right Arrow 13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2" name="Rectangle 131"/>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134" name="Right Arrow 133"/>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9" name="Rectangle 18"/>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130" name="Rectangle 129"/>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131" name="Rectangle 130"/>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753">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20" name="Left-Right Arrow 19"/>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3" name="Left-Right Arrow 132"/>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grpSp>
          <p:grpSp>
            <p:nvGrpSpPr>
              <p:cNvPr id="84" name="Group 83"/>
              <p:cNvGrpSpPr/>
              <p:nvPr/>
            </p:nvGrpSpPr>
            <p:grpSpPr>
              <a:xfrm>
                <a:off x="4484412" y="3591612"/>
                <a:ext cx="1492819" cy="1537300"/>
                <a:chOff x="4484412" y="3591612"/>
                <a:chExt cx="1492819" cy="1537300"/>
              </a:xfrm>
            </p:grpSpPr>
            <p:sp>
              <p:nvSpPr>
                <p:cNvPr id="80" name="Oval 79"/>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09" rIns="0" bIns="0"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83" name="Freeform 5"/>
                <p:cNvSpPr>
                  <a:spLocks noEditPoints="1"/>
                </p:cNvSpPr>
                <p:nvPr/>
              </p:nvSpPr>
              <p:spPr bwMode="auto">
                <a:xfrm>
                  <a:off x="4941496" y="4177209"/>
                  <a:ext cx="619125" cy="725487"/>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grpSp>
          <p:grpSp>
            <p:nvGrpSpPr>
              <p:cNvPr id="171" name="Group 170"/>
              <p:cNvGrpSpPr/>
              <p:nvPr/>
            </p:nvGrpSpPr>
            <p:grpSpPr>
              <a:xfrm>
                <a:off x="6309675" y="4868846"/>
                <a:ext cx="1571420" cy="669506"/>
                <a:chOff x="6401114" y="4959527"/>
                <a:chExt cx="1571420" cy="669506"/>
              </a:xfrm>
            </p:grpSpPr>
            <p:sp>
              <p:nvSpPr>
                <p:cNvPr id="1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170" name="TextBox 169"/>
                <p:cNvSpPr txBox="1"/>
                <p:nvPr/>
              </p:nvSpPr>
              <p:spPr>
                <a:xfrm>
                  <a:off x="7284268" y="5121122"/>
                  <a:ext cx="688266" cy="387726"/>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68217A"/>
                          </a:gs>
                          <a:gs pos="30000">
                            <a:srgbClr val="68217A"/>
                          </a:gs>
                        </a:gsLst>
                        <a:lin ang="5400000" scaled="0"/>
                      </a:gradFill>
                    </a:rPr>
                    <a:t>Storage </a:t>
                  </a:r>
                  <a:br>
                    <a:rPr lang="en-US" sz="1372" dirty="0">
                      <a:gradFill>
                        <a:gsLst>
                          <a:gs pos="2917">
                            <a:srgbClr val="68217A"/>
                          </a:gs>
                          <a:gs pos="30000">
                            <a:srgbClr val="68217A"/>
                          </a:gs>
                        </a:gsLst>
                        <a:lin ang="5400000" scaled="0"/>
                      </a:gradFill>
                    </a:rPr>
                  </a:br>
                  <a:r>
                    <a:rPr lang="en-US" sz="1372" dirty="0">
                      <a:gradFill>
                        <a:gsLst>
                          <a:gs pos="2917">
                            <a:srgbClr val="68217A"/>
                          </a:gs>
                          <a:gs pos="30000">
                            <a:srgbClr val="68217A"/>
                          </a:gs>
                        </a:gsLst>
                        <a:lin ang="5400000" scaled="0"/>
                      </a:gradFill>
                    </a:rPr>
                    <a:t>adapters</a:t>
                  </a:r>
                </a:p>
              </p:txBody>
            </p:sp>
          </p:grpSp>
          <p:sp>
            <p:nvSpPr>
              <p:cNvPr id="174" name="TextBox 173"/>
              <p:cNvSpPr txBox="1"/>
              <p:nvPr/>
            </p:nvSpPr>
            <p:spPr>
              <a:xfrm>
                <a:off x="7087339" y="4167460"/>
                <a:ext cx="852828" cy="387726"/>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68217A"/>
                        </a:gs>
                        <a:gs pos="30000">
                          <a:srgbClr val="68217A"/>
                        </a:gs>
                      </a:gsLst>
                      <a:lin ang="5400000" scaled="0"/>
                    </a:gradFill>
                  </a:rPr>
                  <a:t>Stream </a:t>
                </a:r>
                <a:br>
                  <a:rPr lang="en-US" sz="1372" dirty="0">
                    <a:gradFill>
                      <a:gsLst>
                        <a:gs pos="2917">
                          <a:srgbClr val="68217A"/>
                        </a:gs>
                        <a:gs pos="30000">
                          <a:srgbClr val="68217A"/>
                        </a:gs>
                      </a:gsLst>
                      <a:lin ang="5400000" scaled="0"/>
                    </a:gradFill>
                  </a:rPr>
                </a:br>
                <a:r>
                  <a:rPr lang="en-US" sz="1372" dirty="0">
                    <a:gradFill>
                      <a:gsLst>
                        <a:gs pos="2917">
                          <a:srgbClr val="68217A"/>
                        </a:gs>
                        <a:gs pos="30000">
                          <a:srgbClr val="68217A"/>
                        </a:gs>
                      </a:gsLst>
                      <a:lin ang="5400000" scaled="0"/>
                    </a:gradFill>
                  </a:rPr>
                  <a:t>processing</a:t>
                </a:r>
              </a:p>
            </p:txBody>
          </p:sp>
          <p:grpSp>
            <p:nvGrpSpPr>
              <p:cNvPr id="195" name="Group 194"/>
              <p:cNvGrpSpPr/>
              <p:nvPr/>
            </p:nvGrpSpPr>
            <p:grpSpPr>
              <a:xfrm>
                <a:off x="2579112" y="3492574"/>
                <a:ext cx="1312585" cy="1183896"/>
                <a:chOff x="2579112" y="3492574"/>
                <a:chExt cx="1312585" cy="1183896"/>
              </a:xfrm>
            </p:grpSpPr>
            <p:sp>
              <p:nvSpPr>
                <p:cNvPr id="181" name="TextBox 180"/>
                <p:cNvSpPr txBox="1"/>
                <p:nvPr/>
              </p:nvSpPr>
              <p:spPr>
                <a:xfrm>
                  <a:off x="2640547" y="4288744"/>
                  <a:ext cx="1251150" cy="387726"/>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68217A"/>
                          </a:gs>
                          <a:gs pos="30000">
                            <a:srgbClr val="68217A"/>
                          </a:gs>
                        </a:gsLst>
                        <a:lin ang="5400000" scaled="0"/>
                      </a:gradFill>
                    </a:rPr>
                    <a:t>Cloud gateways</a:t>
                  </a:r>
                  <a:br>
                    <a:rPr lang="en-US" sz="1372" dirty="0">
                      <a:gradFill>
                        <a:gsLst>
                          <a:gs pos="2917">
                            <a:srgbClr val="68217A"/>
                          </a:gs>
                          <a:gs pos="30000">
                            <a:srgbClr val="68217A"/>
                          </a:gs>
                        </a:gsLst>
                        <a:lin ang="5400000" scaled="0"/>
                      </a:gradFill>
                    </a:rPr>
                  </a:br>
                  <a:r>
                    <a:rPr lang="en-US" sz="1372" dirty="0">
                      <a:gradFill>
                        <a:gsLst>
                          <a:gs pos="2917">
                            <a:srgbClr val="68217A"/>
                          </a:gs>
                          <a:gs pos="30000">
                            <a:srgbClr val="68217A"/>
                          </a:gs>
                        </a:gsLst>
                        <a:lin ang="5400000" scaled="0"/>
                      </a:gradFill>
                    </a:rPr>
                    <a:t>(web APIs)</a:t>
                  </a:r>
                </a:p>
              </p:txBody>
            </p:sp>
            <p:sp>
              <p:nvSpPr>
                <p:cNvPr id="19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grpSp>
          <p:grpSp>
            <p:nvGrpSpPr>
              <p:cNvPr id="197" name="Group 196"/>
              <p:cNvGrpSpPr/>
              <p:nvPr/>
            </p:nvGrpSpPr>
            <p:grpSpPr>
              <a:xfrm>
                <a:off x="2469238" y="5886421"/>
                <a:ext cx="1476370" cy="700913"/>
                <a:chOff x="2637890" y="5389538"/>
                <a:chExt cx="1476370" cy="700913"/>
              </a:xfrm>
            </p:grpSpPr>
            <p:sp>
              <p:nvSpPr>
                <p:cNvPr id="185" name="TextBox 184"/>
                <p:cNvSpPr txBox="1"/>
                <p:nvPr/>
              </p:nvSpPr>
              <p:spPr>
                <a:xfrm>
                  <a:off x="3379817" y="5546095"/>
                  <a:ext cx="734443" cy="387726"/>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68217A"/>
                          </a:gs>
                          <a:gs pos="30000">
                            <a:srgbClr val="68217A"/>
                          </a:gs>
                        </a:gsLst>
                        <a:lin ang="5400000" scaled="0"/>
                      </a:gradFill>
                    </a:rPr>
                    <a:t>Field </a:t>
                  </a:r>
                  <a:br>
                    <a:rPr lang="en-US" sz="1372" dirty="0">
                      <a:gradFill>
                        <a:gsLst>
                          <a:gs pos="2917">
                            <a:srgbClr val="68217A"/>
                          </a:gs>
                          <a:gs pos="30000">
                            <a:srgbClr val="68217A"/>
                          </a:gs>
                        </a:gsLst>
                        <a:lin ang="5400000" scaled="0"/>
                      </a:gradFill>
                    </a:rPr>
                  </a:br>
                  <a:r>
                    <a:rPr lang="en-US" sz="1372" dirty="0">
                      <a:gradFill>
                        <a:gsLst>
                          <a:gs pos="2917">
                            <a:srgbClr val="68217A"/>
                          </a:gs>
                          <a:gs pos="30000">
                            <a:srgbClr val="68217A"/>
                          </a:gs>
                        </a:gsLst>
                        <a:lin ang="5400000" scaled="0"/>
                      </a:gradFill>
                    </a:rPr>
                    <a:t>gateways</a:t>
                  </a:r>
                </a:p>
              </p:txBody>
            </p:sp>
            <p:sp>
              <p:nvSpPr>
                <p:cNvPr id="196"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0665" tIns="40333" rIns="80665" bIns="40333" numCol="1" anchor="t" anchorCtr="0" compatLnSpc="1">
                  <a:prstTxWarp prst="textNoShape">
                    <a:avLst/>
                  </a:prstTxWarp>
                </a:bodyPr>
                <a:lstStyle/>
                <a:p>
                  <a:endParaRPr lang="en-US" sz="1568">
                    <a:solidFill>
                      <a:srgbClr val="FFFFFF"/>
                    </a:solidFill>
                  </a:endParaRPr>
                </a:p>
              </p:txBody>
            </p:sp>
          </p:grpSp>
          <p:grpSp>
            <p:nvGrpSpPr>
              <p:cNvPr id="204" name="Group 203"/>
              <p:cNvGrpSpPr/>
              <p:nvPr/>
            </p:nvGrpSpPr>
            <p:grpSpPr>
              <a:xfrm>
                <a:off x="699313" y="2289942"/>
                <a:ext cx="979453" cy="989843"/>
                <a:chOff x="699313" y="2289942"/>
                <a:chExt cx="979453" cy="989843"/>
              </a:xfrm>
            </p:grpSpPr>
            <p:sp>
              <p:nvSpPr>
                <p:cNvPr id="20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203" name="TextBox 202"/>
                <p:cNvSpPr txBox="1"/>
                <p:nvPr/>
              </p:nvSpPr>
              <p:spPr>
                <a:xfrm>
                  <a:off x="699313" y="3085922"/>
                  <a:ext cx="979453" cy="193863"/>
                </a:xfrm>
                <a:prstGeom prst="rect">
                  <a:avLst/>
                </a:prstGeom>
                <a:noFill/>
              </p:spPr>
              <p:txBody>
                <a:bodyPr wrap="none" lIns="0" tIns="0" rIns="0" bIns="0" rtlCol="0">
                  <a:spAutoFit/>
                </a:bodyPr>
                <a:lstStyle/>
                <a:p>
                  <a:pPr algn="ctr">
                    <a:lnSpc>
                      <a:spcPct val="90000"/>
                    </a:lnSpc>
                    <a:spcAft>
                      <a:spcPts val="588"/>
                    </a:spcAft>
                  </a:pPr>
                  <a:r>
                    <a:rPr lang="en-US" sz="1372" dirty="0">
                      <a:gradFill>
                        <a:gsLst>
                          <a:gs pos="2917">
                            <a:srgbClr val="68217A"/>
                          </a:gs>
                          <a:gs pos="30000">
                            <a:srgbClr val="68217A"/>
                          </a:gs>
                        </a:gsLst>
                        <a:lin ang="5400000" scaled="0"/>
                      </a:gradFill>
                    </a:rPr>
                    <a:t>Applications</a:t>
                  </a:r>
                </a:p>
              </p:txBody>
            </p:sp>
          </p:grpSp>
          <p:sp>
            <p:nvSpPr>
              <p:cNvPr id="205" name="Rectangle 204"/>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a:gradFill>
                      <a:gsLst>
                        <a:gs pos="2917">
                          <a:srgbClr val="68217A"/>
                        </a:gs>
                        <a:gs pos="30000">
                          <a:srgbClr val="68217A"/>
                        </a:gs>
                      </a:gsLst>
                      <a:lin ang="5400000" scaled="0"/>
                    </a:gradFill>
                    <a:ea typeface="MS PGothic" charset="0"/>
                    <a:cs typeface="MS PGothic" charset="0"/>
                  </a:rPr>
                  <a:t>Legacy IOT </a:t>
                </a:r>
                <a:br>
                  <a:rPr lang="en-US" sz="1176" dirty="0">
                    <a:gradFill>
                      <a:gsLst>
                        <a:gs pos="2917">
                          <a:srgbClr val="68217A"/>
                        </a:gs>
                        <a:gs pos="30000">
                          <a:srgbClr val="68217A"/>
                        </a:gs>
                      </a:gsLst>
                      <a:lin ang="5400000" scaled="0"/>
                    </a:gradFill>
                    <a:ea typeface="MS PGothic" charset="0"/>
                    <a:cs typeface="MS PGothic" charset="0"/>
                  </a:rPr>
                </a:br>
                <a:r>
                  <a:rPr lang="en-US" sz="1176" dirty="0">
                    <a:gradFill>
                      <a:gsLst>
                        <a:gs pos="2917">
                          <a:srgbClr val="68217A"/>
                        </a:gs>
                        <a:gs pos="30000">
                          <a:srgbClr val="68217A"/>
                        </a:gs>
                      </a:gsLst>
                      <a:lin ang="5400000" scaled="0"/>
                    </a:gradFill>
                    <a:ea typeface="MS PGothic" charset="0"/>
                    <a:cs typeface="MS PGothic" charset="0"/>
                  </a:rPr>
                  <a:t>(custom protocols)</a:t>
                </a:r>
              </a:p>
            </p:txBody>
          </p:sp>
          <p:sp>
            <p:nvSpPr>
              <p:cNvPr id="206" name="Rectangle 205"/>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a:gradFill>
                      <a:gsLst>
                        <a:gs pos="2917">
                          <a:srgbClr val="68217A"/>
                        </a:gs>
                        <a:gs pos="30000">
                          <a:srgbClr val="68217A"/>
                        </a:gs>
                      </a:gsLst>
                      <a:lin ang="5400000" scaled="0"/>
                    </a:gradFill>
                    <a:ea typeface="MS PGothic" charset="0"/>
                    <a:cs typeface="MS PGothic" charset="0"/>
                  </a:rPr>
                  <a:t>Devices</a:t>
                </a:r>
              </a:p>
            </p:txBody>
          </p:sp>
          <p:sp>
            <p:nvSpPr>
              <p:cNvPr id="207" name="Rectangle 206"/>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a:gradFill>
                      <a:gsLst>
                        <a:gs pos="2917">
                          <a:srgbClr val="68217A"/>
                        </a:gs>
                        <a:gs pos="30000">
                          <a:srgbClr val="68217A"/>
                        </a:gs>
                      </a:gsLst>
                      <a:lin ang="5400000" scaled="0"/>
                    </a:gradFill>
                    <a:ea typeface="MS PGothic" charset="0"/>
                    <a:cs typeface="MS PGothic" charset="0"/>
                  </a:rPr>
                  <a:t>IP-capable devices</a:t>
                </a:r>
                <a:br>
                  <a:rPr lang="en-US" sz="1176" dirty="0">
                    <a:gradFill>
                      <a:gsLst>
                        <a:gs pos="2917">
                          <a:srgbClr val="68217A"/>
                        </a:gs>
                        <a:gs pos="30000">
                          <a:srgbClr val="68217A"/>
                        </a:gs>
                      </a:gsLst>
                      <a:lin ang="5400000" scaled="0"/>
                    </a:gradFill>
                    <a:ea typeface="MS PGothic" charset="0"/>
                    <a:cs typeface="MS PGothic" charset="0"/>
                  </a:rPr>
                </a:br>
                <a:r>
                  <a:rPr lang="en-US" sz="1176" dirty="0">
                    <a:gradFill>
                      <a:gsLst>
                        <a:gs pos="2917">
                          <a:srgbClr val="68217A"/>
                        </a:gs>
                        <a:gs pos="30000">
                          <a:srgbClr val="68217A"/>
                        </a:gs>
                      </a:gsLst>
                      <a:lin ang="5400000" scaled="0"/>
                    </a:gradFill>
                    <a:ea typeface="MS PGothic" charset="0"/>
                    <a:cs typeface="MS PGothic" charset="0"/>
                  </a:rPr>
                  <a:t>(Windows/Linux)</a:t>
                </a:r>
              </a:p>
            </p:txBody>
          </p:sp>
          <p:sp>
            <p:nvSpPr>
              <p:cNvPr id="208" name="Rectangle 207"/>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a:gradFill>
                      <a:gsLst>
                        <a:gs pos="2917">
                          <a:srgbClr val="68217A"/>
                        </a:gs>
                        <a:gs pos="30000">
                          <a:srgbClr val="68217A"/>
                        </a:gs>
                      </a:gsLst>
                      <a:lin ang="5400000" scaled="0"/>
                    </a:gradFill>
                    <a:ea typeface="MS PGothic" charset="0"/>
                    <a:cs typeface="MS PGothic" charset="0"/>
                  </a:rPr>
                  <a:t>Low-power devices (RTOS)</a:t>
                </a:r>
              </a:p>
            </p:txBody>
          </p:sp>
          <p:grpSp>
            <p:nvGrpSpPr>
              <p:cNvPr id="6" name="Group 5"/>
              <p:cNvGrpSpPr/>
              <p:nvPr/>
            </p:nvGrpSpPr>
            <p:grpSpPr>
              <a:xfrm>
                <a:off x="10453339" y="2115892"/>
                <a:ext cx="1649012" cy="3118675"/>
                <a:chOff x="10453339" y="1941221"/>
                <a:chExt cx="1649012" cy="3118675"/>
              </a:xfrm>
            </p:grpSpPr>
            <p:grpSp>
              <p:nvGrpSpPr>
                <p:cNvPr id="3" name="Group 2"/>
                <p:cNvGrpSpPr/>
                <p:nvPr/>
              </p:nvGrpSpPr>
              <p:grpSpPr>
                <a:xfrm>
                  <a:off x="10573470" y="3133356"/>
                  <a:ext cx="1378363" cy="931581"/>
                  <a:chOff x="10573470" y="3103906"/>
                  <a:chExt cx="1378363" cy="931581"/>
                </a:xfrm>
              </p:grpSpPr>
              <p:sp>
                <p:nvSpPr>
                  <p:cNvPr id="209"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0665" tIns="40333" rIns="80665" bIns="40333" numCol="1" anchor="t" anchorCtr="0" compatLnSpc="1">
                    <a:prstTxWarp prst="textNoShape">
                      <a:avLst/>
                    </a:prstTxWarp>
                  </a:bodyPr>
                  <a:lstStyle/>
                  <a:p>
                    <a:endParaRPr lang="en-US" sz="1568" dirty="0">
                      <a:solidFill>
                        <a:srgbClr val="FFFFFF"/>
                      </a:solidFill>
                    </a:endParaRPr>
                  </a:p>
                </p:txBody>
              </p:sp>
              <p:sp>
                <p:nvSpPr>
                  <p:cNvPr id="210" name="TextBox 209"/>
                  <p:cNvSpPr txBox="1"/>
                  <p:nvPr/>
                </p:nvSpPr>
                <p:spPr>
                  <a:xfrm>
                    <a:off x="10573470" y="3841624"/>
                    <a:ext cx="1378363" cy="193863"/>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gradFill>
                          <a:gsLst>
                            <a:gs pos="2917">
                              <a:srgbClr val="68217A"/>
                            </a:gs>
                            <a:gs pos="30000">
                              <a:srgbClr val="68217A"/>
                            </a:gs>
                          </a:gsLst>
                          <a:lin ang="5400000" scaled="0"/>
                        </a:gradFill>
                      </a:rPr>
                      <a:t>Search and query</a:t>
                    </a:r>
                  </a:p>
                </p:txBody>
              </p:sp>
            </p:grpSp>
            <p:grpSp>
              <p:nvGrpSpPr>
                <p:cNvPr id="2" name="Group 1"/>
                <p:cNvGrpSpPr/>
                <p:nvPr/>
              </p:nvGrpSpPr>
              <p:grpSpPr>
                <a:xfrm>
                  <a:off x="10453339" y="4144657"/>
                  <a:ext cx="1649012" cy="915239"/>
                  <a:chOff x="10453339" y="4144657"/>
                  <a:chExt cx="1649012" cy="915239"/>
                </a:xfrm>
              </p:grpSpPr>
              <p:sp>
                <p:nvSpPr>
                  <p:cNvPr id="211" name="Freeform 32"/>
                  <p:cNvSpPr>
                    <a:spLocks noEditPoints="1"/>
                  </p:cNvSpPr>
                  <p:nvPr/>
                </p:nvSpPr>
                <p:spPr bwMode="auto">
                  <a:xfrm>
                    <a:off x="10912547" y="4144657"/>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212" name="TextBox 211"/>
                  <p:cNvSpPr txBox="1"/>
                  <p:nvPr/>
                </p:nvSpPr>
                <p:spPr>
                  <a:xfrm>
                    <a:off x="10453339" y="4866033"/>
                    <a:ext cx="1649012" cy="193863"/>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gradFill>
                          <a:gsLst>
                            <a:gs pos="2917">
                              <a:srgbClr val="68217A"/>
                            </a:gs>
                            <a:gs pos="30000">
                              <a:srgbClr val="68217A"/>
                            </a:gs>
                          </a:gsLst>
                          <a:lin ang="5400000" scaled="0"/>
                        </a:gradFill>
                      </a:rPr>
                      <a:t>Data analytics (Excel)</a:t>
                    </a:r>
                  </a:p>
                </p:txBody>
              </p:sp>
            </p:grpSp>
            <p:grpSp>
              <p:nvGrpSpPr>
                <p:cNvPr id="5" name="Group 4"/>
                <p:cNvGrpSpPr/>
                <p:nvPr/>
              </p:nvGrpSpPr>
              <p:grpSpPr>
                <a:xfrm>
                  <a:off x="10577839" y="1941221"/>
                  <a:ext cx="1338139" cy="1047889"/>
                  <a:chOff x="10577839" y="1941221"/>
                  <a:chExt cx="1338139" cy="1047889"/>
                </a:xfrm>
              </p:grpSpPr>
              <p:sp>
                <p:nvSpPr>
                  <p:cNvPr id="213"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214" name="TextBox 213"/>
                  <p:cNvSpPr txBox="1"/>
                  <p:nvPr/>
                </p:nvSpPr>
                <p:spPr>
                  <a:xfrm>
                    <a:off x="10577839" y="2601384"/>
                    <a:ext cx="1338139" cy="387726"/>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gradFill>
                          <a:gsLst>
                            <a:gs pos="2917">
                              <a:srgbClr val="68217A"/>
                            </a:gs>
                            <a:gs pos="30000">
                              <a:srgbClr val="68217A"/>
                            </a:gs>
                          </a:gsLst>
                          <a:lin ang="5400000" scaled="0"/>
                        </a:gradFill>
                      </a:rPr>
                      <a:t>Web/thick client </a:t>
                    </a:r>
                    <a:br>
                      <a:rPr lang="en-US" sz="1372" dirty="0">
                        <a:gradFill>
                          <a:gsLst>
                            <a:gs pos="2917">
                              <a:srgbClr val="68217A"/>
                            </a:gs>
                            <a:gs pos="30000">
                              <a:srgbClr val="68217A"/>
                            </a:gs>
                          </a:gsLst>
                          <a:lin ang="5400000" scaled="0"/>
                        </a:gradFill>
                      </a:rPr>
                    </a:br>
                    <a:r>
                      <a:rPr lang="en-US" sz="1372" dirty="0">
                        <a:gradFill>
                          <a:gsLst>
                            <a:gs pos="2917">
                              <a:srgbClr val="68217A"/>
                            </a:gs>
                            <a:gs pos="30000">
                              <a:srgbClr val="68217A"/>
                            </a:gs>
                          </a:gsLst>
                          <a:lin ang="5400000" scaled="0"/>
                        </a:gradFill>
                      </a:rPr>
                      <a:t>dashboards</a:t>
                    </a:r>
                  </a:p>
                </p:txBody>
              </p:sp>
            </p:grpSp>
          </p:grpSp>
          <p:sp>
            <p:nvSpPr>
              <p:cNvPr id="225"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grpSp>
            <p:nvGrpSpPr>
              <p:cNvPr id="226" name="Group 225"/>
              <p:cNvGrpSpPr/>
              <p:nvPr/>
            </p:nvGrpSpPr>
            <p:grpSpPr>
              <a:xfrm>
                <a:off x="8138456" y="2974492"/>
                <a:ext cx="1188720" cy="2651745"/>
                <a:chOff x="8138456" y="2948621"/>
                <a:chExt cx="1188720" cy="2651745"/>
              </a:xfrm>
            </p:grpSpPr>
            <p:sp>
              <p:nvSpPr>
                <p:cNvPr id="216" name="Right Arrow 215"/>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753" fontAlgn="base">
                    <a:lnSpc>
                      <a:spcPct val="90000"/>
                    </a:lnSpc>
                    <a:spcBef>
                      <a:spcPct val="0"/>
                    </a:spcBef>
                    <a:spcAft>
                      <a:spcPct val="0"/>
                    </a:spcAft>
                  </a:pPr>
                  <a:r>
                    <a:rPr lang="en-US" sz="1176" dirty="0">
                      <a:gradFill>
                        <a:gsLst>
                          <a:gs pos="0">
                            <a:srgbClr val="FFFFFF"/>
                          </a:gs>
                          <a:gs pos="100000">
                            <a:srgbClr val="FFFFFF"/>
                          </a:gs>
                        </a:gsLst>
                        <a:lin ang="5400000" scaled="1"/>
                      </a:gradFill>
                      <a:ea typeface="Segoe UI" pitchFamily="34" charset="0"/>
                      <a:cs typeface="Segoe UI" pitchFamily="34" charset="0"/>
                    </a:rPr>
                    <a:t>Service bus</a:t>
                  </a:r>
                </a:p>
              </p:txBody>
            </p:sp>
            <p:sp>
              <p:nvSpPr>
                <p:cNvPr id="217" name="Right Arrow 216"/>
                <p:cNvSpPr/>
                <p:nvPr/>
              </p:nvSpPr>
              <p:spPr bwMode="auto">
                <a:xfrm>
                  <a:off x="8138456" y="361917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753">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Azure DBs</a:t>
                  </a:r>
                </a:p>
              </p:txBody>
            </p:sp>
            <p:sp>
              <p:nvSpPr>
                <p:cNvPr id="218" name="Right Arrow 217"/>
                <p:cNvSpPr/>
                <p:nvPr/>
              </p:nvSpPr>
              <p:spPr bwMode="auto">
                <a:xfrm>
                  <a:off x="8138456" y="428973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753">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Azure storage</a:t>
                  </a:r>
                </a:p>
              </p:txBody>
            </p:sp>
            <p:sp>
              <p:nvSpPr>
                <p:cNvPr id="219" name="Right Arrow 218"/>
                <p:cNvSpPr/>
                <p:nvPr/>
              </p:nvSpPr>
              <p:spPr bwMode="auto">
                <a:xfrm>
                  <a:off x="8138456" y="496028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753">
                    <a:lnSpc>
                      <a:spcPct val="90000"/>
                    </a:lnSpc>
                  </a:pPr>
                  <a:r>
                    <a:rPr lang="en-US" sz="1176" dirty="0" err="1">
                      <a:gradFill>
                        <a:gsLst>
                          <a:gs pos="0">
                            <a:srgbClr val="FFFFFF"/>
                          </a:gs>
                          <a:gs pos="100000">
                            <a:srgbClr val="FFFFFF"/>
                          </a:gs>
                        </a:gsLst>
                        <a:lin ang="5400000" scaled="1"/>
                      </a:gradFill>
                      <a:ea typeface="Segoe UI" pitchFamily="34" charset="0"/>
                      <a:cs typeface="Segoe UI" pitchFamily="34" charset="0"/>
                    </a:rPr>
                    <a:t>HDInsight</a:t>
                  </a:r>
                  <a:endParaRPr lang="en-US" sz="1176" dirty="0">
                    <a:gradFill>
                      <a:gsLst>
                        <a:gs pos="0">
                          <a:srgbClr val="FFFFFF"/>
                        </a:gs>
                        <a:gs pos="100000">
                          <a:srgbClr val="FFFFFF"/>
                        </a:gs>
                      </a:gsLst>
                      <a:lin ang="5400000" scaled="1"/>
                    </a:gradFill>
                    <a:ea typeface="Segoe UI" pitchFamily="34" charset="0"/>
                    <a:cs typeface="Segoe UI" pitchFamily="34" charset="0"/>
                  </a:endParaRPr>
                </a:p>
              </p:txBody>
            </p:sp>
          </p:grpSp>
          <p:cxnSp>
            <p:nvCxnSpPr>
              <p:cNvPr id="8" name="Straight Arrow Connector 7"/>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871838" y="4616807"/>
                <a:ext cx="411480" cy="27432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7" name="Oval 76"/>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09" rIns="0" bIns="0" numCol="1" spcCol="0" rtlCol="0" fromWordArt="0" anchor="t" anchorCtr="0" forceAA="0" compatLnSpc="1">
              <a:prstTxWarp prst="textNoShape">
                <a:avLst/>
              </a:prstTxWarp>
              <a:noAutofit/>
            </a:bodyPr>
            <a:lstStyle/>
            <a:p>
              <a:pPr algn="ctr" defTabSz="913753"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78" name="Picture 77"/>
            <p:cNvPicPr/>
            <p:nvPr/>
          </p:nvPicPr>
          <p:blipFill rotWithShape="1">
            <a:blip r:embed="rId3"/>
            <a:srcRect r="74054"/>
            <a:stretch/>
          </p:blipFill>
          <p:spPr>
            <a:xfrm>
              <a:off x="6879831" y="3278830"/>
              <a:ext cx="642553" cy="743391"/>
            </a:xfrm>
            <a:prstGeom prst="rect">
              <a:avLst/>
            </a:prstGeom>
            <a:solidFill>
              <a:srgbClr val="FF0000"/>
            </a:solidFill>
          </p:spPr>
        </p:pic>
        <p:sp>
          <p:nvSpPr>
            <p:cNvPr id="79"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89619" tIns="44809" rIns="89619" bIns="44809" numCol="1" anchor="t" anchorCtr="0" compatLnSpc="1">
              <a:prstTxWarp prst="textNoShape">
                <a:avLst/>
              </a:prstTxWarp>
            </a:bodyPr>
            <a:lstStyle/>
            <a:p>
              <a:endParaRPr lang="en-US" sz="1764">
                <a:solidFill>
                  <a:srgbClr val="FFFFFF"/>
                </a:solidFill>
              </a:endParaRPr>
            </a:p>
          </p:txBody>
        </p:sp>
        <p:sp>
          <p:nvSpPr>
            <p:cNvPr id="81" name="TextBox 80"/>
            <p:cNvSpPr txBox="1"/>
            <p:nvPr/>
          </p:nvSpPr>
          <p:spPr>
            <a:xfrm>
              <a:off x="10424432" y="6232875"/>
              <a:ext cx="1731555" cy="193863"/>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gradFill>
                    <a:gsLst>
                      <a:gs pos="2917">
                        <a:srgbClr val="68217A"/>
                      </a:gs>
                      <a:gs pos="30000">
                        <a:srgbClr val="68217A"/>
                      </a:gs>
                    </a:gsLst>
                    <a:lin ang="5400000" scaled="0"/>
                  </a:gradFill>
                </a:rPr>
                <a:t>Devices to take action</a:t>
              </a:r>
            </a:p>
          </p:txBody>
        </p:sp>
      </p:grpSp>
    </p:spTree>
    <p:extLst>
      <p:ext uri="{BB962C8B-B14F-4D97-AF65-F5344CB8AC3E}">
        <p14:creationId xmlns:p14="http://schemas.microsoft.com/office/powerpoint/2010/main" val="49041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9"/>
          <p:cNvSpPr>
            <a:spLocks noEditPoints="1"/>
          </p:cNvSpPr>
          <p:nvPr/>
        </p:nvSpPr>
        <p:spPr bwMode="black">
          <a:xfrm>
            <a:off x="2403924" y="3439681"/>
            <a:ext cx="653348" cy="65600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859"/>
            <a:endParaRPr lang="en-US" sz="3136">
              <a:gradFill>
                <a:gsLst>
                  <a:gs pos="0">
                    <a:srgbClr val="FFFFFF"/>
                  </a:gs>
                  <a:gs pos="100000">
                    <a:srgbClr val="FFFFFF"/>
                  </a:gs>
                </a:gsLst>
                <a:lin ang="5400000" scaled="0"/>
              </a:gradFill>
              <a:latin typeface="Segoe UI Light"/>
            </a:endParaRPr>
          </a:p>
        </p:txBody>
      </p:sp>
      <p:sp>
        <p:nvSpPr>
          <p:cNvPr id="6" name="Title 5"/>
          <p:cNvSpPr>
            <a:spLocks noGrp="1"/>
          </p:cNvSpPr>
          <p:nvPr>
            <p:ph type="title"/>
          </p:nvPr>
        </p:nvSpPr>
        <p:spPr/>
        <p:txBody>
          <a:bodyPr>
            <a:noAutofit/>
          </a:bodyPr>
          <a:lstStyle/>
          <a:p>
            <a:pPr defTabSz="914274"/>
            <a:r>
              <a:rPr lang="en-US" sz="5400" dirty="0">
                <a:solidFill>
                  <a:srgbClr val="00B0F0"/>
                </a:solidFill>
                <a:cs typeface="+mn-cs"/>
              </a:rPr>
              <a:t>Support for Open Source</a:t>
            </a:r>
          </a:p>
        </p:txBody>
      </p:sp>
      <p:grpSp>
        <p:nvGrpSpPr>
          <p:cNvPr id="13" name="Group 15"/>
          <p:cNvGrpSpPr/>
          <p:nvPr/>
        </p:nvGrpSpPr>
        <p:grpSpPr>
          <a:xfrm>
            <a:off x="296304" y="1190243"/>
            <a:ext cx="4829807" cy="5147628"/>
            <a:chOff x="6591615" y="1212026"/>
            <a:chExt cx="4831066" cy="5148969"/>
          </a:xfrm>
        </p:grpSpPr>
        <p:grpSp>
          <p:nvGrpSpPr>
            <p:cNvPr id="12" name="Group 23"/>
            <p:cNvGrpSpPr/>
            <p:nvPr/>
          </p:nvGrpSpPr>
          <p:grpSpPr>
            <a:xfrm>
              <a:off x="6591615" y="1212026"/>
              <a:ext cx="4831066" cy="4165704"/>
              <a:chOff x="6864788" y="1235831"/>
              <a:chExt cx="4997345" cy="4254357"/>
            </a:xfrm>
          </p:grpSpPr>
          <p:grpSp>
            <p:nvGrpSpPr>
              <p:cNvPr id="44" name="Group 29"/>
              <p:cNvGrpSpPr/>
              <p:nvPr/>
            </p:nvGrpSpPr>
            <p:grpSpPr>
              <a:xfrm>
                <a:off x="8322903" y="1235831"/>
                <a:ext cx="3311320" cy="968115"/>
                <a:chOff x="6621400" y="1260137"/>
                <a:chExt cx="5695750" cy="1577381"/>
              </a:xfrm>
            </p:grpSpPr>
            <p:pic>
              <p:nvPicPr>
                <p:cNvPr id="81" name="Picture 2" descr="https://mediabank.partners.extranet.microsoft.com/Assets/Active/M-Q/Microsoft_.NET/Microsoft_NET_ADO_.NET/Logos+Logotypes/NET-ADO_bL.png"/>
                <p:cNvPicPr>
                  <a:picLocks noChangeAspect="1" noChangeArrowheads="1"/>
                </p:cNvPicPr>
                <p:nvPr/>
              </p:nvPicPr>
              <p:blipFill rotWithShape="1">
                <a:blip r:embed="rId3" cstate="print">
                  <a:alphaModFix/>
                  <a:duotone>
                    <a:prstClr val="black"/>
                    <a:schemeClr val="tx1">
                      <a:tint val="45000"/>
                      <a:satMod val="400000"/>
                    </a:schemeClr>
                  </a:duotone>
                  <a:extLst>
                    <a:ext uri="{BEBA8EAE-BF5A-486C-A8C5-ECC9F3942E4B}">
                      <a14:imgProps xmlns:a14="http://schemas.microsoft.com/office/drawing/2010/main">
                        <a14:imgLayer r:embed="rId4">
                          <a14:imgEffect>
                            <a14:backgroundRemoval t="10000" b="90000" l="41815" r="65546">
                              <a14:backgroundMark x1="37959" y1="30928" x2="40816" y2="21649"/>
                              <a14:backgroundMark x1="39592" y1="31959" x2="42653" y2="0"/>
                              <a14:backgroundMark x1="42041" y1="4124" x2="37755" y2="4124"/>
                              <a14:backgroundMark x1="38367" y1="7216" x2="38980" y2="27835"/>
                            </a14:backgroundRemoval>
                          </a14:imgEffect>
                          <a14:imgEffect>
                            <a14:brightnessContrast bright="-100000"/>
                          </a14:imgEffect>
                        </a14:imgLayer>
                      </a14:imgProps>
                    </a:ext>
                  </a:extLst>
                </a:blip>
                <a:srcRect l="38849" r="31488"/>
                <a:stretch/>
              </p:blipFill>
              <p:spPr bwMode="auto">
                <a:xfrm>
                  <a:off x="8058508" y="1361491"/>
                  <a:ext cx="1022972" cy="682880"/>
                </a:xfrm>
                <a:prstGeom prst="rect">
                  <a:avLst/>
                </a:prstGeom>
                <a:noFill/>
              </p:spPr>
            </p:pic>
            <p:pic>
              <p:nvPicPr>
                <p:cNvPr id="82" name="Picture 4" descr="http://www.jbase.com/new/products/images/java.png"/>
                <p:cNvPicPr>
                  <a:picLocks noChangeAspect="1" noChangeArrowheads="1"/>
                </p:cNvPicPr>
                <p:nvPr/>
              </p:nvPicPr>
              <p:blipFill>
                <a:blip r:embed="rId5" cstate="print">
                  <a:duotone>
                    <a:prstClr val="black"/>
                    <a:schemeClr val="tx1">
                      <a:tint val="45000"/>
                      <a:satMod val="400000"/>
                    </a:schemeClr>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11483714" y="1260137"/>
                  <a:ext cx="833436" cy="1555036"/>
                </a:xfrm>
                <a:prstGeom prst="rect">
                  <a:avLst/>
                </a:prstGeom>
                <a:noFill/>
              </p:spPr>
            </p:pic>
            <p:pic>
              <p:nvPicPr>
                <p:cNvPr id="83" name="Picture 87" descr="PHP.png"/>
                <p:cNvPicPr>
                  <a:picLocks noChangeAspect="1"/>
                </p:cNvPicPr>
                <p:nvPr/>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9420110" y="1415697"/>
                  <a:ext cx="1180078" cy="620645"/>
                </a:xfrm>
                <a:prstGeom prst="rect">
                  <a:avLst/>
                </a:prstGeom>
                <a:noFill/>
              </p:spPr>
            </p:pic>
            <p:pic>
              <p:nvPicPr>
                <p:cNvPr id="84" name="Picture 88"/>
                <p:cNvPicPr>
                  <a:picLocks noChangeAspect="1"/>
                </p:cNvPicPr>
                <p:nvPr/>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21400" y="2302711"/>
                  <a:ext cx="1946761" cy="514634"/>
                </a:xfrm>
                <a:prstGeom prst="rect">
                  <a:avLst/>
                </a:prstGeom>
              </p:spPr>
            </p:pic>
            <p:pic>
              <p:nvPicPr>
                <p:cNvPr id="85" name="Picture 89"/>
                <p:cNvPicPr>
                  <a:picLocks noChangeAspect="1"/>
                </p:cNvPicPr>
                <p:nvPr/>
              </p:nvPicPr>
              <p:blipFill>
                <a:blip r:embed="rId11" cstate="print">
                  <a:duotone>
                    <a:prstClr val="black"/>
                    <a:schemeClr val="tx1">
                      <a:tint val="45000"/>
                      <a:satMod val="400000"/>
                    </a:schemeClr>
                  </a:duotone>
                  <a:lum bright="-100000"/>
                </a:blip>
                <a:stretch>
                  <a:fillRect/>
                </a:stretch>
              </p:blipFill>
              <p:spPr>
                <a:xfrm>
                  <a:off x="9152678" y="2385470"/>
                  <a:ext cx="1840745" cy="452048"/>
                </a:xfrm>
                <a:prstGeom prst="rect">
                  <a:avLst/>
                </a:prstGeom>
              </p:spPr>
            </p:pic>
          </p:grpSp>
          <p:grpSp>
            <p:nvGrpSpPr>
              <p:cNvPr id="9" name="Group 30"/>
              <p:cNvGrpSpPr/>
              <p:nvPr/>
            </p:nvGrpSpPr>
            <p:grpSpPr>
              <a:xfrm>
                <a:off x="8781196" y="4810762"/>
                <a:ext cx="1928351" cy="679426"/>
                <a:chOff x="8781196" y="4810762"/>
                <a:chExt cx="1928351" cy="679426"/>
              </a:xfrm>
            </p:grpSpPr>
            <p:grpSp>
              <p:nvGrpSpPr>
                <p:cNvPr id="45" name="Group 56"/>
                <p:cNvGrpSpPr/>
                <p:nvPr/>
              </p:nvGrpSpPr>
              <p:grpSpPr>
                <a:xfrm>
                  <a:off x="8781196" y="4827520"/>
                  <a:ext cx="668856" cy="617542"/>
                  <a:chOff x="7110684" y="4142550"/>
                  <a:chExt cx="552708" cy="552708"/>
                </a:xfrm>
                <a:solidFill>
                  <a:srgbClr val="000000"/>
                </a:solidFill>
              </p:grpSpPr>
              <p:sp>
                <p:nvSpPr>
                  <p:cNvPr id="77" name="Freeform 12"/>
                  <p:cNvSpPr>
                    <a:spLocks/>
                  </p:cNvSpPr>
                  <p:nvPr/>
                </p:nvSpPr>
                <p:spPr bwMode="auto">
                  <a:xfrm>
                    <a:off x="7355732" y="4142550"/>
                    <a:ext cx="307660" cy="271766"/>
                  </a:xfrm>
                  <a:custGeom>
                    <a:avLst/>
                    <a:gdLst>
                      <a:gd name="T0" fmla="*/ 0 w 1140"/>
                      <a:gd name="T1" fmla="*/ 1007 h 1007"/>
                      <a:gd name="T2" fmla="*/ 1140 w 1140"/>
                      <a:gd name="T3" fmla="*/ 1007 h 1007"/>
                      <a:gd name="T4" fmla="*/ 1140 w 1140"/>
                      <a:gd name="T5" fmla="*/ 0 h 1007"/>
                      <a:gd name="T6" fmla="*/ 0 w 1140"/>
                      <a:gd name="T7" fmla="*/ 161 h 1007"/>
                      <a:gd name="T8" fmla="*/ 0 w 1140"/>
                      <a:gd name="T9" fmla="*/ 1007 h 1007"/>
                    </a:gdLst>
                    <a:ahLst/>
                    <a:cxnLst>
                      <a:cxn ang="0">
                        <a:pos x="T0" y="T1"/>
                      </a:cxn>
                      <a:cxn ang="0">
                        <a:pos x="T2" y="T3"/>
                      </a:cxn>
                      <a:cxn ang="0">
                        <a:pos x="T4" y="T5"/>
                      </a:cxn>
                      <a:cxn ang="0">
                        <a:pos x="T6" y="T7"/>
                      </a:cxn>
                      <a:cxn ang="0">
                        <a:pos x="T8" y="T9"/>
                      </a:cxn>
                    </a:cxnLst>
                    <a:rect l="0" t="0" r="r" b="b"/>
                    <a:pathLst>
                      <a:path w="1140" h="1007">
                        <a:moveTo>
                          <a:pt x="0" y="1007"/>
                        </a:moveTo>
                        <a:lnTo>
                          <a:pt x="1140" y="1007"/>
                        </a:lnTo>
                        <a:lnTo>
                          <a:pt x="1140" y="0"/>
                        </a:lnTo>
                        <a:lnTo>
                          <a:pt x="0" y="161"/>
                        </a:lnTo>
                        <a:lnTo>
                          <a:pt x="0" y="1007"/>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78" name="Freeform 13"/>
                  <p:cNvSpPr>
                    <a:spLocks/>
                  </p:cNvSpPr>
                  <p:nvPr/>
                </p:nvSpPr>
                <p:spPr bwMode="auto">
                  <a:xfrm>
                    <a:off x="7110684" y="4187350"/>
                    <a:ext cx="235333" cy="226967"/>
                  </a:xfrm>
                  <a:custGeom>
                    <a:avLst/>
                    <a:gdLst>
                      <a:gd name="T0" fmla="*/ 872 w 872"/>
                      <a:gd name="T1" fmla="*/ 841 h 841"/>
                      <a:gd name="T2" fmla="*/ 872 w 872"/>
                      <a:gd name="T3" fmla="*/ 0 h 841"/>
                      <a:gd name="T4" fmla="*/ 0 w 872"/>
                      <a:gd name="T5" fmla="*/ 121 h 841"/>
                      <a:gd name="T6" fmla="*/ 0 w 872"/>
                      <a:gd name="T7" fmla="*/ 841 h 841"/>
                      <a:gd name="T8" fmla="*/ 872 w 872"/>
                      <a:gd name="T9" fmla="*/ 841 h 841"/>
                    </a:gdLst>
                    <a:ahLst/>
                    <a:cxnLst>
                      <a:cxn ang="0">
                        <a:pos x="T0" y="T1"/>
                      </a:cxn>
                      <a:cxn ang="0">
                        <a:pos x="T2" y="T3"/>
                      </a:cxn>
                      <a:cxn ang="0">
                        <a:pos x="T4" y="T5"/>
                      </a:cxn>
                      <a:cxn ang="0">
                        <a:pos x="T6" y="T7"/>
                      </a:cxn>
                      <a:cxn ang="0">
                        <a:pos x="T8" y="T9"/>
                      </a:cxn>
                    </a:cxnLst>
                    <a:rect l="0" t="0" r="r" b="b"/>
                    <a:pathLst>
                      <a:path w="872" h="841">
                        <a:moveTo>
                          <a:pt x="872" y="841"/>
                        </a:moveTo>
                        <a:lnTo>
                          <a:pt x="872" y="0"/>
                        </a:lnTo>
                        <a:lnTo>
                          <a:pt x="0" y="121"/>
                        </a:lnTo>
                        <a:lnTo>
                          <a:pt x="0" y="841"/>
                        </a:lnTo>
                        <a:lnTo>
                          <a:pt x="872" y="841"/>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79" name="Freeform 14"/>
                  <p:cNvSpPr>
                    <a:spLocks/>
                  </p:cNvSpPr>
                  <p:nvPr/>
                </p:nvSpPr>
                <p:spPr bwMode="auto">
                  <a:xfrm>
                    <a:off x="7355732" y="4424032"/>
                    <a:ext cx="307660" cy="271226"/>
                  </a:xfrm>
                  <a:custGeom>
                    <a:avLst/>
                    <a:gdLst>
                      <a:gd name="T0" fmla="*/ 0 w 1140"/>
                      <a:gd name="T1" fmla="*/ 0 h 1005"/>
                      <a:gd name="T2" fmla="*/ 0 w 1140"/>
                      <a:gd name="T3" fmla="*/ 846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6"/>
                        </a:lnTo>
                        <a:lnTo>
                          <a:pt x="1140" y="1005"/>
                        </a:lnTo>
                        <a:lnTo>
                          <a:pt x="1140" y="0"/>
                        </a:lnTo>
                        <a:lnTo>
                          <a:pt x="0"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80" name="Freeform 15"/>
                  <p:cNvSpPr>
                    <a:spLocks/>
                  </p:cNvSpPr>
                  <p:nvPr/>
                </p:nvSpPr>
                <p:spPr bwMode="auto">
                  <a:xfrm>
                    <a:off x="7110684" y="4424032"/>
                    <a:ext cx="235333" cy="226967"/>
                  </a:xfrm>
                  <a:custGeom>
                    <a:avLst/>
                    <a:gdLst>
                      <a:gd name="T0" fmla="*/ 872 w 872"/>
                      <a:gd name="T1" fmla="*/ 0 h 841"/>
                      <a:gd name="T2" fmla="*/ 0 w 872"/>
                      <a:gd name="T3" fmla="*/ 0 h 841"/>
                      <a:gd name="T4" fmla="*/ 0 w 872"/>
                      <a:gd name="T5" fmla="*/ 720 h 841"/>
                      <a:gd name="T6" fmla="*/ 872 w 872"/>
                      <a:gd name="T7" fmla="*/ 841 h 841"/>
                      <a:gd name="T8" fmla="*/ 872 w 872"/>
                      <a:gd name="T9" fmla="*/ 0 h 841"/>
                    </a:gdLst>
                    <a:ahLst/>
                    <a:cxnLst>
                      <a:cxn ang="0">
                        <a:pos x="T0" y="T1"/>
                      </a:cxn>
                      <a:cxn ang="0">
                        <a:pos x="T2" y="T3"/>
                      </a:cxn>
                      <a:cxn ang="0">
                        <a:pos x="T4" y="T5"/>
                      </a:cxn>
                      <a:cxn ang="0">
                        <a:pos x="T6" y="T7"/>
                      </a:cxn>
                      <a:cxn ang="0">
                        <a:pos x="T8" y="T9"/>
                      </a:cxn>
                    </a:cxnLst>
                    <a:rect l="0" t="0" r="r" b="b"/>
                    <a:pathLst>
                      <a:path w="872" h="841">
                        <a:moveTo>
                          <a:pt x="872" y="0"/>
                        </a:moveTo>
                        <a:lnTo>
                          <a:pt x="0" y="0"/>
                        </a:lnTo>
                        <a:lnTo>
                          <a:pt x="0" y="720"/>
                        </a:lnTo>
                        <a:lnTo>
                          <a:pt x="872" y="841"/>
                        </a:lnTo>
                        <a:lnTo>
                          <a:pt x="872"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sp>
              <p:nvSpPr>
                <p:cNvPr id="51" name="Freeform 6"/>
                <p:cNvSpPr>
                  <a:spLocks noEditPoints="1"/>
                </p:cNvSpPr>
                <p:nvPr/>
              </p:nvSpPr>
              <p:spPr bwMode="auto">
                <a:xfrm>
                  <a:off x="10065682" y="4810762"/>
                  <a:ext cx="643865" cy="679426"/>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cxnSp>
            <p:nvCxnSpPr>
              <p:cNvPr id="52" name="Straight Connector 31"/>
              <p:cNvCxnSpPr/>
              <p:nvPr/>
            </p:nvCxnSpPr>
            <p:spPr>
              <a:xfrm>
                <a:off x="7061533" y="3987986"/>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pic>
            <p:nvPicPr>
              <p:cNvPr id="54" name="Picture 2" descr="https://encrypted-tbn1.gstatic.com/images?q=tbn:ANd9GcSU4_TkMLpE3Fd8IzUzpdhHuyuUHMZj1NQSvjo-kBjZLpJnpc_Uxg"/>
              <p:cNvPicPr>
                <a:picLocks noChangeAspect="1" noChangeArrowheads="1"/>
              </p:cNvPicPr>
              <p:nvPr/>
            </p:nvPicPr>
            <p:blipFill>
              <a:blip r:embed="rId12" cstate="print">
                <a:biLevel thresh="25000"/>
                <a:extLst>
                  <a:ext uri="{BEBA8EAE-BF5A-486C-A8C5-ECC9F3942E4B}">
                    <a14:imgProps xmlns:a14="http://schemas.microsoft.com/office/drawing/2010/main">
                      <a14:imgLayer r:embed="rId13">
                        <a14:imgEffect>
                          <a14:backgroundRemoval t="0" b="99083" l="0" r="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56211" y="4151886"/>
                <a:ext cx="1467818" cy="337863"/>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33"/>
              <p:cNvCxnSpPr/>
              <p:nvPr/>
            </p:nvCxnSpPr>
            <p:spPr>
              <a:xfrm>
                <a:off x="7061533" y="3107074"/>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34"/>
              <p:cNvCxnSpPr/>
              <p:nvPr/>
            </p:nvCxnSpPr>
            <p:spPr>
              <a:xfrm>
                <a:off x="7061533" y="4627399"/>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35"/>
              <p:cNvCxnSpPr/>
              <p:nvPr/>
            </p:nvCxnSpPr>
            <p:spPr>
              <a:xfrm>
                <a:off x="7061533" y="2279725"/>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sp>
            <p:nvSpPr>
              <p:cNvPr id="66" name="TextBox 36"/>
              <p:cNvSpPr txBox="1"/>
              <p:nvPr/>
            </p:nvSpPr>
            <p:spPr>
              <a:xfrm>
                <a:off x="6864788" y="1257384"/>
                <a:ext cx="1199529" cy="493253"/>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Languages</a:t>
                </a:r>
                <a:endParaRPr lang="en-US" sz="1999" spc="-49" dirty="0">
                  <a:latin typeface="Segoe UI" panose="020B0502040204020203" pitchFamily="34" charset="0"/>
                  <a:cs typeface="Segoe UI" panose="020B0502040204020203" pitchFamily="34" charset="0"/>
                </a:endParaRPr>
              </a:p>
            </p:txBody>
          </p:sp>
          <p:sp>
            <p:nvSpPr>
              <p:cNvPr id="67" name="TextBox 37"/>
              <p:cNvSpPr txBox="1"/>
              <p:nvPr/>
            </p:nvSpPr>
            <p:spPr>
              <a:xfrm>
                <a:off x="6864788" y="2301604"/>
                <a:ext cx="1448564" cy="493253"/>
              </a:xfrm>
              <a:prstGeom prst="rect">
                <a:avLst/>
              </a:prstGeom>
              <a:noFill/>
            </p:spPr>
            <p:txBody>
              <a:bodyPr wrap="squar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CMS</a:t>
                </a:r>
              </a:p>
            </p:txBody>
          </p:sp>
          <p:sp>
            <p:nvSpPr>
              <p:cNvPr id="68" name="TextBox 38"/>
              <p:cNvSpPr txBox="1"/>
              <p:nvPr/>
            </p:nvSpPr>
            <p:spPr>
              <a:xfrm>
                <a:off x="6864788" y="3101042"/>
                <a:ext cx="957266" cy="493253"/>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Devices</a:t>
                </a:r>
                <a:endParaRPr lang="en-US" sz="1999" spc="-49" dirty="0">
                  <a:latin typeface="Segoe UI" panose="020B0502040204020203" pitchFamily="34" charset="0"/>
                  <a:cs typeface="Segoe UI" panose="020B0502040204020203" pitchFamily="34" charset="0"/>
                </a:endParaRPr>
              </a:p>
            </p:txBody>
          </p:sp>
          <p:sp>
            <p:nvSpPr>
              <p:cNvPr id="69" name="TextBox 39"/>
              <p:cNvSpPr txBox="1"/>
              <p:nvPr/>
            </p:nvSpPr>
            <p:spPr>
              <a:xfrm>
                <a:off x="6864788" y="3987986"/>
                <a:ext cx="1355475" cy="715099"/>
              </a:xfrm>
              <a:prstGeom prst="rect">
                <a:avLst/>
              </a:prstGeom>
              <a:noFill/>
            </p:spPr>
            <p:txBody>
              <a:bodyPr wrap="squar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Databases / Apps</a:t>
                </a:r>
                <a:endParaRPr lang="en-US" sz="1999" spc="-49" dirty="0">
                  <a:latin typeface="Segoe UI" panose="020B0502040204020203" pitchFamily="34" charset="0"/>
                  <a:cs typeface="Segoe UI" panose="020B0502040204020203" pitchFamily="34" charset="0"/>
                </a:endParaRPr>
              </a:p>
            </p:txBody>
          </p:sp>
          <p:sp>
            <p:nvSpPr>
              <p:cNvPr id="70" name="TextBox 40"/>
              <p:cNvSpPr txBox="1"/>
              <p:nvPr/>
            </p:nvSpPr>
            <p:spPr>
              <a:xfrm>
                <a:off x="6864788" y="4640499"/>
                <a:ext cx="1148839" cy="691040"/>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Operating</a:t>
                </a:r>
              </a:p>
              <a:p>
                <a:pPr defTabSz="913859">
                  <a:lnSpc>
                    <a:spcPct val="90000"/>
                  </a:lnSpc>
                </a:pPr>
                <a:r>
                  <a:rPr lang="en-US" sz="1400" spc="-49" dirty="0">
                    <a:latin typeface="Segoe UI" panose="020B0502040204020203" pitchFamily="34" charset="0"/>
                    <a:cs typeface="Segoe UI" panose="020B0502040204020203" pitchFamily="34" charset="0"/>
                  </a:rPr>
                  <a:t>systems</a:t>
                </a:r>
                <a:endParaRPr lang="en-US" sz="1999" spc="-49" dirty="0">
                  <a:latin typeface="Segoe UI" panose="020B0502040204020203" pitchFamily="34" charset="0"/>
                  <a:cs typeface="Segoe UI" panose="020B0502040204020203" pitchFamily="34" charset="0"/>
                </a:endParaRPr>
              </a:p>
            </p:txBody>
          </p:sp>
          <p:grpSp>
            <p:nvGrpSpPr>
              <p:cNvPr id="7" name="Group 41"/>
              <p:cNvGrpSpPr/>
              <p:nvPr/>
            </p:nvGrpSpPr>
            <p:grpSpPr>
              <a:xfrm>
                <a:off x="8580876" y="2362652"/>
                <a:ext cx="2502978" cy="647856"/>
                <a:chOff x="8580876" y="2315027"/>
                <a:chExt cx="2502978" cy="647856"/>
              </a:xfrm>
            </p:grpSpPr>
            <p:pic>
              <p:nvPicPr>
                <p:cNvPr id="71" name="Picture 10" descr="https://encrypted-tbn3.gstatic.com/images?q=tbn:ANd9GcQgAB8I4GUYPGAuHqEufTpFML_JWZior9mwUJP3P5Tro4I_bcL5"/>
                <p:cNvPicPr>
                  <a:picLocks noChangeAspect="1" noChangeArrowheads="1"/>
                </p:cNvPicPr>
                <p:nvPr/>
              </p:nvPicPr>
              <p:blipFill>
                <a:blip r:embed="rId14" cstate="print">
                  <a:biLevel thresh="50000"/>
                  <a:extLst>
                    <a:ext uri="{BEBA8EAE-BF5A-486C-A8C5-ECC9F3942E4B}">
                      <a14:imgProps xmlns:a14="http://schemas.microsoft.com/office/drawing/2010/main">
                        <a14:imgLayer r:embed="rId15">
                          <a14:imgEffect>
                            <a14:backgroundRemoval t="0" b="100000" l="0" r="100000">
                              <a14:foregroundMark x1="14222" y1="48889" x2="16000" y2="67556"/>
                              <a14:foregroundMark x1="44889" y1="64444" x2="51556" y2="84444"/>
                              <a14:foregroundMark x1="84444" y1="52000" x2="86667" y2="71556"/>
                              <a14:foregroundMark x1="67556" y1="4444" x2="73333" y2="9333"/>
                            </a14:backgroundRemoval>
                          </a14:imgEffect>
                        </a14:imgLayer>
                      </a14:imgProps>
                    </a:ext>
                    <a:ext uri="{28A0092B-C50C-407E-A947-70E740481C1C}">
                      <a14:useLocalDpi xmlns:a14="http://schemas.microsoft.com/office/drawing/2010/main" val="0"/>
                    </a:ext>
                  </a:extLst>
                </a:blip>
                <a:srcRect/>
                <a:stretch>
                  <a:fillRect/>
                </a:stretch>
              </p:blipFill>
              <p:spPr bwMode="auto">
                <a:xfrm>
                  <a:off x="8580876" y="2345399"/>
                  <a:ext cx="620759" cy="5968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9"/>
                <p:cNvPicPr>
                  <a:picLocks noChangeAspect="1"/>
                </p:cNvPicPr>
                <p:nvPr/>
              </p:nvPicPr>
              <p:blipFill>
                <a:blip r:embed="rId16" cstate="print">
                  <a:biLevel thresh="75000"/>
                  <a:extLst>
                    <a:ext uri="{BEBA8EAE-BF5A-486C-A8C5-ECC9F3942E4B}">
                      <a14:imgProps xmlns:a14="http://schemas.microsoft.com/office/drawing/2010/main">
                        <a14:imgLayer r:embed="rId17">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9415834" y="2355505"/>
                  <a:ext cx="851682" cy="607378"/>
                </a:xfrm>
                <a:prstGeom prst="rect">
                  <a:avLst/>
                </a:prstGeom>
              </p:spPr>
            </p:pic>
            <p:grpSp>
              <p:nvGrpSpPr>
                <p:cNvPr id="5" name="Group 52"/>
                <p:cNvGrpSpPr/>
                <p:nvPr/>
              </p:nvGrpSpPr>
              <p:grpSpPr>
                <a:xfrm>
                  <a:off x="10518154" y="2315027"/>
                  <a:ext cx="565700" cy="647594"/>
                  <a:chOff x="11227523" y="2315027"/>
                  <a:chExt cx="565700" cy="647594"/>
                </a:xfrm>
              </p:grpSpPr>
              <p:pic>
                <p:nvPicPr>
                  <p:cNvPr id="4" name="Picture 54"/>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b="28892"/>
                  <a:stretch/>
                </p:blipFill>
                <p:spPr>
                  <a:xfrm>
                    <a:off x="11227523" y="2315027"/>
                    <a:ext cx="563134" cy="485323"/>
                  </a:xfrm>
                  <a:prstGeom prst="rect">
                    <a:avLst/>
                  </a:prstGeom>
                </p:spPr>
              </p:pic>
              <p:pic>
                <p:nvPicPr>
                  <p:cNvPr id="116" name="Picture 55"/>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t="73899"/>
                  <a:stretch/>
                </p:blipFill>
                <p:spPr>
                  <a:xfrm>
                    <a:off x="11230089" y="2784475"/>
                    <a:ext cx="563134" cy="178146"/>
                  </a:xfrm>
                  <a:prstGeom prst="rect">
                    <a:avLst/>
                  </a:prstGeom>
                </p:spPr>
              </p:pic>
            </p:grpSp>
          </p:grpSp>
          <p:grpSp>
            <p:nvGrpSpPr>
              <p:cNvPr id="8" name="Group 42"/>
              <p:cNvGrpSpPr/>
              <p:nvPr/>
            </p:nvGrpSpPr>
            <p:grpSpPr>
              <a:xfrm>
                <a:off x="8619647" y="3223400"/>
                <a:ext cx="2377226" cy="672139"/>
                <a:chOff x="8619647" y="3223400"/>
                <a:chExt cx="2377226" cy="672139"/>
              </a:xfrm>
            </p:grpSpPr>
            <p:pic>
              <p:nvPicPr>
                <p:cNvPr id="75" name="Picture 7"/>
                <p:cNvPicPr>
                  <a:picLocks noChangeAspect="1" noChangeArrowheads="1"/>
                </p:cNvPicPr>
                <p:nvPr/>
              </p:nvPicPr>
              <p:blipFill>
                <a:blip r:embed="rId19" cstate="print">
                  <a:biLevel thresh="75000"/>
                  <a:extLst>
                    <a:ext uri="{28A0092B-C50C-407E-A947-70E740481C1C}">
                      <a14:useLocalDpi xmlns:a14="http://schemas.microsoft.com/office/drawing/2010/main" val="0"/>
                    </a:ext>
                  </a:extLst>
                </a:blip>
                <a:srcRect/>
                <a:stretch>
                  <a:fillRect/>
                </a:stretch>
              </p:blipFill>
              <p:spPr bwMode="auto">
                <a:xfrm>
                  <a:off x="9666287" y="3223400"/>
                  <a:ext cx="406934" cy="66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8"/>
                <p:cNvPicPr>
                  <a:picLocks noChangeAspect="1" noChangeArrowheads="1"/>
                </p:cNvPicPr>
                <p:nvPr/>
              </p:nvPicPr>
              <p:blipFill>
                <a:blip r:embed="rId20" cstate="print">
                  <a:biLevel thresh="50000"/>
                  <a:extLst>
                    <a:ext uri="{28A0092B-C50C-407E-A947-70E740481C1C}">
                      <a14:useLocalDpi xmlns:a14="http://schemas.microsoft.com/office/drawing/2010/main" val="0"/>
                    </a:ext>
                  </a:extLst>
                </a:blip>
                <a:srcRect/>
                <a:stretch>
                  <a:fillRect/>
                </a:stretch>
              </p:blipFill>
              <p:spPr bwMode="auto">
                <a:xfrm>
                  <a:off x="10608448" y="3227883"/>
                  <a:ext cx="388425" cy="66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14"/>
                <p:cNvPicPr>
                  <a:picLocks noChangeAspect="1" noChangeArrowheads="1"/>
                </p:cNvPicPr>
                <p:nvPr/>
              </p:nvPicPr>
              <p:blipFill>
                <a:blip r:embed="rId21" cstate="print">
                  <a:biLevel thresh="75000"/>
                  <a:extLst>
                    <a:ext uri="{28A0092B-C50C-407E-A947-70E740481C1C}">
                      <a14:useLocalDpi xmlns:a14="http://schemas.microsoft.com/office/drawing/2010/main" val="0"/>
                    </a:ext>
                  </a:extLst>
                </a:blip>
                <a:srcRect/>
                <a:stretch>
                  <a:fillRect/>
                </a:stretch>
              </p:blipFill>
              <p:spPr bwMode="auto">
                <a:xfrm>
                  <a:off x="8619647" y="3231556"/>
                  <a:ext cx="549095" cy="64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58" name="TextBox 62"/>
            <p:cNvSpPr txBox="1"/>
            <p:nvPr/>
          </p:nvSpPr>
          <p:spPr>
            <a:xfrm>
              <a:off x="6594761" y="5701864"/>
              <a:ext cx="1355613" cy="483557"/>
            </a:xfrm>
            <a:prstGeom prst="rect">
              <a:avLst/>
            </a:prstGeom>
            <a:noFill/>
          </p:spPr>
          <p:txBody>
            <a:bodyPr wrap="none" lIns="179238" tIns="143391" rIns="179238" bIns="14339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859">
                <a:lnSpc>
                  <a:spcPct val="90000"/>
                </a:lnSpc>
              </a:pPr>
              <a:r>
                <a:rPr lang="en-US" sz="1400" spc="-49" dirty="0">
                  <a:latin typeface="Segoe UI" panose="020B0502040204020203" pitchFamily="34" charset="0"/>
                  <a:cs typeface="Segoe UI" panose="020B0502040204020203" pitchFamily="34" charset="0"/>
                </a:rPr>
                <a:t>Management</a:t>
              </a:r>
              <a:endParaRPr lang="en-US" sz="1999" spc="-49" dirty="0">
                <a:latin typeface="Segoe UI" panose="020B0502040204020203" pitchFamily="34" charset="0"/>
                <a:cs typeface="Segoe UI" panose="020B0502040204020203" pitchFamily="34" charset="0"/>
              </a:endParaRPr>
            </a:p>
          </p:txBody>
        </p:sp>
        <p:pic>
          <p:nvPicPr>
            <p:cNvPr id="61" name="Picture 26"/>
            <p:cNvPicPr>
              <a:picLocks noChangeAspect="1"/>
            </p:cNvPicPr>
            <p:nvPr/>
          </p:nvPicPr>
          <p:blipFill>
            <a:blip r:embed="rId22" cstate="print">
              <a:biLevel thresh="75000"/>
              <a:extLst>
                <a:ext uri="{28A0092B-C50C-407E-A947-70E740481C1C}">
                  <a14:useLocalDpi xmlns:a14="http://schemas.microsoft.com/office/drawing/2010/main" val="0"/>
                </a:ext>
              </a:extLst>
            </a:blip>
            <a:stretch>
              <a:fillRect/>
            </a:stretch>
          </p:blipFill>
          <p:spPr>
            <a:xfrm>
              <a:off x="7993991" y="5754398"/>
              <a:ext cx="475572" cy="606597"/>
            </a:xfrm>
            <a:prstGeom prst="rect">
              <a:avLst/>
            </a:prstGeom>
          </p:spPr>
        </p:pic>
        <p:pic>
          <p:nvPicPr>
            <p:cNvPr id="62" name="Picture 28"/>
            <p:cNvPicPr>
              <a:picLocks noChangeAspect="1"/>
            </p:cNvPicPr>
            <p:nvPr/>
          </p:nvPicPr>
          <p:blipFill>
            <a:blip r:embed="rId23">
              <a:biLevel thresh="75000"/>
            </a:blip>
            <a:stretch>
              <a:fillRect/>
            </a:stretch>
          </p:blipFill>
          <p:spPr>
            <a:xfrm>
              <a:off x="8822866" y="5758224"/>
              <a:ext cx="1503458" cy="460206"/>
            </a:xfrm>
            <a:prstGeom prst="rect">
              <a:avLst/>
            </a:prstGeom>
          </p:spPr>
        </p:pic>
      </p:grpSp>
      <p:pic>
        <p:nvPicPr>
          <p:cNvPr id="15" name="Picture 14"/>
          <p:cNvPicPr>
            <a:picLocks noChangeAspect="1"/>
          </p:cNvPicPr>
          <p:nvPr/>
        </p:nvPicPr>
        <p:blipFill>
          <a:blip r:embed="rId24" cstate="print">
            <a:extLst>
              <a:ext uri="{BEBA8EAE-BF5A-486C-A8C5-ECC9F3942E4B}">
                <a14:imgProps xmlns:a14="http://schemas.microsoft.com/office/drawing/2010/main">
                  <a14:imgLayer r:embed="rId25">
                    <a14:imgEffect>
                      <a14:saturation sat="0"/>
                    </a14:imgEffect>
                  </a14:imgLayer>
                </a14:imgProps>
              </a:ext>
              <a:ext uri="{28A0092B-C50C-407E-A947-70E740481C1C}">
                <a14:useLocalDpi xmlns:a14="http://schemas.microsoft.com/office/drawing/2010/main" val="0"/>
              </a:ext>
            </a:extLst>
          </a:blip>
          <a:stretch>
            <a:fillRect/>
          </a:stretch>
        </p:blipFill>
        <p:spPr>
          <a:xfrm>
            <a:off x="4213809" y="5617581"/>
            <a:ext cx="940780" cy="727536"/>
          </a:xfrm>
          <a:prstGeom prst="rect">
            <a:avLst/>
          </a:prstGeom>
        </p:spPr>
      </p:pic>
      <p:pic>
        <p:nvPicPr>
          <p:cNvPr id="17" name="Picture 1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839238" y="1121394"/>
            <a:ext cx="2856756" cy="1190315"/>
          </a:xfrm>
          <a:prstGeom prst="rect">
            <a:avLst/>
          </a:prstGeom>
        </p:spPr>
      </p:pic>
      <p:pic>
        <p:nvPicPr>
          <p:cNvPr id="18" name="Picture 17"/>
          <p:cNvPicPr>
            <a:picLocks noChangeAspect="1"/>
          </p:cNvPicPr>
          <p:nvPr/>
        </p:nvPicPr>
        <p:blipFill>
          <a:blip r:embed="rId27"/>
          <a:stretch>
            <a:fillRect/>
          </a:stretch>
        </p:blipFill>
        <p:spPr>
          <a:xfrm>
            <a:off x="9163818" y="2419690"/>
            <a:ext cx="2692929" cy="552759"/>
          </a:xfrm>
          <a:prstGeom prst="rect">
            <a:avLst/>
          </a:prstGeom>
        </p:spPr>
      </p:pic>
      <p:pic>
        <p:nvPicPr>
          <p:cNvPr id="19" name="Picture 18"/>
          <p:cNvPicPr>
            <a:picLocks noChangeAspect="1"/>
          </p:cNvPicPr>
          <p:nvPr/>
        </p:nvPicPr>
        <p:blipFill rotWithShape="1">
          <a:blip r:embed="rId28">
            <a:extLst>
              <a:ext uri="{28A0092B-C50C-407E-A947-70E740481C1C}">
                <a14:useLocalDpi xmlns:a14="http://schemas.microsoft.com/office/drawing/2010/main" val="0"/>
              </a:ext>
            </a:extLst>
          </a:blip>
          <a:srcRect l="1817" t="34105" r="1050" b="33343"/>
          <a:stretch/>
        </p:blipFill>
        <p:spPr>
          <a:xfrm>
            <a:off x="9290884" y="3435437"/>
            <a:ext cx="2225262" cy="745763"/>
          </a:xfrm>
          <a:prstGeom prst="rect">
            <a:avLst/>
          </a:prstGeom>
        </p:spPr>
      </p:pic>
      <p:pic>
        <p:nvPicPr>
          <p:cNvPr id="20" name="Picture 1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967095" y="4364765"/>
            <a:ext cx="2856756" cy="657054"/>
          </a:xfrm>
          <a:prstGeom prst="rect">
            <a:avLst/>
          </a:prstGeom>
        </p:spPr>
      </p:pic>
      <p:pic>
        <p:nvPicPr>
          <p:cNvPr id="21" name="Picture 2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611642" y="5107173"/>
            <a:ext cx="1904504" cy="1247450"/>
          </a:xfrm>
          <a:prstGeom prst="rect">
            <a:avLst/>
          </a:prstGeom>
        </p:spPr>
      </p:pic>
      <p:pic>
        <p:nvPicPr>
          <p:cNvPr id="23" name="Picture 22"/>
          <p:cNvPicPr>
            <a:picLocks noChangeAspect="1"/>
          </p:cNvPicPr>
          <p:nvPr/>
        </p:nvPicPr>
        <p:blipFill>
          <a:blip r:embed="rId31"/>
          <a:stretch>
            <a:fillRect/>
          </a:stretch>
        </p:blipFill>
        <p:spPr>
          <a:xfrm>
            <a:off x="6808206" y="2419690"/>
            <a:ext cx="1932401" cy="1038152"/>
          </a:xfrm>
          <a:prstGeom prst="rect">
            <a:avLst/>
          </a:prstGeom>
        </p:spPr>
      </p:pic>
      <p:pic>
        <p:nvPicPr>
          <p:cNvPr id="3" name="Picture 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545151" y="4013656"/>
            <a:ext cx="1033825" cy="344608"/>
          </a:xfrm>
          <a:prstGeom prst="rect">
            <a:avLst/>
          </a:prstGeom>
        </p:spPr>
      </p:pic>
      <p:pic>
        <p:nvPicPr>
          <p:cNvPr id="10" name="Picture 9"/>
          <p:cNvPicPr>
            <a:picLocks noChangeAspect="1"/>
          </p:cNvPicPr>
          <p:nvPr/>
        </p:nvPicPr>
        <p:blipFill>
          <a:blip r:embed="rId33" cstate="print">
            <a:extLst>
              <a:ext uri="{BEBA8EAE-BF5A-486C-A8C5-ECC9F3942E4B}">
                <a14:imgProps xmlns:a14="http://schemas.microsoft.com/office/drawing/2010/main">
                  <a14:imgLayer r:embed="rId34">
                    <a14:imgEffect>
                      <a14:saturation sat="0"/>
                    </a14:imgEffect>
                  </a14:imgLayer>
                </a14:imgProps>
              </a:ext>
              <a:ext uri="{28A0092B-C50C-407E-A947-70E740481C1C}">
                <a14:useLocalDpi xmlns:a14="http://schemas.microsoft.com/office/drawing/2010/main" val="0"/>
              </a:ext>
            </a:extLst>
          </a:blip>
          <a:stretch>
            <a:fillRect/>
          </a:stretch>
        </p:blipFill>
        <p:spPr>
          <a:xfrm>
            <a:off x="4087082" y="3878884"/>
            <a:ext cx="818870" cy="614152"/>
          </a:xfrm>
          <a:prstGeom prst="rect">
            <a:avLst/>
          </a:prstGeom>
        </p:spPr>
      </p:pic>
      <p:pic>
        <p:nvPicPr>
          <p:cNvPr id="11" name="Picture 10"/>
          <p:cNvPicPr>
            <a:picLocks noChangeAspect="1"/>
          </p:cNvPicPr>
          <p:nvPr/>
        </p:nvPicPr>
        <p:blipFill>
          <a:blip r:embed="rId35" cstate="print">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tretch>
            <a:fillRect/>
          </a:stretch>
        </p:blipFill>
        <p:spPr>
          <a:xfrm>
            <a:off x="4861890" y="3897956"/>
            <a:ext cx="682349" cy="576009"/>
          </a:xfrm>
          <a:prstGeom prst="rect">
            <a:avLst/>
          </a:prstGeom>
        </p:spPr>
      </p:pic>
      <p:pic>
        <p:nvPicPr>
          <p:cNvPr id="28" name="Picture 27"/>
          <p:cNvPicPr>
            <a:picLocks noChangeAspect="1"/>
          </p:cNvPicPr>
          <p:nvPr/>
        </p:nvPicPr>
        <p:blipFill>
          <a:blip r:embed="rId37" cstate="print">
            <a:extLst>
              <a:ext uri="{BEBA8EAE-BF5A-486C-A8C5-ECC9F3942E4B}">
                <a14:imgProps xmlns:a14="http://schemas.microsoft.com/office/drawing/2010/main">
                  <a14:imgLayer r:embed="rId38">
                    <a14:imgEffect>
                      <a14:saturation sat="0"/>
                    </a14:imgEffect>
                  </a14:imgLayer>
                </a14:imgProps>
              </a:ext>
              <a:ext uri="{28A0092B-C50C-407E-A947-70E740481C1C}">
                <a14:useLocalDpi xmlns:a14="http://schemas.microsoft.com/office/drawing/2010/main" val="0"/>
              </a:ext>
            </a:extLst>
          </a:blip>
          <a:stretch>
            <a:fillRect/>
          </a:stretch>
        </p:blipFill>
        <p:spPr>
          <a:xfrm>
            <a:off x="5502189" y="3876120"/>
            <a:ext cx="815210" cy="619680"/>
          </a:xfrm>
          <a:prstGeom prst="rect">
            <a:avLst/>
          </a:prstGeom>
        </p:spPr>
      </p:pic>
      <p:pic>
        <p:nvPicPr>
          <p:cNvPr id="14" name="Picture 130"/>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016384" y="1208730"/>
            <a:ext cx="520704" cy="520704"/>
          </a:xfrm>
          <a:prstGeom prst="rect">
            <a:avLst/>
          </a:prstGeom>
        </p:spPr>
      </p:pic>
    </p:spTree>
    <p:extLst>
      <p:ext uri="{BB962C8B-B14F-4D97-AF65-F5344CB8AC3E}">
        <p14:creationId xmlns:p14="http://schemas.microsoft.com/office/powerpoint/2010/main" val="13617490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bwMode="auto">
          <a:xfrm>
            <a:off x="-1" y="0"/>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1"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1"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612" y="2955009"/>
            <a:ext cx="9201281"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started today </a:t>
            </a:r>
            <a:r>
              <a:rPr lang="en-US" sz="6000" dirty="0">
                <a:solidFill>
                  <a:srgbClr val="0070C0"/>
                </a:solidFill>
              </a:rPr>
              <a:t>at http://azure.microsoft.com</a:t>
            </a:r>
          </a:p>
        </p:txBody>
      </p:sp>
    </p:spTree>
    <p:extLst>
      <p:ext uri="{BB962C8B-B14F-4D97-AF65-F5344CB8AC3E}">
        <p14:creationId xmlns:p14="http://schemas.microsoft.com/office/powerpoint/2010/main" val="302385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017" y="2438400"/>
            <a:ext cx="11031571" cy="2386978"/>
          </a:xfrm>
        </p:spPr>
        <p:txBody>
          <a:bodyPr>
            <a:noAutofit/>
          </a:bodyPr>
          <a:lstStyle/>
          <a:p>
            <a:pPr algn="l"/>
            <a:r>
              <a:rPr lang="en-US" sz="9597" dirty="0" smtClean="0"/>
              <a:t>The Cloud for Modern Business</a:t>
            </a:r>
            <a:endParaRPr lang="en-US" sz="9597" dirty="0"/>
          </a:p>
        </p:txBody>
      </p:sp>
    </p:spTree>
    <p:extLst>
      <p:ext uri="{BB962C8B-B14F-4D97-AF65-F5344CB8AC3E}">
        <p14:creationId xmlns:p14="http://schemas.microsoft.com/office/powerpoint/2010/main" val="388422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265" y="2709520"/>
            <a:ext cx="10719432" cy="1266359"/>
          </a:xfrm>
        </p:spPr>
        <p:txBody>
          <a:bodyPr>
            <a:noAutofit/>
          </a:bodyPr>
          <a:lstStyle/>
          <a:p>
            <a:pPr algn="ctr"/>
            <a:r>
              <a:rPr lang="en-US" sz="7998" dirty="0" smtClean="0"/>
              <a:t>Why the cloud?</a:t>
            </a:r>
            <a:endParaRPr lang="en-US" sz="7998" dirty="0"/>
          </a:p>
        </p:txBody>
      </p:sp>
    </p:spTree>
    <p:extLst>
      <p:ext uri="{BB962C8B-B14F-4D97-AF65-F5344CB8AC3E}">
        <p14:creationId xmlns:p14="http://schemas.microsoft.com/office/powerpoint/2010/main" val="255084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0"/>
          </p:nvPr>
        </p:nvSpPr>
        <p:spPr>
          <a:xfrm>
            <a:off x="574433" y="609600"/>
            <a:ext cx="10986231" cy="5742287"/>
          </a:xfrm>
        </p:spPr>
        <p:txBody>
          <a:bodyPr>
            <a:normAutofit/>
          </a:bodyPr>
          <a:lstStyle/>
          <a:p>
            <a:pPr>
              <a:spcBef>
                <a:spcPts val="1799"/>
              </a:spcBef>
            </a:pPr>
            <a:r>
              <a:rPr lang="en-US" sz="4800" dirty="0" smtClean="0">
                <a:solidFill>
                  <a:schemeClr val="bg1"/>
                </a:solidFill>
              </a:rPr>
              <a:t>Why the cloud?</a:t>
            </a:r>
          </a:p>
          <a:p>
            <a:pPr>
              <a:spcBef>
                <a:spcPts val="1799"/>
              </a:spcBef>
            </a:pPr>
            <a:r>
              <a:rPr lang="en-US" sz="3200" dirty="0" smtClean="0">
                <a:solidFill>
                  <a:schemeClr val="bg1"/>
                </a:solidFill>
              </a:rPr>
              <a:t>Rapidly setup environments to drive business priorities</a:t>
            </a:r>
            <a:endParaRPr lang="en-US" sz="3200" dirty="0">
              <a:solidFill>
                <a:schemeClr val="bg1"/>
              </a:solidFill>
            </a:endParaRPr>
          </a:p>
          <a:p>
            <a:pPr>
              <a:spcBef>
                <a:spcPts val="1799"/>
              </a:spcBef>
            </a:pPr>
            <a:r>
              <a:rPr lang="en-US" sz="3200" dirty="0" smtClean="0">
                <a:solidFill>
                  <a:schemeClr val="bg1"/>
                </a:solidFill>
              </a:rPr>
              <a:t>Scale to meet peak demands </a:t>
            </a:r>
            <a:endParaRPr lang="en-US" sz="3200" dirty="0">
              <a:solidFill>
                <a:schemeClr val="bg1"/>
              </a:solidFill>
            </a:endParaRPr>
          </a:p>
          <a:p>
            <a:pPr>
              <a:spcBef>
                <a:spcPts val="1799"/>
              </a:spcBef>
            </a:pPr>
            <a:r>
              <a:rPr lang="en-US" sz="3200" dirty="0" smtClean="0">
                <a:solidFill>
                  <a:schemeClr val="bg1"/>
                </a:solidFill>
              </a:rPr>
              <a:t>Increase </a:t>
            </a:r>
            <a:r>
              <a:rPr lang="en-US" sz="3200" dirty="0">
                <a:solidFill>
                  <a:schemeClr val="bg1"/>
                </a:solidFill>
              </a:rPr>
              <a:t>daily activities, efficiency and reduced cost.</a:t>
            </a:r>
          </a:p>
          <a:p>
            <a:endParaRPr lang="en-US" sz="3200" dirty="0">
              <a:solidFill>
                <a:schemeClr val="bg1"/>
              </a:solidFill>
            </a:endParaRPr>
          </a:p>
          <a:p>
            <a:endParaRPr lang="en-US" sz="3200" dirty="0">
              <a:solidFill>
                <a:schemeClr val="bg1"/>
              </a:solidFill>
            </a:endParaRPr>
          </a:p>
        </p:txBody>
      </p:sp>
      <p:grpSp>
        <p:nvGrpSpPr>
          <p:cNvPr id="4" name="Group 3"/>
          <p:cNvGrpSpPr/>
          <p:nvPr/>
        </p:nvGrpSpPr>
        <p:grpSpPr>
          <a:xfrm>
            <a:off x="7909008" y="3436764"/>
            <a:ext cx="2884335" cy="2964175"/>
            <a:chOff x="7689364" y="2125663"/>
            <a:chExt cx="3599342" cy="3636485"/>
          </a:xfrm>
        </p:grpSpPr>
        <p:sp>
          <p:nvSpPr>
            <p:cNvPr id="5" name="Rectangle 4"/>
            <p:cNvSpPr/>
            <p:nvPr/>
          </p:nvSpPr>
          <p:spPr bwMode="auto">
            <a:xfrm>
              <a:off x="7724433" y="2125663"/>
              <a:ext cx="3564273" cy="3636485"/>
            </a:xfrm>
            <a:prstGeom prst="rect">
              <a:avLst/>
            </a:prstGeom>
            <a:solidFill>
              <a:srgbClr val="442359"/>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689364" y="2218263"/>
              <a:ext cx="3308162" cy="927122"/>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nvGrpSpPr>
          <p:cNvPr id="8" name="Group 7"/>
          <p:cNvGrpSpPr/>
          <p:nvPr/>
        </p:nvGrpSpPr>
        <p:grpSpPr>
          <a:xfrm>
            <a:off x="4272314" y="3432882"/>
            <a:ext cx="2920398" cy="2968057"/>
            <a:chOff x="4004657" y="2125663"/>
            <a:chExt cx="3578092" cy="3636485"/>
          </a:xfrm>
        </p:grpSpPr>
        <p:sp>
          <p:nvSpPr>
            <p:cNvPr id="9" name="Rectangle 8"/>
            <p:cNvSpPr/>
            <p:nvPr/>
          </p:nvSpPr>
          <p:spPr bwMode="auto">
            <a:xfrm>
              <a:off x="4018476" y="2125663"/>
              <a:ext cx="3564273" cy="3636485"/>
            </a:xfrm>
            <a:prstGeom prst="rect">
              <a:avLst/>
            </a:prstGeom>
            <a:solidFill>
              <a:srgbClr val="68217A"/>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0" name="Rectangle 9"/>
            <p:cNvSpPr/>
            <p:nvPr/>
          </p:nvSpPr>
          <p:spPr>
            <a:xfrm>
              <a:off x="4004657" y="2218263"/>
              <a:ext cx="1677222"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nvGrpSpPr>
          <p:cNvPr id="16" name="Group 15"/>
          <p:cNvGrpSpPr/>
          <p:nvPr/>
        </p:nvGrpSpPr>
        <p:grpSpPr>
          <a:xfrm>
            <a:off x="589787" y="3432882"/>
            <a:ext cx="2942202" cy="2968057"/>
            <a:chOff x="271986" y="2125663"/>
            <a:chExt cx="3604807" cy="3636485"/>
          </a:xfrm>
        </p:grpSpPr>
        <p:sp>
          <p:nvSpPr>
            <p:cNvPr id="17" name="Rectangle 16"/>
            <p:cNvSpPr/>
            <p:nvPr/>
          </p:nvSpPr>
          <p:spPr bwMode="auto">
            <a:xfrm>
              <a:off x="312520" y="2125663"/>
              <a:ext cx="3564273" cy="3636485"/>
            </a:xfrm>
            <a:prstGeom prst="rect">
              <a:avLst/>
            </a:prstGeom>
            <a:solidFill>
              <a:srgbClr val="9B4F96"/>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8" name="Rectangle 17"/>
            <p:cNvSpPr/>
            <p:nvPr/>
          </p:nvSpPr>
          <p:spPr>
            <a:xfrm>
              <a:off x="271986" y="2218263"/>
              <a:ext cx="2003163"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505050"/>
                </a:solidFill>
              </a:endParaRPr>
            </a:p>
          </p:txBody>
        </p:sp>
      </p:grpSp>
    </p:spTree>
    <p:extLst>
      <p:ext uri="{BB962C8B-B14F-4D97-AF65-F5344CB8AC3E}">
        <p14:creationId xmlns:p14="http://schemas.microsoft.com/office/powerpoint/2010/main" val="29521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txBox="1">
            <a:spLocks/>
          </p:cNvSpPr>
          <p:nvPr/>
        </p:nvSpPr>
        <p:spPr>
          <a:xfrm>
            <a:off x="2589212" y="2362200"/>
            <a:ext cx="6713756" cy="2169392"/>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595" dirty="0" smtClean="0">
                <a:solidFill>
                  <a:srgbClr val="FFFFFF"/>
                </a:solidFill>
                <a:latin typeface="Segoe UI Light"/>
              </a:rPr>
              <a:t>Azure</a:t>
            </a:r>
            <a:endParaRPr lang="en-US" sz="16595" dirty="0">
              <a:solidFill>
                <a:srgbClr val="FFFFFF"/>
              </a:solidFill>
              <a:latin typeface="Segoe UI Light"/>
            </a:endParaRPr>
          </a:p>
        </p:txBody>
      </p:sp>
    </p:spTree>
    <p:extLst>
      <p:ext uri="{BB962C8B-B14F-4D97-AF65-F5344CB8AC3E}">
        <p14:creationId xmlns:p14="http://schemas.microsoft.com/office/powerpoint/2010/main" val="194449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142251" y="2796231"/>
            <a:ext cx="3177592" cy="1755155"/>
          </a:xfrm>
          <a:prstGeom prst="rect">
            <a:avLst/>
          </a:prstGeom>
        </p:spPr>
        <p:txBody>
          <a:bodyPr vert="horz" wrap="square" lIns="146266" tIns="91416" rIns="146266" bIns="91416"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8" dirty="0">
                <a:latin typeface="Segoe UI Light" panose="020B0502040204020203" pitchFamily="34" charset="0"/>
                <a:ea typeface="メイリオ" pitchFamily="50" charset="-128"/>
                <a:cs typeface="Segoe UI Light" panose="020B0502040204020203" pitchFamily="34" charset="0"/>
              </a:rPr>
              <a:t>Azure</a:t>
            </a:r>
            <a:r>
              <a:rPr altLang="ja-JP" sz="4798" dirty="0">
                <a:latin typeface="Segoe UI Light" panose="020B0502040204020203" pitchFamily="34" charset="0"/>
                <a:ea typeface="メイリオ" pitchFamily="50" charset="-128"/>
                <a:cs typeface="Segoe UI Light" panose="020B0502040204020203" pitchFamily="34" charset="0"/>
              </a:rPr>
              <a:t> footprint</a:t>
            </a:r>
            <a:endParaRPr sz="4798" dirty="0">
              <a:latin typeface="Segoe UI Light" panose="020B0502040204020203" pitchFamily="34" charset="0"/>
              <a:ea typeface="メイリオ" pitchFamily="50" charset="-128"/>
              <a:cs typeface="Segoe UI Light" panose="020B0502040204020203" pitchFamily="34" charset="0"/>
            </a:endParaRPr>
          </a:p>
        </p:txBody>
      </p:sp>
      <p:grpSp>
        <p:nvGrpSpPr>
          <p:cNvPr id="1239" name="Group 1238"/>
          <p:cNvGrpSpPr/>
          <p:nvPr/>
        </p:nvGrpSpPr>
        <p:grpSpPr>
          <a:xfrm>
            <a:off x="512553" y="478015"/>
            <a:ext cx="11145834" cy="6213745"/>
            <a:chOff x="395371" y="1139688"/>
            <a:chExt cx="8399866" cy="4651514"/>
          </a:xfrm>
          <a:solidFill>
            <a:srgbClr val="00B0F0"/>
          </a:solidFill>
        </p:grpSpPr>
        <p:sp>
          <p:nvSpPr>
            <p:cNvPr id="1240" name="Oval 9"/>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1" name="Oval 10"/>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2" name="Oval 11"/>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3" name="Oval 12"/>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4" name="Oval 13"/>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5" name="Oval 14"/>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6" name="Oval 15"/>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7" name="Oval 16"/>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8" name="Oval 17"/>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9" name="Oval 18"/>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0" name="Oval 19"/>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1" name="Oval 20"/>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2" name="Oval 21"/>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3" name="Oval 22"/>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4" name="Oval 23"/>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5" name="Oval 24"/>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6" name="Oval 25"/>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7" name="Oval 26"/>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8" name="Oval 27"/>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9" name="Oval 28"/>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0" name="Oval 29"/>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1" name="Oval 30"/>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2" name="Oval 31"/>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3" name="Oval 32"/>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4" name="Oval 33"/>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5" name="Oval 34"/>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6" name="Oval 35"/>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7" name="Oval 36"/>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8" name="Oval 37"/>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9" name="Oval 38"/>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0" name="Oval 39"/>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1" name="Oval 40"/>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2" name="Oval 41"/>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3" name="Oval 42"/>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4" name="Oval 43"/>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5" name="Oval 44"/>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6" name="Oval 45"/>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7" name="Oval 46"/>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8" name="Oval 47"/>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9" name="Oval 48"/>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0" name="Oval 49"/>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1" name="Oval 50"/>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2" name="Oval 51"/>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3" name="Oval 52"/>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4" name="Oval 53"/>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5" name="Oval 54"/>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6" name="Oval 55"/>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7" name="Oval 56"/>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8" name="Oval 57"/>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9" name="Oval 58"/>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0" name="Oval 59"/>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1" name="Oval 60"/>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2" name="Oval 61"/>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3" name="Oval 62"/>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4" name="Oval 63"/>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5" name="Oval 64"/>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6" name="Oval 65"/>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7" name="Oval 66"/>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8" name="Oval 67"/>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9" name="Oval 68"/>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0" name="Oval 69"/>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1" name="Oval 70"/>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2" name="Oval 71"/>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3" name="Oval 72"/>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4" name="Oval 73"/>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5" name="Oval 74"/>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6" name="Oval 75"/>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7" name="Oval 76"/>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8" name="Oval 77"/>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9" name="Oval 78"/>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0" name="Oval 79"/>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1" name="Oval 80"/>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2" name="Oval 81"/>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3" name="Oval 82"/>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4" name="Oval 83"/>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5" name="Oval 84"/>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6" name="Oval 85"/>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7" name="Oval 86"/>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8" name="Oval 87"/>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9" name="Oval 88"/>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0" name="Oval 89"/>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1" name="Oval 90"/>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2" name="Oval 91"/>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3" name="Oval 92"/>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4" name="Oval 93"/>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5" name="Oval 94"/>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6" name="Oval 95"/>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7" name="Oval 96"/>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8" name="Oval 97"/>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9" name="Oval 98"/>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0" name="Oval 99"/>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1" name="Oval 100"/>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2" name="Oval 101"/>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3" name="Oval 102"/>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4" name="Oval 103"/>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5" name="Oval 104"/>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6" name="Oval 105"/>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7" name="Oval 106"/>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8" name="Oval 107"/>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9" name="Oval 108"/>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0" name="Oval 109"/>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1" name="Oval 110"/>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2" name="Oval 111"/>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3" name="Oval 112"/>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4" name="Oval 113"/>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5" name="Oval 114"/>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6" name="Oval 115"/>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7" name="Oval 116"/>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8" name="Oval 117"/>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9" name="Oval 118"/>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0" name="Oval 119"/>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1" name="Oval 120"/>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2" name="Oval 121"/>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3" name="Oval 122"/>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4" name="Oval 123"/>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5" name="Oval 124"/>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6" name="Oval 125"/>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7" name="Oval 126"/>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8" name="Oval 127"/>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9" name="Oval 128"/>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0" name="Oval 129"/>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1" name="Oval 130"/>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2" name="Oval 131"/>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3" name="Oval 132"/>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4" name="Oval 133"/>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5" name="Oval 134"/>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6" name="Oval 135"/>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7" name="Oval 136"/>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8" name="Oval 137"/>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9" name="Oval 138"/>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0" name="Oval 139"/>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1" name="Oval 140"/>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2" name="Oval 141"/>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3" name="Oval 142"/>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4" name="Oval 143"/>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5" name="Oval 144"/>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6" name="Oval 145"/>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7" name="Oval 146"/>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8" name="Oval 147"/>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9" name="Oval 148"/>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0" name="Oval 149"/>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1" name="Oval 150"/>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2" name="Oval 151"/>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3" name="Oval 152"/>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4" name="Oval 153"/>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5" name="Oval 154"/>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6" name="Oval 155"/>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7" name="Oval 156"/>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8" name="Oval 157"/>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9" name="Oval 158"/>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0" name="Oval 159"/>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1" name="Oval 160"/>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2" name="Oval 161"/>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3" name="Oval 162"/>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4" name="Oval 163"/>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5" name="Oval 164"/>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6" name="Oval 165"/>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7" name="Oval 166"/>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8" name="Oval 167"/>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9" name="Oval 168"/>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0" name="Oval 169"/>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1" name="Oval 170"/>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2" name="Oval 171"/>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3" name="Oval 172"/>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4" name="Oval 173"/>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5" name="Oval 174"/>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6" name="Oval 175"/>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7" name="Oval 176"/>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8" name="Oval 177"/>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9" name="Oval 178"/>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0" name="Oval 179"/>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1" name="Oval 180"/>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2" name="Oval 181"/>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3" name="Oval 182"/>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4" name="Oval 183"/>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5" name="Oval 184"/>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6" name="Oval 185"/>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7" name="Oval 186"/>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8" name="Oval 187"/>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9" name="Oval 188"/>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0" name="Oval 189"/>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1" name="Oval 190"/>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2" name="Oval 191"/>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3" name="Oval 192"/>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4" name="Oval 193"/>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5" name="Oval 194"/>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6" name="Oval 195"/>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7" name="Oval 196"/>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8" name="Oval 197"/>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9" name="Oval 198"/>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0" name="Oval 199"/>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1" name="Oval 200"/>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2" name="Oval 201"/>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3" name="Oval 202"/>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4" name="Oval 203"/>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5" name="Oval 204"/>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6" name="Oval 205"/>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7" name="Oval 206"/>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8" name="Oval 207"/>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9" name="Oval 208"/>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0" name="Oval 209"/>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1" name="Oval 210"/>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2" name="Oval 211"/>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3" name="Oval 212"/>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4" name="Oval 213"/>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5" name="Oval 214"/>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6" name="Oval 215"/>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7" name="Oval 216"/>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8" name="Oval 217"/>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9" name="Oval 218"/>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0" name="Oval 219"/>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1" name="Oval 220"/>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2" name="Oval 221"/>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3" name="Oval 222"/>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4" name="Oval 223"/>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5" name="Oval 224"/>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6" name="Oval 225"/>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7" name="Oval 226"/>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8" name="Oval 227"/>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9" name="Oval 228"/>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0" name="Oval 229"/>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1" name="Oval 230"/>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2" name="Oval 231"/>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3" name="Oval 232"/>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4" name="Oval 233"/>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5" name="Oval 234"/>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6" name="Oval 235"/>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7" name="Oval 236"/>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8" name="Oval 237"/>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9" name="Oval 238"/>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0" name="Oval 239"/>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1" name="Oval 240"/>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2" name="Oval 241"/>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3" name="Oval 242"/>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4" name="Oval 243"/>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5" name="Oval 244"/>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6" name="Oval 245"/>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7" name="Oval 246"/>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8" name="Oval 247"/>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9" name="Oval 248"/>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0" name="Oval 249"/>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1" name="Oval 250"/>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2" name="Oval 251"/>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3" name="Oval 252"/>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4" name="Oval 253"/>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5" name="Oval 254"/>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6" name="Oval 255"/>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7" name="Oval 256"/>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8" name="Oval 257"/>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9" name="Oval 258"/>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0" name="Oval 259"/>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1" name="Oval 260"/>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2" name="Oval 261"/>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3" name="Oval 262"/>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4" name="Oval 263"/>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5" name="Oval 264"/>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6" name="Oval 265"/>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7" name="Oval 266"/>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8" name="Oval 267"/>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9" name="Oval 268"/>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0" name="Oval 269"/>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1" name="Oval 270"/>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2" name="Oval 271"/>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3" name="Oval 272"/>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4" name="Oval 273"/>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5" name="Oval 274"/>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6" name="Oval 275"/>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7" name="Oval 276"/>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8" name="Oval 277"/>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9" name="Oval 278"/>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0" name="Oval 279"/>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1" name="Oval 280"/>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2" name="Oval 281"/>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3" name="Oval 282"/>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4" name="Oval 283"/>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5" name="Oval 284"/>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6" name="Oval 285"/>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7" name="Oval 286"/>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8" name="Oval 287"/>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9" name="Oval 288"/>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0" name="Oval 289"/>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1" name="Oval 290"/>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2" name="Oval 291"/>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3" name="Oval 292"/>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4" name="Oval 293"/>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5" name="Oval 294"/>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6" name="Oval 295"/>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7" name="Oval 296"/>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8" name="Oval 297"/>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9" name="Oval 298"/>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0" name="Oval 299"/>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1" name="Oval 300"/>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2" name="Oval 301"/>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3" name="Oval 302"/>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4" name="Oval 303"/>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5" name="Oval 304"/>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6" name="Oval 305"/>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7" name="Oval 306"/>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8" name="Oval 307"/>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9" name="Oval 308"/>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0" name="Oval 309"/>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1" name="Oval 310"/>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2" name="Oval 311"/>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3" name="Oval 312"/>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4" name="Oval 313"/>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5" name="Oval 314"/>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6" name="Oval 315"/>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7" name="Oval 316"/>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8" name="Oval 317"/>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9" name="Oval 318"/>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0" name="Oval 319"/>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1" name="Oval 320"/>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2" name="Oval 321"/>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3" name="Oval 322"/>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4" name="Oval 323"/>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5" name="Oval 324"/>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6" name="Oval 325"/>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7" name="Oval 326"/>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8" name="Oval 327"/>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9" name="Oval 328"/>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0" name="Oval 329"/>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1" name="Oval 330"/>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2" name="Oval 331"/>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3" name="Oval 332"/>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4" name="Oval 333"/>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5" name="Oval 334"/>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6" name="Oval 335"/>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7" name="Oval 336"/>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8" name="Oval 337"/>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9" name="Oval 338"/>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0" name="Oval 339"/>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1" name="Oval 340"/>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2" name="Oval 341"/>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3" name="Oval 342"/>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4" name="Oval 343"/>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5" name="Oval 344"/>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6" name="Oval 345"/>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7" name="Oval 346"/>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8" name="Oval 347"/>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9" name="Oval 348"/>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0" name="Oval 349"/>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1" name="Oval 350"/>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2" name="Oval 351"/>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3" name="Oval 352"/>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4" name="Oval 353"/>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5" name="Oval 354"/>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6" name="Oval 355"/>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7" name="Oval 356"/>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8" name="Oval 357"/>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9" name="Oval 358"/>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0" name="Oval 359"/>
            <p:cNvSpPr>
              <a:spLocks noChangeAspect="1" noChangeArrowheads="1"/>
            </p:cNvSpPr>
            <p:nvPr/>
          </p:nvSpPr>
          <p:spPr bwMode="auto">
            <a:xfrm>
              <a:off x="4663908" y="2074514"/>
              <a:ext cx="85943" cy="85943"/>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591" name="Oval 360"/>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2" name="Oval 361"/>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3" name="Oval 362"/>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4" name="Oval 363"/>
            <p:cNvSpPr>
              <a:spLocks noChangeAspect="1" noChangeArrowheads="1"/>
            </p:cNvSpPr>
            <p:nvPr/>
          </p:nvSpPr>
          <p:spPr bwMode="auto">
            <a:xfrm>
              <a:off x="5226311" y="2074514"/>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595" name="Oval 364"/>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6" name="Oval 365"/>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7" name="Oval 366"/>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8" name="Oval 367"/>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9" name="Oval 368"/>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0" name="Oval 369"/>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1" name="Oval 370"/>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2" name="Oval 371"/>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3" name="Oval 372"/>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4" name="Oval 373"/>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5" name="Oval 374"/>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6" name="Oval 375"/>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7" name="Oval 376"/>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8" name="Oval 377"/>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9" name="Oval 378"/>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0" name="Oval 379"/>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1" name="Oval 380"/>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2" name="Oval 381"/>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3" name="Oval 382"/>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4" name="Oval 383"/>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5" name="Oval 384"/>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6" name="Oval 385"/>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7" name="Oval 386"/>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8" name="Oval 387"/>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9" name="Oval 388"/>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0" name="Oval 389"/>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1" name="Oval 390"/>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2" name="Oval 391"/>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3" name="Oval 392"/>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4" name="Oval 393"/>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5" name="Oval 394"/>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6" name="Oval 395"/>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7" name="Oval 396"/>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8" name="Oval 397"/>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9" name="Oval 398"/>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0" name="Oval 399"/>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1" name="Oval 400"/>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2" name="Oval 401"/>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3" name="Oval 402"/>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4" name="Oval 403"/>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5" name="Oval 404"/>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6" name="Oval 405"/>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7" name="Oval 406"/>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8" name="Oval 407"/>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9" name="Oval 408"/>
            <p:cNvSpPr>
              <a:spLocks noChangeAspect="1" noChangeArrowheads="1"/>
            </p:cNvSpPr>
            <p:nvPr/>
          </p:nvSpPr>
          <p:spPr bwMode="auto">
            <a:xfrm>
              <a:off x="4214589" y="2178551"/>
              <a:ext cx="85943" cy="85944"/>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640" name="Oval 409"/>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1" name="Oval 410"/>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2" name="Oval 411"/>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3" name="Oval 412"/>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4" name="Oval 413"/>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5" name="Oval 414"/>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6" name="Oval 415"/>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7" name="Oval 416"/>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8" name="Oval 417"/>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9" name="Oval 418"/>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0" name="Oval 419"/>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1" name="Oval 420"/>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2" name="Oval 421"/>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3" name="Oval 422"/>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4" name="Oval 423"/>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5" name="Oval 424"/>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6" name="Oval 425"/>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7" name="Oval 426"/>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8" name="Oval 427"/>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9" name="Oval 428"/>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0" name="Oval 429"/>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1" name="Oval 430"/>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2" name="Oval 431"/>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3" name="Oval 432"/>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4" name="Oval 433"/>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5" name="Oval 434"/>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6" name="Oval 435"/>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7" name="Oval 436"/>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8" name="Oval 437"/>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9" name="Oval 438"/>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0" name="Oval 439"/>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1" name="Oval 440"/>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2" name="Oval 441"/>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3" name="Oval 442"/>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4" name="Oval 443"/>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5" name="Oval 444"/>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6" name="Oval 445"/>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7" name="Oval 446"/>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8" name="Oval 447"/>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9" name="Oval 448"/>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0" name="Oval 449"/>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1" name="Oval 450"/>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2" name="Oval 451"/>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3" name="Oval 452"/>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4" name="Oval 453"/>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5" name="Oval 454"/>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6" name="Oval 455"/>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7" name="Oval 456"/>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8" name="Oval 457"/>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9" name="Oval 458"/>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0" name="Oval 459"/>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1" name="Oval 460"/>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2" name="Oval 461"/>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3" name="Oval 462"/>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4" name="Oval 463"/>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5" name="Oval 464"/>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6" name="Oval 465"/>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7" name="Oval 466"/>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8" name="Oval 467"/>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9" name="Oval 468"/>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0" name="Oval 469"/>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1" name="Oval 470"/>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2" name="Oval 471"/>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3" name="Oval 472"/>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4" name="Oval 473"/>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5" name="Oval 474"/>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6" name="Oval 475"/>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7" name="Oval 476"/>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8" name="Oval 477"/>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9" name="Oval 478"/>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0" name="Oval 479"/>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1" name="Oval 480"/>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2" name="Oval 481"/>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3" name="Oval 482"/>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4" name="Oval 483"/>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5" name="Oval 484"/>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6" name="Oval 485"/>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7" name="Oval 486"/>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8" name="Oval 487"/>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9" name="Oval 488"/>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0" name="Oval 489"/>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1" name="Oval 490"/>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2" name="Oval 491"/>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3" name="Oval 492"/>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4" name="Oval 493"/>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5" name="Oval 494"/>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6" name="Oval 495"/>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7" name="Oval 496"/>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8" name="Oval 497"/>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9" name="Oval 498"/>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0" name="Oval 499"/>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1" name="Oval 500"/>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2" name="Oval 501"/>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3" name="Oval 502"/>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4" name="Oval 503"/>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5" name="Oval 504"/>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6" name="Oval 505"/>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7" name="Oval 506"/>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8" name="Oval 507"/>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9" name="Oval 508"/>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0" name="Oval 509"/>
            <p:cNvSpPr>
              <a:spLocks noChangeAspect="1" noChangeArrowheads="1"/>
            </p:cNvSpPr>
            <p:nvPr/>
          </p:nvSpPr>
          <p:spPr bwMode="auto">
            <a:xfrm>
              <a:off x="4888568" y="2385118"/>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41" name="Oval 510"/>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2" name="Oval 511"/>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3" name="Oval 512"/>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4" name="Oval 513"/>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5" name="Oval 514"/>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6" name="Oval 515"/>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7" name="Oval 516"/>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8" name="Oval 517"/>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9" name="Oval 518"/>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0" name="Oval 519"/>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1" name="Oval 520"/>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2" name="Oval 521"/>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3" name="Oval 522"/>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4" name="Oval 523"/>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5" name="Oval 524"/>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6" name="Oval 525"/>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7" name="Oval 526"/>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8" name="Oval 527"/>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9" name="Oval 528"/>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0" name="Oval 529"/>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1" name="Oval 530"/>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2" name="Oval 531"/>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3" name="Oval 532"/>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4" name="Oval 533"/>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5" name="Oval 534"/>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6" name="Oval 535"/>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7" name="Oval 536"/>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8" name="Oval 537"/>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9" name="Oval 538"/>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0" name="Oval 539"/>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1" name="Oval 540"/>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2" name="Oval 541"/>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3" name="Oval 542"/>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4" name="Oval 543"/>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5" name="Oval 544"/>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6" name="Oval 545"/>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7" name="Oval 546"/>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8" name="Oval 547"/>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9" name="Oval 548"/>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0" name="Oval 549"/>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1" name="Oval 550"/>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2" name="Oval 551"/>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3" name="Oval 552"/>
            <p:cNvSpPr>
              <a:spLocks noChangeAspect="1" noChangeArrowheads="1"/>
            </p:cNvSpPr>
            <p:nvPr/>
          </p:nvSpPr>
          <p:spPr bwMode="auto">
            <a:xfrm>
              <a:off x="4327672" y="2489154"/>
              <a:ext cx="85944"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84" name="Oval 553"/>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5" name="Oval 554"/>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6" name="Oval 555"/>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7" name="Oval 556"/>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8" name="Oval 557"/>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9" name="Oval 558"/>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0" name="Oval 559"/>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1" name="Oval 560"/>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2" name="Oval 561"/>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3" name="Oval 562"/>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4" name="Oval 563"/>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5" name="Oval 564"/>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6" name="Oval 565"/>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7" name="Oval 566"/>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8" name="Oval 567"/>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9" name="Oval 568"/>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0" name="Oval 569"/>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1" name="Oval 570"/>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2" name="Oval 571"/>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3" name="Oval 572"/>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4" name="Oval 573"/>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5" name="Oval 574"/>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6" name="Oval 575"/>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7" name="Oval 576"/>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8" name="Oval 577"/>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9" name="Oval 578"/>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0" name="Oval 579"/>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1" name="Oval 580"/>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2" name="Oval 581"/>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3" name="Oval 582"/>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4" name="Oval 583"/>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5" name="Oval 584"/>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6" name="Oval 585"/>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7" name="Oval 586"/>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8" name="Oval 587"/>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9" name="Oval 588"/>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0" name="Oval 589"/>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1" name="Oval 590"/>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2" name="Oval 591"/>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3" name="Oval 592"/>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4" name="Oval 593"/>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5" name="Oval 594"/>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6" name="Oval 595"/>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7" name="Oval 596"/>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8" name="Oval 597"/>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9" name="Oval 598"/>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0" name="Oval 599"/>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1" name="Oval 600"/>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2" name="Oval 601"/>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3" name="Oval 602"/>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4" name="Oval 603"/>
            <p:cNvSpPr>
              <a:spLocks noChangeAspect="1" noChangeArrowheads="1"/>
            </p:cNvSpPr>
            <p:nvPr/>
          </p:nvSpPr>
          <p:spPr bwMode="auto">
            <a:xfrm>
              <a:off x="4776992"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35" name="Oval 604"/>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6" name="Oval 605"/>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7" name="Oval 606"/>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8" name="Oval 607"/>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9" name="Oval 608"/>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0" name="Oval 609"/>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1" name="Oval 610"/>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2" name="Oval 611"/>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3" name="Oval 612"/>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4" name="Oval 613"/>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5" name="Oval 614"/>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6" name="Oval 615"/>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7" name="Oval 616"/>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8" name="Oval 617"/>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9" name="Oval 618"/>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0" name="Oval 619"/>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1" name="Oval 620"/>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2" name="Oval 621"/>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3" name="Oval 622"/>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4" name="Oval 623"/>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5" name="Oval 624"/>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6" name="Oval 625"/>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7" name="Oval 626"/>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8" name="Oval 627"/>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9" name="Oval 628"/>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0" name="Oval 629"/>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1" name="Oval 630"/>
            <p:cNvSpPr>
              <a:spLocks noChangeAspect="1" noChangeArrowheads="1"/>
            </p:cNvSpPr>
            <p:nvPr/>
          </p:nvSpPr>
          <p:spPr bwMode="auto">
            <a:xfrm>
              <a:off x="7810653"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62" name="Oval 631"/>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3" name="Oval 632"/>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4" name="Oval 633"/>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5" name="Oval 634"/>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6" name="Oval 635"/>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7" name="Oval 636"/>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8" name="Oval 637"/>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9" name="Oval 638"/>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0" name="Oval 639"/>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1" name="Oval 640"/>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2" name="Oval 641"/>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3" name="Oval 642"/>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4" name="Oval 643"/>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5" name="Oval 644"/>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6" name="Oval 645"/>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7" name="Oval 646"/>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8" name="Oval 647"/>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9" name="Oval 648"/>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0" name="Oval 649"/>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1" name="Oval 650"/>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2" name="Oval 651"/>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3" name="Oval 652"/>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4" name="Oval 653"/>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5" name="Oval 654"/>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6" name="Oval 655"/>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7" name="Oval 656"/>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8" name="Oval 657"/>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9" name="Oval 658"/>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0" name="Oval 659"/>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1" name="Oval 660"/>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2" name="Oval 661"/>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3" name="Oval 662"/>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4" name="Oval 663"/>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5" name="Oval 664"/>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6" name="Oval 665"/>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7" name="Oval 666"/>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8" name="Oval 667"/>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9" name="Oval 668"/>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0" name="Oval 669"/>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1" name="Oval 670"/>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2" name="Oval 671"/>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3" name="Oval 672"/>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4" name="Oval 673"/>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5" name="Oval 674"/>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6" name="Oval 675"/>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7" name="Oval 676"/>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8" name="Oval 677"/>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9" name="Oval 678"/>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0" name="Oval 679"/>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1" name="Oval 680"/>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2" name="Oval 681"/>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3" name="Oval 682"/>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4" name="Oval 683"/>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5" name="Oval 684"/>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6" name="Oval 685"/>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7" name="Oval 686"/>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8" name="Oval 687"/>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9" name="Oval 688"/>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0" name="Oval 689"/>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1" name="Oval 690"/>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2" name="Oval 691"/>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3" name="Oval 692"/>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4" name="Oval 693"/>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5" name="Oval 694"/>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6" name="Oval 695"/>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7" name="Oval 696"/>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8" name="Oval 697"/>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9" name="Oval 698"/>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0" name="Oval 699"/>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1" name="Oval 700"/>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2" name="Oval 701"/>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3" name="Oval 702"/>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4" name="Oval 703"/>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5" name="Oval 704"/>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6" name="Oval 705"/>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7" name="Oval 706"/>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8" name="Oval 707"/>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9" name="Oval 708"/>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0" name="Oval 709"/>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1" name="Oval 710"/>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2" name="Oval 711"/>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3" name="Oval 712"/>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4" name="Oval 713"/>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5" name="Oval 714"/>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6" name="Oval 715"/>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7" name="Oval 716"/>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8" name="Oval 717"/>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9" name="Oval 718"/>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0" name="Oval 719"/>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1" name="Oval 720"/>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2" name="Oval 721"/>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3" name="Oval 722"/>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4" name="Oval 723"/>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5" name="Oval 724"/>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6" name="Oval 725"/>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7" name="Oval 726"/>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8" name="Oval 727"/>
            <p:cNvSpPr>
              <a:spLocks noChangeAspect="1" noChangeArrowheads="1"/>
            </p:cNvSpPr>
            <p:nvPr/>
          </p:nvSpPr>
          <p:spPr bwMode="auto">
            <a:xfrm>
              <a:off x="5113228"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59" name="Oval 728"/>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0" name="Oval 729"/>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1" name="Oval 730"/>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2" name="Oval 731"/>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3" name="Oval 732"/>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4" name="Oval 733"/>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5" name="Oval 734"/>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6" name="Oval 735"/>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7" name="Oval 736"/>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8" name="Oval 737"/>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9" name="Oval 738"/>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0" name="Oval 739"/>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1" name="Oval 740"/>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2" name="Oval 741"/>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3" name="Oval 742"/>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4" name="Oval 743"/>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5" name="Oval 744"/>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6" name="Oval 745"/>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7" name="Oval 746"/>
            <p:cNvSpPr>
              <a:spLocks noChangeAspect="1" noChangeArrowheads="1"/>
            </p:cNvSpPr>
            <p:nvPr/>
          </p:nvSpPr>
          <p:spPr bwMode="auto">
            <a:xfrm>
              <a:off x="7585994"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78" name="Oval 747"/>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9" name="Oval 748"/>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0" name="Oval 749"/>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1" name="Oval 750"/>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2" name="Oval 751"/>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3" name="Oval 752"/>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4" name="Oval 753"/>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5" name="Oval 754"/>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6" name="Oval 755"/>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7" name="Oval 756"/>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8" name="Oval 757"/>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9" name="Oval 758"/>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0" name="Oval 759"/>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1" name="Oval 760"/>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2" name="Oval 761"/>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3" name="Oval 762"/>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4" name="Oval 763"/>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5" name="Oval 764"/>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6" name="Oval 765"/>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7" name="Oval 766"/>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8" name="Oval 767"/>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9" name="Oval 768"/>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0" name="Oval 769"/>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1" name="Oval 770"/>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2" name="Oval 771"/>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3" name="Oval 772"/>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4" name="Oval 773"/>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5" name="Oval 774"/>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6" name="Oval 775"/>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7" name="Oval 776"/>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8" name="Oval 777"/>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9" name="Oval 778"/>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0" name="Oval 779"/>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1" name="Oval 780"/>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2" name="Oval 781"/>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3" name="Oval 782"/>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4" name="Oval 783"/>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5" name="Oval 784"/>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6" name="Oval 785"/>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7" name="Oval 786"/>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8" name="Oval 787"/>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9" name="Oval 788"/>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0" name="Oval 789"/>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1" name="Oval 790"/>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2" name="Oval 791"/>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3" name="Oval 792"/>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4" name="Oval 793"/>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5" name="Oval 794"/>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6" name="Oval 795"/>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7" name="Oval 796"/>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8" name="Oval 797"/>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9" name="Oval 798"/>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0" name="Oval 799"/>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1" name="Oval 800"/>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2" name="Oval 801"/>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3" name="Oval 802"/>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4" name="Oval 803"/>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5" name="Oval 804"/>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6" name="Oval 805"/>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7" name="Oval 806"/>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8" name="Oval 807"/>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9" name="Oval 808"/>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0" name="Oval 809"/>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1" name="Oval 810"/>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2" name="Oval 811"/>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3" name="Oval 812"/>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4" name="Oval 813"/>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5" name="Oval 814"/>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6" name="Oval 815"/>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7" name="Oval 816"/>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8" name="Oval 817"/>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9" name="Oval 818"/>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0" name="Oval 819"/>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1" name="Oval 820"/>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2" name="Oval 821"/>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3" name="Oval 822"/>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4" name="Oval 823"/>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5" name="Oval 824"/>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6" name="Oval 825"/>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7" name="Oval 826"/>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8" name="Oval 827"/>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9" name="Oval 828"/>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0" name="Oval 829"/>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1" name="Oval 830"/>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2" name="Oval 831"/>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3" name="Oval 832"/>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4" name="Oval 833"/>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5" name="Oval 834"/>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6" name="Oval 835"/>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7" name="Oval 836"/>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8" name="Oval 837"/>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9" name="Oval 838"/>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0" name="Oval 839"/>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1" name="Oval 840"/>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2" name="Oval 841"/>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3" name="Oval 842"/>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4" name="Oval 843"/>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5" name="Oval 844"/>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6" name="Oval 845"/>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7" name="Oval 846"/>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8" name="Oval 847"/>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9" name="Oval 848"/>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0" name="Oval 849"/>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1" name="Oval 850"/>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2" name="Oval 851"/>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3" name="Oval 852"/>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4" name="Oval 853"/>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5" name="Oval 854"/>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6" name="Oval 855"/>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7" name="Oval 856"/>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8" name="Oval 857"/>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9" name="Oval 858"/>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0" name="Oval 859"/>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1" name="Oval 860"/>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2" name="Oval 861"/>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3" name="Oval 862"/>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4" name="Oval 863"/>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5" name="Oval 864"/>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6" name="Oval 865"/>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7" name="Oval 866"/>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8" name="Oval 867"/>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9" name="Oval 868"/>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0" name="Oval 869"/>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1" name="Oval 870"/>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2" name="Oval 871"/>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3" name="Oval 872"/>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4" name="Oval 873"/>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5" name="Oval 874"/>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6" name="Oval 875"/>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7" name="Oval 876"/>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8" name="Oval 877"/>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9" name="Oval 878"/>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0" name="Oval 879"/>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1" name="Oval 880"/>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2" name="Oval 881"/>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3" name="Oval 882"/>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4" name="Oval 883"/>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5" name="Oval 884"/>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6" name="Oval 885"/>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7" name="Oval 886"/>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8" name="Oval 887"/>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9" name="Oval 888"/>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0" name="Oval 889"/>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1" name="Oval 890"/>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2" name="Oval 891"/>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3" name="Oval 892"/>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4" name="Oval 893"/>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5" name="Oval 894"/>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6" name="Oval 895"/>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7" name="Oval 896"/>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8" name="Oval 897"/>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9" name="Oval 898"/>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0" name="Oval 899"/>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1" name="Oval 900"/>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2" name="Oval 901"/>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3" name="Oval 902"/>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4" name="Oval 903"/>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5" name="Oval 904"/>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6" name="Oval 905"/>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7" name="Oval 906"/>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8" name="Oval 907"/>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9" name="Oval 908"/>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0" name="Oval 909"/>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1" name="Oval 910"/>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2" name="Oval 911"/>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3" name="Oval 912"/>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4" name="Oval 913"/>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5" name="Oval 914"/>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6" name="Oval 915"/>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7" name="Oval 916"/>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8" name="Oval 917"/>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9" name="Oval 918"/>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0" name="Oval 919"/>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1" name="Oval 920"/>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2" name="Oval 921"/>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3" name="Oval 922"/>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4" name="Oval 923"/>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5" name="Oval 924"/>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6" name="Oval 925"/>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7" name="Oval 926"/>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8" name="Oval 927"/>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9" name="Oval 928"/>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0" name="Oval 929"/>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1" name="Oval 930"/>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2" name="Oval 931"/>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3" name="Oval 932"/>
            <p:cNvSpPr>
              <a:spLocks noChangeAspect="1" noChangeArrowheads="1"/>
            </p:cNvSpPr>
            <p:nvPr/>
          </p:nvSpPr>
          <p:spPr bwMode="auto">
            <a:xfrm>
              <a:off x="7248250" y="3526510"/>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164" name="Oval 933"/>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5" name="Oval 934"/>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6" name="Oval 935"/>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7" name="Oval 936"/>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8" name="Oval 937"/>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9" name="Oval 938"/>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0" name="Oval 939"/>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1" name="Oval 940"/>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2" name="Oval 941"/>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3" name="Oval 942"/>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4" name="Oval 943"/>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5" name="Oval 944"/>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6" name="Oval 945"/>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7" name="Oval 946"/>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8" name="Oval 947"/>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9" name="Oval 948"/>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0" name="Oval 949"/>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1" name="Oval 950"/>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2" name="Oval 951"/>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3" name="Oval 952"/>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4" name="Oval 953"/>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5" name="Oval 954"/>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6" name="Oval 955"/>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7" name="Oval 956"/>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8" name="Oval 957"/>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9" name="Oval 958"/>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0" name="Oval 959"/>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1" name="Oval 960"/>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2" name="Oval 961"/>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3" name="Oval 962"/>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4" name="Oval 963"/>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5" name="Oval 964"/>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6" name="Oval 965"/>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7" name="Oval 966"/>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8" name="Oval 967"/>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9" name="Oval 968"/>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0" name="Oval 969"/>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1" name="Oval 970"/>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2" name="Oval 971"/>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3" name="Oval 972"/>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4" name="Oval 973"/>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5" name="Oval 974"/>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6" name="Oval 975"/>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7" name="Oval 976"/>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8" name="Oval 977"/>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9" name="Oval 978"/>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0" name="Oval 979"/>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1" name="Oval 980"/>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2" name="Oval 981"/>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3" name="Oval 982"/>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4" name="Oval 983"/>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5" name="Oval 984"/>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6" name="Oval 985"/>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7" name="Oval 986"/>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8" name="Oval 987"/>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9" name="Oval 988"/>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0" name="Oval 989"/>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1" name="Oval 990"/>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2" name="Oval 991"/>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3" name="Oval 992"/>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4" name="Oval 993"/>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5" name="Oval 994"/>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6" name="Oval 995"/>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7" name="Oval 996"/>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8" name="Oval 997"/>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9" name="Oval 998"/>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0" name="Oval 999"/>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1" name="Oval 1000"/>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2" name="Oval 1001"/>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3" name="Oval 1002"/>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4" name="Oval 1003"/>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5" name="Oval 1004"/>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6" name="Oval 1005"/>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7" name="Oval 1006"/>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8" name="Oval 1007"/>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9" name="Oval 1008"/>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0" name="Oval 1009"/>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1" name="Oval 1010"/>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2" name="Oval 1011"/>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3" name="Oval 1012"/>
            <p:cNvSpPr>
              <a:spLocks noChangeAspect="1" noChangeArrowheads="1"/>
            </p:cNvSpPr>
            <p:nvPr/>
          </p:nvSpPr>
          <p:spPr bwMode="auto">
            <a:xfrm>
              <a:off x="7023590" y="3941151"/>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244" name="Oval 1013"/>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5" name="Oval 1014"/>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6" name="Oval 1015"/>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7" name="Oval 1016"/>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8" name="Oval 1017"/>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9" name="Oval 1018"/>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0" name="Oval 1019"/>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1" name="Oval 1020"/>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2" name="Oval 1021"/>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3" name="Oval 1022"/>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4" name="Oval 1023"/>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5" name="Oval 1024"/>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6" name="Oval 1025"/>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7" name="Oval 1026"/>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8" name="Oval 1027"/>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9" name="Oval 1028"/>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0" name="Oval 1029"/>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1" name="Oval 1030"/>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2" name="Oval 1031"/>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3" name="Oval 1032"/>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4" name="Oval 1033"/>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5" name="Oval 1034"/>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6" name="Oval 1035"/>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7" name="Oval 1036"/>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8" name="Oval 1037"/>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9" name="Oval 1038"/>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0" name="Oval 1039"/>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1" name="Oval 1040"/>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2" name="Oval 1041"/>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3" name="Oval 1042"/>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4" name="Oval 1043"/>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5" name="Oval 1044"/>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6" name="Oval 1045"/>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7" name="Oval 1046"/>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8" name="Oval 1047"/>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9" name="Oval 1048"/>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0" name="Oval 1049"/>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1" name="Oval 1050"/>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2" name="Oval 1051"/>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3" name="Oval 1052"/>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4" name="Oval 1053"/>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5" name="Oval 1054"/>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6" name="Oval 1055"/>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7" name="Oval 1056"/>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8" name="Oval 1057"/>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9" name="Oval 1058"/>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0" name="Oval 1059"/>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1" name="Oval 1060"/>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2" name="Oval 1061"/>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3" name="Oval 1062"/>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4" name="Oval 1063"/>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5" name="Oval 1064"/>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6" name="Oval 1065"/>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7" name="Oval 1066"/>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8" name="Oval 1067"/>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9" name="Oval 1068"/>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0" name="Oval 1069"/>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1" name="Oval 1070"/>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2" name="Oval 1071"/>
            <p:cNvSpPr>
              <a:spLocks noChangeAspect="1" noChangeArrowheads="1"/>
            </p:cNvSpPr>
            <p:nvPr/>
          </p:nvSpPr>
          <p:spPr bwMode="auto">
            <a:xfrm>
              <a:off x="7697570" y="4253262"/>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303" name="Oval 1072"/>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4" name="Oval 1073"/>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5" name="Oval 1074"/>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6" name="Oval 1075"/>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7" name="Oval 1076"/>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8" name="Oval 1077"/>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9" name="Oval 1078"/>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0" name="Oval 1079"/>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1" name="Oval 1080"/>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2" name="Oval 1081"/>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3" name="Oval 1082"/>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4" name="Oval 1083"/>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5" name="Oval 1084"/>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6" name="Oval 1085"/>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7" name="Oval 1086"/>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8" name="Oval 1087"/>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9" name="Oval 1088"/>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0" name="Oval 1089"/>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1" name="Oval 1090"/>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2" name="Oval 1091"/>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3" name="Oval 1092"/>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4" name="Oval 1093"/>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5" name="Oval 1094"/>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6" name="Oval 1095"/>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7" name="Oval 1096"/>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8" name="Oval 1097"/>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9" name="Oval 1098"/>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0" name="Oval 1099"/>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1" name="Oval 1100"/>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2" name="Oval 1101"/>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3" name="Oval 1102"/>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4" name="Oval 1103"/>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5" name="Oval 1104"/>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6" name="Oval 1105"/>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7" name="Oval 1106"/>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8" name="Oval 1107"/>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9" name="Oval 1108"/>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0" name="Oval 1109"/>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1" name="Oval 1110"/>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2" name="Oval 1111"/>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3" name="Oval 1112"/>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4" name="Oval 1113"/>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5" name="Oval 1114"/>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6" name="Oval 1115"/>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7" name="Oval 1116"/>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8" name="Oval 1117"/>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9" name="Oval 1118"/>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0" name="Oval 1119"/>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1" name="Oval 1120"/>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2" name="Oval 1121"/>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3" name="Oval 1122"/>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4" name="Oval 1123"/>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5" name="Oval 1124"/>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6" name="Oval 1125"/>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7" name="Oval 1126"/>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8" name="Oval 1127"/>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9" name="Oval 1128"/>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0" name="Oval 1129"/>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1" name="Oval 1130"/>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2" name="Oval 1131"/>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3" name="Oval 1132"/>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4" name="Oval 1133"/>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5" name="Oval 1134"/>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6" name="Oval 1135"/>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7" name="Oval 1136"/>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8" name="Oval 1137"/>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9" name="Oval 1138"/>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0" name="Oval 1139"/>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1" name="Oval 1140"/>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2" name="Oval 1141"/>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3" name="Oval 1142"/>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4" name="Oval 1143"/>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5" name="Oval 1144"/>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6" name="Oval 1145"/>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7" name="Oval 1146"/>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8" name="Oval 1147"/>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9" name="Oval 1148"/>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0" name="Oval 1149"/>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1" name="Oval 1150"/>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2" name="Oval 1151"/>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3" name="Oval 1152"/>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4" name="Oval 1153"/>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5" name="Oval 1154"/>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6" name="Oval 1155"/>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7" name="Oval 1156"/>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8" name="Oval 1157"/>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9" name="Oval 1158"/>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0" name="Oval 1159"/>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1" name="Oval 1160"/>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2" name="Oval 1161"/>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3" name="Oval 1162"/>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4" name="Oval 1163"/>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5" name="Oval 1164"/>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6" name="Oval 1165"/>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7" name="Oval 1166"/>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8" name="Oval 1167"/>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9" name="Oval 1168"/>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0" name="Oval 1169"/>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1" name="Oval 1170"/>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2" name="Oval 1171"/>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3" name="Oval 1172"/>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4" name="Oval 1173"/>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5" name="Oval 1174"/>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6" name="Oval 1175"/>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7" name="Oval 1176"/>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8" name="Oval 1177"/>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9" name="Oval 1178"/>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0" name="Oval 1179"/>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1" name="Oval 1180"/>
            <p:cNvSpPr>
              <a:spLocks noChangeAspect="1" noChangeArrowheads="1"/>
            </p:cNvSpPr>
            <p:nvPr/>
          </p:nvSpPr>
          <p:spPr bwMode="auto">
            <a:xfrm>
              <a:off x="7922229" y="4875977"/>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412" name="Oval 1181"/>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3" name="Oval 1182"/>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4" name="Oval 1183"/>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5" name="Oval 1184"/>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6" name="Oval 1185"/>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7" name="Oval 1186"/>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8" name="Oval 1187"/>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9" name="Oval 1188"/>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0" name="Oval 1189"/>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1" name="Oval 1190"/>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2" name="Oval 1191"/>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3" name="Oval 1192"/>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4" name="Oval 1193"/>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5" name="Oval 1194"/>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6" name="Oval 1195"/>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7" name="Oval 1196"/>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8" name="Oval 1197"/>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9" name="Oval 1198"/>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0" name="Oval 1199"/>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1" name="Oval 1200"/>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2" name="Oval 1201"/>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3" name="Oval 1202"/>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4" name="Oval 1203"/>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5" name="Oval 1204"/>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6" name="Oval 1205"/>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7" name="Oval 1206"/>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8" name="Oval 1207"/>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9" name="Oval 1208"/>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0" name="Oval 1209"/>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1" name="Oval 1210"/>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2" name="Oval 1211"/>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3" name="Oval 1212"/>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4" name="Oval 1213"/>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5" name="Oval 1214"/>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6" name="Oval 1215"/>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7" name="Oval 1216"/>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8" name="Oval 1217"/>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9" name="Oval 1218"/>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0" name="Oval 1219"/>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1" name="Oval 1220"/>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2" name="Oval 1221"/>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3" name="Oval 1222"/>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4" name="Oval 1223"/>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grpSp>
      <p:sp>
        <p:nvSpPr>
          <p:cNvPr id="2456" name="Oval 2455"/>
          <p:cNvSpPr/>
          <p:nvPr/>
        </p:nvSpPr>
        <p:spPr bwMode="auto">
          <a:xfrm>
            <a:off x="1756583" y="2236811"/>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7" name="Oval 2456"/>
          <p:cNvSpPr/>
          <p:nvPr/>
        </p:nvSpPr>
        <p:spPr bwMode="auto">
          <a:xfrm>
            <a:off x="2924210" y="1909086"/>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8" name="Oval 2457"/>
          <p:cNvSpPr/>
          <p:nvPr/>
        </p:nvSpPr>
        <p:spPr bwMode="auto">
          <a:xfrm>
            <a:off x="2300739" y="2691721"/>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9" name="Oval 2458"/>
          <p:cNvSpPr/>
          <p:nvPr/>
        </p:nvSpPr>
        <p:spPr bwMode="auto">
          <a:xfrm>
            <a:off x="5803330" y="1737266"/>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0" name="Oval 2459"/>
          <p:cNvSpPr/>
          <p:nvPr/>
        </p:nvSpPr>
        <p:spPr bwMode="auto">
          <a:xfrm>
            <a:off x="5341703" y="1704955"/>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1" name="Oval 2460"/>
          <p:cNvSpPr/>
          <p:nvPr/>
        </p:nvSpPr>
        <p:spPr bwMode="auto">
          <a:xfrm>
            <a:off x="9355105" y="2967377"/>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2" name="Oval 2461"/>
          <p:cNvSpPr/>
          <p:nvPr/>
        </p:nvSpPr>
        <p:spPr bwMode="auto">
          <a:xfrm>
            <a:off x="8786570" y="3926488"/>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3" name="Oval 2462"/>
          <p:cNvSpPr/>
          <p:nvPr/>
        </p:nvSpPr>
        <p:spPr bwMode="auto">
          <a:xfrm>
            <a:off x="10209237" y="5343219"/>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4" name="Oval 2463"/>
          <p:cNvSpPr/>
          <p:nvPr/>
        </p:nvSpPr>
        <p:spPr bwMode="auto">
          <a:xfrm>
            <a:off x="10030422" y="5678856"/>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5" name="Oval 2464"/>
          <p:cNvSpPr/>
          <p:nvPr/>
        </p:nvSpPr>
        <p:spPr bwMode="auto">
          <a:xfrm>
            <a:off x="9993051" y="250498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6" name="Oval 2465"/>
          <p:cNvSpPr/>
          <p:nvPr/>
        </p:nvSpPr>
        <p:spPr bwMode="auto">
          <a:xfrm>
            <a:off x="9993051" y="221391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7" name="Oval 2466"/>
          <p:cNvSpPr/>
          <p:nvPr/>
        </p:nvSpPr>
        <p:spPr bwMode="auto">
          <a:xfrm>
            <a:off x="9216853" y="1941593"/>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8" name="Oval 2467"/>
          <p:cNvSpPr/>
          <p:nvPr/>
        </p:nvSpPr>
        <p:spPr bwMode="auto">
          <a:xfrm>
            <a:off x="8932518" y="2722624"/>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9" name="Oval 2468"/>
          <p:cNvSpPr/>
          <p:nvPr/>
        </p:nvSpPr>
        <p:spPr bwMode="auto">
          <a:xfrm>
            <a:off x="2681216" y="2221798"/>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70" name="Oval 2469"/>
          <p:cNvSpPr/>
          <p:nvPr/>
        </p:nvSpPr>
        <p:spPr bwMode="auto">
          <a:xfrm>
            <a:off x="3391017" y="221391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71" name="Oval 2470"/>
          <p:cNvSpPr/>
          <p:nvPr/>
        </p:nvSpPr>
        <p:spPr bwMode="auto">
          <a:xfrm>
            <a:off x="3825809" y="4404013"/>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 name="TextBox 1"/>
          <p:cNvSpPr txBox="1"/>
          <p:nvPr/>
        </p:nvSpPr>
        <p:spPr>
          <a:xfrm>
            <a:off x="-17884" y="894"/>
            <a:ext cx="12206708" cy="954244"/>
          </a:xfrm>
          <a:prstGeom prst="rect">
            <a:avLst/>
          </a:prstGeom>
          <a:solidFill>
            <a:schemeClr val="accent1">
              <a:lumMod val="60000"/>
              <a:lumOff val="40000"/>
              <a:alpha val="85098"/>
            </a:schemeClr>
          </a:solidFill>
          <a:ln>
            <a:solidFill>
              <a:schemeClr val="tx1">
                <a:lumMod val="40000"/>
                <a:lumOff val="60000"/>
              </a:schemeClr>
            </a:solidFill>
          </a:ln>
        </p:spPr>
        <p:txBody>
          <a:bodyPr wrap="square" rtlCol="0" anchor="ctr">
            <a:noAutofit/>
          </a:bodyPr>
          <a:lstStyle/>
          <a:p>
            <a:pPr algn="ctr"/>
            <a:r>
              <a:rPr lang="en-US" sz="3599" dirty="0" smtClean="0">
                <a:solidFill>
                  <a:schemeClr val="bg1"/>
                </a:solidFill>
                <a:latin typeface="Segoe UI Light" panose="020B0502040204020203" pitchFamily="34" charset="0"/>
                <a:cs typeface="Segoe UI Light" panose="020B0502040204020203" pitchFamily="34" charset="0"/>
              </a:rPr>
              <a:t>17 </a:t>
            </a:r>
            <a:r>
              <a:rPr lang="en-US" sz="3599" dirty="0">
                <a:solidFill>
                  <a:schemeClr val="bg1"/>
                </a:solidFill>
                <a:latin typeface="Segoe UI Light" panose="020B0502040204020203" pitchFamily="34" charset="0"/>
                <a:cs typeface="Segoe UI Light" panose="020B0502040204020203" pitchFamily="34" charset="0"/>
              </a:rPr>
              <a:t>regions worldwide in </a:t>
            </a:r>
            <a:r>
              <a:rPr lang="en-US" sz="3599" dirty="0" smtClean="0">
                <a:solidFill>
                  <a:schemeClr val="bg1"/>
                </a:solidFill>
                <a:latin typeface="Segoe UI Light" panose="020B0502040204020203" pitchFamily="34" charset="0"/>
                <a:cs typeface="Segoe UI Light" panose="020B0502040204020203" pitchFamily="34" charset="0"/>
              </a:rPr>
              <a:t>2015</a:t>
            </a:r>
            <a:endParaRPr lang="en-US" sz="3599" dirty="0">
              <a:solidFill>
                <a:schemeClr val="bg1"/>
              </a:solidFill>
              <a:latin typeface="Segoe UI Light" panose="020B0502040204020203" pitchFamily="34" charset="0"/>
              <a:cs typeface="Segoe UI Light" panose="020B0502040204020203" pitchFamily="34" charset="0"/>
            </a:endParaRPr>
          </a:p>
        </p:txBody>
      </p:sp>
      <p:sp>
        <p:nvSpPr>
          <p:cNvPr id="1237" name="Oval 1236"/>
          <p:cNvSpPr>
            <a:spLocks noChangeAspect="1"/>
          </p:cNvSpPr>
          <p:nvPr/>
        </p:nvSpPr>
        <p:spPr bwMode="auto">
          <a:xfrm>
            <a:off x="9310421" y="516250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55" name="Oval 2454"/>
          <p:cNvSpPr>
            <a:spLocks noChangeAspect="1"/>
          </p:cNvSpPr>
          <p:nvPr/>
        </p:nvSpPr>
        <p:spPr bwMode="auto">
          <a:xfrm>
            <a:off x="6183331" y="4979225"/>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2" name="Oval 2471"/>
          <p:cNvSpPr>
            <a:spLocks noChangeAspect="1"/>
          </p:cNvSpPr>
          <p:nvPr/>
        </p:nvSpPr>
        <p:spPr bwMode="auto">
          <a:xfrm>
            <a:off x="3978701" y="464211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3" name="Oval 2472"/>
          <p:cNvSpPr>
            <a:spLocks noChangeAspect="1"/>
          </p:cNvSpPr>
          <p:nvPr/>
        </p:nvSpPr>
        <p:spPr bwMode="auto">
          <a:xfrm>
            <a:off x="2338242" y="220103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4" name="Oval 2473"/>
          <p:cNvSpPr>
            <a:spLocks noChangeAspect="1"/>
          </p:cNvSpPr>
          <p:nvPr/>
        </p:nvSpPr>
        <p:spPr bwMode="auto">
          <a:xfrm>
            <a:off x="6271440" y="192588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5" name="Oval 2474"/>
          <p:cNvSpPr>
            <a:spLocks noChangeAspect="1"/>
          </p:cNvSpPr>
          <p:nvPr/>
        </p:nvSpPr>
        <p:spPr bwMode="auto">
          <a:xfrm>
            <a:off x="5843152" y="245595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6" name="Oval 2475"/>
          <p:cNvSpPr>
            <a:spLocks noChangeAspect="1"/>
          </p:cNvSpPr>
          <p:nvPr/>
        </p:nvSpPr>
        <p:spPr bwMode="auto">
          <a:xfrm>
            <a:off x="5599591" y="2624600"/>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7" name="Oval 2476"/>
          <p:cNvSpPr>
            <a:spLocks noChangeAspect="1"/>
          </p:cNvSpPr>
          <p:nvPr/>
        </p:nvSpPr>
        <p:spPr bwMode="auto">
          <a:xfrm>
            <a:off x="8682276" y="346529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8" name="Oval 2477"/>
          <p:cNvSpPr>
            <a:spLocks noChangeAspect="1"/>
          </p:cNvSpPr>
          <p:nvPr/>
        </p:nvSpPr>
        <p:spPr bwMode="auto">
          <a:xfrm>
            <a:off x="6497276" y="3202409"/>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9" name="Oval 2478"/>
          <p:cNvSpPr>
            <a:spLocks noChangeAspect="1"/>
          </p:cNvSpPr>
          <p:nvPr/>
        </p:nvSpPr>
        <p:spPr bwMode="auto">
          <a:xfrm>
            <a:off x="5896534" y="275187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0" name="Oval 2479"/>
          <p:cNvSpPr>
            <a:spLocks noChangeAspect="1"/>
          </p:cNvSpPr>
          <p:nvPr/>
        </p:nvSpPr>
        <p:spPr bwMode="auto">
          <a:xfrm>
            <a:off x="9539356" y="309714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1" name="Oval 2480"/>
          <p:cNvSpPr>
            <a:spLocks noChangeAspect="1"/>
          </p:cNvSpPr>
          <p:nvPr/>
        </p:nvSpPr>
        <p:spPr bwMode="auto">
          <a:xfrm>
            <a:off x="6623342" y="4282189"/>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2" name="Oval 2481"/>
          <p:cNvSpPr>
            <a:spLocks noChangeAspect="1"/>
          </p:cNvSpPr>
          <p:nvPr/>
        </p:nvSpPr>
        <p:spPr bwMode="auto">
          <a:xfrm>
            <a:off x="2521748" y="3343322"/>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3" name="Oval 2482"/>
          <p:cNvSpPr>
            <a:spLocks noChangeAspect="1"/>
          </p:cNvSpPr>
          <p:nvPr/>
        </p:nvSpPr>
        <p:spPr bwMode="auto">
          <a:xfrm>
            <a:off x="10962710" y="5896500"/>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4" name="Oval 2483"/>
          <p:cNvSpPr>
            <a:spLocks noChangeAspect="1"/>
          </p:cNvSpPr>
          <p:nvPr/>
        </p:nvSpPr>
        <p:spPr bwMode="auto">
          <a:xfrm>
            <a:off x="5681448" y="3992052"/>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5" name="Oval 2484"/>
          <p:cNvSpPr>
            <a:spLocks noChangeAspect="1"/>
          </p:cNvSpPr>
          <p:nvPr/>
        </p:nvSpPr>
        <p:spPr bwMode="auto">
          <a:xfrm>
            <a:off x="5753159" y="1984004"/>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6" name="Oval 2485"/>
          <p:cNvSpPr>
            <a:spLocks noChangeAspect="1"/>
          </p:cNvSpPr>
          <p:nvPr/>
        </p:nvSpPr>
        <p:spPr bwMode="auto">
          <a:xfrm>
            <a:off x="6271440" y="519431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7" name="Oval 2486"/>
          <p:cNvSpPr>
            <a:spLocks noChangeAspect="1"/>
          </p:cNvSpPr>
          <p:nvPr/>
        </p:nvSpPr>
        <p:spPr bwMode="auto">
          <a:xfrm>
            <a:off x="5961654" y="210349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8" name="Oval 2487"/>
          <p:cNvSpPr>
            <a:spLocks noChangeAspect="1"/>
          </p:cNvSpPr>
          <p:nvPr/>
        </p:nvSpPr>
        <p:spPr bwMode="auto">
          <a:xfrm>
            <a:off x="6449478" y="287218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9" name="Oval 2488"/>
          <p:cNvSpPr>
            <a:spLocks noChangeAspect="1"/>
          </p:cNvSpPr>
          <p:nvPr/>
        </p:nvSpPr>
        <p:spPr bwMode="auto">
          <a:xfrm>
            <a:off x="5426926" y="2379703"/>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0" name="Oval 2489"/>
          <p:cNvSpPr>
            <a:spLocks noChangeAspect="1"/>
          </p:cNvSpPr>
          <p:nvPr/>
        </p:nvSpPr>
        <p:spPr bwMode="auto">
          <a:xfrm>
            <a:off x="2502723" y="284295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1" name="Oval 2490"/>
          <p:cNvSpPr>
            <a:spLocks noChangeAspect="1"/>
          </p:cNvSpPr>
          <p:nvPr/>
        </p:nvSpPr>
        <p:spPr bwMode="auto">
          <a:xfrm>
            <a:off x="8508347" y="3792775"/>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2" name="Oval 2491"/>
          <p:cNvSpPr/>
          <p:nvPr/>
        </p:nvSpPr>
        <p:spPr bwMode="auto">
          <a:xfrm>
            <a:off x="279523" y="4730383"/>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93" name="Oval 2492"/>
          <p:cNvSpPr>
            <a:spLocks noChangeAspect="1"/>
          </p:cNvSpPr>
          <p:nvPr/>
        </p:nvSpPr>
        <p:spPr bwMode="auto">
          <a:xfrm>
            <a:off x="279523" y="5306282"/>
            <a:ext cx="432371" cy="418694"/>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3" name="Rectangle 2"/>
          <p:cNvSpPr/>
          <p:nvPr/>
        </p:nvSpPr>
        <p:spPr>
          <a:xfrm>
            <a:off x="788759" y="4733404"/>
            <a:ext cx="1436879" cy="369236"/>
          </a:xfrm>
          <a:prstGeom prst="rect">
            <a:avLst/>
          </a:prstGeom>
        </p:spPr>
        <p:txBody>
          <a:bodyPr wrap="none">
            <a:spAutoFit/>
          </a:bodyPr>
          <a:lstStyle/>
          <a:p>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Data Centers</a:t>
            </a:r>
            <a:endParaRPr lang="en-US" sz="1799" dirty="0">
              <a:solidFill>
                <a:schemeClr val="bg1"/>
              </a:solidFill>
            </a:endParaRPr>
          </a:p>
        </p:txBody>
      </p:sp>
      <p:sp>
        <p:nvSpPr>
          <p:cNvPr id="2494" name="Rectangle 2493"/>
          <p:cNvSpPr/>
          <p:nvPr/>
        </p:nvSpPr>
        <p:spPr>
          <a:xfrm>
            <a:off x="788758" y="5310063"/>
            <a:ext cx="1878039" cy="369236"/>
          </a:xfrm>
          <a:prstGeom prst="rect">
            <a:avLst/>
          </a:prstGeom>
        </p:spPr>
        <p:txBody>
          <a:bodyPr wrap="none">
            <a:spAutoFit/>
          </a:bodyPr>
          <a:lstStyle/>
          <a:p>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Regional Partners</a:t>
            </a:r>
            <a:endParaRPr lang="en-US" sz="1799" dirty="0">
              <a:solidFill>
                <a:schemeClr val="bg1"/>
              </a:solidFill>
            </a:endParaRPr>
          </a:p>
        </p:txBody>
      </p:sp>
      <p:sp>
        <p:nvSpPr>
          <p:cNvPr id="2495" name="Oval 2494"/>
          <p:cNvSpPr/>
          <p:nvPr/>
        </p:nvSpPr>
        <p:spPr bwMode="auto">
          <a:xfrm>
            <a:off x="3107042" y="2494418"/>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Tree>
    <p:extLst>
      <p:ext uri="{BB962C8B-B14F-4D97-AF65-F5344CB8AC3E}">
        <p14:creationId xmlns:p14="http://schemas.microsoft.com/office/powerpoint/2010/main" val="256141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 presetClass="entr" presetSubtype="0" fill="hold" grpId="0" nodeType="withEffect">
                                  <p:stCondLst>
                                    <p:cond delay="0"/>
                                  </p:stCondLst>
                                  <p:childTnLst>
                                    <p:set>
                                      <p:cBhvr>
                                        <p:cTn id="57" dur="1" fill="hold">
                                          <p:stCondLst>
                                            <p:cond delay="249"/>
                                          </p:stCondLst>
                                        </p:cTn>
                                        <p:tgtEl>
                                          <p:spTgt spid="2473"/>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250" fill="hold"/>
                                        <p:tgtEl>
                                          <p:spTgt spid="2473"/>
                                        </p:tgtEl>
                                      </p:cBhvr>
                                      <p:by x="0" y="0"/>
                                    </p:animScale>
                                  </p:childTnLst>
                                </p:cTn>
                              </p:par>
                              <p:par>
                                <p:cTn id="60" presetID="1" presetClass="entr" presetSubtype="0" fill="hold" grpId="0" nodeType="withEffect">
                                  <p:stCondLst>
                                    <p:cond delay="100"/>
                                  </p:stCondLst>
                                  <p:childTnLst>
                                    <p:set>
                                      <p:cBhvr>
                                        <p:cTn id="61" dur="1" fill="hold">
                                          <p:stCondLst>
                                            <p:cond delay="249"/>
                                          </p:stCondLst>
                                        </p:cTn>
                                        <p:tgtEl>
                                          <p:spTgt spid="2490"/>
                                        </p:tgtEl>
                                        <p:attrNameLst>
                                          <p:attrName>style.visibility</p:attrName>
                                        </p:attrNameLst>
                                      </p:cBhvr>
                                      <p:to>
                                        <p:strVal val="visible"/>
                                      </p:to>
                                    </p:set>
                                  </p:childTnLst>
                                </p:cTn>
                              </p:par>
                              <p:par>
                                <p:cTn id="62" presetID="6" presetClass="emph" presetSubtype="0" accel="100000" autoRev="1" fill="hold" grpId="1" nodeType="withEffect">
                                  <p:stCondLst>
                                    <p:cond delay="100"/>
                                  </p:stCondLst>
                                  <p:childTnLst>
                                    <p:animScale>
                                      <p:cBhvr>
                                        <p:cTn id="63" dur="250" fill="hold"/>
                                        <p:tgtEl>
                                          <p:spTgt spid="2490"/>
                                        </p:tgtEl>
                                      </p:cBhvr>
                                      <p:by x="0" y="0"/>
                                    </p:animScale>
                                  </p:childTnLst>
                                </p:cTn>
                              </p:par>
                              <p:par>
                                <p:cTn id="64" presetID="1" presetClass="entr" presetSubtype="0" fill="hold" grpId="0" nodeType="withEffect">
                                  <p:stCondLst>
                                    <p:cond delay="200"/>
                                  </p:stCondLst>
                                  <p:childTnLst>
                                    <p:set>
                                      <p:cBhvr>
                                        <p:cTn id="65" dur="1" fill="hold">
                                          <p:stCondLst>
                                            <p:cond delay="249"/>
                                          </p:stCondLst>
                                        </p:cTn>
                                        <p:tgtEl>
                                          <p:spTgt spid="1237"/>
                                        </p:tgtEl>
                                        <p:attrNameLst>
                                          <p:attrName>style.visibility</p:attrName>
                                        </p:attrNameLst>
                                      </p:cBhvr>
                                      <p:to>
                                        <p:strVal val="visible"/>
                                      </p:to>
                                    </p:set>
                                  </p:childTnLst>
                                </p:cTn>
                              </p:par>
                              <p:par>
                                <p:cTn id="66" presetID="6" presetClass="emph" presetSubtype="0" accel="100000" autoRev="1" fill="hold" grpId="1" nodeType="withEffect">
                                  <p:stCondLst>
                                    <p:cond delay="200"/>
                                  </p:stCondLst>
                                  <p:childTnLst>
                                    <p:animScale>
                                      <p:cBhvr>
                                        <p:cTn id="67" dur="250" fill="hold"/>
                                        <p:tgtEl>
                                          <p:spTgt spid="1237"/>
                                        </p:tgtEl>
                                      </p:cBhvr>
                                      <p:by x="0" y="0"/>
                                    </p:animScale>
                                  </p:childTnLst>
                                </p:cTn>
                              </p:par>
                              <p:par>
                                <p:cTn id="68" presetID="1" presetClass="entr" presetSubtype="0" fill="hold" grpId="0" nodeType="withEffect">
                                  <p:stCondLst>
                                    <p:cond delay="300"/>
                                  </p:stCondLst>
                                  <p:childTnLst>
                                    <p:set>
                                      <p:cBhvr>
                                        <p:cTn id="69" dur="1" fill="hold">
                                          <p:stCondLst>
                                            <p:cond delay="249"/>
                                          </p:stCondLst>
                                        </p:cTn>
                                        <p:tgtEl>
                                          <p:spTgt spid="2455"/>
                                        </p:tgtEl>
                                        <p:attrNameLst>
                                          <p:attrName>style.visibility</p:attrName>
                                        </p:attrNameLst>
                                      </p:cBhvr>
                                      <p:to>
                                        <p:strVal val="visible"/>
                                      </p:to>
                                    </p:set>
                                  </p:childTnLst>
                                </p:cTn>
                              </p:par>
                              <p:par>
                                <p:cTn id="70" presetID="6" presetClass="emph" presetSubtype="0" accel="100000" autoRev="1" fill="hold" grpId="1" nodeType="withEffect">
                                  <p:stCondLst>
                                    <p:cond delay="300"/>
                                  </p:stCondLst>
                                  <p:childTnLst>
                                    <p:animScale>
                                      <p:cBhvr>
                                        <p:cTn id="71" dur="250" fill="hold"/>
                                        <p:tgtEl>
                                          <p:spTgt spid="2455"/>
                                        </p:tgtEl>
                                      </p:cBhvr>
                                      <p:by x="0" y="0"/>
                                    </p:animScale>
                                  </p:childTnLst>
                                </p:cTn>
                              </p:par>
                              <p:par>
                                <p:cTn id="72" presetID="1" presetClass="entr" presetSubtype="0" fill="hold" grpId="0" nodeType="withEffect">
                                  <p:stCondLst>
                                    <p:cond delay="400"/>
                                  </p:stCondLst>
                                  <p:childTnLst>
                                    <p:set>
                                      <p:cBhvr>
                                        <p:cTn id="73" dur="1" fill="hold">
                                          <p:stCondLst>
                                            <p:cond delay="249"/>
                                          </p:stCondLst>
                                        </p:cTn>
                                        <p:tgtEl>
                                          <p:spTgt spid="2472"/>
                                        </p:tgtEl>
                                        <p:attrNameLst>
                                          <p:attrName>style.visibility</p:attrName>
                                        </p:attrNameLst>
                                      </p:cBhvr>
                                      <p:to>
                                        <p:strVal val="visible"/>
                                      </p:to>
                                    </p:set>
                                  </p:childTnLst>
                                </p:cTn>
                              </p:par>
                              <p:par>
                                <p:cTn id="74" presetID="6" presetClass="emph" presetSubtype="0" accel="100000" autoRev="1" fill="hold" grpId="1" nodeType="withEffect">
                                  <p:stCondLst>
                                    <p:cond delay="400"/>
                                  </p:stCondLst>
                                  <p:childTnLst>
                                    <p:animScale>
                                      <p:cBhvr>
                                        <p:cTn id="75" dur="250" fill="hold"/>
                                        <p:tgtEl>
                                          <p:spTgt spid="2472"/>
                                        </p:tgtEl>
                                      </p:cBhvr>
                                      <p:by x="0" y="0"/>
                                    </p:animScale>
                                  </p:childTnLst>
                                </p:cTn>
                              </p:par>
                              <p:par>
                                <p:cTn id="76" presetID="1" presetClass="entr" presetSubtype="0" fill="hold" grpId="0" nodeType="withEffect">
                                  <p:stCondLst>
                                    <p:cond delay="500"/>
                                  </p:stCondLst>
                                  <p:childTnLst>
                                    <p:set>
                                      <p:cBhvr>
                                        <p:cTn id="77" dur="1" fill="hold">
                                          <p:stCondLst>
                                            <p:cond delay="249"/>
                                          </p:stCondLst>
                                        </p:cTn>
                                        <p:tgtEl>
                                          <p:spTgt spid="2474"/>
                                        </p:tgtEl>
                                        <p:attrNameLst>
                                          <p:attrName>style.visibility</p:attrName>
                                        </p:attrNameLst>
                                      </p:cBhvr>
                                      <p:to>
                                        <p:strVal val="visible"/>
                                      </p:to>
                                    </p:set>
                                  </p:childTnLst>
                                </p:cTn>
                              </p:par>
                              <p:par>
                                <p:cTn id="78" presetID="6" presetClass="emph" presetSubtype="0" accel="100000" autoRev="1" fill="hold" grpId="1" nodeType="withEffect">
                                  <p:stCondLst>
                                    <p:cond delay="500"/>
                                  </p:stCondLst>
                                  <p:childTnLst>
                                    <p:animScale>
                                      <p:cBhvr>
                                        <p:cTn id="79" dur="250" fill="hold"/>
                                        <p:tgtEl>
                                          <p:spTgt spid="2474"/>
                                        </p:tgtEl>
                                      </p:cBhvr>
                                      <p:by x="0" y="0"/>
                                    </p:animScale>
                                  </p:childTnLst>
                                </p:cTn>
                              </p:par>
                              <p:par>
                                <p:cTn id="80" presetID="1" presetClass="entr" presetSubtype="0" fill="hold" grpId="0" nodeType="withEffect">
                                  <p:stCondLst>
                                    <p:cond delay="600"/>
                                  </p:stCondLst>
                                  <p:childTnLst>
                                    <p:set>
                                      <p:cBhvr>
                                        <p:cTn id="81" dur="1" fill="hold">
                                          <p:stCondLst>
                                            <p:cond delay="249"/>
                                          </p:stCondLst>
                                        </p:cTn>
                                        <p:tgtEl>
                                          <p:spTgt spid="2475"/>
                                        </p:tgtEl>
                                        <p:attrNameLst>
                                          <p:attrName>style.visibility</p:attrName>
                                        </p:attrNameLst>
                                      </p:cBhvr>
                                      <p:to>
                                        <p:strVal val="visible"/>
                                      </p:to>
                                    </p:set>
                                  </p:childTnLst>
                                </p:cTn>
                              </p:par>
                              <p:par>
                                <p:cTn id="82" presetID="6" presetClass="emph" presetSubtype="0" accel="100000" autoRev="1" fill="hold" grpId="1" nodeType="withEffect">
                                  <p:stCondLst>
                                    <p:cond delay="600"/>
                                  </p:stCondLst>
                                  <p:childTnLst>
                                    <p:animScale>
                                      <p:cBhvr>
                                        <p:cTn id="83" dur="250" fill="hold"/>
                                        <p:tgtEl>
                                          <p:spTgt spid="2475"/>
                                        </p:tgtEl>
                                      </p:cBhvr>
                                      <p:by x="0" y="0"/>
                                    </p:animScale>
                                  </p:childTnLst>
                                </p:cTn>
                              </p:par>
                              <p:par>
                                <p:cTn id="84" presetID="1" presetClass="entr" presetSubtype="0" fill="hold" grpId="0" nodeType="withEffect">
                                  <p:stCondLst>
                                    <p:cond delay="700"/>
                                  </p:stCondLst>
                                  <p:childTnLst>
                                    <p:set>
                                      <p:cBhvr>
                                        <p:cTn id="85" dur="1" fill="hold">
                                          <p:stCondLst>
                                            <p:cond delay="249"/>
                                          </p:stCondLst>
                                        </p:cTn>
                                        <p:tgtEl>
                                          <p:spTgt spid="2476"/>
                                        </p:tgtEl>
                                        <p:attrNameLst>
                                          <p:attrName>style.visibility</p:attrName>
                                        </p:attrNameLst>
                                      </p:cBhvr>
                                      <p:to>
                                        <p:strVal val="visible"/>
                                      </p:to>
                                    </p:set>
                                  </p:childTnLst>
                                </p:cTn>
                              </p:par>
                              <p:par>
                                <p:cTn id="86" presetID="6" presetClass="emph" presetSubtype="0" accel="100000" autoRev="1" fill="hold" grpId="1" nodeType="withEffect">
                                  <p:stCondLst>
                                    <p:cond delay="700"/>
                                  </p:stCondLst>
                                  <p:childTnLst>
                                    <p:animScale>
                                      <p:cBhvr>
                                        <p:cTn id="87" dur="250" fill="hold"/>
                                        <p:tgtEl>
                                          <p:spTgt spid="2476"/>
                                        </p:tgtEl>
                                      </p:cBhvr>
                                      <p:by x="0" y="0"/>
                                    </p:animScale>
                                  </p:childTnLst>
                                </p:cTn>
                              </p:par>
                              <p:par>
                                <p:cTn id="88" presetID="1" presetClass="entr" presetSubtype="0" fill="hold" grpId="0" nodeType="withEffect">
                                  <p:stCondLst>
                                    <p:cond delay="800"/>
                                  </p:stCondLst>
                                  <p:childTnLst>
                                    <p:set>
                                      <p:cBhvr>
                                        <p:cTn id="89" dur="1" fill="hold">
                                          <p:stCondLst>
                                            <p:cond delay="249"/>
                                          </p:stCondLst>
                                        </p:cTn>
                                        <p:tgtEl>
                                          <p:spTgt spid="2477"/>
                                        </p:tgtEl>
                                        <p:attrNameLst>
                                          <p:attrName>style.visibility</p:attrName>
                                        </p:attrNameLst>
                                      </p:cBhvr>
                                      <p:to>
                                        <p:strVal val="visible"/>
                                      </p:to>
                                    </p:set>
                                  </p:childTnLst>
                                </p:cTn>
                              </p:par>
                              <p:par>
                                <p:cTn id="90" presetID="6" presetClass="emph" presetSubtype="0" accel="100000" autoRev="1" fill="hold" grpId="1" nodeType="withEffect">
                                  <p:stCondLst>
                                    <p:cond delay="800"/>
                                  </p:stCondLst>
                                  <p:childTnLst>
                                    <p:animScale>
                                      <p:cBhvr>
                                        <p:cTn id="91" dur="250" fill="hold"/>
                                        <p:tgtEl>
                                          <p:spTgt spid="2477"/>
                                        </p:tgtEl>
                                      </p:cBhvr>
                                      <p:by x="0" y="0"/>
                                    </p:animScale>
                                  </p:childTnLst>
                                </p:cTn>
                              </p:par>
                              <p:par>
                                <p:cTn id="92" presetID="1" presetClass="entr" presetSubtype="0" fill="hold" grpId="0" nodeType="withEffect">
                                  <p:stCondLst>
                                    <p:cond delay="900"/>
                                  </p:stCondLst>
                                  <p:childTnLst>
                                    <p:set>
                                      <p:cBhvr>
                                        <p:cTn id="93" dur="1" fill="hold">
                                          <p:stCondLst>
                                            <p:cond delay="249"/>
                                          </p:stCondLst>
                                        </p:cTn>
                                        <p:tgtEl>
                                          <p:spTgt spid="2478"/>
                                        </p:tgtEl>
                                        <p:attrNameLst>
                                          <p:attrName>style.visibility</p:attrName>
                                        </p:attrNameLst>
                                      </p:cBhvr>
                                      <p:to>
                                        <p:strVal val="visible"/>
                                      </p:to>
                                    </p:set>
                                  </p:childTnLst>
                                </p:cTn>
                              </p:par>
                              <p:par>
                                <p:cTn id="94" presetID="6" presetClass="emph" presetSubtype="0" accel="100000" autoRev="1" fill="hold" grpId="1" nodeType="withEffect">
                                  <p:stCondLst>
                                    <p:cond delay="900"/>
                                  </p:stCondLst>
                                  <p:childTnLst>
                                    <p:animScale>
                                      <p:cBhvr>
                                        <p:cTn id="95" dur="250" fill="hold"/>
                                        <p:tgtEl>
                                          <p:spTgt spid="2478"/>
                                        </p:tgtEl>
                                      </p:cBhvr>
                                      <p:by x="0" y="0"/>
                                    </p:animScale>
                                  </p:childTnLst>
                                </p:cTn>
                              </p:par>
                              <p:par>
                                <p:cTn id="96" presetID="1" presetClass="entr" presetSubtype="0" fill="hold" grpId="0" nodeType="withEffect">
                                  <p:stCondLst>
                                    <p:cond delay="1000"/>
                                  </p:stCondLst>
                                  <p:childTnLst>
                                    <p:set>
                                      <p:cBhvr>
                                        <p:cTn id="97" dur="1" fill="hold">
                                          <p:stCondLst>
                                            <p:cond delay="249"/>
                                          </p:stCondLst>
                                        </p:cTn>
                                        <p:tgtEl>
                                          <p:spTgt spid="2479"/>
                                        </p:tgtEl>
                                        <p:attrNameLst>
                                          <p:attrName>style.visibility</p:attrName>
                                        </p:attrNameLst>
                                      </p:cBhvr>
                                      <p:to>
                                        <p:strVal val="visible"/>
                                      </p:to>
                                    </p:set>
                                  </p:childTnLst>
                                </p:cTn>
                              </p:par>
                              <p:par>
                                <p:cTn id="98" presetID="6" presetClass="emph" presetSubtype="0" accel="100000" autoRev="1" fill="hold" grpId="1" nodeType="withEffect">
                                  <p:stCondLst>
                                    <p:cond delay="1000"/>
                                  </p:stCondLst>
                                  <p:childTnLst>
                                    <p:animScale>
                                      <p:cBhvr>
                                        <p:cTn id="99" dur="250" fill="hold"/>
                                        <p:tgtEl>
                                          <p:spTgt spid="2479"/>
                                        </p:tgtEl>
                                      </p:cBhvr>
                                      <p:by x="0" y="0"/>
                                    </p:animScale>
                                  </p:childTnLst>
                                </p:cTn>
                              </p:par>
                              <p:par>
                                <p:cTn id="100" presetID="1" presetClass="entr" presetSubtype="0" fill="hold" grpId="0" nodeType="withEffect">
                                  <p:stCondLst>
                                    <p:cond delay="1100"/>
                                  </p:stCondLst>
                                  <p:childTnLst>
                                    <p:set>
                                      <p:cBhvr>
                                        <p:cTn id="101" dur="1" fill="hold">
                                          <p:stCondLst>
                                            <p:cond delay="249"/>
                                          </p:stCondLst>
                                        </p:cTn>
                                        <p:tgtEl>
                                          <p:spTgt spid="2480"/>
                                        </p:tgtEl>
                                        <p:attrNameLst>
                                          <p:attrName>style.visibility</p:attrName>
                                        </p:attrNameLst>
                                      </p:cBhvr>
                                      <p:to>
                                        <p:strVal val="visible"/>
                                      </p:to>
                                    </p:set>
                                  </p:childTnLst>
                                </p:cTn>
                              </p:par>
                              <p:par>
                                <p:cTn id="102" presetID="6" presetClass="emph" presetSubtype="0" accel="100000" autoRev="1" fill="hold" grpId="1" nodeType="withEffect">
                                  <p:stCondLst>
                                    <p:cond delay="1100"/>
                                  </p:stCondLst>
                                  <p:childTnLst>
                                    <p:animScale>
                                      <p:cBhvr>
                                        <p:cTn id="103" dur="250" fill="hold"/>
                                        <p:tgtEl>
                                          <p:spTgt spid="2480"/>
                                        </p:tgtEl>
                                      </p:cBhvr>
                                      <p:by x="0" y="0"/>
                                    </p:animScale>
                                  </p:childTnLst>
                                </p:cTn>
                              </p:par>
                              <p:par>
                                <p:cTn id="104" presetID="1" presetClass="entr" presetSubtype="0" fill="hold" grpId="0" nodeType="withEffect">
                                  <p:stCondLst>
                                    <p:cond delay="1200"/>
                                  </p:stCondLst>
                                  <p:childTnLst>
                                    <p:set>
                                      <p:cBhvr>
                                        <p:cTn id="105" dur="1" fill="hold">
                                          <p:stCondLst>
                                            <p:cond delay="249"/>
                                          </p:stCondLst>
                                        </p:cTn>
                                        <p:tgtEl>
                                          <p:spTgt spid="2481"/>
                                        </p:tgtEl>
                                        <p:attrNameLst>
                                          <p:attrName>style.visibility</p:attrName>
                                        </p:attrNameLst>
                                      </p:cBhvr>
                                      <p:to>
                                        <p:strVal val="visible"/>
                                      </p:to>
                                    </p:set>
                                  </p:childTnLst>
                                </p:cTn>
                              </p:par>
                              <p:par>
                                <p:cTn id="106" presetID="6" presetClass="emph" presetSubtype="0" accel="100000" autoRev="1" fill="hold" grpId="1" nodeType="withEffect">
                                  <p:stCondLst>
                                    <p:cond delay="1200"/>
                                  </p:stCondLst>
                                  <p:childTnLst>
                                    <p:animScale>
                                      <p:cBhvr>
                                        <p:cTn id="107" dur="250" fill="hold"/>
                                        <p:tgtEl>
                                          <p:spTgt spid="2481"/>
                                        </p:tgtEl>
                                      </p:cBhvr>
                                      <p:by x="0" y="0"/>
                                    </p:animScale>
                                  </p:childTnLst>
                                </p:cTn>
                              </p:par>
                              <p:par>
                                <p:cTn id="108" presetID="1" presetClass="entr" presetSubtype="0" fill="hold" grpId="0" nodeType="withEffect">
                                  <p:stCondLst>
                                    <p:cond delay="1300"/>
                                  </p:stCondLst>
                                  <p:childTnLst>
                                    <p:set>
                                      <p:cBhvr>
                                        <p:cTn id="109" dur="1" fill="hold">
                                          <p:stCondLst>
                                            <p:cond delay="249"/>
                                          </p:stCondLst>
                                        </p:cTn>
                                        <p:tgtEl>
                                          <p:spTgt spid="2482"/>
                                        </p:tgtEl>
                                        <p:attrNameLst>
                                          <p:attrName>style.visibility</p:attrName>
                                        </p:attrNameLst>
                                      </p:cBhvr>
                                      <p:to>
                                        <p:strVal val="visible"/>
                                      </p:to>
                                    </p:set>
                                  </p:childTnLst>
                                </p:cTn>
                              </p:par>
                              <p:par>
                                <p:cTn id="110" presetID="6" presetClass="emph" presetSubtype="0" accel="100000" autoRev="1" fill="hold" grpId="1" nodeType="withEffect">
                                  <p:stCondLst>
                                    <p:cond delay="1300"/>
                                  </p:stCondLst>
                                  <p:childTnLst>
                                    <p:animScale>
                                      <p:cBhvr>
                                        <p:cTn id="111" dur="250" fill="hold"/>
                                        <p:tgtEl>
                                          <p:spTgt spid="2482"/>
                                        </p:tgtEl>
                                      </p:cBhvr>
                                      <p:by x="0" y="0"/>
                                    </p:animScale>
                                  </p:childTnLst>
                                </p:cTn>
                              </p:par>
                              <p:par>
                                <p:cTn id="112" presetID="1" presetClass="entr" presetSubtype="0" fill="hold" grpId="0" nodeType="withEffect">
                                  <p:stCondLst>
                                    <p:cond delay="1500"/>
                                  </p:stCondLst>
                                  <p:childTnLst>
                                    <p:set>
                                      <p:cBhvr>
                                        <p:cTn id="113" dur="1" fill="hold">
                                          <p:stCondLst>
                                            <p:cond delay="249"/>
                                          </p:stCondLst>
                                        </p:cTn>
                                        <p:tgtEl>
                                          <p:spTgt spid="2483"/>
                                        </p:tgtEl>
                                        <p:attrNameLst>
                                          <p:attrName>style.visibility</p:attrName>
                                        </p:attrNameLst>
                                      </p:cBhvr>
                                      <p:to>
                                        <p:strVal val="visible"/>
                                      </p:to>
                                    </p:set>
                                  </p:childTnLst>
                                </p:cTn>
                              </p:par>
                              <p:par>
                                <p:cTn id="114" presetID="6" presetClass="emph" presetSubtype="0" accel="100000" autoRev="1" fill="hold" grpId="1" nodeType="withEffect">
                                  <p:stCondLst>
                                    <p:cond delay="1500"/>
                                  </p:stCondLst>
                                  <p:childTnLst>
                                    <p:animScale>
                                      <p:cBhvr>
                                        <p:cTn id="115" dur="250" fill="hold"/>
                                        <p:tgtEl>
                                          <p:spTgt spid="2483"/>
                                        </p:tgtEl>
                                      </p:cBhvr>
                                      <p:by x="0" y="0"/>
                                    </p:animScale>
                                  </p:childTnLst>
                                </p:cTn>
                              </p:par>
                              <p:par>
                                <p:cTn id="116" presetID="1" presetClass="entr" presetSubtype="0" fill="hold" grpId="0" nodeType="withEffect">
                                  <p:stCondLst>
                                    <p:cond delay="1600"/>
                                  </p:stCondLst>
                                  <p:childTnLst>
                                    <p:set>
                                      <p:cBhvr>
                                        <p:cTn id="117" dur="1" fill="hold">
                                          <p:stCondLst>
                                            <p:cond delay="249"/>
                                          </p:stCondLst>
                                        </p:cTn>
                                        <p:tgtEl>
                                          <p:spTgt spid="2484"/>
                                        </p:tgtEl>
                                        <p:attrNameLst>
                                          <p:attrName>style.visibility</p:attrName>
                                        </p:attrNameLst>
                                      </p:cBhvr>
                                      <p:to>
                                        <p:strVal val="visible"/>
                                      </p:to>
                                    </p:set>
                                  </p:childTnLst>
                                </p:cTn>
                              </p:par>
                              <p:par>
                                <p:cTn id="118" presetID="6" presetClass="emph" presetSubtype="0" accel="100000" autoRev="1" fill="hold" grpId="1" nodeType="withEffect">
                                  <p:stCondLst>
                                    <p:cond delay="1600"/>
                                  </p:stCondLst>
                                  <p:childTnLst>
                                    <p:animScale>
                                      <p:cBhvr>
                                        <p:cTn id="119" dur="250" fill="hold"/>
                                        <p:tgtEl>
                                          <p:spTgt spid="2484"/>
                                        </p:tgtEl>
                                      </p:cBhvr>
                                      <p:by x="0" y="0"/>
                                    </p:animScale>
                                  </p:childTnLst>
                                </p:cTn>
                              </p:par>
                              <p:par>
                                <p:cTn id="120" presetID="1" presetClass="entr" presetSubtype="0" fill="hold" grpId="0" nodeType="withEffect">
                                  <p:stCondLst>
                                    <p:cond delay="1700"/>
                                  </p:stCondLst>
                                  <p:childTnLst>
                                    <p:set>
                                      <p:cBhvr>
                                        <p:cTn id="121" dur="1" fill="hold">
                                          <p:stCondLst>
                                            <p:cond delay="249"/>
                                          </p:stCondLst>
                                        </p:cTn>
                                        <p:tgtEl>
                                          <p:spTgt spid="2485"/>
                                        </p:tgtEl>
                                        <p:attrNameLst>
                                          <p:attrName>style.visibility</p:attrName>
                                        </p:attrNameLst>
                                      </p:cBhvr>
                                      <p:to>
                                        <p:strVal val="visible"/>
                                      </p:to>
                                    </p:set>
                                  </p:childTnLst>
                                </p:cTn>
                              </p:par>
                              <p:par>
                                <p:cTn id="122" presetID="6" presetClass="emph" presetSubtype="0" accel="100000" autoRev="1" fill="hold" grpId="1" nodeType="withEffect">
                                  <p:stCondLst>
                                    <p:cond delay="1700"/>
                                  </p:stCondLst>
                                  <p:childTnLst>
                                    <p:animScale>
                                      <p:cBhvr>
                                        <p:cTn id="123" dur="250" fill="hold"/>
                                        <p:tgtEl>
                                          <p:spTgt spid="2485"/>
                                        </p:tgtEl>
                                      </p:cBhvr>
                                      <p:by x="0" y="0"/>
                                    </p:animScale>
                                  </p:childTnLst>
                                </p:cTn>
                              </p:par>
                              <p:par>
                                <p:cTn id="124" presetID="1" presetClass="entr" presetSubtype="0" fill="hold" grpId="0" nodeType="withEffect">
                                  <p:stCondLst>
                                    <p:cond delay="1900"/>
                                  </p:stCondLst>
                                  <p:childTnLst>
                                    <p:set>
                                      <p:cBhvr>
                                        <p:cTn id="125" dur="1" fill="hold">
                                          <p:stCondLst>
                                            <p:cond delay="249"/>
                                          </p:stCondLst>
                                        </p:cTn>
                                        <p:tgtEl>
                                          <p:spTgt spid="2486"/>
                                        </p:tgtEl>
                                        <p:attrNameLst>
                                          <p:attrName>style.visibility</p:attrName>
                                        </p:attrNameLst>
                                      </p:cBhvr>
                                      <p:to>
                                        <p:strVal val="visible"/>
                                      </p:to>
                                    </p:set>
                                  </p:childTnLst>
                                </p:cTn>
                              </p:par>
                              <p:par>
                                <p:cTn id="126" presetID="6" presetClass="emph" presetSubtype="0" accel="100000" autoRev="1" fill="hold" grpId="1" nodeType="withEffect">
                                  <p:stCondLst>
                                    <p:cond delay="1900"/>
                                  </p:stCondLst>
                                  <p:childTnLst>
                                    <p:animScale>
                                      <p:cBhvr>
                                        <p:cTn id="127" dur="250" fill="hold"/>
                                        <p:tgtEl>
                                          <p:spTgt spid="2486"/>
                                        </p:tgtEl>
                                      </p:cBhvr>
                                      <p:by x="0" y="0"/>
                                    </p:animScale>
                                  </p:childTnLst>
                                </p:cTn>
                              </p:par>
                              <p:par>
                                <p:cTn id="128" presetID="1" presetClass="entr" presetSubtype="0" fill="hold" grpId="0" nodeType="withEffect">
                                  <p:stCondLst>
                                    <p:cond delay="2000"/>
                                  </p:stCondLst>
                                  <p:childTnLst>
                                    <p:set>
                                      <p:cBhvr>
                                        <p:cTn id="129" dur="1" fill="hold">
                                          <p:stCondLst>
                                            <p:cond delay="249"/>
                                          </p:stCondLst>
                                        </p:cTn>
                                        <p:tgtEl>
                                          <p:spTgt spid="2487"/>
                                        </p:tgtEl>
                                        <p:attrNameLst>
                                          <p:attrName>style.visibility</p:attrName>
                                        </p:attrNameLst>
                                      </p:cBhvr>
                                      <p:to>
                                        <p:strVal val="visible"/>
                                      </p:to>
                                    </p:set>
                                  </p:childTnLst>
                                </p:cTn>
                              </p:par>
                              <p:par>
                                <p:cTn id="130" presetID="6" presetClass="emph" presetSubtype="0" accel="100000" autoRev="1" fill="hold" grpId="1" nodeType="withEffect">
                                  <p:stCondLst>
                                    <p:cond delay="2000"/>
                                  </p:stCondLst>
                                  <p:childTnLst>
                                    <p:animScale>
                                      <p:cBhvr>
                                        <p:cTn id="131" dur="250" fill="hold"/>
                                        <p:tgtEl>
                                          <p:spTgt spid="2487"/>
                                        </p:tgtEl>
                                      </p:cBhvr>
                                      <p:by x="0" y="0"/>
                                    </p:animScale>
                                  </p:childTnLst>
                                </p:cTn>
                              </p:par>
                              <p:par>
                                <p:cTn id="132" presetID="1" presetClass="entr" presetSubtype="0" fill="hold" grpId="0" nodeType="withEffect">
                                  <p:stCondLst>
                                    <p:cond delay="2100"/>
                                  </p:stCondLst>
                                  <p:childTnLst>
                                    <p:set>
                                      <p:cBhvr>
                                        <p:cTn id="133" dur="1" fill="hold">
                                          <p:stCondLst>
                                            <p:cond delay="249"/>
                                          </p:stCondLst>
                                        </p:cTn>
                                        <p:tgtEl>
                                          <p:spTgt spid="2488"/>
                                        </p:tgtEl>
                                        <p:attrNameLst>
                                          <p:attrName>style.visibility</p:attrName>
                                        </p:attrNameLst>
                                      </p:cBhvr>
                                      <p:to>
                                        <p:strVal val="visible"/>
                                      </p:to>
                                    </p:set>
                                  </p:childTnLst>
                                </p:cTn>
                              </p:par>
                              <p:par>
                                <p:cTn id="134" presetID="6" presetClass="emph" presetSubtype="0" accel="100000" autoRev="1" fill="hold" grpId="1" nodeType="withEffect">
                                  <p:stCondLst>
                                    <p:cond delay="2100"/>
                                  </p:stCondLst>
                                  <p:childTnLst>
                                    <p:animScale>
                                      <p:cBhvr>
                                        <p:cTn id="135" dur="250" fill="hold"/>
                                        <p:tgtEl>
                                          <p:spTgt spid="2488"/>
                                        </p:tgtEl>
                                      </p:cBhvr>
                                      <p:by x="0" y="0"/>
                                    </p:animScale>
                                  </p:childTnLst>
                                </p:cTn>
                              </p:par>
                              <p:par>
                                <p:cTn id="136" presetID="1" presetClass="entr" presetSubtype="0" fill="hold" grpId="0" nodeType="withEffect">
                                  <p:stCondLst>
                                    <p:cond delay="2200"/>
                                  </p:stCondLst>
                                  <p:childTnLst>
                                    <p:set>
                                      <p:cBhvr>
                                        <p:cTn id="137" dur="1" fill="hold">
                                          <p:stCondLst>
                                            <p:cond delay="249"/>
                                          </p:stCondLst>
                                        </p:cTn>
                                        <p:tgtEl>
                                          <p:spTgt spid="2489"/>
                                        </p:tgtEl>
                                        <p:attrNameLst>
                                          <p:attrName>style.visibility</p:attrName>
                                        </p:attrNameLst>
                                      </p:cBhvr>
                                      <p:to>
                                        <p:strVal val="visible"/>
                                      </p:to>
                                    </p:set>
                                  </p:childTnLst>
                                </p:cTn>
                              </p:par>
                              <p:par>
                                <p:cTn id="138" presetID="6" presetClass="emph" presetSubtype="0" accel="100000" autoRev="1" fill="hold" grpId="1" nodeType="withEffect">
                                  <p:stCondLst>
                                    <p:cond delay="2200"/>
                                  </p:stCondLst>
                                  <p:childTnLst>
                                    <p:animScale>
                                      <p:cBhvr>
                                        <p:cTn id="139" dur="250" fill="hold"/>
                                        <p:tgtEl>
                                          <p:spTgt spid="2489"/>
                                        </p:tgtEl>
                                      </p:cBhvr>
                                      <p:by x="0" y="0"/>
                                    </p:animScale>
                                  </p:childTnLst>
                                </p:cTn>
                              </p:par>
                              <p:par>
                                <p:cTn id="140" presetID="1" presetClass="entr" presetSubtype="0" fill="hold" grpId="0" nodeType="withEffect">
                                  <p:stCondLst>
                                    <p:cond delay="2300"/>
                                  </p:stCondLst>
                                  <p:childTnLst>
                                    <p:set>
                                      <p:cBhvr>
                                        <p:cTn id="141" dur="1" fill="hold">
                                          <p:stCondLst>
                                            <p:cond delay="249"/>
                                          </p:stCondLst>
                                        </p:cTn>
                                        <p:tgtEl>
                                          <p:spTgt spid="2491"/>
                                        </p:tgtEl>
                                        <p:attrNameLst>
                                          <p:attrName>style.visibility</p:attrName>
                                        </p:attrNameLst>
                                      </p:cBhvr>
                                      <p:to>
                                        <p:strVal val="visible"/>
                                      </p:to>
                                    </p:set>
                                  </p:childTnLst>
                                </p:cTn>
                              </p:par>
                              <p:par>
                                <p:cTn id="142" presetID="6" presetClass="emph" presetSubtype="0" accel="100000" autoRev="1" fill="hold" grpId="1" nodeType="withEffect">
                                  <p:stCondLst>
                                    <p:cond delay="2300"/>
                                  </p:stCondLst>
                                  <p:childTnLst>
                                    <p:animScale>
                                      <p:cBhvr>
                                        <p:cTn id="143" dur="250" fill="hold"/>
                                        <p:tgtEl>
                                          <p:spTgt spid="2491"/>
                                        </p:tgtEl>
                                      </p:cBhvr>
                                      <p:by x="0" y="0"/>
                                    </p:animScale>
                                  </p:childTnLst>
                                </p:cTn>
                              </p:par>
                              <p:par>
                                <p:cTn id="144" presetID="1" presetClass="entr" presetSubtype="0" fill="hold" grpId="0" nodeType="withEffect">
                                  <p:stCondLst>
                                    <p:cond delay="1300"/>
                                  </p:stCondLst>
                                  <p:childTnLst>
                                    <p:set>
                                      <p:cBhvr>
                                        <p:cTn id="145" dur="1" fill="hold">
                                          <p:stCondLst>
                                            <p:cond delay="0"/>
                                          </p:stCondLst>
                                        </p:cTn>
                                        <p:tgtEl>
                                          <p:spTgt spid="2494"/>
                                        </p:tgtEl>
                                        <p:attrNameLst>
                                          <p:attrName>style.visibility</p:attrName>
                                        </p:attrNameLst>
                                      </p:cBhvr>
                                      <p:to>
                                        <p:strVal val="visible"/>
                                      </p:to>
                                    </p:set>
                                  </p:childTnLst>
                                </p:cTn>
                              </p:par>
                              <p:par>
                                <p:cTn id="146" presetID="1" presetClass="entr" presetSubtype="0" fill="hold" grpId="0" nodeType="withEffect">
                                  <p:stCondLst>
                                    <p:cond delay="1300"/>
                                  </p:stCondLst>
                                  <p:childTnLst>
                                    <p:set>
                                      <p:cBhvr>
                                        <p:cTn id="147" dur="1" fill="hold">
                                          <p:stCondLst>
                                            <p:cond delay="0"/>
                                          </p:stCondLst>
                                        </p:cTn>
                                        <p:tgtEl>
                                          <p:spTgt spid="2493"/>
                                        </p:tgtEl>
                                        <p:attrNameLst>
                                          <p:attrName>style.visibility</p:attrName>
                                        </p:attrNameLst>
                                      </p:cBhvr>
                                      <p:to>
                                        <p:strVal val="visible"/>
                                      </p:to>
                                    </p:set>
                                  </p:childTnLst>
                                </p:cTn>
                              </p:par>
                              <p:par>
                                <p:cTn id="148" presetID="10" presetClass="entr" presetSubtype="0" fill="hold" grpId="0" nodeType="withEffect">
                                  <p:stCondLst>
                                    <p:cond delay="1300"/>
                                  </p:stCondLst>
                                  <p:childTnLst>
                                    <p:set>
                                      <p:cBhvr>
                                        <p:cTn id="149" dur="1" fill="hold">
                                          <p:stCondLst>
                                            <p:cond delay="0"/>
                                          </p:stCondLst>
                                        </p:cTn>
                                        <p:tgtEl>
                                          <p:spTgt spid="2492"/>
                                        </p:tgtEl>
                                        <p:attrNameLst>
                                          <p:attrName>style.visibility</p:attrName>
                                        </p:attrNameLst>
                                      </p:cBhvr>
                                      <p:to>
                                        <p:strVal val="visible"/>
                                      </p:to>
                                    </p:set>
                                    <p:animEffect transition="in" filter="fade">
                                      <p:cBhvr>
                                        <p:cTn id="150" dur="250"/>
                                        <p:tgtEl>
                                          <p:spTgt spid="2492"/>
                                        </p:tgtEl>
                                      </p:cBhvr>
                                    </p:animEffect>
                                  </p:childTnLst>
                                </p:cTn>
                              </p:par>
                              <p:par>
                                <p:cTn id="151" presetID="1" presetClass="entr" presetSubtype="0" fill="hold" grpId="0" nodeType="withEffect">
                                  <p:stCondLst>
                                    <p:cond delay="1300"/>
                                  </p:stCondLst>
                                  <p:childTnLst>
                                    <p:set>
                                      <p:cBhvr>
                                        <p:cTn id="152" dur="1" fill="hold">
                                          <p:stCondLst>
                                            <p:cond delay="0"/>
                                          </p:stCondLst>
                                        </p:cTn>
                                        <p:tgtEl>
                                          <p:spTgt spid="3"/>
                                        </p:tgtEl>
                                        <p:attrNameLst>
                                          <p:attrName>style.visibility</p:attrName>
                                        </p:attrNameLst>
                                      </p:cBhvr>
                                      <p:to>
                                        <p:strVal val="visible"/>
                                      </p:to>
                                    </p:set>
                                  </p:childTnLst>
                                </p:cTn>
                              </p:par>
                              <p:par>
                                <p:cTn id="153" presetID="10" presetClass="entr" presetSubtype="0" fill="hold" grpId="0" nodeType="withEffect">
                                  <p:stCondLst>
                                    <p:cond delay="500"/>
                                  </p:stCondLst>
                                  <p:childTnLst>
                                    <p:set>
                                      <p:cBhvr>
                                        <p:cTn id="154" dur="1" fill="hold">
                                          <p:stCondLst>
                                            <p:cond delay="0"/>
                                          </p:stCondLst>
                                        </p:cTn>
                                        <p:tgtEl>
                                          <p:spTgt spid="2495"/>
                                        </p:tgtEl>
                                        <p:attrNameLst>
                                          <p:attrName>style.visibility</p:attrName>
                                        </p:attrNameLst>
                                      </p:cBhvr>
                                      <p:to>
                                        <p:strVal val="visible"/>
                                      </p:to>
                                    </p:set>
                                    <p:animEffect transition="in" filter="fade">
                                      <p:cBhvr>
                                        <p:cTn id="155" dur="250"/>
                                        <p:tgtEl>
                                          <p:spTgt spid="2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P spid="1237" grpId="0" animBg="1"/>
      <p:bldP spid="1237" grpId="1" animBg="1"/>
      <p:bldP spid="2455" grpId="0" animBg="1"/>
      <p:bldP spid="2455" grpId="1" animBg="1"/>
      <p:bldP spid="2472" grpId="0" animBg="1"/>
      <p:bldP spid="2472" grpId="1" animBg="1"/>
      <p:bldP spid="2473" grpId="0" animBg="1"/>
      <p:bldP spid="2473" grpId="1" animBg="1"/>
      <p:bldP spid="2474" grpId="0" animBg="1"/>
      <p:bldP spid="2474" grpId="1" animBg="1"/>
      <p:bldP spid="2475" grpId="0" animBg="1"/>
      <p:bldP spid="2475" grpId="1" animBg="1"/>
      <p:bldP spid="2476" grpId="0" animBg="1"/>
      <p:bldP spid="2476" grpId="1" animBg="1"/>
      <p:bldP spid="2477" grpId="0" animBg="1"/>
      <p:bldP spid="2477" grpId="1" animBg="1"/>
      <p:bldP spid="2478" grpId="0" animBg="1"/>
      <p:bldP spid="2478" grpId="1" animBg="1"/>
      <p:bldP spid="2479" grpId="0" animBg="1"/>
      <p:bldP spid="2479" grpId="1" animBg="1"/>
      <p:bldP spid="2480" grpId="0" animBg="1"/>
      <p:bldP spid="2480" grpId="1" animBg="1"/>
      <p:bldP spid="2481" grpId="0" animBg="1"/>
      <p:bldP spid="2481" grpId="1" animBg="1"/>
      <p:bldP spid="2482" grpId="0" animBg="1"/>
      <p:bldP spid="2482" grpId="1" animBg="1"/>
      <p:bldP spid="2483" grpId="0" animBg="1"/>
      <p:bldP spid="2483" grpId="1" animBg="1"/>
      <p:bldP spid="2484" grpId="0" animBg="1"/>
      <p:bldP spid="2484" grpId="1" animBg="1"/>
      <p:bldP spid="2485" grpId="0" animBg="1"/>
      <p:bldP spid="2485" grpId="1" animBg="1"/>
      <p:bldP spid="2486" grpId="0" animBg="1"/>
      <p:bldP spid="2486" grpId="1" animBg="1"/>
      <p:bldP spid="2487" grpId="0" animBg="1"/>
      <p:bldP spid="2487" grpId="1" animBg="1"/>
      <p:bldP spid="2488" grpId="0" animBg="1"/>
      <p:bldP spid="2488" grpId="1" animBg="1"/>
      <p:bldP spid="2489" grpId="0" animBg="1"/>
      <p:bldP spid="2489" grpId="1" animBg="1"/>
      <p:bldP spid="2490" grpId="0" animBg="1"/>
      <p:bldP spid="2490" grpId="1" animBg="1"/>
      <p:bldP spid="2491" grpId="0" animBg="1"/>
      <p:bldP spid="2491" grpId="1" animBg="1"/>
      <p:bldP spid="2492" grpId="0" animBg="1"/>
      <p:bldP spid="2493" grpId="0" animBg="1"/>
      <p:bldP spid="3" grpId="0"/>
      <p:bldP spid="2494" grpId="0"/>
      <p:bldP spid="249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Group 22"/>
          <p:cNvGrpSpPr/>
          <p:nvPr/>
        </p:nvGrpSpPr>
        <p:grpSpPr>
          <a:xfrm>
            <a:off x="69435" y="707793"/>
            <a:ext cx="3782992" cy="2399978"/>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defTabSz="914126"/>
              <a:r>
                <a:rPr lang="en-US" sz="1999" dirty="0">
                  <a:solidFill>
                    <a:srgbClr val="FFFFFF"/>
                  </a:solidFill>
                  <a:latin typeface="Segoe UI Light"/>
                  <a:cs typeface="Segoe UI Light" panose="020B0502040204020203" pitchFamily="34" charset="0"/>
                </a:rPr>
                <a:t>Fortune 500 using Azure</a:t>
              </a:r>
              <a:endParaRPr lang="en-US" sz="1999" dirty="0">
                <a:solidFill>
                  <a:srgbClr val="FFFFFF"/>
                </a:solidFill>
                <a:latin typeface="Segoe UI Ligh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defTabSz="914126">
                <a:lnSpc>
                  <a:spcPct val="95000"/>
                </a:lnSpc>
                <a:buSzPct val="90000"/>
              </a:pPr>
              <a:r>
                <a:rPr lang="en-US" sz="13524" dirty="0">
                  <a:solidFill>
                    <a:srgbClr val="11C1FF"/>
                  </a:solidFill>
                  <a:latin typeface="Segoe UI Light" panose="020B0502040204020203" pitchFamily="34" charset="0"/>
                  <a:cs typeface="Segoe UI Light" panose="020B0502040204020203" pitchFamily="34" charset="0"/>
                </a:rPr>
                <a:t>&gt;</a:t>
              </a:r>
              <a:r>
                <a:rPr lang="en-US" sz="13524" dirty="0">
                  <a:solidFill>
                    <a:srgbClr val="FFFFFF"/>
                  </a:solidFill>
                  <a:latin typeface="Segoe UI Light" panose="020B0502040204020203" pitchFamily="34" charset="0"/>
                  <a:cs typeface="Segoe UI Light" panose="020B0502040204020203" pitchFamily="34" charset="0"/>
                </a:rPr>
                <a:t>57</a:t>
              </a:r>
              <a:r>
                <a:rPr lang="en-US" sz="5880" dirty="0">
                  <a:solidFill>
                    <a:srgbClr val="00B0F0"/>
                  </a:solidFill>
                  <a:latin typeface="Segoe UI Light" panose="020B0502040204020203" pitchFamily="34" charset="0"/>
                  <a:cs typeface="Segoe UI Light" panose="020B0502040204020203" pitchFamily="34" charset="0"/>
                </a:rPr>
                <a:t>%</a:t>
              </a:r>
              <a:endParaRPr lang="en-US" sz="13524"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4033" y="846194"/>
            <a:ext cx="4515936" cy="2309290"/>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defTabSz="914126">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FFFFFF"/>
                  </a:solidFill>
                  <a:latin typeface="Segoe UI Light" panose="020B0502040204020203" pitchFamily="34" charset="0"/>
                  <a:cs typeface="Segoe UI Light" panose="020B0502040204020203" pitchFamily="34" charset="0"/>
                </a:rPr>
                <a:t>300</a:t>
              </a:r>
              <a:r>
                <a:rPr lang="en-US" sz="7998" dirty="0" smtClean="0">
                  <a:solidFill>
                    <a:srgbClr val="FFFFFF"/>
                  </a:solidFill>
                  <a:latin typeface="Segoe UI Light" panose="020B0502040204020203" pitchFamily="34" charset="0"/>
                  <a:cs typeface="Segoe UI Light" panose="020B0502040204020203" pitchFamily="34" charset="0"/>
                </a:rPr>
                <a:t>k</a:t>
              </a:r>
              <a:endParaRPr lang="en-US" sz="9597" dirty="0">
                <a:solidFill>
                  <a:srgbClr val="FFFF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defTabSz="914126">
                <a:lnSpc>
                  <a:spcPct val="95000"/>
                </a:lnSpc>
                <a:buSzPct val="90000"/>
              </a:pPr>
              <a:r>
                <a:rPr lang="en-US" sz="1999" dirty="0">
                  <a:solidFill>
                    <a:srgbClr val="FFFFFF"/>
                  </a:solidFill>
                  <a:latin typeface="Segoe UI Light"/>
                  <a:cs typeface="Segoe UI Light" panose="020B0502040204020203" pitchFamily="34" charset="0"/>
                </a:rPr>
                <a:t>Active websites</a:t>
              </a:r>
              <a:endParaRPr lang="en-US" sz="3199" dirty="0">
                <a:solidFill>
                  <a:srgbClr val="FFFFFF"/>
                </a:solidFill>
                <a:latin typeface="Segoe UI Light"/>
                <a:cs typeface="Segoe UI Light" panose="020B0502040204020203" pitchFamily="34" charset="0"/>
              </a:endParaRPr>
            </a:p>
          </p:txBody>
        </p:sp>
      </p:grpSp>
      <p:cxnSp>
        <p:nvCxnSpPr>
          <p:cNvPr id="27" name="Straight Connector 26"/>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2169" y="757121"/>
            <a:ext cx="3624053" cy="2386414"/>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defTabSz="914126">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More </a:t>
              </a:r>
              <a:r>
                <a:rPr lang="en-US" sz="3999" spc="-200" dirty="0">
                  <a:solidFill>
                    <a:srgbClr val="00B0F0"/>
                  </a:solidFill>
                  <a:latin typeface="Segoe UI Light" panose="020B0502040204020203" pitchFamily="34" charset="0"/>
                  <a:cs typeface="Segoe UI Light" panose="020B0502040204020203" pitchFamily="34" charset="0"/>
                </a:rPr>
                <a:t>than</a:t>
              </a:r>
            </a:p>
            <a:p>
              <a:pPr algn="ctr" defTabSz="914126">
                <a:lnSpc>
                  <a:spcPct val="95000"/>
                </a:lnSpc>
                <a:buSzPct val="90000"/>
              </a:pPr>
              <a:r>
                <a:rPr lang="en-US" sz="7198" spc="-294" dirty="0">
                  <a:solidFill>
                    <a:srgbClr val="FFFFFF"/>
                  </a:solidFill>
                  <a:latin typeface="Segoe UI Light" panose="020B0502040204020203" pitchFamily="34" charset="0"/>
                  <a:cs typeface="Segoe UI Light" panose="020B0502040204020203" pitchFamily="34" charset="0"/>
                </a:rPr>
                <a:t>1,000,000</a:t>
              </a:r>
              <a:endParaRPr lang="en-US" sz="4799" spc="-294" dirty="0">
                <a:solidFill>
                  <a:srgbClr val="FFFFFF"/>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defTabSz="914126"/>
              <a:r>
                <a:rPr lang="en-US" sz="1999" dirty="0">
                  <a:solidFill>
                    <a:srgbClr val="FFFFFF"/>
                  </a:solidFill>
                  <a:latin typeface="Segoe UI Light"/>
                </a:rPr>
                <a:t>SQL Databases in Azure</a:t>
              </a:r>
            </a:p>
          </p:txBody>
        </p:sp>
      </p:grpSp>
      <p:grpSp>
        <p:nvGrpSpPr>
          <p:cNvPr id="60" name="Group 59"/>
          <p:cNvGrpSpPr/>
          <p:nvPr/>
        </p:nvGrpSpPr>
        <p:grpSpPr>
          <a:xfrm>
            <a:off x="-97875" y="3441524"/>
            <a:ext cx="4077340" cy="1739895"/>
            <a:chOff x="3993501" y="3441529"/>
            <a:chExt cx="4078402" cy="1740348"/>
          </a:xfrm>
        </p:grpSpPr>
        <p:sp>
          <p:nvSpPr>
            <p:cNvPr id="34" name="Rectangle 33"/>
            <p:cNvSpPr/>
            <p:nvPr/>
          </p:nvSpPr>
          <p:spPr>
            <a:xfrm>
              <a:off x="3993501" y="3441529"/>
              <a:ext cx="2578224" cy="1740348"/>
            </a:xfrm>
            <a:prstGeom prst="rect">
              <a:avLst/>
            </a:prstGeom>
          </p:spPr>
          <p:txBody>
            <a:bodyPr wrap="square" anchor="b">
              <a:spAutoFit/>
            </a:bodyPr>
            <a:lstStyle/>
            <a:p>
              <a:pPr algn="ctr" defTabSz="914126">
                <a:lnSpc>
                  <a:spcPct val="95000"/>
                </a:lnSpc>
                <a:buSzPct val="90000"/>
              </a:pPr>
              <a:r>
                <a:rPr lang="en-US" sz="11270" spc="-294" dirty="0" smtClean="0">
                  <a:solidFill>
                    <a:srgbClr val="00B0F0"/>
                  </a:solidFill>
                  <a:latin typeface="Segoe UI Light" panose="020B0502040204020203" pitchFamily="34" charset="0"/>
                  <a:cs typeface="Segoe UI Light" panose="020B0502040204020203" pitchFamily="34" charset="0"/>
                </a:rPr>
                <a:t>&gt;</a:t>
              </a:r>
              <a:r>
                <a:rPr lang="en-US" sz="11270" spc="-294" dirty="0" smtClean="0">
                  <a:solidFill>
                    <a:srgbClr val="FFFFFF"/>
                  </a:solidFill>
                  <a:latin typeface="Segoe UI Light" panose="020B0502040204020203" pitchFamily="34" charset="0"/>
                  <a:cs typeface="Segoe UI Light" panose="020B0502040204020203" pitchFamily="34" charset="0"/>
                </a:rPr>
                <a:t>30</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940654"/>
              <a:ext cx="1659861" cy="764896"/>
            </a:xfrm>
            <a:prstGeom prst="rect">
              <a:avLst/>
            </a:prstGeom>
          </p:spPr>
          <p:txBody>
            <a:bodyPr wrap="none">
              <a:spAutoFit/>
            </a:bodyPr>
            <a:lstStyle/>
            <a:p>
              <a:pPr defTabSz="914126">
                <a:lnSpc>
                  <a:spcPct val="95000"/>
                </a:lnSpc>
                <a:buSzPct val="90000"/>
              </a:pPr>
              <a:r>
                <a:rPr lang="en-US" sz="2799" b="1" dirty="0">
                  <a:solidFill>
                    <a:srgbClr val="11C1FF"/>
                  </a:solidFill>
                  <a:latin typeface="Segoe UI Light" panose="020B0502040204020203" pitchFamily="34" charset="0"/>
                  <a:cs typeface="Segoe UI Light" panose="020B0502040204020203" pitchFamily="34" charset="0"/>
                </a:rPr>
                <a:t>TRILLION</a:t>
              </a:r>
              <a:r>
                <a:rPr lang="en-US" sz="2799" dirty="0">
                  <a:solidFill>
                    <a:srgbClr val="11C1FF"/>
                  </a:solidFill>
                  <a:latin typeface="Segoe UI Light" panose="020B0502040204020203" pitchFamily="34" charset="0"/>
                  <a:cs typeface="Segoe UI Light" panose="020B0502040204020203" pitchFamily="34" charset="0"/>
                </a:rPr>
                <a:t/>
              </a:r>
              <a:br>
                <a:rPr lang="en-US" sz="2799" dirty="0">
                  <a:solidFill>
                    <a:srgbClr val="11C1FF"/>
                  </a:solidFill>
                  <a:latin typeface="Segoe UI Light" panose="020B0502040204020203" pitchFamily="34" charset="0"/>
                  <a:cs typeface="Segoe UI Light" panose="020B0502040204020203" pitchFamily="34" charset="0"/>
                </a:rPr>
              </a:br>
              <a:r>
                <a:rPr lang="en-US" dirty="0" smtClean="0">
                  <a:solidFill>
                    <a:srgbClr val="FFFFFF"/>
                  </a:solidFill>
                  <a:latin typeface="Segoe UI Light" panose="020B0502040204020203" pitchFamily="34" charset="0"/>
                  <a:cs typeface="Segoe UI Light" panose="020B0502040204020203" pitchFamily="34" charset="0"/>
                </a:rPr>
                <a:t>storage objects</a:t>
              </a:r>
              <a:endParaRPr lang="en-US" sz="8000" dirty="0">
                <a:solidFill>
                  <a:srgbClr val="FFFFFF"/>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4791" y="3692091"/>
            <a:ext cx="4667028" cy="1446579"/>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defTabSz="914126">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a:t>
                </a:r>
                <a:r>
                  <a:rPr lang="en-US" sz="7998" dirty="0">
                    <a:solidFill>
                      <a:srgbClr val="FFFFFF"/>
                    </a:solidFill>
                    <a:latin typeface="Segoe UI Light" panose="020B0502040204020203" pitchFamily="34" charset="0"/>
                    <a:cs typeface="Segoe UI Light" panose="020B0502040204020203" pitchFamily="34" charset="0"/>
                  </a:rPr>
                  <a:t>300</a:t>
                </a:r>
                <a:endParaRPr lang="en-US" sz="7998" dirty="0">
                  <a:solidFill>
                    <a:srgbClr val="00B0F0"/>
                  </a:solidFill>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defTabSz="914126">
                  <a:lnSpc>
                    <a:spcPct val="95000"/>
                  </a:lnSpc>
                  <a:buSzPct val="90000"/>
                </a:pPr>
                <a:r>
                  <a:rPr lang="en-US" sz="2799" b="1" dirty="0">
                    <a:solidFill>
                      <a:srgbClr val="11C1FF"/>
                    </a:solidFill>
                    <a:latin typeface="Segoe UI Light"/>
                    <a:cs typeface="Segoe UI Light" panose="020B0502040204020203" pitchFamily="34" charset="0"/>
                  </a:rPr>
                  <a:t>MILLION</a:t>
                </a:r>
                <a:endParaRPr lang="en-US" sz="3599" b="1" dirty="0">
                  <a:solidFill>
                    <a:srgbClr val="11C1FF"/>
                  </a:solidFill>
                  <a:latin typeface="Segoe UI Ligh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pPr defTabSz="914126"/>
              <a:r>
                <a:rPr lang="en-US" sz="1999" dirty="0" smtClean="0">
                  <a:solidFill>
                    <a:srgbClr val="FFFFFF"/>
                  </a:solidFill>
                  <a:latin typeface="Segoe UI Light"/>
                </a:rPr>
                <a:t>AAD </a:t>
              </a:r>
              <a:r>
                <a:rPr lang="en-US" sz="1999" dirty="0">
                  <a:solidFill>
                    <a:srgbClr val="FFFFFF"/>
                  </a:solidFill>
                  <a:latin typeface="Segoe UI Light"/>
                </a:rPr>
                <a:t>users</a:t>
              </a:r>
            </a:p>
          </p:txBody>
        </p:sp>
      </p:grpSp>
      <p:grpSp>
        <p:nvGrpSpPr>
          <p:cNvPr id="19" name="Group 18"/>
          <p:cNvGrpSpPr/>
          <p:nvPr/>
        </p:nvGrpSpPr>
        <p:grpSpPr>
          <a:xfrm>
            <a:off x="4156813" y="5310919"/>
            <a:ext cx="4065388" cy="1261555"/>
            <a:chOff x="8249298" y="5311409"/>
            <a:chExt cx="4066448" cy="1261884"/>
          </a:xfrm>
        </p:grpSpPr>
        <p:sp>
          <p:nvSpPr>
            <p:cNvPr id="54" name="Rectangle 53"/>
            <p:cNvSpPr/>
            <p:nvPr/>
          </p:nvSpPr>
          <p:spPr>
            <a:xfrm>
              <a:off x="8249298" y="5311409"/>
              <a:ext cx="2492813" cy="1261884"/>
            </a:xfrm>
            <a:prstGeom prst="rect">
              <a:avLst/>
            </a:prstGeom>
          </p:spPr>
          <p:txBody>
            <a:bodyPr wrap="square" anchor="ctr">
              <a:spAutoFit/>
            </a:bodyPr>
            <a:lstStyle/>
            <a:p>
              <a:pPr defTabSz="914126">
                <a:lnSpc>
                  <a:spcPct val="95000"/>
                </a:lnSpc>
                <a:buSzPct val="90000"/>
              </a:pPr>
              <a:r>
                <a:rPr lang="en-US" sz="7998" dirty="0" smtClean="0">
                  <a:solidFill>
                    <a:srgbClr val="00B0F0"/>
                  </a:solidFill>
                  <a:latin typeface="Segoe UI Light" panose="020B0502040204020203" pitchFamily="34" charset="0"/>
                  <a:cs typeface="Segoe UI Light" panose="020B0502040204020203" pitchFamily="34" charset="0"/>
                </a:rPr>
                <a:t>&gt;</a:t>
              </a:r>
              <a:r>
                <a:rPr lang="en-US" sz="7998" dirty="0" smtClean="0">
                  <a:solidFill>
                    <a:srgbClr val="FFFFFF"/>
                  </a:solidFill>
                  <a:latin typeface="Segoe UI Light" panose="020B0502040204020203" pitchFamily="34" charset="0"/>
                  <a:cs typeface="Segoe UI Light" panose="020B0502040204020203" pitchFamily="34" charset="0"/>
                </a:rPr>
                <a:t>13</a:t>
              </a:r>
              <a:endParaRPr lang="en-US" sz="7998" dirty="0">
                <a:solidFill>
                  <a:srgbClr val="00B0F0"/>
                </a:solidFill>
                <a:latin typeface="Segoe UI Light" panose="020B0502040204020203" pitchFamily="34" charset="0"/>
                <a:cs typeface="Segoe UI Light" panose="020B0502040204020203" pitchFamily="34" charset="0"/>
              </a:endParaRPr>
            </a:p>
          </p:txBody>
        </p:sp>
        <p:sp>
          <p:nvSpPr>
            <p:cNvPr id="55" name="Rectangle 54"/>
            <p:cNvSpPr/>
            <p:nvPr/>
          </p:nvSpPr>
          <p:spPr>
            <a:xfrm>
              <a:off x="10034961" y="5530441"/>
              <a:ext cx="2176485" cy="501676"/>
            </a:xfrm>
            <a:prstGeom prst="rect">
              <a:avLst/>
            </a:prstGeom>
          </p:spPr>
          <p:txBody>
            <a:bodyPr wrap="square" anchor="ctr">
              <a:spAutoFit/>
            </a:bodyPr>
            <a:lstStyle/>
            <a:p>
              <a:pPr defTabSz="914126">
                <a:lnSpc>
                  <a:spcPct val="95000"/>
                </a:lnSpc>
                <a:buSzPct val="90000"/>
              </a:pPr>
              <a:r>
                <a:rPr lang="en-US" sz="2799" b="1" dirty="0">
                  <a:solidFill>
                    <a:srgbClr val="11C1FF"/>
                  </a:solidFill>
                  <a:latin typeface="Segoe UI Light"/>
                  <a:cs typeface="Segoe UI Light" panose="020B0502040204020203" pitchFamily="34" charset="0"/>
                </a:rPr>
                <a:t>BILLION</a:t>
              </a:r>
              <a:endParaRPr lang="en-US" sz="3599" b="1" dirty="0">
                <a:solidFill>
                  <a:srgbClr val="11C1FF"/>
                </a:solidFill>
                <a:latin typeface="Segoe UI Light"/>
                <a:cs typeface="Segoe UI Light" panose="020B0502040204020203" pitchFamily="34" charset="0"/>
              </a:endParaRPr>
            </a:p>
          </p:txBody>
        </p:sp>
        <p:sp>
          <p:nvSpPr>
            <p:cNvPr id="56" name="TextBox 55"/>
            <p:cNvSpPr txBox="1"/>
            <p:nvPr/>
          </p:nvSpPr>
          <p:spPr>
            <a:xfrm>
              <a:off x="10034961" y="5932986"/>
              <a:ext cx="2280785" cy="400110"/>
            </a:xfrm>
            <a:prstGeom prst="rect">
              <a:avLst/>
            </a:prstGeom>
            <a:noFill/>
          </p:spPr>
          <p:txBody>
            <a:bodyPr wrap="square" rtlCol="0">
              <a:spAutoFit/>
            </a:bodyPr>
            <a:lstStyle/>
            <a:p>
              <a:pPr defTabSz="914126"/>
              <a:r>
                <a:rPr lang="en-US" sz="1999" dirty="0">
                  <a:solidFill>
                    <a:srgbClr val="FFFFFF"/>
                  </a:solidFill>
                  <a:latin typeface="Segoe UI Light"/>
                </a:rPr>
                <a:t>authentication/</a:t>
              </a:r>
              <a:r>
                <a:rPr lang="en-US" sz="1999" dirty="0" err="1">
                  <a:solidFill>
                    <a:srgbClr val="FFFFFF"/>
                  </a:solidFill>
                  <a:latin typeface="Segoe UI Light"/>
                </a:rPr>
                <a:t>wk</a:t>
              </a:r>
              <a:endParaRPr lang="en-US" sz="1999" dirty="0">
                <a:solidFill>
                  <a:srgbClr val="FFFFFF"/>
                </a:solidFill>
                <a:latin typeface="Segoe UI Light"/>
              </a:endParaRPr>
            </a:p>
          </p:txBody>
        </p:sp>
      </p:grpSp>
      <p:grpSp>
        <p:nvGrpSpPr>
          <p:cNvPr id="59" name="Group 58"/>
          <p:cNvGrpSpPr/>
          <p:nvPr/>
        </p:nvGrpSpPr>
        <p:grpSpPr>
          <a:xfrm>
            <a:off x="-27106" y="5103639"/>
            <a:ext cx="4069002" cy="1739895"/>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defTabSz="914126">
                <a:lnSpc>
                  <a:spcPct val="95000"/>
                </a:lnSpc>
                <a:buSzPct val="90000"/>
              </a:pPr>
              <a:r>
                <a:rPr lang="en-US" sz="11270" spc="-294" dirty="0" smtClean="0">
                  <a:solidFill>
                    <a:srgbClr val="00B0F0"/>
                  </a:solidFill>
                  <a:latin typeface="Segoe UI Light" panose="020B0502040204020203" pitchFamily="34" charset="0"/>
                  <a:cs typeface="Segoe UI Light" panose="020B0502040204020203" pitchFamily="34" charset="0"/>
                </a:rPr>
                <a:t>&gt;</a:t>
              </a:r>
              <a:r>
                <a:rPr lang="en-US" sz="11270" spc="-294" dirty="0" smtClean="0">
                  <a:solidFill>
                    <a:srgbClr val="FFFFFF"/>
                  </a:solidFill>
                  <a:latin typeface="Segoe UI Light" panose="020B0502040204020203" pitchFamily="34" charset="0"/>
                  <a:cs typeface="Segoe UI Light" panose="020B0502040204020203" pitchFamily="34" charset="0"/>
                </a:rPr>
                <a:t>3</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defTabSz="914126">
                <a:lnSpc>
                  <a:spcPct val="95000"/>
                </a:lnSpc>
                <a:buSzPct val="90000"/>
              </a:pPr>
              <a:r>
                <a:rPr lang="en-US" sz="2799" b="1" dirty="0">
                  <a:solidFill>
                    <a:srgbClr val="11C1FF"/>
                  </a:solidFill>
                  <a:latin typeface="Segoe UI Light" panose="020B0502040204020203" pitchFamily="34" charset="0"/>
                  <a:cs typeface="Segoe UI Light" panose="020B0502040204020203" pitchFamily="34" charset="0"/>
                </a:rPr>
                <a:t>MILLION</a:t>
              </a:r>
              <a:r>
                <a:rPr lang="en-US" sz="2799" dirty="0">
                  <a:solidFill>
                    <a:srgbClr val="11C1FF"/>
                  </a:solidFill>
                  <a:latin typeface="Segoe UI Light" panose="020B0502040204020203" pitchFamily="34" charset="0"/>
                  <a:cs typeface="Segoe UI Light" panose="020B0502040204020203" pitchFamily="34" charset="0"/>
                </a:rPr>
                <a:t/>
              </a:r>
              <a:br>
                <a:rPr lang="en-US" sz="2799" dirty="0">
                  <a:solidFill>
                    <a:srgbClr val="11C1FF"/>
                  </a:solidFill>
                  <a:latin typeface="Segoe UI Light" panose="020B0502040204020203" pitchFamily="34" charset="0"/>
                  <a:cs typeface="Segoe UI Light" panose="020B0502040204020203" pitchFamily="34" charset="0"/>
                </a:rPr>
              </a:br>
              <a:r>
                <a:rPr lang="en-US" sz="1999" dirty="0">
                  <a:solidFill>
                    <a:srgbClr val="FFFFFF"/>
                  </a:solidFill>
                  <a:latin typeface="Segoe UI Light" panose="020B0502040204020203" pitchFamily="34" charset="0"/>
                  <a:cs typeface="Segoe UI Light" panose="020B0502040204020203" pitchFamily="34" charset="0"/>
                </a:rPr>
                <a:t>requests/sec</a:t>
              </a:r>
              <a:endParaRPr lang="en-US" sz="7198" dirty="0">
                <a:solidFill>
                  <a:srgbClr val="FFFFFF"/>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23698" y="3641227"/>
            <a:ext cx="3879282" cy="2931247"/>
            <a:chOff x="8562657" y="3733877"/>
            <a:chExt cx="3880291" cy="2932011"/>
          </a:xfrm>
        </p:grpSpPr>
        <p:grpSp>
          <p:nvGrpSpPr>
            <p:cNvPr id="38" name="Group 37"/>
            <p:cNvGrpSpPr/>
            <p:nvPr/>
          </p:nvGrpSpPr>
          <p:grpSpPr>
            <a:xfrm>
              <a:off x="8562657" y="3733877"/>
              <a:ext cx="3825568" cy="2337320"/>
              <a:chOff x="4770033" y="4172205"/>
              <a:chExt cx="3825568" cy="2337320"/>
            </a:xfrm>
          </p:grpSpPr>
          <p:sp>
            <p:nvSpPr>
              <p:cNvPr id="40" name="Rectangle 39"/>
              <p:cNvSpPr/>
              <p:nvPr/>
            </p:nvSpPr>
            <p:spPr>
              <a:xfrm>
                <a:off x="4770033" y="4172205"/>
                <a:ext cx="3825568" cy="2066488"/>
              </a:xfrm>
              <a:prstGeom prst="rect">
                <a:avLst/>
              </a:prstGeom>
            </p:spPr>
            <p:txBody>
              <a:bodyPr wrap="square" anchor="b">
                <a:spAutoFit/>
              </a:bodyPr>
              <a:lstStyle/>
              <a:p>
                <a:pPr defTabSz="914126">
                  <a:lnSpc>
                    <a:spcPct val="95000"/>
                  </a:lnSpc>
                  <a:buSzPct val="90000"/>
                </a:pPr>
                <a:r>
                  <a:rPr lang="en-US" sz="11300" spc="-500" dirty="0">
                    <a:solidFill>
                      <a:srgbClr val="00B0F0"/>
                    </a:solidFill>
                    <a:latin typeface="Segoe UI Light" panose="020B0502040204020203" pitchFamily="34" charset="0"/>
                    <a:cs typeface="Segoe UI Light" panose="020B0502040204020203" pitchFamily="34" charset="0"/>
                  </a:rPr>
                  <a:t>&gt;</a:t>
                </a:r>
                <a:r>
                  <a:rPr lang="en-US" sz="13500" spc="-500" dirty="0" smtClean="0">
                    <a:solidFill>
                      <a:srgbClr val="FFFFFF"/>
                    </a:solidFill>
                    <a:latin typeface="Segoe UI Light" panose="020B0502040204020203" pitchFamily="34" charset="0"/>
                    <a:cs typeface="Segoe UI Light" panose="020B0502040204020203" pitchFamily="34" charset="0"/>
                  </a:rPr>
                  <a:t>1.65</a:t>
                </a:r>
                <a:endParaRPr lang="en-US" sz="19900" spc="-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5941446" y="6007846"/>
                <a:ext cx="1505932" cy="501679"/>
              </a:xfrm>
              <a:prstGeom prst="rect">
                <a:avLst/>
              </a:prstGeom>
            </p:spPr>
            <p:txBody>
              <a:bodyPr wrap="none">
                <a:spAutoFit/>
              </a:bodyPr>
              <a:lstStyle/>
              <a:p>
                <a:pPr defTabSz="914126">
                  <a:lnSpc>
                    <a:spcPct val="95000"/>
                  </a:lnSpc>
                  <a:buSzPct val="90000"/>
                </a:pPr>
                <a:r>
                  <a:rPr lang="en-US" sz="2799" b="1" dirty="0" smtClean="0">
                    <a:solidFill>
                      <a:srgbClr val="11C1FF"/>
                    </a:solidFill>
                    <a:latin typeface="Segoe UI Light" panose="020B0502040204020203" pitchFamily="34" charset="0"/>
                    <a:cs typeface="Segoe UI Light" panose="020B0502040204020203" pitchFamily="34" charset="0"/>
                  </a:rPr>
                  <a:t>MILLION</a:t>
                </a:r>
                <a:endParaRPr lang="en-US" sz="2799" b="1" dirty="0">
                  <a:solidFill>
                    <a:srgbClr val="11C1FF"/>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9754321" y="6019646"/>
              <a:ext cx="2688627" cy="646242"/>
            </a:xfrm>
            <a:prstGeom prst="rect">
              <a:avLst/>
            </a:prstGeom>
            <a:noFill/>
          </p:spPr>
          <p:txBody>
            <a:bodyPr wrap="square" rtlCol="0">
              <a:spAutoFit/>
            </a:bodyPr>
            <a:lstStyle/>
            <a:p>
              <a:pPr defTabSz="914126"/>
              <a:r>
                <a:rPr lang="en-US" sz="1799" dirty="0">
                  <a:solidFill>
                    <a:srgbClr val="FFFFFF"/>
                  </a:solidFill>
                  <a:latin typeface="Segoe UI Light"/>
                </a:rPr>
                <a:t>Developers registered with Visual Studio Online</a:t>
              </a:r>
            </a:p>
          </p:txBody>
        </p:sp>
      </p:grpSp>
    </p:spTree>
    <p:extLst>
      <p:ext uri="{BB962C8B-B14F-4D97-AF65-F5344CB8AC3E}">
        <p14:creationId xmlns:p14="http://schemas.microsoft.com/office/powerpoint/2010/main" val="134634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250"/>
                                        <p:tgtEl>
                                          <p:spTgt spid="62"/>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50"/>
                                        <p:tgtEl>
                                          <p:spTgt spid="19"/>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513012" y="1447800"/>
            <a:ext cx="6713756" cy="2169392"/>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800" dirty="0" smtClean="0">
                <a:solidFill>
                  <a:srgbClr val="FFFFFF"/>
                </a:solidFill>
                <a:latin typeface="Segoe UI Light"/>
              </a:rPr>
              <a:t>Azure Services</a:t>
            </a:r>
            <a:endParaRPr lang="en-US" sz="13800" dirty="0">
              <a:solidFill>
                <a:srgbClr val="FFFFFF"/>
              </a:solidFill>
              <a:latin typeface="Segoe UI Light"/>
            </a:endParaRPr>
          </a:p>
        </p:txBody>
      </p:sp>
    </p:spTree>
    <p:extLst>
      <p:ext uri="{BB962C8B-B14F-4D97-AF65-F5344CB8AC3E}">
        <p14:creationId xmlns:p14="http://schemas.microsoft.com/office/powerpoint/2010/main" val="168878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06" y="135821"/>
            <a:ext cx="10986231" cy="825787"/>
          </a:xfrm>
        </p:spPr>
        <p:txBody>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grpSp>
        <p:nvGrpSpPr>
          <p:cNvPr id="223" name="Group 222"/>
          <p:cNvGrpSpPr/>
          <p:nvPr/>
        </p:nvGrpSpPr>
        <p:grpSpPr>
          <a:xfrm>
            <a:off x="258197" y="983605"/>
            <a:ext cx="925371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Client layer</a:t>
              </a:r>
            </a:p>
            <a:p>
              <a:pPr algn="ctr"/>
              <a:r>
                <a:rPr lang="en-US" sz="1100" b="1" dirty="0">
                  <a:solidFill>
                    <a:schemeClr val="bg1"/>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endParaRPr lang="en-US" sz="900" dirty="0">
                      <a:solidFill>
                        <a:schemeClr val="bg1"/>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endParaRPr lang="en-US" sz="900" dirty="0">
                    <a:solidFill>
                      <a:schemeClr val="bg1"/>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3100" y="4863581"/>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0506"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49270" y="2270710"/>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a:t>
                  </a:r>
                  <a:r>
                    <a:rPr lang="en-US" sz="1100" dirty="0" smtClean="0">
                      <a:solidFill>
                        <a:schemeClr val="bg1"/>
                      </a:solidFill>
                      <a:latin typeface="Segoe UI" panose="020B0502040204020203" pitchFamily="34" charset="0"/>
                      <a:cs typeface="Segoe UI" panose="020B0502040204020203" pitchFamily="34" charset="0"/>
                    </a:rPr>
                    <a:t>uthentication</a:t>
                  </a:r>
                  <a:endParaRPr lang="en-US" sz="1100" dirty="0">
                    <a:solidFill>
                      <a:schemeClr val="bg1"/>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3436" y="3565828"/>
            <a:ext cx="8306723" cy="968283"/>
            <a:chOff x="253436" y="3565828"/>
            <a:chExt cx="8306723"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7"/>
              <a:ext cx="7589089" cy="800722"/>
              <a:chOff x="971070" y="3609564"/>
              <a:chExt cx="7589089" cy="800722"/>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a:t>
                  </a:r>
                  <a:r>
                    <a:rPr lang="en-US" sz="1100" dirty="0" smtClean="0">
                      <a:solidFill>
                        <a:schemeClr val="bg1"/>
                      </a:solidFill>
                      <a:latin typeface="Segoe UI" panose="020B0502040204020203" pitchFamily="34" charset="0"/>
                      <a:cs typeface="Segoe UI" panose="020B0502040204020203" pitchFamily="34" charset="0"/>
                    </a:rPr>
                    <a:t>Bus</a:t>
                  </a:r>
                  <a:endParaRPr lang="en-US" sz="1100" dirty="0">
                    <a:solidFill>
                      <a:schemeClr val="bg1"/>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7505294" y="3633046"/>
                <a:ext cx="1054865" cy="777240"/>
                <a:chOff x="8950721" y="3657125"/>
                <a:chExt cx="1054865" cy="750430"/>
              </a:xfrm>
            </p:grpSpPr>
            <p:sp>
              <p:nvSpPr>
                <p:cNvPr id="41" name="Rectangle 40"/>
                <p:cNvSpPr/>
                <p:nvPr/>
              </p:nvSpPr>
              <p:spPr>
                <a:xfrm>
                  <a:off x="8950721" y="3657125"/>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9400707" y="3684717"/>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a:t>
                  </a:r>
                  <a:r>
                    <a:rPr lang="en-US" sz="1100" dirty="0" smtClean="0">
                      <a:solidFill>
                        <a:schemeClr val="bg1"/>
                      </a:solidFill>
                      <a:latin typeface="Segoe UI" panose="020B0502040204020203" pitchFamily="34" charset="0"/>
                      <a:cs typeface="Segoe UI" panose="020B0502040204020203" pitchFamily="34" charset="0"/>
                    </a:rPr>
                    <a:t>Manager</a:t>
                  </a:r>
                  <a:endParaRPr lang="en-US" sz="1100" dirty="0">
                    <a:solidFill>
                      <a:schemeClr val="bg1"/>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a:t>
                  </a:r>
                  <a:r>
                    <a:rPr lang="en-US" sz="1100" dirty="0" smtClean="0">
                      <a:solidFill>
                        <a:schemeClr val="bg1"/>
                      </a:solidFill>
                      <a:latin typeface="Segoe UI" panose="020B0502040204020203" pitchFamily="34" charset="0"/>
                      <a:cs typeface="Segoe UI" panose="020B0502040204020203" pitchFamily="34" charset="0"/>
                    </a:rPr>
                    <a:t>Networks</a:t>
                  </a:r>
                  <a:endParaRPr lang="en-US" sz="1100" dirty="0">
                    <a:solidFill>
                      <a:schemeClr val="bg1"/>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4"/>
                <a:ext cx="970356" cy="799966"/>
                <a:chOff x="6440376" y="3609254"/>
                <a:chExt cx="970356" cy="799966"/>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a:t>
                  </a:r>
                  <a:r>
                    <a:rPr lang="en-US" sz="1100" dirty="0" smtClean="0">
                      <a:solidFill>
                        <a:schemeClr val="bg1"/>
                      </a:solidFill>
                      <a:latin typeface="Segoe UI" panose="020B0502040204020203" pitchFamily="34" charset="0"/>
                      <a:cs typeface="Segoe UI" panose="020B0502040204020203" pitchFamily="34" charset="0"/>
                    </a:rPr>
                    <a:t>Route</a:t>
                  </a:r>
                  <a:endParaRPr lang="en-US" sz="1100" dirty="0">
                    <a:solidFill>
                      <a:schemeClr val="bg1"/>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4"/>
                  <a:ext cx="554463" cy="43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3436" y="4673444"/>
            <a:ext cx="11652678" cy="949052"/>
            <a:chOff x="253436" y="4673444"/>
            <a:chExt cx="11652678"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10943867" cy="788406"/>
              <a:chOff x="962247" y="4732622"/>
              <a:chExt cx="10943867" cy="788406"/>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API Mgmt</a:t>
                  </a:r>
                  <a:endParaRPr lang="en-US" sz="1100" dirty="0">
                    <a:solidFill>
                      <a:schemeClr val="bg1"/>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Web Apps</a:t>
                  </a:r>
                  <a:endParaRPr lang="en-US" sz="1100" dirty="0">
                    <a:solidFill>
                      <a:schemeClr val="bg1"/>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10918112" y="4743788"/>
                <a:ext cx="988002" cy="777240"/>
                <a:chOff x="11057700" y="4787878"/>
                <a:chExt cx="988002" cy="750431"/>
              </a:xfrm>
            </p:grpSpPr>
            <p:sp>
              <p:nvSpPr>
                <p:cNvPr id="52" name="Rectangle 51"/>
                <p:cNvSpPr/>
                <p:nvPr/>
              </p:nvSpPr>
              <p:spPr>
                <a:xfrm>
                  <a:off x="11057700" y="478787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a:t>
                  </a:r>
                  <a:r>
                    <a:rPr lang="en-US" sz="1100" dirty="0" smtClean="0">
                      <a:solidFill>
                        <a:schemeClr val="bg1"/>
                      </a:solidFill>
                      <a:latin typeface="Segoe UI" panose="020B0502040204020203" pitchFamily="34" charset="0"/>
                      <a:cs typeface="Segoe UI" panose="020B0502040204020203" pitchFamily="34" charset="0"/>
                    </a:rPr>
                    <a:t>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11528182" y="4794792"/>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Mobile Apps</a:t>
                  </a:r>
                  <a:endParaRPr lang="en-US" sz="1100" dirty="0">
                    <a:solidFill>
                      <a:schemeClr val="bg1"/>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a:t>
                  </a:r>
                  <a:r>
                    <a:rPr lang="en-US" sz="1100" dirty="0" smtClean="0">
                      <a:solidFill>
                        <a:schemeClr val="bg1"/>
                      </a:solidFill>
                      <a:latin typeface="Segoe UI" panose="020B0502040204020203" pitchFamily="34" charset="0"/>
                      <a:cs typeface="Segoe UI" panose="020B0502040204020203" pitchFamily="34" charset="0"/>
                    </a:rPr>
                    <a:t>Hubs</a:t>
                  </a:r>
                  <a:endParaRPr lang="en-US" sz="1100" dirty="0">
                    <a:solidFill>
                      <a:schemeClr val="bg1"/>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3438" y="5761830"/>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smtClean="0">
                    <a:solidFill>
                      <a:schemeClr val="bg1"/>
                    </a:solidFill>
                    <a:latin typeface="Segoe UI" panose="020B0502040204020203" pitchFamily="34" charset="0"/>
                    <a:cs typeface="Segoe UI" panose="020B0502040204020203" pitchFamily="34" charset="0"/>
                  </a:rPr>
                  <a:t>Data</a:t>
                </a:r>
                <a:endParaRPr lang="en-US" sz="1100" dirty="0">
                  <a:solidFill>
                    <a:schemeClr val="bg1"/>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Machine Learning</a:t>
                    </a:r>
                    <a:endParaRPr lang="en-US" sz="1100" dirty="0">
                      <a:solidFill>
                        <a:schemeClr val="bg1"/>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a:t>
                      </a:r>
                      <a:r>
                        <a:rPr lang="en-US" sz="1100" dirty="0" smtClean="0">
                          <a:solidFill>
                            <a:schemeClr val="bg1"/>
                          </a:solidFill>
                          <a:latin typeface="Segoe UI" panose="020B0502040204020203" pitchFamily="34" charset="0"/>
                          <a:cs typeface="Segoe UI" panose="020B0502040204020203" pitchFamily="34" charset="0"/>
                        </a:rPr>
                        <a:t>Insight</a:t>
                      </a:r>
                      <a:endParaRPr lang="en-US" sz="1100" dirty="0">
                        <a:solidFill>
                          <a:schemeClr val="bg1"/>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a:t>
                      </a:r>
                      <a:r>
                        <a:rPr lang="en-US" sz="1100" dirty="0" smtClean="0">
                          <a:solidFill>
                            <a:schemeClr val="bg1"/>
                          </a:solidFill>
                          <a:latin typeface="Segoe UI" panose="020B0502040204020203" pitchFamily="34" charset="0"/>
                          <a:cs typeface="Segoe UI" panose="020B0502040204020203" pitchFamily="34" charset="0"/>
                        </a:rPr>
                        <a:t>Recovery</a:t>
                      </a:r>
                      <a:endParaRPr lang="en-US" sz="1100" dirty="0">
                        <a:solidFill>
                          <a:schemeClr val="bg1"/>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a:t>
                      </a:r>
                      <a:r>
                        <a:rPr lang="en-US" sz="1100" dirty="0" smtClean="0">
                          <a:solidFill>
                            <a:schemeClr val="bg1"/>
                          </a:solidFill>
                          <a:latin typeface="Segoe UI" panose="020B0502040204020203" pitchFamily="34" charset="0"/>
                          <a:cs typeface="Segoe UI" panose="020B0502040204020203" pitchFamily="34" charset="0"/>
                        </a:rPr>
                        <a:t>Database</a:t>
                      </a:r>
                      <a:endParaRPr lang="en-US" sz="1100" dirty="0">
                        <a:solidFill>
                          <a:schemeClr val="bg1"/>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smtClean="0">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166291" y="5948729"/>
            <a:ext cx="334308" cy="323860"/>
          </a:xfrm>
          <a:prstGeom prst="rect">
            <a:avLst/>
          </a:prstGeom>
        </p:spPr>
      </p:pic>
      <p:sp>
        <p:nvSpPr>
          <p:cNvPr id="131" name="Rectangle 130"/>
          <p:cNvSpPr/>
          <p:nvPr/>
        </p:nvSpPr>
        <p:spPr>
          <a:xfrm>
            <a:off x="4282329" y="4751335"/>
            <a:ext cx="970746" cy="77724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API Apps</a:t>
            </a:r>
            <a:endParaRPr lang="en-US" sz="1100" dirty="0">
              <a:solidFill>
                <a:schemeClr val="bg1"/>
              </a:solidFill>
              <a:latin typeface="Segoe UI" panose="020B0502040204020203" pitchFamily="34" charset="0"/>
              <a:cs typeface="Segoe UI" panose="020B0502040204020203" pitchFamily="34" charset="0"/>
            </a:endParaRPr>
          </a:p>
        </p:txBody>
      </p:sp>
      <p:pic>
        <p:nvPicPr>
          <p:cNvPr id="130" name="Picture 129"/>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4757233" y="4801493"/>
            <a:ext cx="479233" cy="479233"/>
          </a:xfrm>
          <a:prstGeom prst="flowChartOffpageConnector">
            <a:avLst/>
          </a:prstGeom>
          <a:noFill/>
        </p:spPr>
      </p:pic>
      <p:sp>
        <p:nvSpPr>
          <p:cNvPr id="135" name="Rectangle 134"/>
          <p:cNvSpPr/>
          <p:nvPr/>
        </p:nvSpPr>
        <p:spPr>
          <a:xfrm>
            <a:off x="3130659" y="3664841"/>
            <a:ext cx="970356" cy="77724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Logic Apps</a:t>
            </a:r>
            <a:endParaRPr lang="en-US" sz="1100" dirty="0">
              <a:solidFill>
                <a:schemeClr val="bg1"/>
              </a:solidFill>
              <a:latin typeface="Segoe UI" panose="020B0502040204020203" pitchFamily="34" charset="0"/>
              <a:cs typeface="Segoe UI" panose="020B0502040204020203" pitchFamily="34" charset="0"/>
            </a:endParaRPr>
          </a:p>
        </p:txBody>
      </p:sp>
      <p:pic>
        <p:nvPicPr>
          <p:cNvPr id="136" name="Picture 135"/>
          <p:cNvPicPr>
            <a:picLocks noChangeAspect="1"/>
          </p:cNvPicPr>
          <p:nvPr/>
        </p:nvPicPr>
        <p:blipFill>
          <a:blip r:embed="rId39"/>
          <a:stretch>
            <a:fillRect/>
          </a:stretch>
        </p:blipFill>
        <p:spPr>
          <a:xfrm>
            <a:off x="3577939" y="3702748"/>
            <a:ext cx="479456" cy="478921"/>
          </a:xfrm>
          <a:prstGeom prst="rect">
            <a:avLst/>
          </a:prstGeom>
        </p:spPr>
      </p:pic>
    </p:spTree>
    <p:extLst>
      <p:ext uri="{BB962C8B-B14F-4D97-AF65-F5344CB8AC3E}">
        <p14:creationId xmlns:p14="http://schemas.microsoft.com/office/powerpoint/2010/main" val="38271387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7.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8.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9.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Seth Brickman</DisplayName>
        <AccountId>139</AccountId>
        <AccountType/>
      </UserInfo>
      <UserInfo>
        <DisplayName>Neil Hutson</DisplayName>
        <AccountId>140</AccountId>
        <AccountType/>
      </UserInfo>
      <UserInfo>
        <DisplayName>Jonah Sterling</DisplayName>
        <AccountId>136</AccountId>
        <AccountType/>
      </UserInfo>
    </SharedWithUsers>
  </documentManagement>
</p:properties>
</file>

<file path=customXml/itemProps1.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2.xml><?xml version="1.0" encoding="utf-8"?>
<ds:datastoreItem xmlns:ds="http://schemas.openxmlformats.org/officeDocument/2006/customXml" ds:itemID="{3093EB58-A3C8-4EFB-858C-7BC99E7A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A13FED-9D9A-42D4-BBF4-345F4CCBDD05}">
  <ds:schemaRef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2006/documentManagement/types"/>
    <ds:schemaRef ds:uri="fee586e5-3c92-48eb-9898-42915e590ada"/>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1342</Words>
  <Application>Microsoft Office PowerPoint</Application>
  <PresentationFormat>Custom</PresentationFormat>
  <Paragraphs>279</Paragraphs>
  <Slides>19</Slides>
  <Notes>14</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19</vt:i4>
      </vt:variant>
    </vt:vector>
  </HeadingPairs>
  <TitlesOfParts>
    <vt:vector size="37" baseType="lpstr">
      <vt:lpstr>メイリオ</vt:lpstr>
      <vt:lpstr>MS PGothic</vt:lpstr>
      <vt:lpstr>Arial</vt:lpstr>
      <vt:lpstr>Consolas</vt:lpstr>
      <vt:lpstr>Segoe Light</vt:lpstr>
      <vt:lpstr>Segoe UI</vt:lpstr>
      <vt:lpstr>Segoe UI Light</vt:lpstr>
      <vt:lpstr>Segoe UI Semibold</vt:lpstr>
      <vt:lpstr>Wingdings</vt:lpstr>
      <vt:lpstr>Executive_Retreat_2013_16x9_Jan-15-2013</vt:lpstr>
      <vt:lpstr>FY13 EPG Presentation Template_External_16x9_Light</vt:lpstr>
      <vt:lpstr>Excutive-Retreat_White_16x9_2014</vt:lpstr>
      <vt:lpstr>1_FY13 EPG Presentation Template_External_16x9_Light</vt:lpstr>
      <vt:lpstr>Azure Medium</vt:lpstr>
      <vt:lpstr>Standard Layouts</vt:lpstr>
      <vt:lpstr>2_FY13 EPG Presentation Template_External_16x9_Light</vt:lpstr>
      <vt:lpstr>1_3-30410_WPC2014_Vision_Template_16x9</vt:lpstr>
      <vt:lpstr>1_Azure Medium</vt:lpstr>
      <vt:lpstr>Azure Data Overview</vt:lpstr>
      <vt:lpstr>The Cloud for Modern Business</vt:lpstr>
      <vt:lpstr>Why the cloud?</vt:lpstr>
      <vt:lpstr>PowerPoint Presentation</vt:lpstr>
      <vt:lpstr>PowerPoint Presentation</vt:lpstr>
      <vt:lpstr>PowerPoint Presentation</vt:lpstr>
      <vt:lpstr>PowerPoint Presentation</vt:lpstr>
      <vt:lpstr>PowerPoint Presentation</vt:lpstr>
      <vt:lpstr>Microsoft Azure Services </vt:lpstr>
      <vt:lpstr>Virtual Machines</vt:lpstr>
      <vt:lpstr>Azure App Service Web Apps</vt:lpstr>
      <vt:lpstr>Visual Studio Online</vt:lpstr>
      <vt:lpstr>You</vt:lpstr>
      <vt:lpstr>Azure Media Services</vt:lpstr>
      <vt:lpstr>Azure App Service Mobile Apps</vt:lpstr>
      <vt:lpstr>Internet of Things</vt:lpstr>
      <vt:lpstr>Azure Stream Analytics</vt:lpstr>
      <vt:lpstr>Support for Open Source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2015-04-24T19:22:47Z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0x0101004A821E223A3BC347949CC2419033DBE2</vt:lpwstr>
  </property>
  <property fmtid="{D5CDD505-2E9C-101B-9397-08002B2CF9AE}" pid="4" name="DocVizMetadataToken">
    <vt:lpwstr>300x168x1</vt:lpwstr>
  </property>
</Properties>
</file>