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88" r:id="rId4"/>
    <p:sldId id="289" r:id="rId5"/>
    <p:sldId id="290" r:id="rId6"/>
    <p:sldId id="291" r:id="rId7"/>
    <p:sldId id="292" r:id="rId8"/>
    <p:sldId id="293" r:id="rId9"/>
    <p:sldId id="294" r:id="rId10"/>
    <p:sldId id="259" r:id="rId11"/>
    <p:sldId id="261" r:id="rId12"/>
    <p:sldId id="262" r:id="rId13"/>
    <p:sldId id="264" r:id="rId14"/>
    <p:sldId id="267" r:id="rId15"/>
    <p:sldId id="263" r:id="rId16"/>
    <p:sldId id="265" r:id="rId17"/>
    <p:sldId id="268" r:id="rId18"/>
    <p:sldId id="266" r:id="rId19"/>
    <p:sldId id="271" r:id="rId20"/>
    <p:sldId id="272" r:id="rId21"/>
    <p:sldId id="273" r:id="rId22"/>
    <p:sldId id="275" r:id="rId23"/>
    <p:sldId id="278" r:id="rId24"/>
    <p:sldId id="299" r:id="rId25"/>
    <p:sldId id="295" r:id="rId26"/>
    <p:sldId id="296" r:id="rId27"/>
    <p:sldId id="276" r:id="rId28"/>
    <p:sldId id="297" r:id="rId29"/>
    <p:sldId id="284" r:id="rId30"/>
    <p:sldId id="285" r:id="rId31"/>
    <p:sldId id="287" r:id="rId32"/>
    <p:sldId id="298"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40" autoAdjust="0"/>
  </p:normalViewPr>
  <p:slideViewPr>
    <p:cSldViewPr snapToGrid="0">
      <p:cViewPr varScale="1">
        <p:scale>
          <a:sx n="93" d="100"/>
          <a:sy n="93"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D0B72-7C82-4CCE-B501-D0B20F266F48}" type="datetimeFigureOut">
              <a:rPr lang="en-US" smtClean="0"/>
              <a:t>4/24/2015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3495B-8521-4853-9505-11DC4F030195}" type="slidenum">
              <a:rPr lang="en-US" smtClean="0"/>
              <a:t>‹#›</a:t>
            </a:fld>
            <a:endParaRPr lang="en-US"/>
          </a:p>
        </p:txBody>
      </p:sp>
    </p:spTree>
    <p:extLst>
      <p:ext uri="{BB962C8B-B14F-4D97-AF65-F5344CB8AC3E}">
        <p14:creationId xmlns:p14="http://schemas.microsoft.com/office/powerpoint/2010/main" val="256572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194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30237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AZ</a:t>
            </a:r>
            <a:r>
              <a:rPr lang="en-US" baseline="0" dirty="0" smtClean="0"/>
              <a:t> LB = Azure Load Balancer</a:t>
            </a:r>
            <a:endParaRPr lang="el-GR" dirty="0"/>
          </a:p>
        </p:txBody>
      </p:sp>
      <p:sp>
        <p:nvSpPr>
          <p:cNvPr id="4" name="Θέση αριθμού διαφάνειας 3"/>
          <p:cNvSpPr>
            <a:spLocks noGrp="1"/>
          </p:cNvSpPr>
          <p:nvPr>
            <p:ph type="sldNum" sz="quarter" idx="10"/>
          </p:nvPr>
        </p:nvSpPr>
        <p:spPr/>
        <p:txBody>
          <a:bodyPr/>
          <a:lstStyle/>
          <a:p>
            <a:fld id="{7933495B-8521-4853-9505-11DC4F030195}" type="slidenum">
              <a:rPr lang="en-US" smtClean="0"/>
              <a:t>30</a:t>
            </a:fld>
            <a:endParaRPr lang="en-US"/>
          </a:p>
        </p:txBody>
      </p:sp>
    </p:spTree>
    <p:extLst>
      <p:ext uri="{BB962C8B-B14F-4D97-AF65-F5344CB8AC3E}">
        <p14:creationId xmlns:p14="http://schemas.microsoft.com/office/powerpoint/2010/main" val="757486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7933495B-8521-4853-9505-11DC4F030195}" type="slidenum">
              <a:rPr lang="en-US" smtClean="0"/>
              <a:t>33</a:t>
            </a:fld>
            <a:endParaRPr lang="en-US"/>
          </a:p>
        </p:txBody>
      </p:sp>
    </p:spTree>
    <p:extLst>
      <p:ext uri="{BB962C8B-B14F-4D97-AF65-F5344CB8AC3E}">
        <p14:creationId xmlns:p14="http://schemas.microsoft.com/office/powerpoint/2010/main" val="689463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AAS</a:t>
            </a:r>
            <a:r>
              <a:rPr lang="en-US" baseline="0" dirty="0" smtClean="0"/>
              <a:t> = Azure App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11497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a:t>
            </a:r>
            <a:r>
              <a:rPr lang="en-US" baseline="0" dirty="0" smtClean="0"/>
              <a:t> gained by an app using AAS</a:t>
            </a:r>
          </a:p>
          <a:p>
            <a:pPr marL="171450" indent="-171450">
              <a:buFont typeface="Arial" panose="020B0604020202020204" pitchFamily="34" charset="0"/>
              <a:buChar char="•"/>
            </a:pPr>
            <a:r>
              <a:rPr lang="el-GR" baseline="0" dirty="0" smtClean="0"/>
              <a:t>Επεκτασιμότητα (</a:t>
            </a:r>
            <a:r>
              <a:rPr lang="en-US" baseline="0" dirty="0" smtClean="0"/>
              <a:t>Scalability)</a:t>
            </a:r>
            <a:r>
              <a:rPr lang="el-GR" baseline="0" dirty="0" smtClean="0"/>
              <a:t> -&gt; </a:t>
            </a:r>
            <a:r>
              <a:rPr lang="en-US" baseline="0" dirty="0" smtClean="0"/>
              <a:t>plus many </a:t>
            </a:r>
            <a:r>
              <a:rPr lang="en-US" baseline="0" dirty="0" err="1" smtClean="0"/>
              <a:t>many</a:t>
            </a:r>
            <a:r>
              <a:rPr lang="en-US" baseline="0" dirty="0" smtClean="0"/>
              <a:t> different ways/types to handle payments</a:t>
            </a:r>
          </a:p>
          <a:p>
            <a:pPr marL="171450" indent="-171450">
              <a:buFont typeface="Arial" panose="020B0604020202020204" pitchFamily="34" charset="0"/>
              <a:buChar char="•"/>
            </a:pPr>
            <a:r>
              <a:rPr lang="el-GR" baseline="0" dirty="0" smtClean="0"/>
              <a:t>Ευελιξία (</a:t>
            </a:r>
            <a:r>
              <a:rPr lang="en-US" baseline="0" dirty="0" smtClean="0"/>
              <a:t>Agility -&gt; Minimum downtime/Easy(visual no CLI) deployment tools/</a:t>
            </a:r>
            <a:r>
              <a:rPr lang="el-GR" baseline="0" dirty="0" smtClean="0"/>
              <a:t>Γεωμετρικά κατανεμημένοι πόροι</a:t>
            </a:r>
            <a:endParaRPr lang="en-US" baseline="0" dirty="0" smtClean="0"/>
          </a:p>
          <a:p>
            <a:pPr marL="171450" indent="-171450">
              <a:buFont typeface="Arial" panose="020B0604020202020204" pitchFamily="34" charset="0"/>
              <a:buChar char="•"/>
            </a:pPr>
            <a:r>
              <a:rPr lang="el-GR" baseline="0" dirty="0" smtClean="0"/>
              <a:t>Τηλεμετρία/Ανάλυση δεδομένων της εφαρμογής σε πραγματικό χρόνο</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4/24/2015 1:42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20024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b="0" baseline="0" dirty="0" smtClean="0">
                <a:latin typeface="Segoe UI Light" panose="020B0502040204020203" pitchFamily="34" charset="0"/>
              </a:rPr>
              <a:t>Today we are announcing App Service, a new service in Azure, which brings together the functionality of Azure Websites, Azure Mobile Services, and Azure </a:t>
            </a:r>
            <a:r>
              <a:rPr lang="en-US" sz="1400" b="0" baseline="0" dirty="0" err="1" smtClean="0">
                <a:latin typeface="Segoe UI Light" panose="020B0502040204020203" pitchFamily="34" charset="0"/>
              </a:rPr>
              <a:t>Biztalk</a:t>
            </a:r>
            <a:r>
              <a:rPr lang="en-US" sz="1400" b="0" baseline="0" dirty="0" smtClean="0">
                <a:latin typeface="Segoe UI Light" panose="020B0502040204020203" pitchFamily="34" charset="0"/>
              </a:rPr>
              <a:t> Services into a single development experience.</a:t>
            </a:r>
          </a:p>
          <a:p>
            <a:endParaRPr lang="en-US" sz="1400" dirty="0" smtClean="0"/>
          </a:p>
          <a:p>
            <a:pPr marL="171450" indent="-171450">
              <a:buFont typeface="Arial" panose="020B0604020202020204" pitchFamily="34" charset="0"/>
              <a:buChar char="•"/>
            </a:pPr>
            <a:endParaRPr lang="en-US" sz="1400" b="0" baseline="0" dirty="0" smtClean="0">
              <a:latin typeface="Segoe UI Light"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48115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smtClean="0"/>
          </a:p>
          <a:p>
            <a:pPr marL="285750" indent="-285750">
              <a:buFont typeface="Arial" panose="020B0604020202020204" pitchFamily="34" charset="0"/>
              <a:buChar char="•"/>
            </a:pPr>
            <a:r>
              <a:rPr lang="en-US" baseline="0" dirty="0" smtClean="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96799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Segoe UI Light" panose="020B0502040204020203" pitchFamily="34" charset="0"/>
              </a:rPr>
              <a:t>All the connectivity and tools you need to automate your modern business – </a:t>
            </a:r>
            <a:r>
              <a:rPr lang="en-US" sz="1200" dirty="0" smtClean="0">
                <a:latin typeface="Segoe UI Light" panose="020B0502040204020203" pitchFamily="34" charset="0"/>
              </a:rPr>
              <a:t>with</a:t>
            </a:r>
            <a:r>
              <a:rPr lang="en-US" sz="1200" baseline="0" dirty="0" smtClean="0">
                <a:latin typeface="Segoe UI Light" panose="020B0502040204020203" pitchFamily="34" charset="0"/>
              </a:rPr>
              <a:t> over 40 connectors </a:t>
            </a:r>
            <a:r>
              <a:rPr lang="en-US" sz="1200" dirty="0" smtClean="0">
                <a:latin typeface="Segoe UI Light" panose="020B0502040204020203" pitchFamily="34" charset="0"/>
              </a:rPr>
              <a:t>and </a:t>
            </a:r>
            <a:r>
              <a:rPr lang="en-US" sz="1200" dirty="0">
                <a:latin typeface="Segoe UI Light" panose="020B0502040204020203" pitchFamily="34" charset="0"/>
              </a:rPr>
              <a:t>growing all the </a:t>
            </a:r>
            <a:r>
              <a:rPr lang="en-US" sz="1200" dirty="0" smtClean="0">
                <a:latin typeface="Segoe UI Light" panose="020B0502040204020203" pitchFamily="34" charset="0"/>
              </a:rPr>
              <a:t>time</a:t>
            </a:r>
            <a:r>
              <a:rPr lang="en-US" sz="1200" baseline="0" dirty="0" smtClean="0">
                <a:latin typeface="Segoe UI Light" panose="020B0502040204020203" pitchFamily="34" charset="0"/>
              </a:rPr>
              <a:t> with the ability for any 3</a:t>
            </a:r>
            <a:r>
              <a:rPr lang="en-US" sz="1200" baseline="30000" dirty="0" smtClean="0">
                <a:latin typeface="Segoe UI Light" panose="020B0502040204020203" pitchFamily="34" charset="0"/>
              </a:rPr>
              <a:t>rd</a:t>
            </a:r>
            <a:r>
              <a:rPr lang="en-US" sz="1200" baseline="0" dirty="0" smtClean="0">
                <a:latin typeface="Segoe UI Light" panose="020B0502040204020203" pitchFamily="34" charset="0"/>
              </a:rPr>
              <a:t> party to contribute to our gallery.</a:t>
            </a:r>
            <a:endParaRPr lang="en-US" sz="1200" dirty="0" smtClean="0">
              <a:latin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4469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96577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SKUs such</a:t>
            </a:r>
            <a:r>
              <a:rPr lang="en-US" baseline="0" dirty="0" smtClean="0"/>
              <a:t> us free/basic/standard/shared/premium</a:t>
            </a:r>
            <a:endParaRPr lang="en-US" dirty="0" smtClean="0"/>
          </a:p>
          <a:p>
            <a:endParaRPr lang="en-US" dirty="0" smtClean="0"/>
          </a:p>
          <a:p>
            <a:r>
              <a:rPr lang="en-US" dirty="0" smtClean="0"/>
              <a:t>ARM stands for Azure Resource Management template</a:t>
            </a:r>
            <a:endParaRPr lang="el-GR" dirty="0"/>
          </a:p>
        </p:txBody>
      </p:sp>
      <p:sp>
        <p:nvSpPr>
          <p:cNvPr id="4" name="Θέση αριθμού διαφάνειας 3"/>
          <p:cNvSpPr>
            <a:spLocks noGrp="1"/>
          </p:cNvSpPr>
          <p:nvPr>
            <p:ph type="sldNum" sz="quarter" idx="10"/>
          </p:nvPr>
        </p:nvSpPr>
        <p:spPr/>
        <p:txBody>
          <a:bodyPr/>
          <a:lstStyle/>
          <a:p>
            <a:fld id="{7933495B-8521-4853-9505-11DC4F030195}" type="slidenum">
              <a:rPr lang="en-US" smtClean="0"/>
              <a:t>20</a:t>
            </a:fld>
            <a:endParaRPr lang="en-US"/>
          </a:p>
        </p:txBody>
      </p:sp>
    </p:spTree>
    <p:extLst>
      <p:ext uri="{BB962C8B-B14F-4D97-AF65-F5344CB8AC3E}">
        <p14:creationId xmlns:p14="http://schemas.microsoft.com/office/powerpoint/2010/main" val="426470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AAD = Azure Active Directory</a:t>
            </a:r>
          </a:p>
          <a:p>
            <a:r>
              <a:rPr lang="en-US" dirty="0" smtClean="0"/>
              <a:t>MSA = Microsoft Account</a:t>
            </a:r>
            <a:endParaRPr lang="el-GR" dirty="0"/>
          </a:p>
        </p:txBody>
      </p:sp>
      <p:sp>
        <p:nvSpPr>
          <p:cNvPr id="4" name="Θέση αριθμού διαφάνειας 3"/>
          <p:cNvSpPr>
            <a:spLocks noGrp="1"/>
          </p:cNvSpPr>
          <p:nvPr>
            <p:ph type="sldNum" sz="quarter" idx="10"/>
          </p:nvPr>
        </p:nvSpPr>
        <p:spPr/>
        <p:txBody>
          <a:bodyPr/>
          <a:lstStyle/>
          <a:p>
            <a:fld id="{7933495B-8521-4853-9505-11DC4F030195}" type="slidenum">
              <a:rPr lang="en-US" smtClean="0"/>
              <a:t>27</a:t>
            </a:fld>
            <a:endParaRPr lang="en-US"/>
          </a:p>
        </p:txBody>
      </p:sp>
    </p:spTree>
    <p:extLst>
      <p:ext uri="{BB962C8B-B14F-4D97-AF65-F5344CB8AC3E}">
        <p14:creationId xmlns:p14="http://schemas.microsoft.com/office/powerpoint/2010/main" val="2763132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98187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09925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9766992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9841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36094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312924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05342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110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747002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525479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9561532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062145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1022669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1284693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113584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450221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31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1537420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ithub.com/Tsilopoulos" TargetMode="External"/><Relationship Id="rId5" Type="http://schemas.openxmlformats.org/officeDocument/2006/relationships/hyperlink" Target="https://gr.linkedin.com/in/panostsilopoulos" TargetMode="External"/><Relationship Id="rId4" Type="http://schemas.openxmlformats.org/officeDocument/2006/relationships/hyperlink" Target="mailto:p.tsilopoulos@interworksclou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png"/><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png"/><Relationship Id="rId17" Type="http://schemas.openxmlformats.org/officeDocument/2006/relationships/image" Target="../media/image36.emf"/><Relationship Id="rId2" Type="http://schemas.openxmlformats.org/officeDocument/2006/relationships/notesSlide" Target="../notesSlides/notesSlide11.xml"/><Relationship Id="rId16" Type="http://schemas.openxmlformats.org/officeDocument/2006/relationships/image" Target="../media/image35.emf"/><Relationship Id="rId1" Type="http://schemas.openxmlformats.org/officeDocument/2006/relationships/slideLayout" Target="../slideLayouts/slideLayout6.xml"/><Relationship Id="rId6" Type="http://schemas.openxmlformats.org/officeDocument/2006/relationships/image" Target="../media/image25.emf"/><Relationship Id="rId11" Type="http://schemas.openxmlformats.org/officeDocument/2006/relationships/image" Target="../media/image30.png"/><Relationship Id="rId5" Type="http://schemas.openxmlformats.org/officeDocument/2006/relationships/image" Target="../media/image24.emf"/><Relationship Id="rId15" Type="http://schemas.openxmlformats.org/officeDocument/2006/relationships/image" Target="../media/image34.emf"/><Relationship Id="rId10" Type="http://schemas.openxmlformats.org/officeDocument/2006/relationships/image" Target="../media/image29.png"/><Relationship Id="rId4" Type="http://schemas.openxmlformats.org/officeDocument/2006/relationships/image" Target="../media/image23.emf"/><Relationship Id="rId9" Type="http://schemas.openxmlformats.org/officeDocument/2006/relationships/image" Target="../media/image28.emf"/><Relationship Id="rId14" Type="http://schemas.openxmlformats.org/officeDocument/2006/relationships/image" Target="../media/image3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documentation/videos/azure-app-service-api-apps-with-scott-hunter/" TargetMode="External"/><Relationship Id="rId7" Type="http://schemas.openxmlformats.org/officeDocument/2006/relationships/hyperlink" Target="https://github.com/ThessalonikiNet-MeetUp/globalazurebootcamp2015" TargetMode="External"/><Relationship Id="rId2" Type="http://schemas.openxmlformats.org/officeDocument/2006/relationships/hyperlink" Target="http://www.kefalidis.me/category/azure-app-service/" TargetMode="External"/><Relationship Id="rId1" Type="http://schemas.openxmlformats.org/officeDocument/2006/relationships/slideLayout" Target="../slideLayouts/slideLayout6.xml"/><Relationship Id="rId6" Type="http://schemas.openxmlformats.org/officeDocument/2006/relationships/hyperlink" Target="http://swagger.io/" TargetMode="External"/><Relationship Id="rId5" Type="http://schemas.openxmlformats.org/officeDocument/2006/relationships/hyperlink" Target="https://azure.microsoft.com/en-us/documentation/articles/app-service-api-apps-why-best-platform/" TargetMode="External"/><Relationship Id="rId4" Type="http://schemas.openxmlformats.org/officeDocument/2006/relationships/hyperlink" Target="http://www.microsoftvirtualacademy.com/product-training/microsoft-azur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4.emf"/><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App Service</a:t>
            </a:r>
            <a:br>
              <a:rPr lang="en-US" sz="9600" dirty="0" smtClean="0"/>
            </a:br>
            <a:r>
              <a:rPr lang="en-US" sz="4000" dirty="0" smtClean="0">
                <a:effectLst>
                  <a:outerShdw blurRad="38100" dist="38100" dir="2700000" algn="tl">
                    <a:srgbClr val="000000">
                      <a:alpha val="43137"/>
                    </a:srgbClr>
                  </a:outerShdw>
                </a:effectLst>
              </a:rPr>
              <a:t>API APPS</a:t>
            </a:r>
            <a:endParaRPr lang="en-US" sz="9600"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06175" y="4740418"/>
            <a:ext cx="11034445" cy="1655762"/>
          </a:xfrm>
        </p:spPr>
        <p:txBody>
          <a:bodyPr>
            <a:normAutofit fontScale="55000" lnSpcReduction="20000"/>
          </a:bodyPr>
          <a:lstStyle/>
          <a:p>
            <a:pPr algn="l"/>
            <a:r>
              <a:rPr lang="en-US" sz="4400" dirty="0" err="1" smtClean="0">
                <a:solidFill>
                  <a:srgbClr val="00B0F0"/>
                </a:solidFill>
                <a:latin typeface="+mj-lt"/>
              </a:rPr>
              <a:t>Panos</a:t>
            </a:r>
            <a:r>
              <a:rPr lang="en-US" sz="4400" dirty="0">
                <a:solidFill>
                  <a:srgbClr val="00B0F0"/>
                </a:solidFill>
                <a:latin typeface="+mj-lt"/>
              </a:rPr>
              <a:t> </a:t>
            </a:r>
            <a:r>
              <a:rPr lang="en-US" sz="4400" dirty="0" smtClean="0">
                <a:solidFill>
                  <a:srgbClr val="00B0F0"/>
                </a:solidFill>
                <a:latin typeface="+mj-lt"/>
              </a:rPr>
              <a:t>Tsilopoulos</a:t>
            </a:r>
          </a:p>
          <a:p>
            <a:r>
              <a:rPr lang="en-US" sz="2800" dirty="0" smtClean="0">
                <a:solidFill>
                  <a:schemeClr val="bg1"/>
                </a:solidFill>
                <a:latin typeface="+mj-lt"/>
              </a:rPr>
              <a:t>Software </a:t>
            </a:r>
            <a:r>
              <a:rPr lang="en-US" sz="2800" dirty="0" smtClean="0">
                <a:solidFill>
                  <a:schemeClr val="bg1"/>
                </a:solidFill>
                <a:latin typeface="+mj-lt"/>
              </a:rPr>
              <a:t>Engineer</a:t>
            </a:r>
          </a:p>
          <a:p>
            <a:r>
              <a:rPr lang="en-US" sz="2800" dirty="0" smtClean="0">
                <a:solidFill>
                  <a:schemeClr val="bg1"/>
                </a:solidFill>
                <a:latin typeface="+mj-lt"/>
              </a:rPr>
              <a:t/>
            </a:r>
            <a:br>
              <a:rPr lang="en-US" sz="2800" dirty="0" smtClean="0">
                <a:solidFill>
                  <a:schemeClr val="bg1"/>
                </a:solidFill>
                <a:latin typeface="+mj-lt"/>
              </a:rPr>
            </a:br>
            <a:r>
              <a:rPr lang="en-US" sz="2800" dirty="0" smtClean="0">
                <a:solidFill>
                  <a:schemeClr val="bg1"/>
                </a:solidFill>
                <a:latin typeface="+mj-lt"/>
                <a:hlinkClick r:id="rId4"/>
              </a:rPr>
              <a:t>p.tsilopoulos@interworkscloud.com</a:t>
            </a:r>
            <a:endParaRPr lang="en-US" sz="2800" dirty="0" smtClean="0">
              <a:solidFill>
                <a:schemeClr val="bg1"/>
              </a:solidFill>
              <a:latin typeface="+mj-lt"/>
            </a:endParaRPr>
          </a:p>
          <a:p>
            <a:r>
              <a:rPr lang="en-US" sz="2800" dirty="0">
                <a:solidFill>
                  <a:schemeClr val="bg1"/>
                </a:solidFill>
                <a:latin typeface="+mj-lt"/>
                <a:hlinkClick r:id="rId5"/>
              </a:rPr>
              <a:t>https://</a:t>
            </a:r>
            <a:r>
              <a:rPr lang="en-US" sz="2800" dirty="0" smtClean="0">
                <a:solidFill>
                  <a:schemeClr val="bg1"/>
                </a:solidFill>
                <a:latin typeface="+mj-lt"/>
                <a:hlinkClick r:id="rId5"/>
              </a:rPr>
              <a:t>gr.linkedin.com/in/panostsilopoulos</a:t>
            </a:r>
            <a:endParaRPr lang="en-US" sz="2800" dirty="0" smtClean="0">
              <a:solidFill>
                <a:schemeClr val="bg1"/>
              </a:solidFill>
              <a:latin typeface="+mj-lt"/>
            </a:endParaRPr>
          </a:p>
          <a:p>
            <a:r>
              <a:rPr lang="en-US" sz="2800" dirty="0">
                <a:solidFill>
                  <a:schemeClr val="bg1"/>
                </a:solidFill>
                <a:latin typeface="+mj-lt"/>
                <a:hlinkClick r:id="rId6"/>
              </a:rPr>
              <a:t>https://</a:t>
            </a:r>
            <a:r>
              <a:rPr lang="en-US" sz="2800" dirty="0" smtClean="0">
                <a:solidFill>
                  <a:schemeClr val="bg1"/>
                </a:solidFill>
                <a:latin typeface="+mj-lt"/>
                <a:hlinkClick r:id="rId6"/>
              </a:rPr>
              <a:t>github.com/Tsilopoulos</a:t>
            </a:r>
            <a:endParaRPr lang="en-US" sz="2800" dirty="0" smtClean="0">
              <a:solidFill>
                <a:schemeClr val="bg1"/>
              </a:solidFill>
              <a:latin typeface="+mj-lt"/>
            </a:endParaRP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8439652" y="5996070"/>
            <a:ext cx="3476657" cy="400110"/>
          </a:xfrm>
          <a:prstGeom prst="rect">
            <a:avLst/>
          </a:prstGeom>
          <a:noFill/>
        </p:spPr>
        <p:txBody>
          <a:bodyPr wrap="none" rtlCol="0">
            <a:spAutoFit/>
          </a:bodyPr>
          <a:lstStyle/>
          <a:p>
            <a:r>
              <a:rPr lang="en-US" sz="2000" dirty="0" smtClean="0">
                <a:solidFill>
                  <a:srgbClr val="FFFFFF"/>
                </a:solidFill>
              </a:rPr>
              <a:t>Global Azure </a:t>
            </a:r>
            <a:r>
              <a:rPr lang="en-US" sz="2000" dirty="0" err="1" smtClean="0">
                <a:solidFill>
                  <a:srgbClr val="FFFFFF"/>
                </a:solidFill>
              </a:rPr>
              <a:t>Bootcamp</a:t>
            </a:r>
            <a:r>
              <a:rPr lang="en-US" sz="2000" dirty="0" smtClean="0">
                <a:solidFill>
                  <a:srgbClr val="FFFFFF"/>
                </a:solidFill>
              </a:rPr>
              <a:t> 2015</a:t>
            </a:r>
          </a:p>
        </p:txBody>
      </p:sp>
    </p:spTree>
    <p:extLst>
      <p:ext uri="{BB962C8B-B14F-4D97-AF65-F5344CB8AC3E}">
        <p14:creationId xmlns:p14="http://schemas.microsoft.com/office/powerpoint/2010/main" val="213961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Azure App Service?</a:t>
            </a:r>
            <a:endParaRPr lang="en-US" dirty="0"/>
          </a:p>
        </p:txBody>
      </p:sp>
      <p:sp>
        <p:nvSpPr>
          <p:cNvPr id="4" name="Content Placeholder 3"/>
          <p:cNvSpPr>
            <a:spLocks noGrp="1"/>
          </p:cNvSpPr>
          <p:nvPr>
            <p:ph idx="1"/>
          </p:nvPr>
        </p:nvSpPr>
        <p:spPr/>
        <p:txBody>
          <a:bodyPr/>
          <a:lstStyle/>
          <a:p>
            <a:pPr marL="571500" lvl="0" indent="-571500">
              <a:buFont typeface="Wingdings" panose="05000000000000000000" pitchFamily="2" charset="2"/>
              <a:buChar char="à"/>
            </a:pPr>
            <a:r>
              <a:rPr lang="en-US" dirty="0">
                <a:solidFill>
                  <a:srgbClr val="FFFFFF"/>
                </a:solidFill>
                <a:latin typeface="Segoe UI Light"/>
                <a:sym typeface="Wingdings" panose="05000000000000000000" pitchFamily="2" charset="2"/>
              </a:rPr>
              <a:t>N</a:t>
            </a:r>
            <a:r>
              <a:rPr lang="en-US" dirty="0" smtClean="0">
                <a:solidFill>
                  <a:srgbClr val="FFFFFF"/>
                </a:solidFill>
                <a:latin typeface="Segoe UI Light"/>
                <a:sym typeface="Wingdings" panose="05000000000000000000" pitchFamily="2" charset="2"/>
              </a:rPr>
              <a:t>ew application development platform based on existing proven Azure technologies</a:t>
            </a:r>
          </a:p>
          <a:p>
            <a:pPr marL="571500" lvl="0" indent="-571500">
              <a:buFont typeface="Wingdings" panose="05000000000000000000" pitchFamily="2" charset="2"/>
              <a:buChar char="à"/>
            </a:pPr>
            <a:r>
              <a:rPr lang="en-US" dirty="0" err="1" smtClean="0">
                <a:solidFill>
                  <a:srgbClr val="FFFFFF"/>
                </a:solidFill>
                <a:latin typeface="Segoe UI Light"/>
                <a:sym typeface="Wingdings" panose="05000000000000000000" pitchFamily="2" charset="2"/>
              </a:rPr>
              <a:t>WebSites</a:t>
            </a:r>
            <a:r>
              <a:rPr lang="en-US" dirty="0" smtClean="0">
                <a:solidFill>
                  <a:srgbClr val="FFFFFF"/>
                </a:solidFill>
                <a:latin typeface="Segoe UI Light"/>
                <a:sym typeface="Wingdings" panose="05000000000000000000" pitchFamily="2" charset="2"/>
              </a:rPr>
              <a:t> == </a:t>
            </a:r>
            <a:r>
              <a:rPr lang="en-US" dirty="0" err="1" smtClean="0">
                <a:solidFill>
                  <a:srgbClr val="FFFFFF"/>
                </a:solidFill>
                <a:latin typeface="Segoe UI Light"/>
                <a:sym typeface="Wingdings" panose="05000000000000000000" pitchFamily="2" charset="2"/>
              </a:rPr>
              <a:t>WebApps</a:t>
            </a:r>
            <a:endParaRPr lang="en-US" dirty="0" smtClean="0">
              <a:solidFill>
                <a:srgbClr val="FFFFFF"/>
              </a:solidFill>
              <a:latin typeface="Segoe UI Light"/>
              <a:sym typeface="Wingdings" panose="05000000000000000000" pitchFamily="2" charset="2"/>
            </a:endParaRPr>
          </a:p>
          <a:p>
            <a:pPr marL="571500" lvl="0" indent="-571500">
              <a:buFont typeface="Wingdings" panose="05000000000000000000" pitchFamily="2" charset="2"/>
              <a:buChar char="à"/>
            </a:pPr>
            <a:r>
              <a:rPr lang="en-US" dirty="0" smtClean="0">
                <a:solidFill>
                  <a:srgbClr val="FFFFFF"/>
                </a:solidFill>
                <a:latin typeface="Segoe UI Light"/>
                <a:sym typeface="Wingdings" panose="05000000000000000000" pitchFamily="2" charset="2"/>
              </a:rPr>
              <a:t>Mobile Services == Mobile Apps</a:t>
            </a:r>
          </a:p>
          <a:p>
            <a:pPr marL="571500" lvl="0" indent="-571500">
              <a:buFont typeface="Wingdings" panose="05000000000000000000" pitchFamily="2" charset="2"/>
              <a:buChar char="à"/>
            </a:pPr>
            <a:r>
              <a:rPr lang="en-US" dirty="0" smtClean="0">
                <a:solidFill>
                  <a:srgbClr val="FFFFFF"/>
                </a:solidFill>
                <a:latin typeface="Segoe UI Light"/>
                <a:sym typeface="Wingdings" panose="05000000000000000000" pitchFamily="2" charset="2"/>
              </a:rPr>
              <a:t>NEW – API Apps</a:t>
            </a:r>
          </a:p>
          <a:p>
            <a:pPr marL="571500" lvl="0" indent="-571500">
              <a:buFont typeface="Wingdings" panose="05000000000000000000" pitchFamily="2" charset="2"/>
              <a:buChar char="à"/>
            </a:pPr>
            <a:r>
              <a:rPr lang="en-US" dirty="0" smtClean="0">
                <a:solidFill>
                  <a:srgbClr val="FFFFFF"/>
                </a:solidFill>
                <a:latin typeface="Segoe UI Light"/>
                <a:sym typeface="Wingdings" panose="05000000000000000000" pitchFamily="2" charset="2"/>
              </a:rPr>
              <a:t>NEW – Logic Apps</a:t>
            </a:r>
            <a:endParaRPr lang="en-US" dirty="0">
              <a:solidFill>
                <a:srgbClr val="FFFFFF"/>
              </a:solidFill>
              <a:latin typeface="Segoe UI Light"/>
              <a:sym typeface="Wingdings" panose="05000000000000000000" pitchFamily="2" charset="2"/>
            </a:endParaRPr>
          </a:p>
          <a:p>
            <a:endParaRPr lang="en-US" dirty="0"/>
          </a:p>
        </p:txBody>
      </p:sp>
      <p:sp>
        <p:nvSpPr>
          <p:cNvPr id="2" name="Slide Number Placeholder 1"/>
          <p:cNvSpPr>
            <a:spLocks noGrp="1"/>
          </p:cNvSpPr>
          <p:nvPr>
            <p:ph type="sldNum" sz="quarter" idx="12"/>
          </p:nvPr>
        </p:nvSpPr>
        <p:spPr/>
        <p:txBody>
          <a:bodyPr/>
          <a:lstStyle/>
          <a:p>
            <a:fld id="{0A164282-434E-41D4-9582-783D542A7B68}" type="slidenum">
              <a:rPr lang="en-US" smtClean="0"/>
              <a:pPr/>
              <a:t>10</a:t>
            </a:fld>
            <a:endParaRPr lang="en-US"/>
          </a:p>
        </p:txBody>
      </p:sp>
    </p:spTree>
    <p:extLst>
      <p:ext uri="{BB962C8B-B14F-4D97-AF65-F5344CB8AC3E}">
        <p14:creationId xmlns:p14="http://schemas.microsoft.com/office/powerpoint/2010/main" val="221345315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needs</a:t>
            </a:r>
            <a:endParaRPr lang="en-US" dirty="0"/>
          </a:p>
        </p:txBody>
      </p:sp>
      <p:sp>
        <p:nvSpPr>
          <p:cNvPr id="3" name="Content Placeholder 2"/>
          <p:cNvSpPr>
            <a:spLocks noGrp="1"/>
          </p:cNvSpPr>
          <p:nvPr>
            <p:ph idx="1"/>
          </p:nvPr>
        </p:nvSpPr>
        <p:spPr>
          <a:xfrm>
            <a:off x="560798" y="1482811"/>
            <a:ext cx="11079822" cy="5045579"/>
          </a:xfrm>
        </p:spPr>
        <p:txBody>
          <a:bodyPr>
            <a:normAutofit lnSpcReduction="10000"/>
          </a:bodyPr>
          <a:lstStyle/>
          <a:p>
            <a:r>
              <a:rPr lang="en-US" dirty="0" smtClean="0">
                <a:latin typeface="+mj-lt"/>
              </a:rPr>
              <a:t>Reusable components</a:t>
            </a:r>
          </a:p>
          <a:p>
            <a:pPr lvl="1"/>
            <a:r>
              <a:rPr lang="en-US" dirty="0" smtClean="0">
                <a:latin typeface="+mj-lt"/>
              </a:rPr>
              <a:t>Easy discovery and distribution</a:t>
            </a:r>
          </a:p>
          <a:p>
            <a:r>
              <a:rPr lang="en-US" dirty="0" smtClean="0">
                <a:latin typeface="+mj-lt"/>
              </a:rPr>
              <a:t>Easily replaceable without breaking the solution</a:t>
            </a:r>
          </a:p>
          <a:p>
            <a:pPr lvl="1"/>
            <a:r>
              <a:rPr lang="en-US" dirty="0">
                <a:solidFill>
                  <a:srgbClr val="FFFFFF"/>
                </a:solidFill>
                <a:latin typeface="Segoe UI Light"/>
              </a:rPr>
              <a:t>Like replacing a tire on a </a:t>
            </a:r>
            <a:r>
              <a:rPr lang="en-US" dirty="0" smtClean="0">
                <a:solidFill>
                  <a:srgbClr val="FFFFFF"/>
                </a:solidFill>
                <a:latin typeface="Segoe UI Light"/>
              </a:rPr>
              <a:t>car</a:t>
            </a:r>
            <a:endParaRPr lang="en-US" dirty="0" smtClean="0">
              <a:latin typeface="+mj-lt"/>
            </a:endParaRPr>
          </a:p>
          <a:p>
            <a:r>
              <a:rPr lang="en-US" dirty="0" smtClean="0">
                <a:latin typeface="+mj-lt"/>
              </a:rPr>
              <a:t>Independently scalable units</a:t>
            </a:r>
          </a:p>
          <a:p>
            <a:pPr lvl="1"/>
            <a:r>
              <a:rPr lang="en-US" sz="2800" dirty="0" smtClean="0">
                <a:latin typeface="+mj-lt"/>
              </a:rPr>
              <a:t>E.g. E-mail service vs database module</a:t>
            </a:r>
          </a:p>
          <a:p>
            <a:r>
              <a:rPr lang="en-US" dirty="0" smtClean="0">
                <a:latin typeface="+mj-lt"/>
              </a:rPr>
              <a:t>Lifecycle management</a:t>
            </a:r>
          </a:p>
          <a:p>
            <a:pPr lvl="1"/>
            <a:r>
              <a:rPr lang="en-US" dirty="0" smtClean="0">
                <a:latin typeface="+mj-lt"/>
              </a:rPr>
              <a:t>Deployment</a:t>
            </a:r>
          </a:p>
          <a:p>
            <a:pPr lvl="1"/>
            <a:r>
              <a:rPr lang="en-US" dirty="0" smtClean="0">
                <a:latin typeface="+mj-lt"/>
              </a:rPr>
              <a:t>Updates</a:t>
            </a:r>
          </a:p>
          <a:p>
            <a:pPr lvl="1"/>
            <a:r>
              <a:rPr lang="en-US" dirty="0" smtClean="0">
                <a:latin typeface="+mj-lt"/>
              </a:rPr>
              <a:t>Monitoring</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130403819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grpSp>
        <p:nvGrpSpPr>
          <p:cNvPr id="5" name="Group 4"/>
          <p:cNvGrpSpPr/>
          <p:nvPr/>
        </p:nvGrpSpPr>
        <p:grpSpPr>
          <a:xfrm>
            <a:off x="716500" y="2711148"/>
            <a:ext cx="2364339" cy="1447365"/>
            <a:chOff x="4958360" y="2362629"/>
            <a:chExt cx="2364339" cy="1447365"/>
          </a:xfrm>
        </p:grpSpPr>
        <p:sp>
          <p:nvSpPr>
            <p:cNvPr id="6" name="Rectangle 5"/>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9" name="Picture 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10" name="Picture 9"/>
            <p:cNvPicPr>
              <a:picLocks noChangeAspect="1"/>
            </p:cNvPicPr>
            <p:nvPr/>
          </p:nvPicPr>
          <p:blipFill>
            <a:blip r:embed="rId2"/>
            <a:stretch>
              <a:fillRect/>
            </a:stretch>
          </p:blipFill>
          <p:spPr>
            <a:xfrm>
              <a:off x="5133822" y="2885044"/>
              <a:ext cx="572299" cy="467481"/>
            </a:xfrm>
            <a:prstGeom prst="rect">
              <a:avLst/>
            </a:prstGeom>
          </p:spPr>
        </p:pic>
      </p:grpSp>
      <p:sp>
        <p:nvSpPr>
          <p:cNvPr id="13" name="Rectangle 12"/>
          <p:cNvSpPr/>
          <p:nvPr/>
        </p:nvSpPr>
        <p:spPr>
          <a:xfrm>
            <a:off x="71650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26" name="Group 25"/>
          <p:cNvGrpSpPr/>
          <p:nvPr/>
        </p:nvGrpSpPr>
        <p:grpSpPr>
          <a:xfrm>
            <a:off x="716499" y="2711148"/>
            <a:ext cx="2364339" cy="1447365"/>
            <a:chOff x="4958360" y="2362629"/>
            <a:chExt cx="2364339" cy="1447365"/>
          </a:xfrm>
        </p:grpSpPr>
        <p:sp>
          <p:nvSpPr>
            <p:cNvPr id="27" name="Rectangle 2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8" name="Picture 2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29" name="Picture 2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30" name="Picture 29"/>
            <p:cNvPicPr>
              <a:picLocks noChangeAspect="1"/>
            </p:cNvPicPr>
            <p:nvPr/>
          </p:nvPicPr>
          <p:blipFill>
            <a:blip r:embed="rId2"/>
            <a:stretch>
              <a:fillRect/>
            </a:stretch>
          </p:blipFill>
          <p:spPr>
            <a:xfrm>
              <a:off x="5133822" y="2885044"/>
              <a:ext cx="572299" cy="467481"/>
            </a:xfrm>
            <a:prstGeom prst="rect">
              <a:avLst/>
            </a:prstGeom>
          </p:spPr>
        </p:pic>
      </p:grpSp>
      <p:sp>
        <p:nvSpPr>
          <p:cNvPr id="31" name="Rectangle 30"/>
          <p:cNvSpPr/>
          <p:nvPr/>
        </p:nvSpPr>
        <p:spPr>
          <a:xfrm>
            <a:off x="71649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32" name="Group 31"/>
          <p:cNvGrpSpPr/>
          <p:nvPr/>
        </p:nvGrpSpPr>
        <p:grpSpPr>
          <a:xfrm>
            <a:off x="3789310" y="2711148"/>
            <a:ext cx="2364339" cy="1447365"/>
            <a:chOff x="4958360" y="2362629"/>
            <a:chExt cx="2364339" cy="1447365"/>
          </a:xfrm>
        </p:grpSpPr>
        <p:sp>
          <p:nvSpPr>
            <p:cNvPr id="33" name="Rectangle 32"/>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4" name="Picture 33"/>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35" name="Picture 34"/>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36" name="Picture 35"/>
            <p:cNvPicPr>
              <a:picLocks noChangeAspect="1"/>
            </p:cNvPicPr>
            <p:nvPr/>
          </p:nvPicPr>
          <p:blipFill>
            <a:blip r:embed="rId2"/>
            <a:stretch>
              <a:fillRect/>
            </a:stretch>
          </p:blipFill>
          <p:spPr>
            <a:xfrm>
              <a:off x="5133822" y="2885044"/>
              <a:ext cx="572299" cy="467481"/>
            </a:xfrm>
            <a:prstGeom prst="rect">
              <a:avLst/>
            </a:prstGeom>
          </p:spPr>
        </p:pic>
      </p:grpSp>
      <p:sp>
        <p:nvSpPr>
          <p:cNvPr id="37" name="Rectangle 36"/>
          <p:cNvSpPr/>
          <p:nvPr/>
        </p:nvSpPr>
        <p:spPr>
          <a:xfrm>
            <a:off x="378931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38" name="Group 37"/>
          <p:cNvGrpSpPr/>
          <p:nvPr/>
        </p:nvGrpSpPr>
        <p:grpSpPr>
          <a:xfrm>
            <a:off x="3789309" y="2711148"/>
            <a:ext cx="2364339" cy="1447365"/>
            <a:chOff x="4958360" y="2362629"/>
            <a:chExt cx="2364339" cy="1447365"/>
          </a:xfrm>
        </p:grpSpPr>
        <p:sp>
          <p:nvSpPr>
            <p:cNvPr id="39" name="Rectangle 38"/>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0" name="Picture 39"/>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41" name="Picture 40"/>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42" name="Picture 41"/>
            <p:cNvPicPr>
              <a:picLocks noChangeAspect="1"/>
            </p:cNvPicPr>
            <p:nvPr/>
          </p:nvPicPr>
          <p:blipFill>
            <a:blip r:embed="rId2"/>
            <a:stretch>
              <a:fillRect/>
            </a:stretch>
          </p:blipFill>
          <p:spPr>
            <a:xfrm>
              <a:off x="5133822" y="2885044"/>
              <a:ext cx="572299" cy="467481"/>
            </a:xfrm>
            <a:prstGeom prst="rect">
              <a:avLst/>
            </a:prstGeom>
          </p:spPr>
        </p:pic>
      </p:grpSp>
      <p:sp>
        <p:nvSpPr>
          <p:cNvPr id="43" name="Rectangle 42"/>
          <p:cNvSpPr/>
          <p:nvPr/>
        </p:nvSpPr>
        <p:spPr>
          <a:xfrm>
            <a:off x="378930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56" name="Group 55"/>
          <p:cNvGrpSpPr/>
          <p:nvPr/>
        </p:nvGrpSpPr>
        <p:grpSpPr>
          <a:xfrm>
            <a:off x="6876296" y="2711062"/>
            <a:ext cx="2364339" cy="1447365"/>
            <a:chOff x="4958360" y="2362629"/>
            <a:chExt cx="2364339" cy="1447365"/>
          </a:xfrm>
        </p:grpSpPr>
        <p:sp>
          <p:nvSpPr>
            <p:cNvPr id="57" name="Rectangle 5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8" name="Picture 5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59" name="Picture 5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60" name="Picture 59"/>
            <p:cNvPicPr>
              <a:picLocks noChangeAspect="1"/>
            </p:cNvPicPr>
            <p:nvPr/>
          </p:nvPicPr>
          <p:blipFill>
            <a:blip r:embed="rId2"/>
            <a:stretch>
              <a:fillRect/>
            </a:stretch>
          </p:blipFill>
          <p:spPr>
            <a:xfrm>
              <a:off x="5133822" y="2885044"/>
              <a:ext cx="572299" cy="467481"/>
            </a:xfrm>
            <a:prstGeom prst="rect">
              <a:avLst/>
            </a:prstGeom>
          </p:spPr>
        </p:pic>
      </p:grpSp>
      <p:sp>
        <p:nvSpPr>
          <p:cNvPr id="61" name="Rectangle 60"/>
          <p:cNvSpPr/>
          <p:nvPr/>
        </p:nvSpPr>
        <p:spPr>
          <a:xfrm>
            <a:off x="6876296"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62" name="Group 61"/>
          <p:cNvGrpSpPr/>
          <p:nvPr/>
        </p:nvGrpSpPr>
        <p:grpSpPr>
          <a:xfrm>
            <a:off x="6876295" y="2711062"/>
            <a:ext cx="2364339" cy="1447365"/>
            <a:chOff x="4958360" y="2362629"/>
            <a:chExt cx="2364339" cy="1447365"/>
          </a:xfrm>
        </p:grpSpPr>
        <p:sp>
          <p:nvSpPr>
            <p:cNvPr id="63" name="Rectangle 62"/>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4" name="Picture 63"/>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65" name="Picture 64"/>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66" name="Picture 65"/>
            <p:cNvPicPr>
              <a:picLocks noChangeAspect="1"/>
            </p:cNvPicPr>
            <p:nvPr/>
          </p:nvPicPr>
          <p:blipFill>
            <a:blip r:embed="rId2"/>
            <a:stretch>
              <a:fillRect/>
            </a:stretch>
          </p:blipFill>
          <p:spPr>
            <a:xfrm>
              <a:off x="5133822" y="2885044"/>
              <a:ext cx="572299" cy="467481"/>
            </a:xfrm>
            <a:prstGeom prst="rect">
              <a:avLst/>
            </a:prstGeom>
          </p:spPr>
        </p:pic>
      </p:grpSp>
      <p:sp>
        <p:nvSpPr>
          <p:cNvPr id="67" name="Rectangle 66"/>
          <p:cNvSpPr/>
          <p:nvPr/>
        </p:nvSpPr>
        <p:spPr>
          <a:xfrm>
            <a:off x="6876295"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Tree>
    <p:extLst>
      <p:ext uri="{BB962C8B-B14F-4D97-AF65-F5344CB8AC3E}">
        <p14:creationId xmlns:p14="http://schemas.microsoft.com/office/powerpoint/2010/main" val="795121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par>
                                <p:cTn id="11" presetID="16" presetClass="entr" presetSubtype="21"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arn(inVertical)">
                                      <p:cBhvr>
                                        <p:cTn id="13" dur="500"/>
                                        <p:tgtEl>
                                          <p:spTgt spid="3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arn(inVertical)">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barn(inVertical)">
                                      <p:cBhvr>
                                        <p:cTn id="24" dur="500"/>
                                        <p:tgtEl>
                                          <p:spTgt spid="61"/>
                                        </p:tgtEl>
                                      </p:cBhvr>
                                    </p:animEffect>
                                  </p:childTnLst>
                                </p:cTn>
                              </p:par>
                              <p:par>
                                <p:cTn id="25" presetID="16" presetClass="entr" presetSubtype="21"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arn(inVertical)">
                                      <p:cBhvr>
                                        <p:cTn id="27" dur="500"/>
                                        <p:tgtEl>
                                          <p:spTgt spid="6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barn(inVertical)">
                                      <p:cBhvr>
                                        <p:cTn id="3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61" grpId="0" animBg="1"/>
      <p:bldP spid="6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grpSp>
        <p:nvGrpSpPr>
          <p:cNvPr id="5" name="Group 4"/>
          <p:cNvGrpSpPr/>
          <p:nvPr/>
        </p:nvGrpSpPr>
        <p:grpSpPr>
          <a:xfrm>
            <a:off x="3899179" y="2541026"/>
            <a:ext cx="2364339" cy="1447365"/>
            <a:chOff x="4958360" y="2362629"/>
            <a:chExt cx="2364339" cy="1447365"/>
          </a:xfrm>
        </p:grpSpPr>
        <p:sp>
          <p:nvSpPr>
            <p:cNvPr id="6" name="Rectangle 5"/>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9" name="Picture 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10" name="Picture 9"/>
            <p:cNvPicPr>
              <a:picLocks noChangeAspect="1"/>
            </p:cNvPicPr>
            <p:nvPr/>
          </p:nvPicPr>
          <p:blipFill>
            <a:blip r:embed="rId2"/>
            <a:stretch>
              <a:fillRect/>
            </a:stretch>
          </p:blipFill>
          <p:spPr>
            <a:xfrm>
              <a:off x="5133822" y="2885044"/>
              <a:ext cx="572299" cy="467481"/>
            </a:xfrm>
            <a:prstGeom prst="rect">
              <a:avLst/>
            </a:prstGeom>
          </p:spPr>
        </p:pic>
      </p:grpSp>
      <p:sp>
        <p:nvSpPr>
          <p:cNvPr id="13" name="Rectangle 12"/>
          <p:cNvSpPr/>
          <p:nvPr/>
        </p:nvSpPr>
        <p:spPr>
          <a:xfrm>
            <a:off x="3899179" y="4004417"/>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26" name="Group 25"/>
          <p:cNvGrpSpPr/>
          <p:nvPr/>
        </p:nvGrpSpPr>
        <p:grpSpPr>
          <a:xfrm>
            <a:off x="3899178" y="2541026"/>
            <a:ext cx="2364339" cy="1447365"/>
            <a:chOff x="4958360" y="2362629"/>
            <a:chExt cx="2364339" cy="1447365"/>
          </a:xfrm>
        </p:grpSpPr>
        <p:sp>
          <p:nvSpPr>
            <p:cNvPr id="27" name="Rectangle 2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8" name="Picture 2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29" name="Picture 2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30" name="Picture 29"/>
            <p:cNvPicPr>
              <a:picLocks noChangeAspect="1"/>
            </p:cNvPicPr>
            <p:nvPr/>
          </p:nvPicPr>
          <p:blipFill>
            <a:blip r:embed="rId2"/>
            <a:stretch>
              <a:fillRect/>
            </a:stretch>
          </p:blipFill>
          <p:spPr>
            <a:xfrm>
              <a:off x="5133822" y="2885044"/>
              <a:ext cx="572299" cy="467481"/>
            </a:xfrm>
            <a:prstGeom prst="rect">
              <a:avLst/>
            </a:prstGeom>
          </p:spPr>
        </p:pic>
      </p:grpSp>
      <p:sp>
        <p:nvSpPr>
          <p:cNvPr id="31" name="Rectangle 30"/>
          <p:cNvSpPr/>
          <p:nvPr/>
        </p:nvSpPr>
        <p:spPr>
          <a:xfrm>
            <a:off x="3899178" y="4004417"/>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44" name="Group 43"/>
          <p:cNvGrpSpPr/>
          <p:nvPr/>
        </p:nvGrpSpPr>
        <p:grpSpPr>
          <a:xfrm>
            <a:off x="354935" y="3329198"/>
            <a:ext cx="1792863" cy="1190005"/>
            <a:chOff x="199525" y="3319836"/>
            <a:chExt cx="1792863" cy="1190005"/>
          </a:xfrm>
        </p:grpSpPr>
        <p:sp>
          <p:nvSpPr>
            <p:cNvPr id="45" name="TextBox 4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46" name="Group 45"/>
            <p:cNvGrpSpPr/>
            <p:nvPr/>
          </p:nvGrpSpPr>
          <p:grpSpPr>
            <a:xfrm>
              <a:off x="625228" y="3319836"/>
              <a:ext cx="941456" cy="493702"/>
              <a:chOff x="729527" y="2180022"/>
              <a:chExt cx="941456" cy="493702"/>
            </a:xfrm>
          </p:grpSpPr>
          <p:sp>
            <p:nvSpPr>
              <p:cNvPr id="47" name="Trapezoid 4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8" name="Picture 47"/>
              <p:cNvPicPr>
                <a:picLocks noChangeAspect="1"/>
              </p:cNvPicPr>
              <p:nvPr/>
            </p:nvPicPr>
            <p:blipFill>
              <a:blip r:embed="rId3">
                <a:duotone>
                  <a:prstClr val="black"/>
                  <a:srgbClr val="1D4380">
                    <a:tint val="45000"/>
                    <a:satMod val="400000"/>
                  </a:srgbClr>
                </a:duotone>
              </a:blip>
              <a:stretch>
                <a:fillRect/>
              </a:stretch>
            </p:blipFill>
            <p:spPr>
              <a:xfrm>
                <a:off x="1034424" y="2234337"/>
                <a:ext cx="331662" cy="439325"/>
              </a:xfrm>
              <a:prstGeom prst="rect">
                <a:avLst/>
              </a:prstGeom>
            </p:spPr>
          </p:pic>
        </p:grpSp>
      </p:grpSp>
      <p:grpSp>
        <p:nvGrpSpPr>
          <p:cNvPr id="49" name="Group 48"/>
          <p:cNvGrpSpPr/>
          <p:nvPr/>
        </p:nvGrpSpPr>
        <p:grpSpPr>
          <a:xfrm>
            <a:off x="364488" y="2136108"/>
            <a:ext cx="1801469" cy="614504"/>
            <a:chOff x="144154" y="2312570"/>
            <a:chExt cx="1801469" cy="614504"/>
          </a:xfrm>
        </p:grpSpPr>
        <p:pic>
          <p:nvPicPr>
            <p:cNvPr id="50" name="Picture 49"/>
            <p:cNvPicPr>
              <a:picLocks noChangeAspect="1"/>
            </p:cNvPicPr>
            <p:nvPr/>
          </p:nvPicPr>
          <p:blipFill>
            <a:blip r:embed="rId4">
              <a:biLevel thresh="25000"/>
            </a:blip>
            <a:stretch>
              <a:fillRect/>
            </a:stretch>
          </p:blipFill>
          <p:spPr>
            <a:xfrm>
              <a:off x="144154" y="2312570"/>
              <a:ext cx="435794" cy="614504"/>
            </a:xfrm>
            <a:prstGeom prst="rect">
              <a:avLst/>
            </a:prstGeom>
          </p:spPr>
        </p:pic>
        <p:pic>
          <p:nvPicPr>
            <p:cNvPr id="51" name="Picture 50"/>
            <p:cNvPicPr>
              <a:picLocks noChangeAspect="1"/>
            </p:cNvPicPr>
            <p:nvPr/>
          </p:nvPicPr>
          <p:blipFill>
            <a:blip r:embed="rId5">
              <a:biLevel thresh="25000"/>
            </a:blip>
            <a:stretch>
              <a:fillRect/>
            </a:stretch>
          </p:blipFill>
          <p:spPr>
            <a:xfrm>
              <a:off x="1369250" y="2442108"/>
              <a:ext cx="576373" cy="380566"/>
            </a:xfrm>
            <a:prstGeom prst="rect">
              <a:avLst/>
            </a:prstGeom>
          </p:spPr>
        </p:pic>
        <p:pic>
          <p:nvPicPr>
            <p:cNvPr id="52" name="Picture 51"/>
            <p:cNvPicPr>
              <a:picLocks noChangeAspect="1"/>
            </p:cNvPicPr>
            <p:nvPr/>
          </p:nvPicPr>
          <p:blipFill>
            <a:blip r:embed="rId6">
              <a:biLevel thresh="25000"/>
            </a:blip>
            <a:stretch>
              <a:fillRect/>
            </a:stretch>
          </p:blipFill>
          <p:spPr>
            <a:xfrm>
              <a:off x="625228" y="2419998"/>
              <a:ext cx="679390" cy="424786"/>
            </a:xfrm>
            <a:prstGeom prst="rect">
              <a:avLst/>
            </a:prstGeom>
          </p:spPr>
        </p:pic>
      </p:grpSp>
      <p:cxnSp>
        <p:nvCxnSpPr>
          <p:cNvPr id="53" name="Straight Arrow Connector 52"/>
          <p:cNvCxnSpPr>
            <a:endCxn id="4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722094" y="3576049"/>
            <a:ext cx="1959727"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7">
            <a:biLevel thresh="25000"/>
          </a:blip>
          <a:stretch>
            <a:fillRect/>
          </a:stretch>
        </p:blipFill>
        <p:spPr>
          <a:xfrm>
            <a:off x="7213769" y="2483258"/>
            <a:ext cx="553200" cy="584665"/>
          </a:xfrm>
          <a:prstGeom prst="rect">
            <a:avLst/>
          </a:prstGeom>
        </p:spPr>
      </p:pic>
      <p:sp>
        <p:nvSpPr>
          <p:cNvPr id="68" name="TextBox 67"/>
          <p:cNvSpPr txBox="1"/>
          <p:nvPr/>
        </p:nvSpPr>
        <p:spPr>
          <a:xfrm>
            <a:off x="7793001" y="2544561"/>
            <a:ext cx="2347309" cy="369332"/>
          </a:xfrm>
          <a:prstGeom prst="rect">
            <a:avLst/>
          </a:prstGeom>
          <a:noFill/>
        </p:spPr>
        <p:txBody>
          <a:bodyPr wrap="none" rtlCol="0">
            <a:spAutoFit/>
          </a:bodyPr>
          <a:lstStyle/>
          <a:p>
            <a:r>
              <a:rPr lang="en-US" dirty="0">
                <a:solidFill>
                  <a:prstClr val="white"/>
                </a:solidFill>
              </a:rPr>
              <a:t>Application Database</a:t>
            </a:r>
          </a:p>
        </p:txBody>
      </p:sp>
      <p:cxnSp>
        <p:nvCxnSpPr>
          <p:cNvPr id="69" name="Straight Arrow Connector 68"/>
          <p:cNvCxnSpPr>
            <a:endCxn id="55" idx="1"/>
          </p:cNvCxnSpPr>
          <p:nvPr/>
        </p:nvCxnSpPr>
        <p:spPr>
          <a:xfrm flipV="1">
            <a:off x="6392855" y="277559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0" name="Picture 69"/>
          <p:cNvPicPr>
            <a:picLocks noChangeAspect="1"/>
          </p:cNvPicPr>
          <p:nvPr/>
        </p:nvPicPr>
        <p:blipFill>
          <a:blip r:embed="rId8">
            <a:biLevel thresh="25000"/>
          </a:blip>
          <a:stretch>
            <a:fillRect/>
          </a:stretch>
        </p:blipFill>
        <p:spPr>
          <a:xfrm>
            <a:off x="7230265" y="3294859"/>
            <a:ext cx="605264" cy="527979"/>
          </a:xfrm>
          <a:prstGeom prst="rect">
            <a:avLst/>
          </a:prstGeom>
        </p:spPr>
      </p:pic>
      <p:sp>
        <p:nvSpPr>
          <p:cNvPr id="71" name="TextBox 70"/>
          <p:cNvSpPr txBox="1"/>
          <p:nvPr/>
        </p:nvSpPr>
        <p:spPr>
          <a:xfrm>
            <a:off x="7835529" y="3375890"/>
            <a:ext cx="1488293" cy="369332"/>
          </a:xfrm>
          <a:prstGeom prst="rect">
            <a:avLst/>
          </a:prstGeom>
          <a:noFill/>
        </p:spPr>
        <p:txBody>
          <a:bodyPr wrap="none" rtlCol="0">
            <a:spAutoFit/>
          </a:bodyPr>
          <a:lstStyle/>
          <a:p>
            <a:r>
              <a:rPr lang="en-US" dirty="0">
                <a:solidFill>
                  <a:prstClr val="white"/>
                </a:solidFill>
              </a:rPr>
              <a:t>Blob Storage</a:t>
            </a:r>
          </a:p>
        </p:txBody>
      </p:sp>
      <p:cxnSp>
        <p:nvCxnSpPr>
          <p:cNvPr id="72" name="Straight Arrow Connector 71"/>
          <p:cNvCxnSpPr/>
          <p:nvPr/>
        </p:nvCxnSpPr>
        <p:spPr>
          <a:xfrm flipV="1">
            <a:off x="6392855" y="3548024"/>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2733" y="3940183"/>
            <a:ext cx="638242" cy="548632"/>
          </a:xfrm>
          <a:prstGeom prst="rect">
            <a:avLst/>
          </a:prstGeom>
        </p:spPr>
      </p:pic>
      <p:sp>
        <p:nvSpPr>
          <p:cNvPr id="74" name="TextBox 73"/>
          <p:cNvSpPr txBox="1"/>
          <p:nvPr/>
        </p:nvSpPr>
        <p:spPr>
          <a:xfrm>
            <a:off x="7975562" y="4003926"/>
            <a:ext cx="726481" cy="369332"/>
          </a:xfrm>
          <a:prstGeom prst="rect">
            <a:avLst/>
          </a:prstGeom>
          <a:noFill/>
        </p:spPr>
        <p:txBody>
          <a:bodyPr wrap="none" rtlCol="0">
            <a:spAutoFit/>
          </a:bodyPr>
          <a:lstStyle/>
          <a:p>
            <a:r>
              <a:rPr lang="en-US" dirty="0" err="1" smtClean="0">
                <a:solidFill>
                  <a:prstClr val="white"/>
                </a:solidFill>
              </a:rPr>
              <a:t>Redis</a:t>
            </a:r>
            <a:endParaRPr lang="en-US" dirty="0">
              <a:solidFill>
                <a:prstClr val="white"/>
              </a:solidFill>
            </a:endParaRPr>
          </a:p>
        </p:txBody>
      </p:sp>
      <p:cxnSp>
        <p:nvCxnSpPr>
          <p:cNvPr id="75" name="Straight Arrow Connector 74"/>
          <p:cNvCxnSpPr/>
          <p:nvPr/>
        </p:nvCxnSpPr>
        <p:spPr>
          <a:xfrm flipV="1">
            <a:off x="6409351" y="4214499"/>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854289"/>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issues</a:t>
            </a:r>
            <a:endParaRPr lang="en-US" dirty="0"/>
          </a:p>
        </p:txBody>
      </p:sp>
      <p:sp>
        <p:nvSpPr>
          <p:cNvPr id="3" name="Content Placeholder 2"/>
          <p:cNvSpPr>
            <a:spLocks noGrp="1"/>
          </p:cNvSpPr>
          <p:nvPr>
            <p:ph idx="1"/>
          </p:nvPr>
        </p:nvSpPr>
        <p:spPr/>
        <p:txBody>
          <a:bodyPr/>
          <a:lstStyle/>
          <a:p>
            <a:r>
              <a:rPr lang="en-US" dirty="0" smtClean="0">
                <a:latin typeface="+mj-lt"/>
              </a:rPr>
              <a:t>Scaling</a:t>
            </a:r>
          </a:p>
          <a:p>
            <a:pPr lvl="1"/>
            <a:r>
              <a:rPr lang="en-US" dirty="0" smtClean="0">
                <a:latin typeface="+mj-lt"/>
              </a:rPr>
              <a:t>N:1 mapping on roles. Resources wasted</a:t>
            </a:r>
          </a:p>
          <a:p>
            <a:pPr lvl="1"/>
            <a:r>
              <a:rPr lang="en-US" dirty="0" smtClean="0">
                <a:latin typeface="+mj-lt"/>
              </a:rPr>
              <a:t>1:1 mapping on roles. Expensive, resources wasted.</a:t>
            </a:r>
          </a:p>
          <a:p>
            <a:r>
              <a:rPr lang="en-US" dirty="0" smtClean="0">
                <a:latin typeface="+mj-lt"/>
              </a:rPr>
              <a:t>Deployment takes time</a:t>
            </a:r>
          </a:p>
          <a:p>
            <a:r>
              <a:rPr lang="en-US" dirty="0" smtClean="0">
                <a:latin typeface="+mj-lt"/>
              </a:rPr>
              <a:t>Manual updates of components</a:t>
            </a:r>
          </a:p>
          <a:p>
            <a:r>
              <a:rPr lang="en-US" dirty="0" smtClean="0">
                <a:latin typeface="+mj-lt"/>
              </a:rPr>
              <a:t>App and project oriented</a:t>
            </a:r>
            <a:endParaRPr lang="en-US" dirty="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Tree>
    <p:extLst>
      <p:ext uri="{BB962C8B-B14F-4D97-AF65-F5344CB8AC3E}">
        <p14:creationId xmlns:p14="http://schemas.microsoft.com/office/powerpoint/2010/main" val="222555340"/>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6" name="Rectangle 5"/>
          <p:cNvSpPr/>
          <p:nvPr/>
        </p:nvSpPr>
        <p:spPr>
          <a:xfrm>
            <a:off x="716500" y="2711148"/>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71650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26" name="Group 25"/>
          <p:cNvGrpSpPr/>
          <p:nvPr/>
        </p:nvGrpSpPr>
        <p:grpSpPr>
          <a:xfrm>
            <a:off x="716499" y="1531941"/>
            <a:ext cx="2364339" cy="2626572"/>
            <a:chOff x="4958360" y="1183422"/>
            <a:chExt cx="2364339" cy="2626572"/>
          </a:xfrm>
        </p:grpSpPr>
        <p:sp>
          <p:nvSpPr>
            <p:cNvPr id="27" name="Rectangle 2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8" name="Picture 27"/>
            <p:cNvPicPr>
              <a:picLocks noChangeAspect="1"/>
            </p:cNvPicPr>
            <p:nvPr/>
          </p:nvPicPr>
          <p:blipFill>
            <a:blip r:embed="rId2">
              <a:duotone>
                <a:prstClr val="black"/>
                <a:schemeClr val="accent6">
                  <a:tint val="45000"/>
                  <a:satMod val="400000"/>
                </a:schemeClr>
              </a:duotone>
            </a:blip>
            <a:stretch>
              <a:fillRect/>
            </a:stretch>
          </p:blipFill>
          <p:spPr>
            <a:xfrm>
              <a:off x="6465390" y="1183422"/>
              <a:ext cx="572299" cy="467481"/>
            </a:xfrm>
            <a:prstGeom prst="rect">
              <a:avLst/>
            </a:prstGeom>
          </p:spPr>
        </p:pic>
        <p:pic>
          <p:nvPicPr>
            <p:cNvPr id="29" name="Picture 28"/>
            <p:cNvPicPr>
              <a:picLocks noChangeAspect="1"/>
            </p:cNvPicPr>
            <p:nvPr/>
          </p:nvPicPr>
          <p:blipFill>
            <a:blip r:embed="rId2">
              <a:duotone>
                <a:schemeClr val="accent4">
                  <a:shade val="45000"/>
                  <a:satMod val="135000"/>
                </a:schemeClr>
                <a:prstClr val="white"/>
              </a:duotone>
            </a:blip>
            <a:stretch>
              <a:fillRect/>
            </a:stretch>
          </p:blipFill>
          <p:spPr>
            <a:xfrm>
              <a:off x="5706122" y="1189507"/>
              <a:ext cx="572299" cy="467481"/>
            </a:xfrm>
            <a:prstGeom prst="rect">
              <a:avLst/>
            </a:prstGeom>
          </p:spPr>
        </p:pic>
        <p:pic>
          <p:nvPicPr>
            <p:cNvPr id="30" name="Picture 29"/>
            <p:cNvPicPr>
              <a:picLocks noChangeAspect="1"/>
            </p:cNvPicPr>
            <p:nvPr/>
          </p:nvPicPr>
          <p:blipFill>
            <a:blip r:embed="rId2"/>
            <a:stretch>
              <a:fillRect/>
            </a:stretch>
          </p:blipFill>
          <p:spPr>
            <a:xfrm>
              <a:off x="4958933" y="1189508"/>
              <a:ext cx="572299" cy="467481"/>
            </a:xfrm>
            <a:prstGeom prst="rect">
              <a:avLst/>
            </a:prstGeom>
          </p:spPr>
        </p:pic>
      </p:grpSp>
      <p:sp>
        <p:nvSpPr>
          <p:cNvPr id="31" name="Rectangle 30"/>
          <p:cNvSpPr/>
          <p:nvPr/>
        </p:nvSpPr>
        <p:spPr>
          <a:xfrm>
            <a:off x="71649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33" name="Rectangle 32"/>
          <p:cNvSpPr/>
          <p:nvPr/>
        </p:nvSpPr>
        <p:spPr>
          <a:xfrm>
            <a:off x="3789310" y="2711148"/>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tangle 36"/>
          <p:cNvSpPr/>
          <p:nvPr/>
        </p:nvSpPr>
        <p:spPr>
          <a:xfrm>
            <a:off x="378931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39" name="Rectangle 38"/>
          <p:cNvSpPr/>
          <p:nvPr/>
        </p:nvSpPr>
        <p:spPr>
          <a:xfrm>
            <a:off x="3789309" y="2711148"/>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378930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57" name="Rectangle 56"/>
          <p:cNvSpPr/>
          <p:nvPr/>
        </p:nvSpPr>
        <p:spPr>
          <a:xfrm>
            <a:off x="6876296" y="2711062"/>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p:nvSpPr>
        <p:spPr>
          <a:xfrm>
            <a:off x="6876296"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63" name="Rectangle 62"/>
          <p:cNvSpPr/>
          <p:nvPr/>
        </p:nvSpPr>
        <p:spPr>
          <a:xfrm>
            <a:off x="6876295" y="2711062"/>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tangle 66"/>
          <p:cNvSpPr/>
          <p:nvPr/>
        </p:nvSpPr>
        <p:spPr>
          <a:xfrm>
            <a:off x="6876295"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pic>
        <p:nvPicPr>
          <p:cNvPr id="44" name="Picture 43"/>
          <p:cNvPicPr>
            <a:picLocks noChangeAspect="1"/>
          </p:cNvPicPr>
          <p:nvPr/>
        </p:nvPicPr>
        <p:blipFill>
          <a:blip r:embed="rId2"/>
          <a:stretch>
            <a:fillRect/>
          </a:stretch>
        </p:blipFill>
        <p:spPr>
          <a:xfrm>
            <a:off x="841119" y="2852920"/>
            <a:ext cx="572299" cy="467481"/>
          </a:xfrm>
          <a:prstGeom prst="rect">
            <a:avLst/>
          </a:prstGeom>
        </p:spPr>
      </p:pic>
      <p:pic>
        <p:nvPicPr>
          <p:cNvPr id="45" name="Picture 44"/>
          <p:cNvPicPr>
            <a:picLocks noChangeAspect="1"/>
          </p:cNvPicPr>
          <p:nvPr/>
        </p:nvPicPr>
        <p:blipFill>
          <a:blip r:embed="rId2"/>
          <a:stretch>
            <a:fillRect/>
          </a:stretch>
        </p:blipFill>
        <p:spPr>
          <a:xfrm>
            <a:off x="3917472" y="2833003"/>
            <a:ext cx="572299" cy="467481"/>
          </a:xfrm>
          <a:prstGeom prst="rect">
            <a:avLst/>
          </a:prstGeom>
        </p:spPr>
      </p:pic>
      <p:pic>
        <p:nvPicPr>
          <p:cNvPr id="46" name="Picture 45"/>
          <p:cNvPicPr>
            <a:picLocks noChangeAspect="1"/>
          </p:cNvPicPr>
          <p:nvPr/>
        </p:nvPicPr>
        <p:blipFill>
          <a:blip r:embed="rId2"/>
          <a:stretch>
            <a:fillRect/>
          </a:stretch>
        </p:blipFill>
        <p:spPr>
          <a:xfrm>
            <a:off x="841119" y="3558560"/>
            <a:ext cx="572299" cy="467481"/>
          </a:xfrm>
          <a:prstGeom prst="rect">
            <a:avLst/>
          </a:prstGeom>
        </p:spPr>
      </p:pic>
      <p:pic>
        <p:nvPicPr>
          <p:cNvPr id="47" name="Picture 46"/>
          <p:cNvPicPr>
            <a:picLocks noChangeAspect="1"/>
          </p:cNvPicPr>
          <p:nvPr/>
        </p:nvPicPr>
        <p:blipFill>
          <a:blip r:embed="rId2">
            <a:duotone>
              <a:schemeClr val="accent4">
                <a:shade val="45000"/>
                <a:satMod val="135000"/>
              </a:schemeClr>
              <a:prstClr val="white"/>
            </a:duotone>
          </a:blip>
          <a:stretch>
            <a:fillRect/>
          </a:stretch>
        </p:blipFill>
        <p:spPr>
          <a:xfrm>
            <a:off x="1553133" y="2852920"/>
            <a:ext cx="572299" cy="467481"/>
          </a:xfrm>
          <a:prstGeom prst="rect">
            <a:avLst/>
          </a:prstGeom>
        </p:spPr>
      </p:pic>
      <p:pic>
        <p:nvPicPr>
          <p:cNvPr id="48" name="Picture 47"/>
          <p:cNvPicPr>
            <a:picLocks noChangeAspect="1"/>
          </p:cNvPicPr>
          <p:nvPr/>
        </p:nvPicPr>
        <p:blipFill>
          <a:blip r:embed="rId2">
            <a:duotone>
              <a:prstClr val="black"/>
              <a:schemeClr val="accent6">
                <a:tint val="45000"/>
                <a:satMod val="400000"/>
              </a:schemeClr>
            </a:duotone>
          </a:blip>
          <a:stretch>
            <a:fillRect/>
          </a:stretch>
        </p:blipFill>
        <p:spPr>
          <a:xfrm>
            <a:off x="3917472" y="3495758"/>
            <a:ext cx="572299" cy="467481"/>
          </a:xfrm>
          <a:prstGeom prst="rect">
            <a:avLst/>
          </a:prstGeom>
        </p:spPr>
      </p:pic>
      <p:pic>
        <p:nvPicPr>
          <p:cNvPr id="49" name="Picture 48"/>
          <p:cNvPicPr>
            <a:picLocks noChangeAspect="1"/>
          </p:cNvPicPr>
          <p:nvPr/>
        </p:nvPicPr>
        <p:blipFill>
          <a:blip r:embed="rId2">
            <a:duotone>
              <a:prstClr val="black"/>
              <a:schemeClr val="accent6">
                <a:tint val="45000"/>
                <a:satMod val="400000"/>
              </a:schemeClr>
            </a:duotone>
          </a:blip>
          <a:stretch>
            <a:fillRect/>
          </a:stretch>
        </p:blipFill>
        <p:spPr>
          <a:xfrm>
            <a:off x="4685328" y="2840592"/>
            <a:ext cx="572299" cy="467481"/>
          </a:xfrm>
          <a:prstGeom prst="rect">
            <a:avLst/>
          </a:prstGeom>
        </p:spPr>
      </p:pic>
      <p:pic>
        <p:nvPicPr>
          <p:cNvPr id="50" name="Picture 49"/>
          <p:cNvPicPr>
            <a:picLocks noChangeAspect="1"/>
          </p:cNvPicPr>
          <p:nvPr/>
        </p:nvPicPr>
        <p:blipFill>
          <a:blip r:embed="rId2">
            <a:duotone>
              <a:prstClr val="black"/>
              <a:schemeClr val="accent6">
                <a:tint val="45000"/>
                <a:satMod val="400000"/>
              </a:schemeClr>
            </a:duotone>
          </a:blip>
          <a:stretch>
            <a:fillRect/>
          </a:stretch>
        </p:blipFill>
        <p:spPr>
          <a:xfrm>
            <a:off x="5420752" y="2833002"/>
            <a:ext cx="572299" cy="467481"/>
          </a:xfrm>
          <a:prstGeom prst="rect">
            <a:avLst/>
          </a:prstGeom>
        </p:spPr>
      </p:pic>
      <p:pic>
        <p:nvPicPr>
          <p:cNvPr id="51" name="Picture 50"/>
          <p:cNvPicPr>
            <a:picLocks noChangeAspect="1"/>
          </p:cNvPicPr>
          <p:nvPr/>
        </p:nvPicPr>
        <p:blipFill>
          <a:blip r:embed="rId2">
            <a:duotone>
              <a:prstClr val="black"/>
              <a:schemeClr val="accent6">
                <a:tint val="45000"/>
                <a:satMod val="400000"/>
              </a:schemeClr>
            </a:duotone>
          </a:blip>
          <a:stretch>
            <a:fillRect/>
          </a:stretch>
        </p:blipFill>
        <p:spPr>
          <a:xfrm>
            <a:off x="1553132" y="3558560"/>
            <a:ext cx="572299" cy="467481"/>
          </a:xfrm>
          <a:prstGeom prst="rect">
            <a:avLst/>
          </a:prstGeom>
        </p:spPr>
      </p:pic>
      <p:pic>
        <p:nvPicPr>
          <p:cNvPr id="52" name="Picture 51"/>
          <p:cNvPicPr>
            <a:picLocks noChangeAspect="1"/>
          </p:cNvPicPr>
          <p:nvPr/>
        </p:nvPicPr>
        <p:blipFill>
          <a:blip r:embed="rId2">
            <a:duotone>
              <a:prstClr val="black"/>
              <a:schemeClr val="accent6">
                <a:tint val="45000"/>
                <a:satMod val="400000"/>
              </a:schemeClr>
            </a:duotone>
          </a:blip>
          <a:stretch>
            <a:fillRect/>
          </a:stretch>
        </p:blipFill>
        <p:spPr>
          <a:xfrm>
            <a:off x="2302688" y="2852920"/>
            <a:ext cx="572299" cy="467481"/>
          </a:xfrm>
          <a:prstGeom prst="rect">
            <a:avLst/>
          </a:prstGeom>
        </p:spPr>
      </p:pic>
      <p:pic>
        <p:nvPicPr>
          <p:cNvPr id="53" name="Picture 52"/>
          <p:cNvPicPr>
            <a:picLocks noChangeAspect="1"/>
          </p:cNvPicPr>
          <p:nvPr/>
        </p:nvPicPr>
        <p:blipFill>
          <a:blip r:embed="rId2">
            <a:duotone>
              <a:prstClr val="black"/>
              <a:schemeClr val="accent6">
                <a:tint val="45000"/>
                <a:satMod val="400000"/>
              </a:schemeClr>
            </a:duotone>
          </a:blip>
          <a:stretch>
            <a:fillRect/>
          </a:stretch>
        </p:blipFill>
        <p:spPr>
          <a:xfrm>
            <a:off x="2292247" y="3544345"/>
            <a:ext cx="572299" cy="467481"/>
          </a:xfrm>
          <a:prstGeom prst="rect">
            <a:avLst/>
          </a:prstGeom>
        </p:spPr>
      </p:pic>
      <p:pic>
        <p:nvPicPr>
          <p:cNvPr id="71" name="Picture 70"/>
          <p:cNvPicPr>
            <a:picLocks noChangeAspect="1"/>
          </p:cNvPicPr>
          <p:nvPr/>
        </p:nvPicPr>
        <p:blipFill>
          <a:blip r:embed="rId2">
            <a:duotone>
              <a:prstClr val="black"/>
              <a:schemeClr val="accent6">
                <a:tint val="45000"/>
                <a:satMod val="400000"/>
              </a:schemeClr>
            </a:duotone>
          </a:blip>
          <a:stretch>
            <a:fillRect/>
          </a:stretch>
        </p:blipFill>
        <p:spPr>
          <a:xfrm>
            <a:off x="4685328" y="3495758"/>
            <a:ext cx="572299" cy="467481"/>
          </a:xfrm>
          <a:prstGeom prst="rect">
            <a:avLst/>
          </a:prstGeom>
        </p:spPr>
      </p:pic>
      <p:pic>
        <p:nvPicPr>
          <p:cNvPr id="72" name="Picture 71"/>
          <p:cNvPicPr>
            <a:picLocks noChangeAspect="1"/>
          </p:cNvPicPr>
          <p:nvPr/>
        </p:nvPicPr>
        <p:blipFill>
          <a:blip r:embed="rId2">
            <a:duotone>
              <a:prstClr val="black"/>
              <a:schemeClr val="accent6">
                <a:tint val="45000"/>
                <a:satMod val="400000"/>
              </a:schemeClr>
            </a:duotone>
          </a:blip>
          <a:stretch>
            <a:fillRect/>
          </a:stretch>
        </p:blipFill>
        <p:spPr>
          <a:xfrm>
            <a:off x="5420752" y="3504719"/>
            <a:ext cx="572299" cy="467481"/>
          </a:xfrm>
          <a:prstGeom prst="rect">
            <a:avLst/>
          </a:prstGeom>
        </p:spPr>
      </p:pic>
      <p:pic>
        <p:nvPicPr>
          <p:cNvPr id="73" name="Picture 72"/>
          <p:cNvPicPr>
            <a:picLocks noChangeAspect="1"/>
          </p:cNvPicPr>
          <p:nvPr/>
        </p:nvPicPr>
        <p:blipFill>
          <a:blip r:embed="rId2">
            <a:duotone>
              <a:schemeClr val="accent4">
                <a:shade val="45000"/>
                <a:satMod val="135000"/>
              </a:schemeClr>
              <a:prstClr val="white"/>
            </a:duotone>
          </a:blip>
          <a:stretch>
            <a:fillRect/>
          </a:stretch>
        </p:blipFill>
        <p:spPr>
          <a:xfrm>
            <a:off x="6948507" y="2857812"/>
            <a:ext cx="572299" cy="467481"/>
          </a:xfrm>
          <a:prstGeom prst="rect">
            <a:avLst/>
          </a:prstGeom>
        </p:spPr>
      </p:pic>
      <p:pic>
        <p:nvPicPr>
          <p:cNvPr id="74" name="Picture 73"/>
          <p:cNvPicPr>
            <a:picLocks noChangeAspect="1"/>
          </p:cNvPicPr>
          <p:nvPr/>
        </p:nvPicPr>
        <p:blipFill>
          <a:blip r:embed="rId2"/>
          <a:stretch>
            <a:fillRect/>
          </a:stretch>
        </p:blipFill>
        <p:spPr>
          <a:xfrm>
            <a:off x="7624493" y="2853766"/>
            <a:ext cx="572299" cy="467481"/>
          </a:xfrm>
          <a:prstGeom prst="rect">
            <a:avLst/>
          </a:prstGeom>
        </p:spPr>
      </p:pic>
      <p:pic>
        <p:nvPicPr>
          <p:cNvPr id="75" name="Picture 74"/>
          <p:cNvPicPr>
            <a:picLocks noChangeAspect="1"/>
          </p:cNvPicPr>
          <p:nvPr/>
        </p:nvPicPr>
        <p:blipFill>
          <a:blip r:embed="rId2"/>
          <a:stretch>
            <a:fillRect/>
          </a:stretch>
        </p:blipFill>
        <p:spPr>
          <a:xfrm>
            <a:off x="6952158" y="3495757"/>
            <a:ext cx="572299" cy="467481"/>
          </a:xfrm>
          <a:prstGeom prst="rect">
            <a:avLst/>
          </a:prstGeom>
        </p:spPr>
      </p:pic>
    </p:spTree>
    <p:extLst>
      <p:ext uri="{BB962C8B-B14F-4D97-AF65-F5344CB8AC3E}">
        <p14:creationId xmlns:p14="http://schemas.microsoft.com/office/powerpoint/2010/main" val="630098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arn(inVertic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10" presetClass="entr" presetSubtype="0" fill="hold"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par>
                                <p:cTn id="56" presetID="10" presetClass="entr" presetSubtype="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par>
                                <p:cTn id="59" presetID="10"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16</a:t>
            </a:fld>
            <a:endParaRPr lang="en-US"/>
          </a:p>
        </p:txBody>
      </p:sp>
      <p:pic>
        <p:nvPicPr>
          <p:cNvPr id="35" name="Picture 34"/>
          <p:cNvPicPr>
            <a:picLocks noChangeAspect="1"/>
          </p:cNvPicPr>
          <p:nvPr/>
        </p:nvPicPr>
        <p:blipFill>
          <a:blip r:embed="rId2"/>
          <a:stretch>
            <a:fillRect/>
          </a:stretch>
        </p:blipFill>
        <p:spPr>
          <a:xfrm>
            <a:off x="5712328" y="2992279"/>
            <a:ext cx="572299" cy="467481"/>
          </a:xfrm>
          <a:prstGeom prst="rect">
            <a:avLst/>
          </a:prstGeom>
        </p:spPr>
      </p:pic>
      <p:pic>
        <p:nvPicPr>
          <p:cNvPr id="36" name="Picture 35"/>
          <p:cNvPicPr>
            <a:picLocks noChangeAspect="1"/>
          </p:cNvPicPr>
          <p:nvPr/>
        </p:nvPicPr>
        <p:blipFill>
          <a:blip r:embed="rId2">
            <a:duotone>
              <a:schemeClr val="accent4">
                <a:shade val="45000"/>
                <a:satMod val="135000"/>
              </a:schemeClr>
              <a:prstClr val="white"/>
            </a:duotone>
          </a:blip>
          <a:stretch>
            <a:fillRect/>
          </a:stretch>
        </p:blipFill>
        <p:spPr>
          <a:xfrm>
            <a:off x="5712327" y="3779628"/>
            <a:ext cx="572299" cy="467481"/>
          </a:xfrm>
          <a:prstGeom prst="rect">
            <a:avLst/>
          </a:prstGeom>
        </p:spPr>
      </p:pic>
      <p:pic>
        <p:nvPicPr>
          <p:cNvPr id="38" name="Picture 37"/>
          <p:cNvPicPr>
            <a:picLocks noChangeAspect="1"/>
          </p:cNvPicPr>
          <p:nvPr/>
        </p:nvPicPr>
        <p:blipFill>
          <a:blip r:embed="rId2">
            <a:duotone>
              <a:prstClr val="black"/>
              <a:schemeClr val="accent6">
                <a:tint val="45000"/>
                <a:satMod val="400000"/>
              </a:schemeClr>
            </a:duotone>
          </a:blip>
          <a:stretch>
            <a:fillRect/>
          </a:stretch>
        </p:blipFill>
        <p:spPr>
          <a:xfrm>
            <a:off x="5712327" y="4502152"/>
            <a:ext cx="572299" cy="467481"/>
          </a:xfrm>
          <a:prstGeom prst="rect">
            <a:avLst/>
          </a:prstGeom>
        </p:spPr>
      </p:pic>
      <p:grpSp>
        <p:nvGrpSpPr>
          <p:cNvPr id="66" name="Group 65"/>
          <p:cNvGrpSpPr/>
          <p:nvPr/>
        </p:nvGrpSpPr>
        <p:grpSpPr>
          <a:xfrm>
            <a:off x="411642" y="3779628"/>
            <a:ext cx="1792863" cy="1190005"/>
            <a:chOff x="199525" y="3319836"/>
            <a:chExt cx="1792863" cy="1190005"/>
          </a:xfrm>
        </p:grpSpPr>
        <p:sp>
          <p:nvSpPr>
            <p:cNvPr id="68" name="TextBox 67"/>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9" name="Group 68"/>
            <p:cNvGrpSpPr/>
            <p:nvPr/>
          </p:nvGrpSpPr>
          <p:grpSpPr>
            <a:xfrm>
              <a:off x="625228" y="3319836"/>
              <a:ext cx="941456" cy="493702"/>
              <a:chOff x="729527" y="2180022"/>
              <a:chExt cx="941456" cy="493702"/>
            </a:xfrm>
          </p:grpSpPr>
          <p:sp>
            <p:nvSpPr>
              <p:cNvPr id="70" name="Trapezoid 69"/>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6" name="Picture 75"/>
              <p:cNvPicPr>
                <a:picLocks noChangeAspect="1"/>
              </p:cNvPicPr>
              <p:nvPr/>
            </p:nvPicPr>
            <p:blipFill>
              <a:blip r:embed="rId3">
                <a:duotone>
                  <a:prstClr val="black"/>
                  <a:srgbClr val="1D4380">
                    <a:tint val="45000"/>
                    <a:satMod val="400000"/>
                  </a:srgbClr>
                </a:duotone>
              </a:blip>
              <a:stretch>
                <a:fillRect/>
              </a:stretch>
            </p:blipFill>
            <p:spPr>
              <a:xfrm>
                <a:off x="1034424" y="2234337"/>
                <a:ext cx="331662" cy="439325"/>
              </a:xfrm>
              <a:prstGeom prst="rect">
                <a:avLst/>
              </a:prstGeom>
            </p:spPr>
          </p:pic>
        </p:grpSp>
      </p:grpSp>
      <p:grpSp>
        <p:nvGrpSpPr>
          <p:cNvPr id="77" name="Group 76"/>
          <p:cNvGrpSpPr/>
          <p:nvPr/>
        </p:nvGrpSpPr>
        <p:grpSpPr>
          <a:xfrm>
            <a:off x="421195" y="2586538"/>
            <a:ext cx="1801469" cy="614504"/>
            <a:chOff x="144154" y="2312570"/>
            <a:chExt cx="1801469" cy="614504"/>
          </a:xfrm>
        </p:grpSpPr>
        <p:pic>
          <p:nvPicPr>
            <p:cNvPr id="78" name="Picture 77"/>
            <p:cNvPicPr>
              <a:picLocks noChangeAspect="1"/>
            </p:cNvPicPr>
            <p:nvPr/>
          </p:nvPicPr>
          <p:blipFill>
            <a:blip r:embed="rId4">
              <a:biLevel thresh="25000"/>
            </a:blip>
            <a:stretch>
              <a:fillRect/>
            </a:stretch>
          </p:blipFill>
          <p:spPr>
            <a:xfrm>
              <a:off x="144154" y="2312570"/>
              <a:ext cx="435794" cy="614504"/>
            </a:xfrm>
            <a:prstGeom prst="rect">
              <a:avLst/>
            </a:prstGeom>
          </p:spPr>
        </p:pic>
        <p:pic>
          <p:nvPicPr>
            <p:cNvPr id="79" name="Picture 78"/>
            <p:cNvPicPr>
              <a:picLocks noChangeAspect="1"/>
            </p:cNvPicPr>
            <p:nvPr/>
          </p:nvPicPr>
          <p:blipFill>
            <a:blip r:embed="rId5">
              <a:biLevel thresh="25000"/>
            </a:blip>
            <a:stretch>
              <a:fillRect/>
            </a:stretch>
          </p:blipFill>
          <p:spPr>
            <a:xfrm>
              <a:off x="1369250" y="2442108"/>
              <a:ext cx="576373" cy="380566"/>
            </a:xfrm>
            <a:prstGeom prst="rect">
              <a:avLst/>
            </a:prstGeom>
          </p:spPr>
        </p:pic>
        <p:pic>
          <p:nvPicPr>
            <p:cNvPr id="80" name="Picture 79"/>
            <p:cNvPicPr>
              <a:picLocks noChangeAspect="1"/>
            </p:cNvPicPr>
            <p:nvPr/>
          </p:nvPicPr>
          <p:blipFill>
            <a:blip r:embed="rId6">
              <a:biLevel thresh="25000"/>
            </a:blip>
            <a:stretch>
              <a:fillRect/>
            </a:stretch>
          </p:blipFill>
          <p:spPr>
            <a:xfrm>
              <a:off x="625228" y="2419998"/>
              <a:ext cx="679390" cy="424786"/>
            </a:xfrm>
            <a:prstGeom prst="rect">
              <a:avLst/>
            </a:prstGeom>
          </p:spPr>
        </p:pic>
      </p:grpSp>
      <p:cxnSp>
        <p:nvCxnSpPr>
          <p:cNvPr id="81" name="Straight Arrow Connector 80"/>
          <p:cNvCxnSpPr>
            <a:endCxn id="70" idx="0"/>
          </p:cNvCxnSpPr>
          <p:nvPr/>
        </p:nvCxnSpPr>
        <p:spPr>
          <a:xfrm>
            <a:off x="1302529" y="322602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778801" y="4026479"/>
            <a:ext cx="1959727"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biLevel thresh="25000"/>
          </a:blip>
          <a:stretch>
            <a:fillRect/>
          </a:stretch>
        </p:blipFill>
        <p:spPr>
          <a:xfrm>
            <a:off x="7270476" y="2933688"/>
            <a:ext cx="553200" cy="584665"/>
          </a:xfrm>
          <a:prstGeom prst="rect">
            <a:avLst/>
          </a:prstGeom>
        </p:spPr>
      </p:pic>
      <p:sp>
        <p:nvSpPr>
          <p:cNvPr id="84" name="TextBox 83"/>
          <p:cNvSpPr txBox="1"/>
          <p:nvPr/>
        </p:nvSpPr>
        <p:spPr>
          <a:xfrm>
            <a:off x="7849708" y="2994991"/>
            <a:ext cx="2347309" cy="369332"/>
          </a:xfrm>
          <a:prstGeom prst="rect">
            <a:avLst/>
          </a:prstGeom>
          <a:noFill/>
        </p:spPr>
        <p:txBody>
          <a:bodyPr wrap="none" rtlCol="0">
            <a:spAutoFit/>
          </a:bodyPr>
          <a:lstStyle/>
          <a:p>
            <a:r>
              <a:rPr lang="en-US" dirty="0">
                <a:solidFill>
                  <a:prstClr val="white"/>
                </a:solidFill>
              </a:rPr>
              <a:t>Application Database</a:t>
            </a:r>
          </a:p>
        </p:txBody>
      </p:sp>
      <p:cxnSp>
        <p:nvCxnSpPr>
          <p:cNvPr id="85" name="Straight Arrow Connector 84"/>
          <p:cNvCxnSpPr>
            <a:endCxn id="83" idx="1"/>
          </p:cNvCxnSpPr>
          <p:nvPr/>
        </p:nvCxnSpPr>
        <p:spPr>
          <a:xfrm flipV="1">
            <a:off x="6449562" y="322602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8">
            <a:biLevel thresh="25000"/>
          </a:blip>
          <a:stretch>
            <a:fillRect/>
          </a:stretch>
        </p:blipFill>
        <p:spPr>
          <a:xfrm>
            <a:off x="7286972" y="3745289"/>
            <a:ext cx="605264" cy="527979"/>
          </a:xfrm>
          <a:prstGeom prst="rect">
            <a:avLst/>
          </a:prstGeom>
        </p:spPr>
      </p:pic>
      <p:sp>
        <p:nvSpPr>
          <p:cNvPr id="87" name="TextBox 86"/>
          <p:cNvSpPr txBox="1"/>
          <p:nvPr/>
        </p:nvSpPr>
        <p:spPr>
          <a:xfrm>
            <a:off x="7892236" y="3826320"/>
            <a:ext cx="1488293" cy="369332"/>
          </a:xfrm>
          <a:prstGeom prst="rect">
            <a:avLst/>
          </a:prstGeom>
          <a:noFill/>
        </p:spPr>
        <p:txBody>
          <a:bodyPr wrap="none" rtlCol="0">
            <a:spAutoFit/>
          </a:bodyPr>
          <a:lstStyle/>
          <a:p>
            <a:r>
              <a:rPr lang="en-US" dirty="0">
                <a:solidFill>
                  <a:prstClr val="white"/>
                </a:solidFill>
              </a:rPr>
              <a:t>Blob Storage</a:t>
            </a:r>
          </a:p>
        </p:txBody>
      </p:sp>
      <p:cxnSp>
        <p:nvCxnSpPr>
          <p:cNvPr id="88" name="Straight Arrow Connector 87"/>
          <p:cNvCxnSpPr/>
          <p:nvPr/>
        </p:nvCxnSpPr>
        <p:spPr>
          <a:xfrm flipV="1">
            <a:off x="6449562" y="3372187"/>
            <a:ext cx="772258" cy="637091"/>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rot="16200000">
            <a:off x="3540073" y="3755347"/>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cxnSp>
        <p:nvCxnSpPr>
          <p:cNvPr id="95" name="Straight Arrow Connector 94"/>
          <p:cNvCxnSpPr/>
          <p:nvPr/>
        </p:nvCxnSpPr>
        <p:spPr>
          <a:xfrm flipV="1">
            <a:off x="6412595" y="4103564"/>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70476" y="4510727"/>
            <a:ext cx="638242" cy="548632"/>
          </a:xfrm>
          <a:prstGeom prst="rect">
            <a:avLst/>
          </a:prstGeom>
        </p:spPr>
      </p:pic>
      <p:sp>
        <p:nvSpPr>
          <p:cNvPr id="97" name="TextBox 96"/>
          <p:cNvSpPr txBox="1"/>
          <p:nvPr/>
        </p:nvSpPr>
        <p:spPr>
          <a:xfrm>
            <a:off x="7933305" y="4574470"/>
            <a:ext cx="726481" cy="369332"/>
          </a:xfrm>
          <a:prstGeom prst="rect">
            <a:avLst/>
          </a:prstGeom>
          <a:noFill/>
        </p:spPr>
        <p:txBody>
          <a:bodyPr wrap="none" rtlCol="0">
            <a:spAutoFit/>
          </a:bodyPr>
          <a:lstStyle/>
          <a:p>
            <a:r>
              <a:rPr lang="en-US" dirty="0" err="1" smtClean="0">
                <a:solidFill>
                  <a:prstClr val="white"/>
                </a:solidFill>
              </a:rPr>
              <a:t>Redis</a:t>
            </a:r>
            <a:endParaRPr lang="en-US" dirty="0">
              <a:solidFill>
                <a:prstClr val="white"/>
              </a:solidFill>
            </a:endParaRPr>
          </a:p>
        </p:txBody>
      </p:sp>
      <p:cxnSp>
        <p:nvCxnSpPr>
          <p:cNvPr id="98" name="Straight Arrow Connector 97"/>
          <p:cNvCxnSpPr/>
          <p:nvPr/>
        </p:nvCxnSpPr>
        <p:spPr>
          <a:xfrm flipV="1">
            <a:off x="6367094" y="4785043"/>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70627"/>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benefits</a:t>
            </a:r>
            <a:endParaRPr lang="en-US" dirty="0"/>
          </a:p>
        </p:txBody>
      </p:sp>
      <p:sp>
        <p:nvSpPr>
          <p:cNvPr id="3" name="Content Placeholder 2"/>
          <p:cNvSpPr>
            <a:spLocks noGrp="1"/>
          </p:cNvSpPr>
          <p:nvPr>
            <p:ph idx="1"/>
          </p:nvPr>
        </p:nvSpPr>
        <p:spPr>
          <a:xfrm>
            <a:off x="560798" y="1482812"/>
            <a:ext cx="11079822" cy="4995960"/>
          </a:xfrm>
        </p:spPr>
        <p:txBody>
          <a:bodyPr>
            <a:normAutofit/>
          </a:bodyPr>
          <a:lstStyle/>
          <a:p>
            <a:r>
              <a:rPr lang="en-US" dirty="0" smtClean="0">
                <a:latin typeface="+mj-lt"/>
              </a:rPr>
              <a:t>Scaling</a:t>
            </a:r>
          </a:p>
          <a:p>
            <a:pPr lvl="1"/>
            <a:r>
              <a:rPr lang="en-US" dirty="0" smtClean="0">
                <a:latin typeface="+mj-lt"/>
              </a:rPr>
              <a:t>Services scale independently</a:t>
            </a:r>
          </a:p>
          <a:p>
            <a:r>
              <a:rPr lang="en-US" dirty="0" smtClean="0">
                <a:latin typeface="+mj-lt"/>
              </a:rPr>
              <a:t>Fast deployments</a:t>
            </a:r>
          </a:p>
          <a:p>
            <a:r>
              <a:rPr lang="en-US" dirty="0" smtClean="0">
                <a:latin typeface="+mj-lt"/>
              </a:rPr>
              <a:t>Control over component updates</a:t>
            </a:r>
          </a:p>
          <a:p>
            <a:r>
              <a:rPr lang="en-US" dirty="0" smtClean="0">
                <a:latin typeface="+mj-lt"/>
              </a:rPr>
              <a:t>Business functionality oriented e.g.:</a:t>
            </a:r>
          </a:p>
          <a:p>
            <a:pPr lvl="1"/>
            <a:r>
              <a:rPr lang="en-US" dirty="0" smtClean="0">
                <a:latin typeface="+mj-lt"/>
              </a:rPr>
              <a:t>Send e-mails</a:t>
            </a:r>
          </a:p>
          <a:p>
            <a:pPr lvl="1"/>
            <a:r>
              <a:rPr lang="en-US" dirty="0" smtClean="0">
                <a:latin typeface="+mj-lt"/>
              </a:rPr>
              <a:t>Database CRUD</a:t>
            </a:r>
            <a:endParaRPr lang="en-US" dirty="0">
              <a:latin typeface="+mj-lt"/>
            </a:endParaRPr>
          </a:p>
          <a:p>
            <a:pPr lvl="1"/>
            <a:r>
              <a:rPr lang="en-US" dirty="0" smtClean="0">
                <a:latin typeface="+mj-lt"/>
              </a:rPr>
              <a:t>Payments</a:t>
            </a:r>
            <a:endParaRPr lang="en-US" dirty="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Tree>
    <p:extLst>
      <p:ext uri="{BB962C8B-B14F-4D97-AF65-F5344CB8AC3E}">
        <p14:creationId xmlns:p14="http://schemas.microsoft.com/office/powerpoint/2010/main" val="293439113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App Service</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3200" dirty="0" smtClean="0">
                <a:solidFill>
                  <a:srgbClr val="92D050"/>
                </a:solidFill>
              </a:rPr>
              <a:t>API Apps in detail</a:t>
            </a:r>
          </a:p>
        </p:txBody>
      </p:sp>
    </p:spTree>
    <p:extLst>
      <p:ext uri="{BB962C8B-B14F-4D97-AF65-F5344CB8AC3E}">
        <p14:creationId xmlns:p14="http://schemas.microsoft.com/office/powerpoint/2010/main" val="6629351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API Apps!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mj-lt"/>
              </a:rPr>
              <a:t>Build, deploy and consume APIs</a:t>
            </a:r>
          </a:p>
          <a:p>
            <a:r>
              <a:rPr lang="en-US" dirty="0" smtClean="0">
                <a:latin typeface="+mj-lt"/>
              </a:rPr>
              <a:t>API App is 1:1 mapping to a Web App</a:t>
            </a:r>
          </a:p>
          <a:p>
            <a:pPr lvl="1"/>
            <a:r>
              <a:rPr lang="en-US" dirty="0" smtClean="0">
                <a:latin typeface="+mj-lt"/>
              </a:rPr>
              <a:t>Extra metadata</a:t>
            </a:r>
          </a:p>
          <a:p>
            <a:r>
              <a:rPr lang="en-US" dirty="0" smtClean="0">
                <a:latin typeface="+mj-lt"/>
              </a:rPr>
              <a:t>Two forms</a:t>
            </a:r>
          </a:p>
          <a:p>
            <a:pPr lvl="1"/>
            <a:r>
              <a:rPr lang="en-US" dirty="0" smtClean="0">
                <a:latin typeface="+mj-lt"/>
              </a:rPr>
              <a:t>Code API Apps</a:t>
            </a:r>
          </a:p>
          <a:p>
            <a:pPr lvl="1"/>
            <a:r>
              <a:rPr lang="en-US" dirty="0" smtClean="0">
                <a:latin typeface="+mj-lt"/>
              </a:rPr>
              <a:t>Codeless API Apps*</a:t>
            </a:r>
          </a:p>
          <a:p>
            <a:r>
              <a:rPr lang="en-US" dirty="0" smtClean="0">
                <a:latin typeface="+mj-lt"/>
              </a:rPr>
              <a:t>Distributed through feeds aka galleries*</a:t>
            </a:r>
          </a:p>
          <a:p>
            <a:pPr lvl="1"/>
            <a:r>
              <a:rPr lang="en-US" dirty="0" smtClean="0">
                <a:latin typeface="+mj-lt"/>
              </a:rPr>
              <a:t>Public or private</a:t>
            </a:r>
          </a:p>
          <a:p>
            <a:pPr lvl="1"/>
            <a:endParaRPr lang="en-US" dirty="0">
              <a:latin typeface="+mj-lt"/>
            </a:endParaRPr>
          </a:p>
          <a:p>
            <a:pPr lvl="1"/>
            <a:endParaRPr lang="en-US" dirty="0" smtClean="0">
              <a:latin typeface="+mj-lt"/>
            </a:endParaRP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Tree>
    <p:extLst>
      <p:ext uri="{BB962C8B-B14F-4D97-AF65-F5344CB8AC3E}">
        <p14:creationId xmlns:p14="http://schemas.microsoft.com/office/powerpoint/2010/main" val="22983176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585827"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Why Azure App Service (AAS)?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Platform Changes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What is AAS?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Developing API apps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Architecture &amp; Lifecycle</a:t>
            </a:r>
          </a:p>
        </p:txBody>
      </p:sp>
    </p:spTree>
    <p:extLst>
      <p:ext uri="{BB962C8B-B14F-4D97-AF65-F5344CB8AC3E}">
        <p14:creationId xmlns:p14="http://schemas.microsoft.com/office/powerpoint/2010/main" val="387754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Apps – In detail</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Deployed into an RG</a:t>
            </a:r>
          </a:p>
          <a:p>
            <a:r>
              <a:rPr lang="en-US" dirty="0" smtClean="0">
                <a:latin typeface="+mj-lt"/>
              </a:rPr>
              <a:t>Exposed through a gateway</a:t>
            </a:r>
          </a:p>
          <a:p>
            <a:r>
              <a:rPr lang="en-US" dirty="0" smtClean="0">
                <a:latin typeface="+mj-lt"/>
              </a:rPr>
              <a:t>Automatic or manual updates</a:t>
            </a:r>
          </a:p>
          <a:p>
            <a:r>
              <a:rPr lang="en-US" dirty="0" smtClean="0">
                <a:latin typeface="+mj-lt"/>
              </a:rPr>
              <a:t>Mix and match App Hosting </a:t>
            </a:r>
            <a:r>
              <a:rPr lang="en-US" dirty="0">
                <a:latin typeface="+mj-lt"/>
              </a:rPr>
              <a:t>P</a:t>
            </a:r>
            <a:r>
              <a:rPr lang="en-US" dirty="0" smtClean="0">
                <a:latin typeface="+mj-lt"/>
              </a:rPr>
              <a:t>lans</a:t>
            </a:r>
          </a:p>
          <a:p>
            <a:pPr lvl="1"/>
            <a:r>
              <a:rPr lang="en-US" dirty="0" smtClean="0">
                <a:latin typeface="+mj-lt"/>
              </a:rPr>
              <a:t>Different SKUs within the same RG</a:t>
            </a:r>
          </a:p>
          <a:p>
            <a:r>
              <a:rPr lang="en-US" dirty="0" smtClean="0">
                <a:latin typeface="+mj-lt"/>
              </a:rPr>
              <a:t>ARM template can be customized*</a:t>
            </a:r>
          </a:p>
          <a:p>
            <a:pPr lvl="1"/>
            <a:r>
              <a:rPr lang="en-US" dirty="0" smtClean="0">
                <a:latin typeface="+mj-lt"/>
              </a:rPr>
              <a:t>You can deploy dependencies, jobs etc.</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Tree>
    <p:extLst>
      <p:ext uri="{BB962C8B-B14F-4D97-AF65-F5344CB8AC3E}">
        <p14:creationId xmlns:p14="http://schemas.microsoft.com/office/powerpoint/2010/main" val="3177553537"/>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Code API Apps</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MVC Web API or other any technology</a:t>
            </a:r>
          </a:p>
          <a:p>
            <a:r>
              <a:rPr lang="en-US" dirty="0" smtClean="0">
                <a:latin typeface="+mj-lt"/>
              </a:rPr>
              <a:t>Swagger 2.0 for metadata</a:t>
            </a:r>
          </a:p>
          <a:p>
            <a:r>
              <a:rPr lang="en-US" dirty="0" smtClean="0">
                <a:latin typeface="+mj-lt"/>
              </a:rPr>
              <a:t>Visual Studio experience</a:t>
            </a:r>
          </a:p>
          <a:p>
            <a:r>
              <a:rPr lang="en-US" dirty="0" smtClean="0">
                <a:latin typeface="+mj-lt"/>
              </a:rPr>
              <a:t>Build, Package*, Deploy</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Tree>
    <p:extLst>
      <p:ext uri="{BB962C8B-B14F-4D97-AF65-F5344CB8AC3E}">
        <p14:creationId xmlns:p14="http://schemas.microsoft.com/office/powerpoint/2010/main" val="665388337"/>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Let’s build a code API App</a:t>
            </a:r>
            <a:endParaRPr lang="en-US" dirty="0"/>
          </a:p>
        </p:txBody>
      </p:sp>
      <p:sp>
        <p:nvSpPr>
          <p:cNvPr id="6" name="Subtitle 5"/>
          <p:cNvSpPr>
            <a:spLocks noGrp="1"/>
          </p:cNvSpPr>
          <p:nvPr>
            <p:ph type="subTitle" idx="1"/>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22</a:t>
            </a:fld>
            <a:endParaRPr lang="en-US"/>
          </a:p>
        </p:txBody>
      </p:sp>
    </p:spTree>
    <p:extLst>
      <p:ext uri="{BB962C8B-B14F-4D97-AF65-F5344CB8AC3E}">
        <p14:creationId xmlns:p14="http://schemas.microsoft.com/office/powerpoint/2010/main" val="3943803319"/>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Created an API App using the template</a:t>
            </a:r>
          </a:p>
          <a:p>
            <a:pPr lvl="1"/>
            <a:r>
              <a:rPr lang="en-US" dirty="0" smtClean="0">
                <a:latin typeface="+mj-lt"/>
              </a:rPr>
              <a:t>This can also be any other technology</a:t>
            </a:r>
          </a:p>
          <a:p>
            <a:r>
              <a:rPr lang="en-US" dirty="0" smtClean="0">
                <a:latin typeface="+mj-lt"/>
              </a:rPr>
              <a:t>Change some (simple) code</a:t>
            </a:r>
          </a:p>
          <a:p>
            <a:r>
              <a:rPr lang="en-US" dirty="0" smtClean="0">
                <a:latin typeface="+mj-lt"/>
              </a:rPr>
              <a:t>App Service SDK is already present</a:t>
            </a:r>
          </a:p>
          <a:p>
            <a:pPr lvl="1"/>
            <a:r>
              <a:rPr lang="en-US" dirty="0" err="1" smtClean="0">
                <a:latin typeface="+mj-lt"/>
              </a:rPr>
              <a:t>Swashbuckle</a:t>
            </a:r>
            <a:r>
              <a:rPr lang="en-US" dirty="0" smtClean="0">
                <a:latin typeface="+mj-lt"/>
              </a:rPr>
              <a:t> (Swagger Metadata 2.0)</a:t>
            </a:r>
          </a:p>
          <a:p>
            <a:pPr lvl="1"/>
            <a:r>
              <a:rPr lang="en-US" dirty="0" smtClean="0">
                <a:latin typeface="+mj-lt"/>
              </a:rPr>
              <a:t>Some required metadata files</a:t>
            </a:r>
            <a:endParaRPr lang="en-US" dirty="0">
              <a:latin typeface="+mj-lt"/>
            </a:endParaRPr>
          </a:p>
          <a:p>
            <a:r>
              <a:rPr lang="en-US" dirty="0" smtClean="0">
                <a:latin typeface="+mj-lt"/>
              </a:rPr>
              <a:t>Deployed to the API App container</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3257734226"/>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Swashbuckling made simple</a:t>
            </a:r>
            <a:endParaRPr lang="el-GR" dirty="0"/>
          </a:p>
        </p:txBody>
      </p:sp>
      <p:sp>
        <p:nvSpPr>
          <p:cNvPr id="3" name="Θέση περιεχομένου 2"/>
          <p:cNvSpPr>
            <a:spLocks noGrp="1"/>
          </p:cNvSpPr>
          <p:nvPr>
            <p:ph idx="1"/>
          </p:nvPr>
        </p:nvSpPr>
        <p:spPr>
          <a:xfrm>
            <a:off x="365589" y="1288935"/>
            <a:ext cx="11079822" cy="5471461"/>
          </a:xfrm>
        </p:spPr>
        <p:txBody>
          <a:bodyPr>
            <a:normAutofit fontScale="92500" lnSpcReduction="10000"/>
          </a:bodyPr>
          <a:lstStyle/>
          <a:p>
            <a:r>
              <a:rPr lang="en-US" sz="3200" dirty="0" smtClean="0"/>
              <a:t>Swagger is a </a:t>
            </a:r>
            <a:r>
              <a:rPr lang="en-US" sz="3200" dirty="0"/>
              <a:t>standard, language-agnostic interface to REST APIs which allows both humans and computers to discover and understand the capabilities of the service without access to source code, documentation, or through network traffic </a:t>
            </a:r>
            <a:r>
              <a:rPr lang="en-US" sz="3200" dirty="0" smtClean="0"/>
              <a:t>inspection.</a:t>
            </a:r>
          </a:p>
          <a:p>
            <a:r>
              <a:rPr lang="en-US" sz="3200" dirty="0" smtClean="0"/>
              <a:t>A small ISS Express hiccup!</a:t>
            </a:r>
          </a:p>
          <a:p>
            <a:pPr lvl="1"/>
            <a:r>
              <a:rPr lang="en-US" sz="2800" dirty="0" smtClean="0"/>
              <a:t>Run cmd.exe</a:t>
            </a:r>
          </a:p>
          <a:p>
            <a:pPr lvl="1"/>
            <a:r>
              <a:rPr lang="en-US" sz="2800" dirty="0" smtClean="0"/>
              <a:t>cd “C:\Program Files\IIS Express”</a:t>
            </a:r>
          </a:p>
          <a:p>
            <a:pPr lvl="1"/>
            <a:r>
              <a:rPr lang="en-US" sz="2800" dirty="0" smtClean="0"/>
              <a:t>.\</a:t>
            </a:r>
            <a:r>
              <a:rPr lang="en-US" sz="2800" dirty="0" err="1" smtClean="0"/>
              <a:t>appcmd</a:t>
            </a:r>
            <a:r>
              <a:rPr lang="en-US" sz="2800" dirty="0" smtClean="0"/>
              <a:t> set </a:t>
            </a:r>
            <a:r>
              <a:rPr lang="en-US" sz="2800" dirty="0" err="1" smtClean="0"/>
              <a:t>config</a:t>
            </a:r>
            <a:r>
              <a:rPr lang="en-US" sz="2800" dirty="0" smtClean="0"/>
              <a:t> /</a:t>
            </a:r>
            <a:r>
              <a:rPr lang="en-US" sz="2800" dirty="0" err="1" smtClean="0"/>
              <a:t>section:directoryBrowse</a:t>
            </a:r>
            <a:r>
              <a:rPr lang="en-US" sz="2800" dirty="0" smtClean="0"/>
              <a:t> /</a:t>
            </a:r>
            <a:r>
              <a:rPr lang="en-US" sz="2800" dirty="0" err="1" smtClean="0"/>
              <a:t>enabled:true</a:t>
            </a:r>
            <a:endParaRPr lang="en-US" sz="2800" dirty="0" smtClean="0"/>
          </a:p>
          <a:p>
            <a:r>
              <a:rPr lang="en-US" sz="3200" dirty="0" err="1" smtClean="0"/>
              <a:t>SwaggerConfig.cs</a:t>
            </a:r>
            <a:r>
              <a:rPr lang="en-US" sz="3200" dirty="0" smtClean="0"/>
              <a:t> </a:t>
            </a:r>
          </a:p>
          <a:p>
            <a:pPr lvl="1"/>
            <a:r>
              <a:rPr lang="en-US" sz="2800" dirty="0" err="1" smtClean="0"/>
              <a:t>EnableSwaggerUI</a:t>
            </a:r>
            <a:r>
              <a:rPr lang="en-US" sz="2800" dirty="0" smtClean="0"/>
              <a:t> </a:t>
            </a:r>
          </a:p>
          <a:p>
            <a:pPr lvl="1"/>
            <a:endParaRPr lang="en-US" sz="2800" dirty="0"/>
          </a:p>
          <a:p>
            <a:pPr marL="457200" lvl="1" indent="0">
              <a:buNone/>
            </a:pPr>
            <a:r>
              <a:rPr lang="en-US" sz="2800" dirty="0"/>
              <a:t>	</a:t>
            </a:r>
            <a:r>
              <a:rPr lang="en-US" sz="2800" dirty="0" smtClean="0"/>
              <a:t>							</a:t>
            </a:r>
          </a:p>
          <a:p>
            <a:pPr marL="457200" lvl="1" indent="0">
              <a:buNone/>
            </a:pPr>
            <a:endParaRPr lang="en-US" sz="2800" dirty="0" smtClean="0"/>
          </a:p>
          <a:p>
            <a:pPr marL="457200" lvl="1" indent="0">
              <a:buNone/>
            </a:pPr>
            <a:endParaRPr lang="en-US" sz="2800" dirty="0" smtClean="0"/>
          </a:p>
        </p:txBody>
      </p:sp>
      <p:sp>
        <p:nvSpPr>
          <p:cNvPr id="4" name="Θέση αριθμού διαφάνειας 3"/>
          <p:cNvSpPr>
            <a:spLocks noGrp="1"/>
          </p:cNvSpPr>
          <p:nvPr>
            <p:ph type="sldNum" sz="quarter" idx="12"/>
          </p:nvPr>
        </p:nvSpPr>
        <p:spPr/>
        <p:txBody>
          <a:bodyPr/>
          <a:lstStyle/>
          <a:p>
            <a:fld id="{0A164282-434E-41D4-9582-783D542A7B68}" type="slidenum">
              <a:rPr lang="en-US" smtClean="0"/>
              <a:pPr/>
              <a:t>24</a:t>
            </a:fld>
            <a:endParaRPr lang="en-US"/>
          </a:p>
        </p:txBody>
      </p:sp>
    </p:spTree>
    <p:extLst>
      <p:ext uri="{BB962C8B-B14F-4D97-AF65-F5344CB8AC3E}">
        <p14:creationId xmlns:p14="http://schemas.microsoft.com/office/powerpoint/2010/main" val="610991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Let’s consume the API App</a:t>
            </a:r>
            <a:endParaRPr lang="en-US" dirty="0"/>
          </a:p>
        </p:txBody>
      </p:sp>
      <p:sp>
        <p:nvSpPr>
          <p:cNvPr id="6" name="Subtitle 5"/>
          <p:cNvSpPr>
            <a:spLocks noGrp="1"/>
          </p:cNvSpPr>
          <p:nvPr>
            <p:ph type="subTitle" idx="1"/>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2210485312"/>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the SDK</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Created a simple console app</a:t>
            </a:r>
          </a:p>
          <a:p>
            <a:r>
              <a:rPr lang="en-US" dirty="0" smtClean="0">
                <a:latin typeface="+mj-lt"/>
              </a:rPr>
              <a:t>Added the API App Client</a:t>
            </a:r>
          </a:p>
          <a:p>
            <a:pPr lvl="1"/>
            <a:r>
              <a:rPr lang="en-US" dirty="0" smtClean="0">
                <a:latin typeface="+mj-lt"/>
              </a:rPr>
              <a:t>It generated the SDK/library for us</a:t>
            </a:r>
          </a:p>
          <a:p>
            <a:r>
              <a:rPr lang="en-US" dirty="0" smtClean="0">
                <a:latin typeface="+mj-lt"/>
              </a:rPr>
              <a:t>Called the API using strongly typed code </a:t>
            </a:r>
            <a:r>
              <a:rPr lang="en-US" dirty="0" smtClean="0">
                <a:latin typeface="+mj-lt"/>
                <a:sym typeface="Wingdings" panose="05000000000000000000" pitchFamily="2" charset="2"/>
              </a:rPr>
              <a:t></a:t>
            </a:r>
            <a:endParaRPr lang="en-US" dirty="0" smtClean="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spTree>
    <p:extLst>
      <p:ext uri="{BB962C8B-B14F-4D97-AF65-F5344CB8AC3E}">
        <p14:creationId xmlns:p14="http://schemas.microsoft.com/office/powerpoint/2010/main" val="2663509626"/>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Authentication</a:t>
            </a:r>
            <a:endParaRPr lang="en-US" dirty="0"/>
          </a:p>
        </p:txBody>
      </p:sp>
      <p:sp>
        <p:nvSpPr>
          <p:cNvPr id="7" name="Content Placeholder 6"/>
          <p:cNvSpPr>
            <a:spLocks noGrp="1"/>
          </p:cNvSpPr>
          <p:nvPr>
            <p:ph idx="1"/>
          </p:nvPr>
        </p:nvSpPr>
        <p:spPr>
          <a:xfrm>
            <a:off x="560798" y="1482812"/>
            <a:ext cx="11079822" cy="4988872"/>
          </a:xfrm>
        </p:spPr>
        <p:txBody>
          <a:bodyPr>
            <a:normAutofit fontScale="85000" lnSpcReduction="20000"/>
          </a:bodyPr>
          <a:lstStyle/>
          <a:p>
            <a:r>
              <a:rPr lang="en-US" dirty="0" smtClean="0">
                <a:latin typeface="+mj-lt"/>
              </a:rPr>
              <a:t>Multiple Identity providers supported</a:t>
            </a:r>
          </a:p>
          <a:p>
            <a:r>
              <a:rPr lang="en-US" dirty="0" smtClean="0">
                <a:latin typeface="+mj-lt"/>
              </a:rPr>
              <a:t>Authentication is done at the gateway</a:t>
            </a:r>
          </a:p>
          <a:p>
            <a:pPr lvl="1"/>
            <a:r>
              <a:rPr lang="en-US" dirty="0" smtClean="0">
                <a:latin typeface="+mj-lt"/>
              </a:rPr>
              <a:t>You get a token on your App Service Apps</a:t>
            </a:r>
          </a:p>
          <a:p>
            <a:r>
              <a:rPr lang="en-US" dirty="0" err="1" smtClean="0">
                <a:latin typeface="+mj-lt"/>
              </a:rPr>
              <a:t>IdPs</a:t>
            </a:r>
            <a:r>
              <a:rPr lang="en-US" dirty="0" smtClean="0">
                <a:latin typeface="+mj-lt"/>
              </a:rPr>
              <a:t> supported:</a:t>
            </a:r>
          </a:p>
          <a:p>
            <a:pPr lvl="1"/>
            <a:r>
              <a:rPr lang="en-US" dirty="0" smtClean="0">
                <a:latin typeface="+mj-lt"/>
              </a:rPr>
              <a:t>AAD</a:t>
            </a:r>
          </a:p>
          <a:p>
            <a:pPr lvl="1"/>
            <a:r>
              <a:rPr lang="en-US" dirty="0" smtClean="0">
                <a:latin typeface="+mj-lt"/>
              </a:rPr>
              <a:t>MSA</a:t>
            </a:r>
          </a:p>
          <a:p>
            <a:pPr lvl="1"/>
            <a:r>
              <a:rPr lang="en-US" dirty="0" smtClean="0">
                <a:latin typeface="+mj-lt"/>
              </a:rPr>
              <a:t>Facebook</a:t>
            </a:r>
          </a:p>
          <a:p>
            <a:pPr lvl="1"/>
            <a:r>
              <a:rPr lang="en-US" dirty="0" smtClean="0">
                <a:latin typeface="+mj-lt"/>
              </a:rPr>
              <a:t>Twitter</a:t>
            </a:r>
          </a:p>
          <a:p>
            <a:pPr lvl="1"/>
            <a:r>
              <a:rPr lang="en-US" dirty="0" smtClean="0">
                <a:latin typeface="+mj-lt"/>
              </a:rPr>
              <a:t>Google</a:t>
            </a:r>
          </a:p>
          <a:p>
            <a:r>
              <a:rPr lang="en-US" dirty="0" smtClean="0">
                <a:latin typeface="+mj-lt"/>
              </a:rPr>
              <a:t>API Apps can </a:t>
            </a:r>
            <a:r>
              <a:rPr lang="en-US" dirty="0" smtClean="0">
                <a:latin typeface="+mj-lt"/>
              </a:rPr>
              <a:t>be</a:t>
            </a:r>
            <a:r>
              <a:rPr lang="en-US" dirty="0" smtClean="0">
                <a:latin typeface="+mj-lt"/>
              </a:rPr>
              <a:t>:</a:t>
            </a:r>
          </a:p>
          <a:p>
            <a:pPr lvl="1"/>
            <a:r>
              <a:rPr lang="en-US" dirty="0" smtClean="0">
                <a:latin typeface="+mj-lt"/>
              </a:rPr>
              <a:t>Internal</a:t>
            </a:r>
          </a:p>
          <a:p>
            <a:pPr lvl="1"/>
            <a:r>
              <a:rPr lang="en-US" dirty="0" smtClean="0">
                <a:latin typeface="+mj-lt"/>
              </a:rPr>
              <a:t>Public Anonymous</a:t>
            </a:r>
          </a:p>
          <a:p>
            <a:pPr lvl="1"/>
            <a:r>
              <a:rPr lang="en-US" dirty="0" smtClean="0">
                <a:latin typeface="+mj-lt"/>
              </a:rPr>
              <a:t>Public Authenticated</a:t>
            </a:r>
            <a:endParaRPr lang="en-US" dirty="0">
              <a:latin typeface="+mj-lt"/>
            </a:endParaRPr>
          </a:p>
        </p:txBody>
      </p:sp>
    </p:spTree>
    <p:extLst>
      <p:ext uri="{BB962C8B-B14F-4D97-AF65-F5344CB8AC3E}">
        <p14:creationId xmlns:p14="http://schemas.microsoft.com/office/powerpoint/2010/main" val="625867623"/>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 of features</a:t>
            </a:r>
            <a:endParaRPr lang="en-US" dirty="0"/>
          </a:p>
        </p:txBody>
      </p:sp>
      <p:sp>
        <p:nvSpPr>
          <p:cNvPr id="7" name="Content Placeholder 6"/>
          <p:cNvSpPr>
            <a:spLocks noGrp="1"/>
          </p:cNvSpPr>
          <p:nvPr>
            <p:ph idx="1"/>
          </p:nvPr>
        </p:nvSpPr>
        <p:spPr>
          <a:xfrm>
            <a:off x="560798" y="1482812"/>
            <a:ext cx="11079822" cy="4988872"/>
          </a:xfrm>
        </p:spPr>
        <p:txBody>
          <a:bodyPr>
            <a:normAutofit/>
          </a:bodyPr>
          <a:lstStyle/>
          <a:p>
            <a:r>
              <a:rPr lang="en-US" dirty="0" smtClean="0">
                <a:latin typeface="+mj-lt"/>
              </a:rPr>
              <a:t>Available now:</a:t>
            </a:r>
          </a:p>
          <a:p>
            <a:pPr lvl="1"/>
            <a:r>
              <a:rPr lang="en-US" dirty="0" smtClean="0">
                <a:latin typeface="+mj-lt"/>
              </a:rPr>
              <a:t>Seamless authentication</a:t>
            </a:r>
          </a:p>
          <a:p>
            <a:pPr lvl="1"/>
            <a:r>
              <a:rPr lang="en-US" dirty="0" smtClean="0">
                <a:latin typeface="+mj-lt"/>
              </a:rPr>
              <a:t>API definition and </a:t>
            </a:r>
            <a:r>
              <a:rPr lang="en-US" dirty="0">
                <a:latin typeface="+mj-lt"/>
              </a:rPr>
              <a:t>c</a:t>
            </a:r>
            <a:r>
              <a:rPr lang="en-US" dirty="0" smtClean="0">
                <a:latin typeface="+mj-lt"/>
              </a:rPr>
              <a:t>ode generation in Visual Studio</a:t>
            </a:r>
          </a:p>
          <a:p>
            <a:pPr lvl="1"/>
            <a:r>
              <a:rPr lang="en-US" dirty="0" smtClean="0">
                <a:latin typeface="+mj-lt"/>
              </a:rPr>
              <a:t>Integration with Logic Apps</a:t>
            </a:r>
          </a:p>
          <a:p>
            <a:r>
              <a:rPr lang="en-US" dirty="0" smtClean="0">
                <a:latin typeface="+mj-lt"/>
              </a:rPr>
              <a:t>Coming in the near future:</a:t>
            </a:r>
          </a:p>
          <a:p>
            <a:pPr lvl="1"/>
            <a:r>
              <a:rPr lang="en-US" dirty="0" smtClean="0">
                <a:latin typeface="+mj-lt"/>
              </a:rPr>
              <a:t>Galleries (marketplace)</a:t>
            </a:r>
          </a:p>
          <a:p>
            <a:pPr lvl="1"/>
            <a:r>
              <a:rPr lang="en-US" dirty="0" smtClean="0">
                <a:latin typeface="+mj-lt"/>
              </a:rPr>
              <a:t>Packaging and dependencies with ARM templates</a:t>
            </a:r>
          </a:p>
          <a:p>
            <a:pPr lvl="1"/>
            <a:r>
              <a:rPr lang="en-US" dirty="0" smtClean="0">
                <a:latin typeface="+mj-lt"/>
              </a:rPr>
              <a:t>API management</a:t>
            </a:r>
          </a:p>
          <a:p>
            <a:pPr lvl="1"/>
            <a:r>
              <a:rPr lang="en-US" dirty="0" smtClean="0">
                <a:latin typeface="+mj-lt"/>
              </a:rPr>
              <a:t>Codeless API Apps</a:t>
            </a:r>
            <a:endParaRPr lang="en-US" dirty="0">
              <a:latin typeface="+mj-lt"/>
            </a:endParaRPr>
          </a:p>
        </p:txBody>
      </p:sp>
    </p:spTree>
    <p:extLst>
      <p:ext uri="{BB962C8B-B14F-4D97-AF65-F5344CB8AC3E}">
        <p14:creationId xmlns:p14="http://schemas.microsoft.com/office/powerpoint/2010/main" val="763600200"/>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API App Architecture</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endParaRPr lang="en-US" sz="3200" dirty="0" smtClean="0">
              <a:solidFill>
                <a:srgbClr val="92D050"/>
              </a:solidFill>
            </a:endParaRPr>
          </a:p>
        </p:txBody>
      </p:sp>
    </p:spTree>
    <p:extLst>
      <p:ext uri="{BB962C8B-B14F-4D97-AF65-F5344CB8AC3E}">
        <p14:creationId xmlns:p14="http://schemas.microsoft.com/office/powerpoint/2010/main" val="1503717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352" y="2395300"/>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583" y="2395300"/>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3" name="Oval 2"/>
          <p:cNvSpPr/>
          <p:nvPr/>
        </p:nvSpPr>
        <p:spPr>
          <a:xfrm>
            <a:off x="6412134" y="381434"/>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955" y="2108634"/>
            <a:ext cx="4467231" cy="2922732"/>
          </a:xfrm>
          <a:prstGeom prst="rect">
            <a:avLst/>
          </a:prstGeom>
        </p:spPr>
        <p:txBody>
          <a:bodyPr vert="horz" wrap="square" lIns="143387" tIns="89616" rIns="143387" bIns="89616"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598" dirty="0">
                <a:solidFill>
                  <a:prstClr val="white"/>
                </a:solidFill>
              </a:rPr>
              <a:t>Apps using Microsoft Azure</a:t>
            </a:r>
          </a:p>
        </p:txBody>
      </p:sp>
      <p:sp>
        <p:nvSpPr>
          <p:cNvPr id="16" name="Rectangle 15"/>
          <p:cNvSpPr/>
          <p:nvPr/>
        </p:nvSpPr>
        <p:spPr>
          <a:xfrm>
            <a:off x="5562677" y="4744012"/>
            <a:ext cx="2735437" cy="487821"/>
          </a:xfrm>
          <a:prstGeom prst="rect">
            <a:avLst/>
          </a:prstGeom>
        </p:spPr>
        <p:txBody>
          <a:bodyPr wrap="square">
            <a:spAutoFit/>
          </a:bodyPr>
          <a:lstStyle/>
          <a:p>
            <a:pPr algn="ctr" defTabSz="932013"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Agility</a:t>
            </a:r>
          </a:p>
        </p:txBody>
      </p:sp>
      <p:sp>
        <p:nvSpPr>
          <p:cNvPr id="18" name="Rectangle 17"/>
          <p:cNvSpPr/>
          <p:nvPr/>
        </p:nvSpPr>
        <p:spPr>
          <a:xfrm>
            <a:off x="8861659" y="4744012"/>
            <a:ext cx="2154378" cy="487821"/>
          </a:xfrm>
          <a:prstGeom prst="rect">
            <a:avLst/>
          </a:prstGeom>
        </p:spPr>
        <p:txBody>
          <a:bodyPr wrap="square">
            <a:spAutoFit/>
          </a:bodyPr>
          <a:lstStyle/>
          <a:p>
            <a:pPr algn="ctr" defTabSz="932013"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Insight</a:t>
            </a:r>
          </a:p>
        </p:txBody>
      </p:sp>
      <p:grpSp>
        <p:nvGrpSpPr>
          <p:cNvPr id="32" name="Group 31"/>
          <p:cNvGrpSpPr/>
          <p:nvPr/>
        </p:nvGrpSpPr>
        <p:grpSpPr>
          <a:xfrm>
            <a:off x="6427209" y="2391986"/>
            <a:ext cx="3936598" cy="3358908"/>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8839" y="2667110"/>
            <a:ext cx="2260235" cy="544366"/>
          </a:xfrm>
          <a:prstGeom prst="rect">
            <a:avLst/>
          </a:prstGeom>
        </p:spPr>
        <p:txBody>
          <a:bodyPr wrap="none">
            <a:spAutoFit/>
          </a:bodyPr>
          <a:lstStyle/>
          <a:p>
            <a:pPr defTabSz="932013"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19" name="Picture 18"/>
          <p:cNvPicPr>
            <a:picLocks noChangeAspect="1"/>
          </p:cNvPicPr>
          <p:nvPr/>
        </p:nvPicPr>
        <p:blipFill>
          <a:blip r:embed="rId3"/>
          <a:stretch>
            <a:fillRect/>
          </a:stretch>
        </p:blipFill>
        <p:spPr>
          <a:xfrm>
            <a:off x="8013316" y="1963097"/>
            <a:ext cx="749306" cy="593562"/>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8572" y="3868873"/>
            <a:ext cx="769336" cy="769336"/>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340" y="3800946"/>
            <a:ext cx="1018961" cy="1018961"/>
          </a:xfrm>
          <a:prstGeom prst="rect">
            <a:avLst/>
          </a:prstGeom>
        </p:spPr>
      </p:pic>
    </p:spTree>
    <p:extLst>
      <p:ext uri="{BB962C8B-B14F-4D97-AF65-F5344CB8AC3E}">
        <p14:creationId xmlns:p14="http://schemas.microsoft.com/office/powerpoint/2010/main" val="13514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164282-434E-41D4-9582-783D542A7B68}" type="slidenum">
              <a:rPr lang="en-US" smtClean="0"/>
              <a:pPr/>
              <a:t>30</a:t>
            </a:fld>
            <a:endParaRPr lang="en-US"/>
          </a:p>
        </p:txBody>
      </p:sp>
      <p:pic>
        <p:nvPicPr>
          <p:cNvPr id="35" name="Picture 34"/>
          <p:cNvPicPr>
            <a:picLocks noChangeAspect="1"/>
          </p:cNvPicPr>
          <p:nvPr/>
        </p:nvPicPr>
        <p:blipFill>
          <a:blip r:embed="rId3"/>
          <a:stretch>
            <a:fillRect/>
          </a:stretch>
        </p:blipFill>
        <p:spPr>
          <a:xfrm>
            <a:off x="5901358" y="4181837"/>
            <a:ext cx="572299" cy="467481"/>
          </a:xfrm>
          <a:prstGeom prst="rect">
            <a:avLst/>
          </a:prstGeom>
        </p:spPr>
      </p:pic>
      <p:pic>
        <p:nvPicPr>
          <p:cNvPr id="36" name="Picture 35"/>
          <p:cNvPicPr>
            <a:picLocks noChangeAspect="1"/>
          </p:cNvPicPr>
          <p:nvPr/>
        </p:nvPicPr>
        <p:blipFill>
          <a:blip r:embed="rId3">
            <a:duotone>
              <a:schemeClr val="accent4">
                <a:shade val="45000"/>
                <a:satMod val="135000"/>
              </a:schemeClr>
              <a:prstClr val="white"/>
            </a:duotone>
          </a:blip>
          <a:stretch>
            <a:fillRect/>
          </a:stretch>
        </p:blipFill>
        <p:spPr>
          <a:xfrm>
            <a:off x="7759115" y="4176034"/>
            <a:ext cx="572299" cy="467481"/>
          </a:xfrm>
          <a:prstGeom prst="rect">
            <a:avLst/>
          </a:prstGeom>
        </p:spPr>
      </p:pic>
      <p:pic>
        <p:nvPicPr>
          <p:cNvPr id="38" name="Picture 37"/>
          <p:cNvPicPr>
            <a:picLocks noChangeAspect="1"/>
          </p:cNvPicPr>
          <p:nvPr/>
        </p:nvPicPr>
        <p:blipFill>
          <a:blip r:embed="rId3">
            <a:duotone>
              <a:prstClr val="black"/>
              <a:schemeClr val="accent6">
                <a:tint val="45000"/>
                <a:satMod val="400000"/>
              </a:schemeClr>
            </a:duotone>
          </a:blip>
          <a:stretch>
            <a:fillRect/>
          </a:stretch>
        </p:blipFill>
        <p:spPr>
          <a:xfrm>
            <a:off x="9699288" y="4176034"/>
            <a:ext cx="572299" cy="467481"/>
          </a:xfrm>
          <a:prstGeom prst="rect">
            <a:avLst/>
          </a:prstGeom>
        </p:spPr>
      </p:pic>
      <p:grpSp>
        <p:nvGrpSpPr>
          <p:cNvPr id="66" name="Group 65"/>
          <p:cNvGrpSpPr/>
          <p:nvPr/>
        </p:nvGrpSpPr>
        <p:grpSpPr>
          <a:xfrm>
            <a:off x="7695065" y="1517966"/>
            <a:ext cx="776431" cy="736518"/>
            <a:chOff x="532219" y="3319836"/>
            <a:chExt cx="1127475" cy="1090524"/>
          </a:xfrm>
        </p:grpSpPr>
        <p:sp>
          <p:nvSpPr>
            <p:cNvPr id="68" name="TextBox 67"/>
            <p:cNvSpPr txBox="1"/>
            <p:nvPr/>
          </p:nvSpPr>
          <p:spPr>
            <a:xfrm>
              <a:off x="532219" y="3863509"/>
              <a:ext cx="1127475" cy="546851"/>
            </a:xfrm>
            <a:prstGeom prst="rect">
              <a:avLst/>
            </a:prstGeom>
            <a:noFill/>
          </p:spPr>
          <p:txBody>
            <a:bodyPr wrap="none" rtlCol="0">
              <a:spAutoFit/>
            </a:bodyPr>
            <a:lstStyle/>
            <a:p>
              <a:pPr algn="ctr"/>
              <a:r>
                <a:rPr lang="en-US" dirty="0" smtClean="0">
                  <a:solidFill>
                    <a:prstClr val="white"/>
                  </a:solidFill>
                </a:rPr>
                <a:t>AZ LB</a:t>
              </a:r>
              <a:endParaRPr lang="en-US" dirty="0">
                <a:solidFill>
                  <a:prstClr val="white"/>
                </a:solidFill>
              </a:endParaRPr>
            </a:p>
          </p:txBody>
        </p:sp>
        <p:grpSp>
          <p:nvGrpSpPr>
            <p:cNvPr id="69" name="Group 68"/>
            <p:cNvGrpSpPr/>
            <p:nvPr/>
          </p:nvGrpSpPr>
          <p:grpSpPr>
            <a:xfrm>
              <a:off x="625228" y="3319836"/>
              <a:ext cx="941456" cy="493702"/>
              <a:chOff x="729527" y="2180022"/>
              <a:chExt cx="941456" cy="493702"/>
            </a:xfrm>
          </p:grpSpPr>
          <p:sp>
            <p:nvSpPr>
              <p:cNvPr id="70" name="Trapezoid 69"/>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6" name="Picture 75"/>
              <p:cNvPicPr>
                <a:picLocks noChangeAspect="1"/>
              </p:cNvPicPr>
              <p:nvPr/>
            </p:nvPicPr>
            <p:blipFill>
              <a:blip r:embed="rId4">
                <a:duotone>
                  <a:prstClr val="black"/>
                  <a:srgbClr val="1D4380">
                    <a:tint val="45000"/>
                    <a:satMod val="400000"/>
                  </a:srgbClr>
                </a:duotone>
              </a:blip>
              <a:stretch>
                <a:fillRect/>
              </a:stretch>
            </p:blipFill>
            <p:spPr>
              <a:xfrm>
                <a:off x="1034424" y="2234337"/>
                <a:ext cx="331662" cy="439325"/>
              </a:xfrm>
              <a:prstGeom prst="rect">
                <a:avLst/>
              </a:prstGeom>
            </p:spPr>
          </p:pic>
        </p:grpSp>
      </p:grpSp>
      <p:grpSp>
        <p:nvGrpSpPr>
          <p:cNvPr id="77" name="Group 76"/>
          <p:cNvGrpSpPr/>
          <p:nvPr/>
        </p:nvGrpSpPr>
        <p:grpSpPr>
          <a:xfrm>
            <a:off x="7475510" y="324876"/>
            <a:ext cx="1225096" cy="476110"/>
            <a:chOff x="144154" y="2312570"/>
            <a:chExt cx="1801469" cy="614504"/>
          </a:xfrm>
        </p:grpSpPr>
        <p:pic>
          <p:nvPicPr>
            <p:cNvPr id="78" name="Picture 77"/>
            <p:cNvPicPr>
              <a:picLocks noChangeAspect="1"/>
            </p:cNvPicPr>
            <p:nvPr/>
          </p:nvPicPr>
          <p:blipFill>
            <a:blip r:embed="rId5">
              <a:biLevel thresh="25000"/>
            </a:blip>
            <a:stretch>
              <a:fillRect/>
            </a:stretch>
          </p:blipFill>
          <p:spPr>
            <a:xfrm>
              <a:off x="144154" y="2312570"/>
              <a:ext cx="435794" cy="614504"/>
            </a:xfrm>
            <a:prstGeom prst="rect">
              <a:avLst/>
            </a:prstGeom>
          </p:spPr>
        </p:pic>
        <p:pic>
          <p:nvPicPr>
            <p:cNvPr id="79" name="Picture 78"/>
            <p:cNvPicPr>
              <a:picLocks noChangeAspect="1"/>
            </p:cNvPicPr>
            <p:nvPr/>
          </p:nvPicPr>
          <p:blipFill>
            <a:blip r:embed="rId6">
              <a:biLevel thresh="25000"/>
            </a:blip>
            <a:stretch>
              <a:fillRect/>
            </a:stretch>
          </p:blipFill>
          <p:spPr>
            <a:xfrm>
              <a:off x="1369250" y="2442108"/>
              <a:ext cx="576373" cy="380566"/>
            </a:xfrm>
            <a:prstGeom prst="rect">
              <a:avLst/>
            </a:prstGeom>
          </p:spPr>
        </p:pic>
        <p:pic>
          <p:nvPicPr>
            <p:cNvPr id="80" name="Picture 79"/>
            <p:cNvPicPr>
              <a:picLocks noChangeAspect="1"/>
            </p:cNvPicPr>
            <p:nvPr/>
          </p:nvPicPr>
          <p:blipFill>
            <a:blip r:embed="rId7">
              <a:biLevel thresh="25000"/>
            </a:blip>
            <a:stretch>
              <a:fillRect/>
            </a:stretch>
          </p:blipFill>
          <p:spPr>
            <a:xfrm>
              <a:off x="625228" y="2419998"/>
              <a:ext cx="679390" cy="424786"/>
            </a:xfrm>
            <a:prstGeom prst="rect">
              <a:avLst/>
            </a:prstGeom>
          </p:spPr>
        </p:pic>
      </p:grpSp>
      <p:cxnSp>
        <p:nvCxnSpPr>
          <p:cNvPr id="81" name="Straight Arrow Connector 80"/>
          <p:cNvCxnSpPr>
            <a:endCxn id="70" idx="0"/>
          </p:cNvCxnSpPr>
          <p:nvPr/>
        </p:nvCxnSpPr>
        <p:spPr>
          <a:xfrm flipH="1">
            <a:off x="8083280" y="886047"/>
            <a:ext cx="4553" cy="63192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8">
            <a:biLevel thresh="25000"/>
          </a:blip>
          <a:stretch>
            <a:fillRect/>
          </a:stretch>
        </p:blipFill>
        <p:spPr>
          <a:xfrm>
            <a:off x="5856365" y="5415090"/>
            <a:ext cx="553200" cy="584665"/>
          </a:xfrm>
          <a:prstGeom prst="rect">
            <a:avLst/>
          </a:prstGeom>
        </p:spPr>
      </p:pic>
      <p:pic>
        <p:nvPicPr>
          <p:cNvPr id="86" name="Picture 85"/>
          <p:cNvPicPr>
            <a:picLocks noChangeAspect="1"/>
          </p:cNvPicPr>
          <p:nvPr/>
        </p:nvPicPr>
        <p:blipFill>
          <a:blip r:embed="rId9">
            <a:biLevel thresh="25000"/>
          </a:blip>
          <a:stretch>
            <a:fillRect/>
          </a:stretch>
        </p:blipFill>
        <p:spPr>
          <a:xfrm>
            <a:off x="6681260" y="5415090"/>
            <a:ext cx="605264" cy="527979"/>
          </a:xfrm>
          <a:prstGeom prst="rect">
            <a:avLst/>
          </a:prstGeom>
        </p:spPr>
      </p:pic>
      <p:sp>
        <p:nvSpPr>
          <p:cNvPr id="94" name="Rectangle 93"/>
          <p:cNvSpPr/>
          <p:nvPr/>
        </p:nvSpPr>
        <p:spPr>
          <a:xfrm>
            <a:off x="6192508" y="2613381"/>
            <a:ext cx="3638487" cy="417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Gateway App</a:t>
            </a:r>
            <a:endParaRPr lang="en-US" dirty="0">
              <a:solidFill>
                <a:prstClr val="white"/>
              </a:solidFill>
            </a:endParaRPr>
          </a:p>
        </p:txBody>
      </p:sp>
      <p:pic>
        <p:nvPicPr>
          <p:cNvPr id="96" name="Picture 9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9237" y="5451123"/>
            <a:ext cx="638242" cy="548632"/>
          </a:xfrm>
          <a:prstGeom prst="rect">
            <a:avLst/>
          </a:prstGeom>
        </p:spPr>
      </p:pic>
      <p:cxnSp>
        <p:nvCxnSpPr>
          <p:cNvPr id="31" name="Straight Arrow Connector 30"/>
          <p:cNvCxnSpPr>
            <a:endCxn id="41" idx="0"/>
          </p:cNvCxnSpPr>
          <p:nvPr/>
        </p:nvCxnSpPr>
        <p:spPr>
          <a:xfrm flipH="1">
            <a:off x="8014166" y="2199539"/>
            <a:ext cx="69115" cy="33468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856364" y="4928285"/>
            <a:ext cx="4477427"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Azure Services</a:t>
            </a:r>
            <a:endParaRPr lang="en-US" dirty="0">
              <a:solidFill>
                <a:prstClr val="white"/>
              </a:solidFill>
            </a:endParaRPr>
          </a:p>
        </p:txBody>
      </p:sp>
      <p:sp>
        <p:nvSpPr>
          <p:cNvPr id="7" name="Rectangle 6"/>
          <p:cNvSpPr/>
          <p:nvPr/>
        </p:nvSpPr>
        <p:spPr>
          <a:xfrm>
            <a:off x="5853425" y="4090621"/>
            <a:ext cx="2554020" cy="614642"/>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637086" y="4102453"/>
            <a:ext cx="696705" cy="614642"/>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92508" y="3086123"/>
            <a:ext cx="1944943" cy="4179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API Management</a:t>
            </a:r>
            <a:endParaRPr lang="en-US" dirty="0">
              <a:solidFill>
                <a:prstClr val="white"/>
              </a:solidFill>
            </a:endParaRPr>
          </a:p>
        </p:txBody>
      </p:sp>
      <p:sp>
        <p:nvSpPr>
          <p:cNvPr id="40" name="Rectangle 39"/>
          <p:cNvSpPr/>
          <p:nvPr/>
        </p:nvSpPr>
        <p:spPr>
          <a:xfrm>
            <a:off x="8137452" y="3086123"/>
            <a:ext cx="1693543" cy="4179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prstClr val="white"/>
                </a:solidFill>
              </a:rPr>
              <a:t>Authentication</a:t>
            </a:r>
            <a:endParaRPr lang="en-US" dirty="0">
              <a:solidFill>
                <a:prstClr val="white"/>
              </a:solidFill>
            </a:endParaRPr>
          </a:p>
        </p:txBody>
      </p:sp>
      <p:sp>
        <p:nvSpPr>
          <p:cNvPr id="41" name="Rectangle 40"/>
          <p:cNvSpPr/>
          <p:nvPr/>
        </p:nvSpPr>
        <p:spPr>
          <a:xfrm>
            <a:off x="6132964" y="2534219"/>
            <a:ext cx="3762403" cy="100683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6344094" y="3659552"/>
            <a:ext cx="1279597" cy="306436"/>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947817" y="3602433"/>
            <a:ext cx="63934" cy="414558"/>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253832" y="3631308"/>
            <a:ext cx="1577163" cy="385683"/>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flipH="1">
            <a:off x="8472005" y="5421353"/>
            <a:ext cx="552499" cy="552499"/>
          </a:xfrm>
          <a:prstGeom prst="rect">
            <a:avLst/>
          </a:prstGeom>
          <a:solidFill>
            <a:srgbClr val="1D4380"/>
          </a:solidFill>
        </p:spPr>
      </p:pic>
      <p:pic>
        <p:nvPicPr>
          <p:cNvPr id="48" name="Picture 47"/>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9935460" y="5443658"/>
            <a:ext cx="534066" cy="534066"/>
          </a:xfrm>
          <a:prstGeom prst="rect">
            <a:avLst/>
          </a:prstGeom>
          <a:solidFill>
            <a:srgbClr val="1D4380"/>
          </a:solidFill>
        </p:spPr>
      </p:pic>
      <p:pic>
        <p:nvPicPr>
          <p:cNvPr id="49" name="Picture 48"/>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9203733" y="5428792"/>
            <a:ext cx="549868" cy="549868"/>
          </a:xfrm>
          <a:prstGeom prst="rect">
            <a:avLst/>
          </a:prstGeom>
          <a:solidFill>
            <a:srgbClr val="1D4380"/>
          </a:solidFill>
        </p:spPr>
      </p:pic>
      <p:sp>
        <p:nvSpPr>
          <p:cNvPr id="50" name="Rectangle 49"/>
          <p:cNvSpPr/>
          <p:nvPr/>
        </p:nvSpPr>
        <p:spPr>
          <a:xfrm>
            <a:off x="5643458" y="2314191"/>
            <a:ext cx="4826067" cy="2486574"/>
          </a:xfrm>
          <a:prstGeom prst="rect">
            <a:avLst/>
          </a:prstGeom>
          <a:no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14625" y="175425"/>
            <a:ext cx="373710" cy="298901"/>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9128" y="140209"/>
            <a:ext cx="1165704" cy="369332"/>
          </a:xfrm>
          <a:prstGeom prst="rect">
            <a:avLst/>
          </a:prstGeom>
          <a:noFill/>
        </p:spPr>
        <p:txBody>
          <a:bodyPr wrap="none" rtlCol="0">
            <a:spAutoFit/>
          </a:bodyPr>
          <a:lstStyle/>
          <a:p>
            <a:r>
              <a:rPr lang="en-US" dirty="0" smtClean="0"/>
              <a:t>Scale unit</a:t>
            </a:r>
            <a:endParaRPr lang="en-US" dirty="0"/>
          </a:p>
        </p:txBody>
      </p:sp>
      <p:sp>
        <p:nvSpPr>
          <p:cNvPr id="53" name="Rectangle 52"/>
          <p:cNvSpPr/>
          <p:nvPr/>
        </p:nvSpPr>
        <p:spPr>
          <a:xfrm>
            <a:off x="216148" y="599549"/>
            <a:ext cx="372188" cy="286498"/>
          </a:xfrm>
          <a:prstGeom prst="rect">
            <a:avLst/>
          </a:prstGeom>
          <a:no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32289" y="535432"/>
            <a:ext cx="477951" cy="369332"/>
          </a:xfrm>
          <a:prstGeom prst="rect">
            <a:avLst/>
          </a:prstGeom>
          <a:noFill/>
        </p:spPr>
        <p:txBody>
          <a:bodyPr wrap="none" rtlCol="0">
            <a:spAutoFit/>
          </a:bodyPr>
          <a:lstStyle/>
          <a:p>
            <a:r>
              <a:rPr lang="en-US" dirty="0" smtClean="0"/>
              <a:t>RG</a:t>
            </a:r>
            <a:endParaRPr lang="en-US" dirty="0"/>
          </a:p>
        </p:txBody>
      </p:sp>
      <p:sp>
        <p:nvSpPr>
          <p:cNvPr id="55" name="Rectangle 54"/>
          <p:cNvSpPr/>
          <p:nvPr/>
        </p:nvSpPr>
        <p:spPr>
          <a:xfrm rot="16200000">
            <a:off x="2998907" y="3448533"/>
            <a:ext cx="2546281" cy="36554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Feed/Gallery</a:t>
            </a:r>
            <a:endParaRPr lang="en-US" dirty="0">
              <a:solidFill>
                <a:prstClr val="white"/>
              </a:solidFill>
            </a:endParaRPr>
          </a:p>
        </p:txBody>
      </p:sp>
      <p:cxnSp>
        <p:nvCxnSpPr>
          <p:cNvPr id="56" name="Straight Arrow Connector 55"/>
          <p:cNvCxnSpPr/>
          <p:nvPr/>
        </p:nvCxnSpPr>
        <p:spPr>
          <a:xfrm>
            <a:off x="5061098" y="3541049"/>
            <a:ext cx="492880"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4">
            <a:biLevel thresh="25000"/>
          </a:blip>
          <a:stretch>
            <a:fillRect/>
          </a:stretch>
        </p:blipFill>
        <p:spPr>
          <a:xfrm>
            <a:off x="1409557" y="3928116"/>
            <a:ext cx="350967" cy="348674"/>
          </a:xfrm>
          <a:prstGeom prst="rect">
            <a:avLst/>
          </a:prstGeom>
        </p:spPr>
      </p:pic>
      <p:sp>
        <p:nvSpPr>
          <p:cNvPr id="67" name="TextBox 66"/>
          <p:cNvSpPr txBox="1"/>
          <p:nvPr/>
        </p:nvSpPr>
        <p:spPr>
          <a:xfrm>
            <a:off x="1239672" y="4360482"/>
            <a:ext cx="665567" cy="276999"/>
          </a:xfrm>
          <a:prstGeom prst="rect">
            <a:avLst/>
          </a:prstGeom>
          <a:noFill/>
        </p:spPr>
        <p:txBody>
          <a:bodyPr wrap="none" rtlCol="0">
            <a:spAutoFit/>
          </a:bodyPr>
          <a:lstStyle/>
          <a:p>
            <a:r>
              <a:rPr lang="en-US" sz="1200" dirty="0" err="1">
                <a:solidFill>
                  <a:prstClr val="white"/>
                </a:solidFill>
              </a:rPr>
              <a:t>GitHub</a:t>
            </a:r>
            <a:endParaRPr lang="en-US" dirty="0">
              <a:solidFill>
                <a:prstClr val="white"/>
              </a:solidFill>
            </a:endParaRPr>
          </a:p>
        </p:txBody>
      </p:sp>
      <p:pic>
        <p:nvPicPr>
          <p:cNvPr id="71" name="Picture 70"/>
          <p:cNvPicPr>
            <a:picLocks noChangeAspect="1"/>
          </p:cNvPicPr>
          <p:nvPr/>
        </p:nvPicPr>
        <p:blipFill>
          <a:blip r:embed="rId15">
            <a:biLevel thresh="25000"/>
          </a:blip>
          <a:stretch>
            <a:fillRect/>
          </a:stretch>
        </p:blipFill>
        <p:spPr>
          <a:xfrm>
            <a:off x="1451731" y="3141726"/>
            <a:ext cx="308793" cy="306775"/>
          </a:xfrm>
          <a:prstGeom prst="rect">
            <a:avLst/>
          </a:prstGeom>
        </p:spPr>
      </p:pic>
      <p:sp>
        <p:nvSpPr>
          <p:cNvPr id="72" name="TextBox 71"/>
          <p:cNvSpPr txBox="1"/>
          <p:nvPr/>
        </p:nvSpPr>
        <p:spPr>
          <a:xfrm>
            <a:off x="1059092" y="3504105"/>
            <a:ext cx="1061381" cy="276999"/>
          </a:xfrm>
          <a:prstGeom prst="rect">
            <a:avLst/>
          </a:prstGeom>
          <a:noFill/>
        </p:spPr>
        <p:txBody>
          <a:bodyPr wrap="none" rtlCol="0">
            <a:spAutoFit/>
          </a:bodyPr>
          <a:lstStyle/>
          <a:p>
            <a:r>
              <a:rPr lang="en-US" sz="1200" dirty="0">
                <a:solidFill>
                  <a:prstClr val="white"/>
                </a:solidFill>
              </a:rPr>
              <a:t>Visual </a:t>
            </a:r>
            <a:r>
              <a:rPr lang="en-US" sz="1200" dirty="0" smtClean="0">
                <a:solidFill>
                  <a:prstClr val="white"/>
                </a:solidFill>
              </a:rPr>
              <a:t>Studio</a:t>
            </a:r>
            <a:endParaRPr lang="en-US" sz="1200" dirty="0">
              <a:solidFill>
                <a:prstClr val="white"/>
              </a:solidFill>
            </a:endParaRPr>
          </a:p>
        </p:txBody>
      </p:sp>
      <p:pic>
        <p:nvPicPr>
          <p:cNvPr id="73" name="Picture 72"/>
          <p:cNvPicPr>
            <a:picLocks noChangeAspect="1"/>
          </p:cNvPicPr>
          <p:nvPr/>
        </p:nvPicPr>
        <p:blipFill>
          <a:blip r:embed="rId16">
            <a:biLevel thresh="25000"/>
          </a:blip>
          <a:stretch>
            <a:fillRect/>
          </a:stretch>
        </p:blipFill>
        <p:spPr>
          <a:xfrm>
            <a:off x="1384388" y="2347380"/>
            <a:ext cx="376136" cy="373677"/>
          </a:xfrm>
          <a:prstGeom prst="rect">
            <a:avLst/>
          </a:prstGeom>
        </p:spPr>
      </p:pic>
      <p:sp>
        <p:nvSpPr>
          <p:cNvPr id="74" name="TextBox 73"/>
          <p:cNvSpPr txBox="1"/>
          <p:nvPr/>
        </p:nvSpPr>
        <p:spPr>
          <a:xfrm>
            <a:off x="1399667" y="2723353"/>
            <a:ext cx="380232" cy="276999"/>
          </a:xfrm>
          <a:prstGeom prst="rect">
            <a:avLst/>
          </a:prstGeom>
          <a:noFill/>
        </p:spPr>
        <p:txBody>
          <a:bodyPr wrap="none" rtlCol="0">
            <a:spAutoFit/>
          </a:bodyPr>
          <a:lstStyle/>
          <a:p>
            <a:r>
              <a:rPr lang="en-US" sz="1200" dirty="0" err="1">
                <a:solidFill>
                  <a:prstClr val="white"/>
                </a:solidFill>
              </a:rPr>
              <a:t>Git</a:t>
            </a:r>
            <a:endParaRPr lang="en-US" sz="1600" dirty="0">
              <a:solidFill>
                <a:prstClr val="white"/>
              </a:solidFill>
            </a:endParaRPr>
          </a:p>
        </p:txBody>
      </p:sp>
      <p:cxnSp>
        <p:nvCxnSpPr>
          <p:cNvPr id="75" name="Straight Arrow Connector 74"/>
          <p:cNvCxnSpPr/>
          <p:nvPr/>
        </p:nvCxnSpPr>
        <p:spPr>
          <a:xfrm>
            <a:off x="1905239" y="2592523"/>
            <a:ext cx="2071338" cy="79571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120473" y="3557478"/>
            <a:ext cx="1799397"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1905239" y="3781104"/>
            <a:ext cx="2071338" cy="411766"/>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17">
            <a:biLevel thresh="25000"/>
          </a:blip>
          <a:stretch>
            <a:fillRect/>
          </a:stretch>
        </p:blipFill>
        <p:spPr>
          <a:xfrm>
            <a:off x="1376271" y="4716390"/>
            <a:ext cx="355139" cy="352817"/>
          </a:xfrm>
          <a:prstGeom prst="rect">
            <a:avLst/>
          </a:prstGeom>
        </p:spPr>
      </p:pic>
      <p:sp>
        <p:nvSpPr>
          <p:cNvPr id="92" name="TextBox 91"/>
          <p:cNvSpPr txBox="1"/>
          <p:nvPr/>
        </p:nvSpPr>
        <p:spPr>
          <a:xfrm>
            <a:off x="1263376" y="5138091"/>
            <a:ext cx="580928" cy="276999"/>
          </a:xfrm>
          <a:prstGeom prst="rect">
            <a:avLst/>
          </a:prstGeom>
          <a:noFill/>
        </p:spPr>
        <p:txBody>
          <a:bodyPr wrap="none" rtlCol="0">
            <a:spAutoFit/>
          </a:bodyPr>
          <a:lstStyle/>
          <a:p>
            <a:r>
              <a:rPr lang="en-US" sz="1200" dirty="0" smtClean="0">
                <a:solidFill>
                  <a:prstClr val="white"/>
                </a:solidFill>
              </a:rPr>
              <a:t>Portal</a:t>
            </a:r>
            <a:endParaRPr lang="en-US" dirty="0">
              <a:solidFill>
                <a:prstClr val="white"/>
              </a:solidFill>
            </a:endParaRPr>
          </a:p>
        </p:txBody>
      </p:sp>
      <p:cxnSp>
        <p:nvCxnSpPr>
          <p:cNvPr id="93" name="Straight Arrow Connector 92"/>
          <p:cNvCxnSpPr/>
          <p:nvPr/>
        </p:nvCxnSpPr>
        <p:spPr>
          <a:xfrm flipV="1">
            <a:off x="1823963" y="3948716"/>
            <a:ext cx="2169006" cy="95064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rot="16200000">
            <a:off x="4097860" y="2809421"/>
            <a:ext cx="1278226" cy="3655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Private</a:t>
            </a:r>
            <a:endParaRPr lang="en-US" dirty="0">
              <a:solidFill>
                <a:prstClr val="white"/>
              </a:solidFill>
            </a:endParaRPr>
          </a:p>
        </p:txBody>
      </p:sp>
      <p:sp>
        <p:nvSpPr>
          <p:cNvPr id="100" name="Rectangle 99"/>
          <p:cNvSpPr/>
          <p:nvPr/>
        </p:nvSpPr>
        <p:spPr>
          <a:xfrm rot="16200000">
            <a:off x="4127799" y="4136336"/>
            <a:ext cx="1218350" cy="3655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Public</a:t>
            </a:r>
            <a:endParaRPr lang="en-US" dirty="0">
              <a:solidFill>
                <a:prstClr val="white"/>
              </a:solidFill>
            </a:endParaRPr>
          </a:p>
        </p:txBody>
      </p:sp>
    </p:spTree>
    <p:extLst>
      <p:ext uri="{BB962C8B-B14F-4D97-AF65-F5344CB8AC3E}">
        <p14:creationId xmlns:p14="http://schemas.microsoft.com/office/powerpoint/2010/main" val="554853110"/>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Next steps</a:t>
            </a:r>
            <a:endParaRPr lang="en-US" dirty="0"/>
          </a:p>
        </p:txBody>
      </p:sp>
      <p:sp>
        <p:nvSpPr>
          <p:cNvPr id="7" name="Content Placeholder 6"/>
          <p:cNvSpPr>
            <a:spLocks noGrp="1"/>
          </p:cNvSpPr>
          <p:nvPr>
            <p:ph idx="1"/>
          </p:nvPr>
        </p:nvSpPr>
        <p:spPr>
          <a:xfrm>
            <a:off x="560798" y="1482812"/>
            <a:ext cx="11079822" cy="4988872"/>
          </a:xfrm>
        </p:spPr>
        <p:txBody>
          <a:bodyPr>
            <a:normAutofit/>
          </a:bodyPr>
          <a:lstStyle/>
          <a:p>
            <a:r>
              <a:rPr lang="en-US" dirty="0" smtClean="0">
                <a:latin typeface="+mj-lt"/>
              </a:rPr>
              <a:t>Grab the bits</a:t>
            </a:r>
          </a:p>
          <a:p>
            <a:r>
              <a:rPr lang="en-US" dirty="0" smtClean="0">
                <a:latin typeface="+mj-lt"/>
              </a:rPr>
              <a:t>Start developing</a:t>
            </a:r>
          </a:p>
          <a:p>
            <a:r>
              <a:rPr lang="en-US" dirty="0" smtClean="0">
                <a:latin typeface="+mj-lt"/>
              </a:rPr>
              <a:t>Feedback!</a:t>
            </a:r>
            <a:endParaRPr lang="en-US" dirty="0">
              <a:latin typeface="+mj-lt"/>
            </a:endParaRPr>
          </a:p>
        </p:txBody>
      </p:sp>
    </p:spTree>
    <p:extLst>
      <p:ext uri="{BB962C8B-B14F-4D97-AF65-F5344CB8AC3E}">
        <p14:creationId xmlns:p14="http://schemas.microsoft.com/office/powerpoint/2010/main" val="1400431009"/>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References, resources &amp; repository</a:t>
            </a:r>
            <a:endParaRPr lang="el-GR" dirty="0"/>
          </a:p>
        </p:txBody>
      </p:sp>
      <p:sp>
        <p:nvSpPr>
          <p:cNvPr id="3" name="Θέση περιεχομένου 2"/>
          <p:cNvSpPr>
            <a:spLocks noGrp="1"/>
          </p:cNvSpPr>
          <p:nvPr>
            <p:ph idx="1"/>
          </p:nvPr>
        </p:nvSpPr>
        <p:spPr/>
        <p:txBody>
          <a:bodyPr>
            <a:normAutofit lnSpcReduction="10000"/>
          </a:bodyPr>
          <a:lstStyle/>
          <a:p>
            <a:r>
              <a:rPr lang="en-US" sz="2800" dirty="0">
                <a:hlinkClick r:id="rId2"/>
              </a:rPr>
              <a:t>http://www.kefalidis.me/category/azure-app-service</a:t>
            </a:r>
            <a:r>
              <a:rPr lang="en-US" sz="2800" dirty="0" smtClean="0">
                <a:hlinkClick r:id="rId2"/>
              </a:rPr>
              <a:t>/</a:t>
            </a:r>
            <a:endParaRPr lang="en-US" sz="2800" dirty="0" smtClean="0"/>
          </a:p>
          <a:p>
            <a:r>
              <a:rPr lang="en-US" sz="2800" dirty="0">
                <a:hlinkClick r:id="rId3"/>
              </a:rPr>
              <a:t>https://azure.microsoft.com/en-us/documentation/videos/azure-app-service-api-apps-with-scott-hunter</a:t>
            </a:r>
            <a:r>
              <a:rPr lang="en-US" sz="2800" dirty="0" smtClean="0">
                <a:hlinkClick r:id="rId3"/>
              </a:rPr>
              <a:t>/</a:t>
            </a:r>
            <a:endParaRPr lang="en-US" sz="2800" dirty="0" smtClean="0"/>
          </a:p>
          <a:p>
            <a:r>
              <a:rPr lang="en-US" sz="2800" dirty="0">
                <a:hlinkClick r:id="rId4"/>
              </a:rPr>
              <a:t>http://</a:t>
            </a:r>
            <a:r>
              <a:rPr lang="en-US" sz="2800" dirty="0" smtClean="0">
                <a:hlinkClick r:id="rId4"/>
              </a:rPr>
              <a:t>www.microsoftvirtualacademy.com/product-training/microsoft-azure</a:t>
            </a:r>
            <a:endParaRPr lang="en-US" sz="2800" dirty="0" smtClean="0"/>
          </a:p>
          <a:p>
            <a:r>
              <a:rPr lang="en-US" sz="2800" dirty="0">
                <a:hlinkClick r:id="rId5"/>
              </a:rPr>
              <a:t>https://azure.microsoft.com/en-us/documentation/articles/app-service-api-apps-why-best-platform</a:t>
            </a:r>
            <a:r>
              <a:rPr lang="en-US" sz="2800" dirty="0" smtClean="0">
                <a:hlinkClick r:id="rId5"/>
              </a:rPr>
              <a:t>/</a:t>
            </a:r>
            <a:endParaRPr lang="en-US" sz="2800" dirty="0" smtClean="0"/>
          </a:p>
          <a:p>
            <a:r>
              <a:rPr lang="en-US" sz="2800" dirty="0">
                <a:hlinkClick r:id="rId6"/>
              </a:rPr>
              <a:t>http://</a:t>
            </a:r>
            <a:r>
              <a:rPr lang="en-US" sz="2800" dirty="0" smtClean="0">
                <a:hlinkClick r:id="rId6"/>
              </a:rPr>
              <a:t>swagger.io/</a:t>
            </a:r>
            <a:endParaRPr lang="en-US" sz="2800" dirty="0" smtClean="0"/>
          </a:p>
          <a:p>
            <a:r>
              <a:rPr lang="en-US" sz="2800" dirty="0">
                <a:hlinkClick r:id="rId7"/>
              </a:rPr>
              <a:t>https://</a:t>
            </a:r>
            <a:r>
              <a:rPr lang="en-US" sz="2800" dirty="0" smtClean="0">
                <a:hlinkClick r:id="rId7"/>
              </a:rPr>
              <a:t>github.com/ThessalonikiNet-MeetUp/globalazurebootcamp2015</a:t>
            </a:r>
            <a:endParaRPr lang="en-US" sz="2800" dirty="0" smtClean="0"/>
          </a:p>
          <a:p>
            <a:pPr marL="0" indent="0">
              <a:buNone/>
            </a:pPr>
            <a:endParaRPr lang="en-US" sz="2800" dirty="0" smtClean="0"/>
          </a:p>
          <a:p>
            <a:pPr marL="0" indent="0">
              <a:buNone/>
            </a:pPr>
            <a:endParaRPr lang="en-US" sz="2800" dirty="0" smtClean="0"/>
          </a:p>
          <a:p>
            <a:pPr marL="0" indent="0">
              <a:buNone/>
            </a:pPr>
            <a:endParaRPr lang="en-US" sz="2800" dirty="0" smtClean="0"/>
          </a:p>
          <a:p>
            <a:endParaRPr lang="en-US" dirty="0" smtClean="0"/>
          </a:p>
        </p:txBody>
      </p:sp>
      <p:sp>
        <p:nvSpPr>
          <p:cNvPr id="4" name="Θέση αριθμού διαφάνειας 3"/>
          <p:cNvSpPr>
            <a:spLocks noGrp="1"/>
          </p:cNvSpPr>
          <p:nvPr>
            <p:ph type="sldNum" sz="quarter" idx="12"/>
          </p:nvPr>
        </p:nvSpPr>
        <p:spPr/>
        <p:txBody>
          <a:bodyPr/>
          <a:lstStyle/>
          <a:p>
            <a:fld id="{0A164282-434E-41D4-9582-783D542A7B68}" type="slidenum">
              <a:rPr lang="en-US" smtClean="0"/>
              <a:pPr/>
              <a:t>32</a:t>
            </a:fld>
            <a:endParaRPr lang="en-US"/>
          </a:p>
        </p:txBody>
      </p:sp>
    </p:spTree>
    <p:extLst>
      <p:ext uri="{BB962C8B-B14F-4D97-AF65-F5344CB8AC3E}">
        <p14:creationId xmlns:p14="http://schemas.microsoft.com/office/powerpoint/2010/main" val="1328373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510608"/>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r="-62"/>
          <a:stretch/>
        </p:blipFill>
        <p:spPr>
          <a:xfrm>
            <a:off x="371485" y="2642625"/>
            <a:ext cx="11380426" cy="22622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 y="7024715"/>
            <a:ext cx="11373401" cy="315681"/>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67" y="5401896"/>
            <a:ext cx="11373392" cy="315681"/>
          </a:xfrm>
          <a:prstGeom prst="rect">
            <a:avLst/>
          </a:prstGeom>
        </p:spPr>
      </p:pic>
      <p:sp>
        <p:nvSpPr>
          <p:cNvPr id="8" name="Title 1"/>
          <p:cNvSpPr>
            <a:spLocks noGrp="1"/>
          </p:cNvSpPr>
          <p:nvPr>
            <p:ph type="title"/>
          </p:nvPr>
        </p:nvSpPr>
        <p:spPr>
          <a:xfrm>
            <a:off x="269241" y="523229"/>
            <a:ext cx="11653522" cy="1287847"/>
          </a:xfrm>
        </p:spPr>
        <p:txBody>
          <a:bodyPr/>
          <a:lstStyle/>
          <a:p>
            <a:r>
              <a:rPr lang="en-US" sz="5882" dirty="0">
                <a:solidFill>
                  <a:srgbClr val="00B0F0"/>
                </a:solidFill>
              </a:rPr>
              <a:t>Typical Usage Pattern</a:t>
            </a:r>
          </a:p>
        </p:txBody>
      </p:sp>
    </p:spTree>
    <p:extLst>
      <p:ext uri="{BB962C8B-B14F-4D97-AF65-F5344CB8AC3E}">
        <p14:creationId xmlns:p14="http://schemas.microsoft.com/office/powerpoint/2010/main" val="188968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12987"/>
          <a:stretch/>
        </p:blipFill>
        <p:spPr>
          <a:xfrm>
            <a:off x="386966" y="2337072"/>
            <a:ext cx="11373392" cy="2332632"/>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r="-62"/>
          <a:stretch/>
        </p:blipFill>
        <p:spPr>
          <a:xfrm>
            <a:off x="371485" y="2642625"/>
            <a:ext cx="11380426" cy="2262209"/>
          </a:xfrm>
          <a:prstGeom prst="rect">
            <a:avLst/>
          </a:prstGeom>
        </p:spPr>
      </p:pic>
      <p:sp>
        <p:nvSpPr>
          <p:cNvPr id="12" name="TextBox 11"/>
          <p:cNvSpPr txBox="1"/>
          <p:nvPr/>
        </p:nvSpPr>
        <p:spPr>
          <a:xfrm>
            <a:off x="371475" y="1743537"/>
            <a:ext cx="4196574" cy="367477"/>
          </a:xfrm>
          <a:prstGeom prst="rect">
            <a:avLst/>
          </a:prstGeom>
          <a:noFill/>
        </p:spPr>
        <p:txBody>
          <a:bodyPr wrap="none" rtlCol="0">
            <a:spAutoFit/>
          </a:bodyPr>
          <a:lstStyle/>
          <a:p>
            <a:r>
              <a:rPr lang="en-US" sz="1765" dirty="0">
                <a:solidFill>
                  <a:schemeClr val="bg1"/>
                </a:solidFill>
              </a:rPr>
              <a:t>TRADITIONAL COMPUTE DEPLOYMENT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5" y="7024715"/>
            <a:ext cx="11373401" cy="315681"/>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67" y="5401896"/>
            <a:ext cx="11373392" cy="315681"/>
          </a:xfrm>
          <a:prstGeom prst="rect">
            <a:avLst/>
          </a:prstGeom>
        </p:spPr>
      </p:pic>
      <p:cxnSp>
        <p:nvCxnSpPr>
          <p:cNvPr id="6" name="Straight Connector 5"/>
          <p:cNvCxnSpPr/>
          <p:nvPr/>
        </p:nvCxnSpPr>
        <p:spPr>
          <a:xfrm>
            <a:off x="386966" y="2308813"/>
            <a:ext cx="113733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42031" y="1743487"/>
            <a:ext cx="2813157" cy="367477"/>
          </a:xfrm>
          <a:prstGeom prst="rect">
            <a:avLst/>
          </a:prstGeom>
        </p:spPr>
        <p:txBody>
          <a:bodyPr wrap="none">
            <a:spAutoFit/>
          </a:bodyPr>
          <a:lstStyle/>
          <a:p>
            <a:pPr algn="ctr"/>
            <a:r>
              <a:rPr lang="en-US" sz="1765" dirty="0">
                <a:solidFill>
                  <a:srgbClr val="DD5900"/>
                </a:solidFill>
              </a:rPr>
              <a:t>Unused compute capacity</a:t>
            </a:r>
          </a:p>
        </p:txBody>
      </p:sp>
      <p:sp>
        <p:nvSpPr>
          <p:cNvPr id="20" name="Down Arrow 19"/>
          <p:cNvSpPr/>
          <p:nvPr/>
        </p:nvSpPr>
        <p:spPr bwMode="auto">
          <a:xfrm>
            <a:off x="6906880" y="1811702"/>
            <a:ext cx="411473" cy="830922"/>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p:nvPr>
        </p:nvSpPr>
        <p:spPr>
          <a:xfrm>
            <a:off x="269241" y="523229"/>
            <a:ext cx="11653522" cy="1287847"/>
          </a:xfrm>
        </p:spPr>
        <p:txBody>
          <a:bodyPr/>
          <a:lstStyle/>
          <a:p>
            <a:r>
              <a:rPr lang="en-US" sz="5882" dirty="0">
                <a:solidFill>
                  <a:srgbClr val="00B0F0"/>
                </a:solidFill>
              </a:rPr>
              <a:t>Typical Usage Pattern</a:t>
            </a:r>
          </a:p>
        </p:txBody>
      </p:sp>
    </p:spTree>
    <p:extLst>
      <p:ext uri="{BB962C8B-B14F-4D97-AF65-F5344CB8AC3E}">
        <p14:creationId xmlns:p14="http://schemas.microsoft.com/office/powerpoint/2010/main" val="272798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150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1475" y="1743537"/>
            <a:ext cx="3813381" cy="367477"/>
          </a:xfrm>
          <a:prstGeom prst="rect">
            <a:avLst/>
          </a:prstGeom>
          <a:noFill/>
        </p:spPr>
        <p:txBody>
          <a:bodyPr wrap="none" rtlCol="0">
            <a:spAutoFit/>
          </a:bodyPr>
          <a:lstStyle/>
          <a:p>
            <a:r>
              <a:rPr lang="en-US" sz="1765" dirty="0">
                <a:solidFill>
                  <a:schemeClr val="bg1"/>
                </a:solidFill>
              </a:rPr>
              <a:t>AUTO SCALED COMPUTE CAPACITY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7024715"/>
            <a:ext cx="11373401" cy="315681"/>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66" r="824"/>
          <a:stretch/>
        </p:blipFill>
        <p:spPr>
          <a:xfrm>
            <a:off x="374868" y="2342827"/>
            <a:ext cx="11360148" cy="2306704"/>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62"/>
          <a:stretch/>
        </p:blipFill>
        <p:spPr>
          <a:xfrm>
            <a:off x="371485" y="2642625"/>
            <a:ext cx="11380426" cy="2262209"/>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67" y="5401896"/>
            <a:ext cx="11373392" cy="315681"/>
          </a:xfrm>
          <a:prstGeom prst="rect">
            <a:avLst/>
          </a:prstGeom>
        </p:spPr>
      </p:pic>
      <p:sp>
        <p:nvSpPr>
          <p:cNvPr id="9" name="Title 1"/>
          <p:cNvSpPr>
            <a:spLocks noGrp="1"/>
          </p:cNvSpPr>
          <p:nvPr>
            <p:ph type="title"/>
          </p:nvPr>
        </p:nvSpPr>
        <p:spPr>
          <a:xfrm>
            <a:off x="269241" y="118350"/>
            <a:ext cx="11653522" cy="1287847"/>
          </a:xfrm>
        </p:spPr>
        <p:txBody>
          <a:bodyPr/>
          <a:lstStyle/>
          <a:p>
            <a:r>
              <a:rPr lang="en-US" sz="8627" dirty="0"/>
              <a:t>Typical Usage Pattern</a:t>
            </a:r>
          </a:p>
        </p:txBody>
      </p:sp>
    </p:spTree>
    <p:extLst>
      <p:ext uri="{BB962C8B-B14F-4D97-AF65-F5344CB8AC3E}">
        <p14:creationId xmlns:p14="http://schemas.microsoft.com/office/powerpoint/2010/main" val="137052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52382" y="135087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479416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00" dirty="0">
                <a:solidFill>
                  <a:schemeClr val="tx1"/>
                </a:solidFill>
              </a:rPr>
              <a:t>Key app services in Azure today</a:t>
            </a:r>
          </a:p>
        </p:txBody>
      </p:sp>
      <p:grpSp>
        <p:nvGrpSpPr>
          <p:cNvPr id="10" name="Group 9"/>
          <p:cNvGrpSpPr/>
          <p:nvPr/>
        </p:nvGrpSpPr>
        <p:grpSpPr>
          <a:xfrm>
            <a:off x="2391692" y="186162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120459" y="135087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801095" y="2668152"/>
            <a:ext cx="6517649" cy="1810358"/>
          </a:xfrm>
          <a:prstGeom prst="rect">
            <a:avLst/>
          </a:prstGeom>
        </p:spPr>
        <p:txBody>
          <a:bodyPr wrap="square">
            <a:spAutoFit/>
          </a:bodyPr>
          <a:lstStyle/>
          <a:p>
            <a:pPr marL="448193" indent="-448193">
              <a:spcAft>
                <a:spcPts val="1765"/>
              </a:spcAft>
              <a:buFont typeface="Wingdings" panose="05000000000000000000" pitchFamily="2" charset="2"/>
              <a:buChar char="à"/>
            </a:pPr>
            <a:r>
              <a:rPr lang="en-US" sz="2745" dirty="0">
                <a:solidFill>
                  <a:srgbClr val="FFFFFF"/>
                </a:solidFill>
                <a:latin typeface="Segoe UI Light"/>
                <a:ea typeface="Calibri" panose="020F0502020204030204" pitchFamily="34" charset="0"/>
                <a:cs typeface="Times New Roman" panose="02020603050405020304" pitchFamily="18" charset="0"/>
              </a:rPr>
              <a:t>Unique integrated offering</a:t>
            </a:r>
          </a:p>
          <a:p>
            <a:pPr marL="448193" indent="-448193">
              <a:spcAft>
                <a:spcPts val="1765"/>
              </a:spcAft>
              <a:buFont typeface="Wingdings" panose="05000000000000000000" pitchFamily="2" charset="2"/>
              <a:buChar char="à"/>
            </a:pPr>
            <a:r>
              <a:rPr lang="en-US" sz="2745" dirty="0">
                <a:solidFill>
                  <a:srgbClr val="FFFFFF"/>
                </a:solidFill>
                <a:latin typeface="Segoe UI Light"/>
                <a:ea typeface="Calibri" panose="020F0502020204030204" pitchFamily="34" charset="0"/>
                <a:cs typeface="Times New Roman" panose="02020603050405020304" pitchFamily="18" charset="0"/>
              </a:rPr>
              <a:t>Build intelligent web and mobile apps</a:t>
            </a:r>
          </a:p>
          <a:p>
            <a:pPr marL="448193" indent="-448193">
              <a:spcAft>
                <a:spcPts val="1765"/>
              </a:spcAft>
              <a:buFont typeface="Wingdings" panose="05000000000000000000" pitchFamily="2" charset="2"/>
              <a:buChar char="à"/>
            </a:pPr>
            <a:r>
              <a:rPr lang="en-US" sz="2745" dirty="0">
                <a:solidFill>
                  <a:srgbClr val="FFFFFF"/>
                </a:solidFill>
                <a:latin typeface="Segoe UI Light"/>
                <a:ea typeface="Calibri" panose="020F0502020204030204" pitchFamily="34" charset="0"/>
                <a:cs typeface="Times New Roman" panose="02020603050405020304" pitchFamily="18" charset="0"/>
              </a:rPr>
              <a:t>Scale as your business grows</a:t>
            </a:r>
            <a:endParaRPr lang="en-US" sz="1078" dirty="0">
              <a:solidFill>
                <a:srgbClr val="FFFFFF"/>
              </a:solidFill>
              <a:latin typeface="Segoe UI Light"/>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5461" y="2518559"/>
            <a:ext cx="2409402" cy="2409401"/>
          </a:xfrm>
          <a:prstGeom prst="rect">
            <a:avLst/>
          </a:prstGeom>
        </p:spPr>
      </p:pic>
      <p:sp>
        <p:nvSpPr>
          <p:cNvPr id="23"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n-US" sz="4800" dirty="0">
                <a:solidFill>
                  <a:srgbClr val="FFFFFF"/>
                </a:solidFill>
              </a:rPr>
              <a:t>Introducing Azure </a:t>
            </a:r>
            <a:r>
              <a:rPr lang="en-US" sz="4800">
                <a:solidFill>
                  <a:srgbClr val="FFFFFF"/>
                </a:solidFill>
              </a:rPr>
              <a:t>App Service</a:t>
            </a:r>
            <a:endParaRPr lang="en-US" sz="3200" dirty="0">
              <a:solidFill>
                <a:srgbClr val="FFFFFF"/>
              </a:solidFill>
            </a:endParaRPr>
          </a:p>
        </p:txBody>
      </p:sp>
    </p:spTree>
    <p:extLst>
      <p:ext uri="{BB962C8B-B14F-4D97-AF65-F5344CB8AC3E}">
        <p14:creationId xmlns:p14="http://schemas.microsoft.com/office/powerpoint/2010/main" val="202230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rPr>
                <a:t>Api</a:t>
              </a:r>
              <a:r>
                <a:rPr lang="en-US" sz="1836" b="1" kern="0" cap="all" dirty="0">
                  <a:solidFill>
                    <a:srgbClr val="FFFFFF"/>
                  </a:solidFill>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n-US" sz="4800" dirty="0">
                <a:solidFill>
                  <a:srgbClr val="FFFFFF"/>
                </a:solidFill>
              </a:rPr>
              <a:t>One integrated offering</a:t>
            </a:r>
            <a:endParaRPr lang="en-US" sz="3200" dirty="0">
              <a:solidFill>
                <a:srgbClr val="FFFFFF"/>
              </a:solidFill>
            </a:endParaRPr>
          </a:p>
        </p:txBody>
      </p:sp>
      <p:cxnSp>
        <p:nvCxnSpPr>
          <p:cNvPr id="9" name="Ευθύγραμμο βέλος σύνδεσης 8"/>
          <p:cNvCxnSpPr/>
          <p:nvPr/>
        </p:nvCxnSpPr>
        <p:spPr>
          <a:xfrm flipH="1" flipV="1">
            <a:off x="10860459" y="5708667"/>
            <a:ext cx="1336200" cy="114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82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75" y="488"/>
            <a:ext cx="5490339" cy="6862924"/>
          </a:xfrm>
          <a:prstGeom prst="rect">
            <a:avLst/>
          </a:prstGeom>
        </p:spPr>
      </p:pic>
      <p:sp>
        <p:nvSpPr>
          <p:cNvPr id="5" name="TextBox 4"/>
          <p:cNvSpPr txBox="1">
            <a:spLocks/>
          </p:cNvSpPr>
          <p:nvPr/>
        </p:nvSpPr>
        <p:spPr>
          <a:xfrm>
            <a:off x="456265" y="1601068"/>
            <a:ext cx="6244025" cy="2594817"/>
          </a:xfrm>
          <a:prstGeom prst="rect">
            <a:avLst/>
          </a:prstGeom>
          <a:noFill/>
        </p:spPr>
        <p:txBody>
          <a:bodyPr wrap="square" lIns="179285" tIns="143428" rIns="179285" bIns="143428" numCol="3" rtlCol="0">
            <a:noAutofit/>
          </a:bodyPr>
          <a:lstStyle/>
          <a:p>
            <a:pPr marL="280121" indent="-280121">
              <a:spcAft>
                <a:spcPts val="147"/>
              </a:spcAft>
              <a:buFont typeface="Arial" panose="020B0604020202020204" pitchFamily="34" charset="0"/>
              <a:buChar char="•"/>
            </a:pPr>
            <a:r>
              <a:rPr lang="en-US" sz="1176" dirty="0">
                <a:solidFill>
                  <a:srgbClr val="FFFFFF"/>
                </a:solidFill>
              </a:rPr>
              <a:t>Box</a:t>
            </a:r>
          </a:p>
          <a:p>
            <a:pPr marL="280121" indent="-280121">
              <a:spcAft>
                <a:spcPts val="147"/>
              </a:spcAft>
              <a:buFont typeface="Arial" panose="020B0604020202020204" pitchFamily="34" charset="0"/>
              <a:buChar char="•"/>
            </a:pPr>
            <a:r>
              <a:rPr lang="en-US" sz="1176" dirty="0">
                <a:solidFill>
                  <a:srgbClr val="FFFFFF"/>
                </a:solidFill>
              </a:rPr>
              <a:t>Chatter</a:t>
            </a:r>
          </a:p>
          <a:p>
            <a:pPr marL="280121" indent="-280121">
              <a:spcAft>
                <a:spcPts val="147"/>
              </a:spcAft>
              <a:buFont typeface="Arial" panose="020B0604020202020204" pitchFamily="34" charset="0"/>
              <a:buChar char="•"/>
            </a:pPr>
            <a:r>
              <a:rPr lang="en-US" sz="1176" dirty="0">
                <a:solidFill>
                  <a:srgbClr val="FFFFFF"/>
                </a:solidFill>
              </a:rPr>
              <a:t>Delay</a:t>
            </a:r>
          </a:p>
          <a:p>
            <a:pPr marL="280121" indent="-280121">
              <a:spcAft>
                <a:spcPts val="147"/>
              </a:spcAft>
              <a:buFont typeface="Arial" panose="020B0604020202020204" pitchFamily="34" charset="0"/>
              <a:buChar char="•"/>
            </a:pPr>
            <a:r>
              <a:rPr lang="en-US" sz="1176" dirty="0">
                <a:solidFill>
                  <a:srgbClr val="FFFFFF"/>
                </a:solidFill>
              </a:rPr>
              <a:t>Dropbox</a:t>
            </a:r>
          </a:p>
          <a:p>
            <a:pPr marL="280121" indent="-280121">
              <a:spcAft>
                <a:spcPts val="147"/>
              </a:spcAft>
              <a:buFont typeface="Arial" panose="020B0604020202020204" pitchFamily="34" charset="0"/>
              <a:buChar char="•"/>
            </a:pPr>
            <a:r>
              <a:rPr lang="en-US" sz="1176" dirty="0">
                <a:solidFill>
                  <a:srgbClr val="FFFFFF"/>
                </a:solidFill>
              </a:rPr>
              <a:t>Azure HD Insight</a:t>
            </a:r>
          </a:p>
          <a:p>
            <a:pPr marL="280121" indent="-280121">
              <a:spcAft>
                <a:spcPts val="147"/>
              </a:spcAft>
              <a:buFont typeface="Arial" panose="020B0604020202020204" pitchFamily="34" charset="0"/>
              <a:buChar char="•"/>
            </a:pPr>
            <a:r>
              <a:rPr lang="en-US" sz="1176" dirty="0" err="1">
                <a:solidFill>
                  <a:srgbClr val="FFFFFF"/>
                </a:solidFill>
              </a:rPr>
              <a:t>Marketo</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Azure Media Services</a:t>
            </a:r>
          </a:p>
          <a:p>
            <a:pPr marL="280121" indent="-280121">
              <a:spcAft>
                <a:spcPts val="147"/>
              </a:spcAft>
              <a:buFont typeface="Arial" panose="020B0604020202020204" pitchFamily="34" charset="0"/>
              <a:buChar char="•"/>
            </a:pPr>
            <a:r>
              <a:rPr lang="en-US" sz="1176" dirty="0">
                <a:solidFill>
                  <a:srgbClr val="FFFFFF"/>
                </a:solidFill>
              </a:rPr>
              <a:t>OneDrive</a:t>
            </a:r>
          </a:p>
          <a:p>
            <a:pPr marL="280121" indent="-280121">
              <a:spcAft>
                <a:spcPts val="147"/>
              </a:spcAft>
              <a:buFont typeface="Arial" panose="020B0604020202020204" pitchFamily="34" charset="0"/>
              <a:buChar char="•"/>
            </a:pPr>
            <a:r>
              <a:rPr lang="en-US" sz="1176" dirty="0">
                <a:solidFill>
                  <a:srgbClr val="FFFFFF"/>
                </a:solidFill>
              </a:rPr>
              <a:t>SharePoint </a:t>
            </a:r>
          </a:p>
          <a:p>
            <a:pPr marL="280121" indent="-280121">
              <a:spcAft>
                <a:spcPts val="147"/>
              </a:spcAft>
              <a:buFont typeface="Arial" panose="020B0604020202020204" pitchFamily="34" charset="0"/>
              <a:buChar char="•"/>
            </a:pPr>
            <a:r>
              <a:rPr lang="en-US" sz="1176" dirty="0">
                <a:solidFill>
                  <a:srgbClr val="FFFFFF"/>
                </a:solidFill>
              </a:rPr>
              <a:t>SQL Server</a:t>
            </a:r>
          </a:p>
          <a:p>
            <a:pPr marL="280121" indent="-280121">
              <a:spcAft>
                <a:spcPts val="147"/>
              </a:spcAft>
              <a:buFont typeface="Arial" panose="020B0604020202020204" pitchFamily="34" charset="0"/>
              <a:buChar char="•"/>
            </a:pPr>
            <a:r>
              <a:rPr lang="en-US" sz="1176" dirty="0">
                <a:solidFill>
                  <a:srgbClr val="FFFFFF"/>
                </a:solidFill>
              </a:rPr>
              <a:t>Office 365</a:t>
            </a:r>
          </a:p>
          <a:p>
            <a:pPr marL="280121" indent="-280121">
              <a:spcAft>
                <a:spcPts val="147"/>
              </a:spcAft>
              <a:buFont typeface="Arial" panose="020B0604020202020204" pitchFamily="34" charset="0"/>
              <a:buChar char="•"/>
            </a:pPr>
            <a:r>
              <a:rPr lang="en-US" sz="1176" dirty="0">
                <a:solidFill>
                  <a:srgbClr val="FFFFFF"/>
                </a:solidFill>
              </a:rPr>
              <a:t>Oracle</a:t>
            </a:r>
          </a:p>
          <a:p>
            <a:pPr marL="280121" indent="-280121">
              <a:spcAft>
                <a:spcPts val="147"/>
              </a:spcAft>
              <a:buFont typeface="Arial" panose="020B0604020202020204" pitchFamily="34" charset="0"/>
              <a:buChar char="•"/>
            </a:pPr>
            <a:r>
              <a:rPr lang="en-US" sz="1176" dirty="0">
                <a:solidFill>
                  <a:srgbClr val="FFFFFF"/>
                </a:solidFill>
              </a:rPr>
              <a:t>QuickBooks</a:t>
            </a:r>
          </a:p>
          <a:p>
            <a:pPr marL="280121" indent="-280121">
              <a:spcAft>
                <a:spcPts val="147"/>
              </a:spcAft>
              <a:buFont typeface="Arial" panose="020B0604020202020204" pitchFamily="34" charset="0"/>
              <a:buChar char="•"/>
            </a:pPr>
            <a:r>
              <a:rPr lang="en-US" sz="1176" dirty="0" err="1">
                <a:solidFill>
                  <a:srgbClr val="FFFFFF"/>
                </a:solidFill>
              </a:rPr>
              <a:t>SalesForce</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Sugar CRM </a:t>
            </a:r>
          </a:p>
          <a:p>
            <a:pPr marL="280121" indent="-280121">
              <a:spcAft>
                <a:spcPts val="147"/>
              </a:spcAft>
              <a:buFont typeface="Arial" panose="020B0604020202020204" pitchFamily="34" charset="0"/>
              <a:buChar char="•"/>
            </a:pPr>
            <a:r>
              <a:rPr lang="en-US" sz="1176" dirty="0">
                <a:solidFill>
                  <a:srgbClr val="FFFFFF"/>
                </a:solidFill>
              </a:rPr>
              <a:t>SAP</a:t>
            </a:r>
          </a:p>
          <a:p>
            <a:pPr marL="280121" indent="-280121">
              <a:spcAft>
                <a:spcPts val="147"/>
              </a:spcAft>
              <a:buFont typeface="Arial" panose="020B0604020202020204" pitchFamily="34" charset="0"/>
              <a:buChar char="•"/>
            </a:pPr>
            <a:r>
              <a:rPr lang="en-US" sz="1176" dirty="0">
                <a:solidFill>
                  <a:srgbClr val="FFFFFF"/>
                </a:solidFill>
              </a:rPr>
              <a:t>Azure Service Bus</a:t>
            </a:r>
          </a:p>
          <a:p>
            <a:pPr marL="280121" indent="-280121">
              <a:spcAft>
                <a:spcPts val="147"/>
              </a:spcAft>
              <a:buFont typeface="Arial" panose="020B0604020202020204" pitchFamily="34" charset="0"/>
              <a:buChar char="•"/>
            </a:pPr>
            <a:r>
              <a:rPr lang="en-US" sz="1176" dirty="0">
                <a:solidFill>
                  <a:srgbClr val="FFFFFF"/>
                </a:solidFill>
              </a:rPr>
              <a:t>Azure Storage</a:t>
            </a:r>
          </a:p>
          <a:p>
            <a:pPr marL="280121" indent="-280121">
              <a:spcAft>
                <a:spcPts val="147"/>
              </a:spcAft>
              <a:buFont typeface="Arial" panose="020B0604020202020204" pitchFamily="34" charset="0"/>
              <a:buChar char="•"/>
            </a:pPr>
            <a:r>
              <a:rPr lang="en-US" sz="1176" dirty="0">
                <a:solidFill>
                  <a:srgbClr val="FFFFFF"/>
                </a:solidFill>
              </a:rPr>
              <a:t>Timer / Recurrence</a:t>
            </a:r>
          </a:p>
          <a:p>
            <a:pPr marL="280121" indent="-280121">
              <a:spcAft>
                <a:spcPts val="147"/>
              </a:spcAft>
              <a:buFont typeface="Arial" panose="020B0604020202020204" pitchFamily="34" charset="0"/>
              <a:buChar char="•"/>
            </a:pPr>
            <a:r>
              <a:rPr lang="en-US" sz="1176" dirty="0" err="1">
                <a:solidFill>
                  <a:srgbClr val="FFFFFF"/>
                </a:solidFill>
              </a:rPr>
              <a:t>Twilio</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Twitter</a:t>
            </a:r>
          </a:p>
          <a:p>
            <a:pPr marL="280121" indent="-280121">
              <a:spcAft>
                <a:spcPts val="147"/>
              </a:spcAft>
              <a:buFont typeface="Arial" panose="020B0604020202020204" pitchFamily="34" charset="0"/>
              <a:buChar char="•"/>
            </a:pPr>
            <a:r>
              <a:rPr lang="en-US" sz="1176" dirty="0">
                <a:solidFill>
                  <a:srgbClr val="FFFFFF"/>
                </a:solidFill>
              </a:rPr>
              <a:t>IBM DB2 </a:t>
            </a:r>
          </a:p>
          <a:p>
            <a:pPr marL="280121" indent="-280121">
              <a:spcAft>
                <a:spcPts val="147"/>
              </a:spcAft>
              <a:buFont typeface="Arial" panose="020B0604020202020204" pitchFamily="34" charset="0"/>
              <a:buChar char="•"/>
            </a:pPr>
            <a:r>
              <a:rPr lang="en-US" sz="1176" dirty="0">
                <a:solidFill>
                  <a:srgbClr val="FFFFFF"/>
                </a:solidFill>
              </a:rPr>
              <a:t>Informix</a:t>
            </a:r>
          </a:p>
          <a:p>
            <a:pPr marL="280121" indent="-280121">
              <a:spcAft>
                <a:spcPts val="147"/>
              </a:spcAft>
              <a:buFont typeface="Arial" panose="020B0604020202020204" pitchFamily="34" charset="0"/>
              <a:buChar char="•"/>
            </a:pPr>
            <a:r>
              <a:rPr lang="en-US" sz="1176" dirty="0" err="1">
                <a:solidFill>
                  <a:srgbClr val="FFFFFF"/>
                </a:solidFill>
              </a:rPr>
              <a:t>Websphere</a:t>
            </a:r>
            <a:r>
              <a:rPr lang="en-US" sz="1176" dirty="0">
                <a:solidFill>
                  <a:srgbClr val="FFFFFF"/>
                </a:solidFill>
              </a:rPr>
              <a:t> MQ</a:t>
            </a:r>
          </a:p>
          <a:p>
            <a:pPr marL="280121" indent="-280121">
              <a:spcAft>
                <a:spcPts val="147"/>
              </a:spcAft>
              <a:buFont typeface="Arial" panose="020B0604020202020204" pitchFamily="34" charset="0"/>
              <a:buChar char="•"/>
            </a:pPr>
            <a:r>
              <a:rPr lang="en-US" sz="1176" dirty="0">
                <a:solidFill>
                  <a:srgbClr val="FFFFFF"/>
                </a:solidFill>
              </a:rPr>
              <a:t>Azure Web Jobs</a:t>
            </a:r>
          </a:p>
          <a:p>
            <a:pPr marL="280121" indent="-280121">
              <a:spcAft>
                <a:spcPts val="147"/>
              </a:spcAft>
              <a:buFont typeface="Arial" panose="020B0604020202020204" pitchFamily="34" charset="0"/>
              <a:buChar char="•"/>
            </a:pPr>
            <a:r>
              <a:rPr lang="en-US" sz="1176" dirty="0">
                <a:solidFill>
                  <a:srgbClr val="FFFFFF"/>
                </a:solidFill>
              </a:rPr>
              <a:t>Yammer</a:t>
            </a:r>
          </a:p>
          <a:p>
            <a:pPr marL="280121" indent="-280121">
              <a:spcAft>
                <a:spcPts val="147"/>
              </a:spcAft>
              <a:buFont typeface="Arial" panose="020B0604020202020204" pitchFamily="34" charset="0"/>
              <a:buChar char="•"/>
            </a:pPr>
            <a:r>
              <a:rPr lang="en-US" sz="1176" dirty="0">
                <a:solidFill>
                  <a:srgbClr val="FFFFFF"/>
                </a:solidFill>
              </a:rPr>
              <a:t>Dynamics CRM</a:t>
            </a:r>
          </a:p>
          <a:p>
            <a:pPr marL="280121" indent="-280121">
              <a:spcAft>
                <a:spcPts val="147"/>
              </a:spcAft>
              <a:buFont typeface="Arial" panose="020B0604020202020204" pitchFamily="34" charset="0"/>
              <a:buChar char="•"/>
            </a:pPr>
            <a:r>
              <a:rPr lang="en-US" sz="1176" dirty="0">
                <a:solidFill>
                  <a:srgbClr val="FFFFFF"/>
                </a:solidFill>
              </a:rPr>
              <a:t>Dynamics AX</a:t>
            </a:r>
          </a:p>
          <a:p>
            <a:pPr marL="280121" indent="-280121">
              <a:spcAft>
                <a:spcPts val="147"/>
              </a:spcAft>
              <a:buFont typeface="Arial" panose="020B0604020202020204" pitchFamily="34" charset="0"/>
              <a:buChar char="•"/>
            </a:pPr>
            <a:r>
              <a:rPr lang="en-US" sz="1176" dirty="0">
                <a:solidFill>
                  <a:srgbClr val="FFFFFF"/>
                </a:solidFill>
              </a:rPr>
              <a:t>Hybrid Connectivity</a:t>
            </a: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p:txBody>
      </p:sp>
      <p:sp>
        <p:nvSpPr>
          <p:cNvPr id="4" name="Rectangle 3"/>
          <p:cNvSpPr/>
          <p:nvPr/>
        </p:nvSpPr>
        <p:spPr>
          <a:xfrm>
            <a:off x="543489" y="4867564"/>
            <a:ext cx="1750818" cy="1435906"/>
          </a:xfrm>
          <a:prstGeom prst="rect">
            <a:avLst/>
          </a:prstGeom>
        </p:spPr>
        <p:txBody>
          <a:bodyPr wrap="square">
            <a:spAutoFit/>
          </a:bodyPr>
          <a:lstStyle/>
          <a:p>
            <a:pPr marL="280121" indent="-280121">
              <a:spcAft>
                <a:spcPts val="147"/>
              </a:spcAft>
              <a:buFont typeface="Arial" panose="020B0604020202020204" pitchFamily="34" charset="0"/>
              <a:buChar char="•"/>
            </a:pPr>
            <a:r>
              <a:rPr lang="en-US" sz="1176" dirty="0">
                <a:solidFill>
                  <a:srgbClr val="FFFFFF"/>
                </a:solidFill>
              </a:rPr>
              <a:t>HTTP, HTTPS </a:t>
            </a:r>
          </a:p>
          <a:p>
            <a:pPr marL="280121" indent="-280121">
              <a:spcAft>
                <a:spcPts val="147"/>
              </a:spcAft>
              <a:buFont typeface="Arial" panose="020B0604020202020204" pitchFamily="34" charset="0"/>
              <a:buChar char="•"/>
            </a:pPr>
            <a:r>
              <a:rPr lang="en-US" sz="1176" dirty="0">
                <a:solidFill>
                  <a:srgbClr val="FFFFFF"/>
                </a:solidFill>
              </a:rPr>
              <a:t>File</a:t>
            </a:r>
          </a:p>
          <a:p>
            <a:pPr marL="280121" indent="-280121">
              <a:spcAft>
                <a:spcPts val="147"/>
              </a:spcAft>
              <a:buFont typeface="Arial" panose="020B0604020202020204" pitchFamily="34" charset="0"/>
              <a:buChar char="•"/>
            </a:pPr>
            <a:r>
              <a:rPr lang="en-US" sz="1176" dirty="0">
                <a:solidFill>
                  <a:srgbClr val="FFFFFF"/>
                </a:solidFill>
              </a:rPr>
              <a:t>Flat File</a:t>
            </a:r>
          </a:p>
          <a:p>
            <a:pPr marL="280121" indent="-280121">
              <a:spcAft>
                <a:spcPts val="147"/>
              </a:spcAft>
              <a:buFont typeface="Arial" panose="020B0604020202020204" pitchFamily="34" charset="0"/>
              <a:buChar char="•"/>
            </a:pPr>
            <a:r>
              <a:rPr lang="en-US" sz="1176" dirty="0">
                <a:solidFill>
                  <a:srgbClr val="FFFFFF"/>
                </a:solidFill>
              </a:rPr>
              <a:t>FTP, SFTP</a:t>
            </a:r>
          </a:p>
          <a:p>
            <a:pPr marL="280121" indent="-280121">
              <a:spcAft>
                <a:spcPts val="147"/>
              </a:spcAft>
              <a:buFont typeface="Arial" panose="020B0604020202020204" pitchFamily="34" charset="0"/>
              <a:buChar char="•"/>
            </a:pPr>
            <a:r>
              <a:rPr lang="en-US" sz="1176" dirty="0">
                <a:solidFill>
                  <a:srgbClr val="FFFFFF"/>
                </a:solidFill>
              </a:rPr>
              <a:t>POP3/IMAP</a:t>
            </a:r>
          </a:p>
          <a:p>
            <a:pPr marL="280121" indent="-280121">
              <a:spcAft>
                <a:spcPts val="147"/>
              </a:spcAft>
              <a:buFont typeface="Arial" panose="020B0604020202020204" pitchFamily="34" charset="0"/>
              <a:buChar char="•"/>
            </a:pPr>
            <a:r>
              <a:rPr lang="en-US" sz="1176" dirty="0">
                <a:solidFill>
                  <a:srgbClr val="FFFFFF"/>
                </a:solidFill>
              </a:rPr>
              <a:t>SMTP</a:t>
            </a:r>
          </a:p>
          <a:p>
            <a:pPr marL="280121" indent="-280121">
              <a:spcAft>
                <a:spcPts val="147"/>
              </a:spcAft>
              <a:buFont typeface="Arial" panose="020B0604020202020204" pitchFamily="34" charset="0"/>
              <a:buChar char="•"/>
            </a:pPr>
            <a:r>
              <a:rPr lang="en-US" sz="1176" dirty="0">
                <a:solidFill>
                  <a:srgbClr val="FFFFFF"/>
                </a:solidFill>
              </a:rPr>
              <a:t>SOAP + WCF</a:t>
            </a:r>
          </a:p>
        </p:txBody>
      </p:sp>
      <p:sp>
        <p:nvSpPr>
          <p:cNvPr id="7" name="Rectangle 6"/>
          <p:cNvSpPr/>
          <p:nvPr/>
        </p:nvSpPr>
        <p:spPr>
          <a:xfrm>
            <a:off x="2824238" y="4867564"/>
            <a:ext cx="3876053" cy="1254959"/>
          </a:xfrm>
          <a:prstGeom prst="rect">
            <a:avLst/>
          </a:prstGeom>
        </p:spPr>
        <p:txBody>
          <a:bodyPr wrap="square" numCol="2">
            <a:spAutoFit/>
          </a:bodyPr>
          <a:lstStyle/>
          <a:p>
            <a:pPr marL="280121" indent="-280121">
              <a:spcAft>
                <a:spcPts val="147"/>
              </a:spcAft>
              <a:buFont typeface="Arial" panose="020B0604020202020204" pitchFamily="34" charset="0"/>
              <a:buChar char="•"/>
            </a:pPr>
            <a:r>
              <a:rPr lang="en-US" sz="1176" dirty="0">
                <a:solidFill>
                  <a:srgbClr val="FFFFFF"/>
                </a:solidFill>
              </a:rPr>
              <a:t>Batching / </a:t>
            </a:r>
            <a:r>
              <a:rPr lang="en-US" sz="1176" dirty="0" err="1">
                <a:solidFill>
                  <a:srgbClr val="FFFFFF"/>
                </a:solidFill>
              </a:rPr>
              <a:t>Debatching</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Validate</a:t>
            </a:r>
          </a:p>
          <a:p>
            <a:pPr marL="280121" indent="-280121">
              <a:spcAft>
                <a:spcPts val="147"/>
              </a:spcAft>
              <a:buFont typeface="Arial" panose="020B0604020202020204" pitchFamily="34" charset="0"/>
              <a:buChar char="•"/>
            </a:pPr>
            <a:r>
              <a:rPr lang="en-US" sz="1176" dirty="0">
                <a:solidFill>
                  <a:srgbClr val="FFFFFF"/>
                </a:solidFill>
              </a:rPr>
              <a:t>Extract (XPath)</a:t>
            </a:r>
          </a:p>
          <a:p>
            <a:pPr marL="280121" indent="-280121">
              <a:spcAft>
                <a:spcPts val="147"/>
              </a:spcAft>
              <a:buFont typeface="Arial" panose="020B0604020202020204" pitchFamily="34" charset="0"/>
              <a:buChar char="•"/>
            </a:pPr>
            <a:r>
              <a:rPr lang="en-US" sz="1176" dirty="0">
                <a:solidFill>
                  <a:srgbClr val="FFFFFF"/>
                </a:solidFill>
              </a:rPr>
              <a:t>Transform (+Mapper)</a:t>
            </a:r>
          </a:p>
          <a:p>
            <a:pPr marL="280121" indent="-280121">
              <a:spcAft>
                <a:spcPts val="147"/>
              </a:spcAft>
              <a:buFont typeface="Arial" panose="020B0604020202020204" pitchFamily="34" charset="0"/>
              <a:buChar char="•"/>
            </a:pPr>
            <a:r>
              <a:rPr lang="en-US" sz="1176" dirty="0">
                <a:solidFill>
                  <a:srgbClr val="FFFFFF"/>
                </a:solidFill>
              </a:rPr>
              <a:t>Convert (XML-JSON)</a:t>
            </a:r>
          </a:p>
          <a:p>
            <a:pPr marL="280121" indent="-280121">
              <a:spcAft>
                <a:spcPts val="147"/>
              </a:spcAft>
              <a:buFont typeface="Arial" panose="020B0604020202020204" pitchFamily="34" charset="0"/>
              <a:buChar char="•"/>
            </a:pPr>
            <a:r>
              <a:rPr lang="en-US" sz="1176" dirty="0">
                <a:solidFill>
                  <a:srgbClr val="FFFFFF"/>
                </a:solidFill>
              </a:rPr>
              <a:t>Convert (XML-FF)</a:t>
            </a:r>
          </a:p>
          <a:p>
            <a:pPr marL="280121" indent="-280121">
              <a:spcAft>
                <a:spcPts val="147"/>
              </a:spcAft>
              <a:buFont typeface="Arial" panose="020B0604020202020204" pitchFamily="34" charset="0"/>
              <a:buChar char="•"/>
            </a:pPr>
            <a:r>
              <a:rPr lang="en-US" sz="1176" dirty="0">
                <a:solidFill>
                  <a:srgbClr val="FFFFFF"/>
                </a:solidFill>
              </a:rPr>
              <a:t>X12</a:t>
            </a:r>
          </a:p>
          <a:p>
            <a:pPr marL="280121" indent="-280121">
              <a:spcAft>
                <a:spcPts val="147"/>
              </a:spcAft>
              <a:buFont typeface="Arial" panose="020B0604020202020204" pitchFamily="34" charset="0"/>
              <a:buChar char="•"/>
            </a:pPr>
            <a:r>
              <a:rPr lang="en-US" sz="1176" dirty="0">
                <a:solidFill>
                  <a:srgbClr val="FFFFFF"/>
                </a:solidFill>
              </a:rPr>
              <a:t>EDIFACT</a:t>
            </a:r>
          </a:p>
          <a:p>
            <a:pPr marL="280121" indent="-280121">
              <a:spcAft>
                <a:spcPts val="147"/>
              </a:spcAft>
              <a:buFont typeface="Arial" panose="020B0604020202020204" pitchFamily="34" charset="0"/>
              <a:buChar char="•"/>
            </a:pPr>
            <a:r>
              <a:rPr lang="en-US" sz="1176" dirty="0">
                <a:solidFill>
                  <a:srgbClr val="FFFFFF"/>
                </a:solidFill>
              </a:rPr>
              <a:t>AS2</a:t>
            </a:r>
          </a:p>
          <a:p>
            <a:pPr marL="280121" indent="-280121">
              <a:spcAft>
                <a:spcPts val="147"/>
              </a:spcAft>
              <a:buFont typeface="Arial" panose="020B0604020202020204" pitchFamily="34" charset="0"/>
              <a:buChar char="•"/>
            </a:pPr>
            <a:r>
              <a:rPr lang="en-US" sz="1176" dirty="0">
                <a:solidFill>
                  <a:srgbClr val="FFFFFF"/>
                </a:solidFill>
              </a:rPr>
              <a:t>TPMOM</a:t>
            </a:r>
          </a:p>
          <a:p>
            <a:pPr marL="280121" indent="-280121">
              <a:spcAft>
                <a:spcPts val="147"/>
              </a:spcAft>
              <a:buFont typeface="Arial" panose="020B0604020202020204" pitchFamily="34" charset="0"/>
              <a:buChar char="•"/>
            </a:pPr>
            <a:r>
              <a:rPr lang="en-US" sz="1176" dirty="0">
                <a:solidFill>
                  <a:srgbClr val="FFFFFF"/>
                </a:solidFill>
              </a:rPr>
              <a:t>Rules Engine</a:t>
            </a:r>
          </a:p>
        </p:txBody>
      </p:sp>
      <p:sp>
        <p:nvSpPr>
          <p:cNvPr id="8" name="Rectangle 7"/>
          <p:cNvSpPr/>
          <p:nvPr/>
        </p:nvSpPr>
        <p:spPr>
          <a:xfrm>
            <a:off x="482955" y="1346034"/>
            <a:ext cx="1313893" cy="334916"/>
          </a:xfrm>
          <a:prstGeom prst="rect">
            <a:avLst/>
          </a:prstGeom>
        </p:spPr>
        <p:txBody>
          <a:bodyPr wrap="none">
            <a:spAutoFit/>
          </a:bodyPr>
          <a:lstStyle/>
          <a:p>
            <a:pPr>
              <a:lnSpc>
                <a:spcPct val="90000"/>
              </a:lnSpc>
            </a:pPr>
            <a:r>
              <a:rPr lang="en-US" sz="1765" dirty="0">
                <a:solidFill>
                  <a:srgbClr val="FFFFFF"/>
                </a:solidFill>
              </a:rPr>
              <a:t>Connectors</a:t>
            </a:r>
            <a:endParaRPr lang="en-US" sz="2353" dirty="0">
              <a:solidFill>
                <a:srgbClr val="FFFFFF"/>
              </a:solidFill>
            </a:endParaRPr>
          </a:p>
        </p:txBody>
      </p:sp>
      <p:sp>
        <p:nvSpPr>
          <p:cNvPr id="10" name="Rectangle 9"/>
          <p:cNvSpPr/>
          <p:nvPr/>
        </p:nvSpPr>
        <p:spPr>
          <a:xfrm>
            <a:off x="482954" y="4468211"/>
            <a:ext cx="1111359" cy="362072"/>
          </a:xfrm>
          <a:prstGeom prst="rect">
            <a:avLst/>
          </a:prstGeom>
        </p:spPr>
        <p:txBody>
          <a:bodyPr wrap="none">
            <a:spAutoFit/>
          </a:bodyPr>
          <a:lstStyle/>
          <a:p>
            <a:r>
              <a:rPr lang="en-US" sz="1765" dirty="0">
                <a:solidFill>
                  <a:srgbClr val="FFFFFF"/>
                </a:solidFill>
              </a:rPr>
              <a:t>Protocols</a:t>
            </a:r>
          </a:p>
        </p:txBody>
      </p:sp>
      <p:sp>
        <p:nvSpPr>
          <p:cNvPr id="11" name="Rectangle 10"/>
          <p:cNvSpPr/>
          <p:nvPr/>
        </p:nvSpPr>
        <p:spPr>
          <a:xfrm>
            <a:off x="2773215" y="4495366"/>
            <a:ext cx="1715629" cy="334916"/>
          </a:xfrm>
          <a:prstGeom prst="rect">
            <a:avLst/>
          </a:prstGeom>
        </p:spPr>
        <p:txBody>
          <a:bodyPr wrap="none">
            <a:spAutoFit/>
          </a:bodyPr>
          <a:lstStyle/>
          <a:p>
            <a:pPr>
              <a:lnSpc>
                <a:spcPct val="90000"/>
              </a:lnSpc>
            </a:pPr>
            <a:r>
              <a:rPr lang="en-US" sz="1765" dirty="0">
                <a:solidFill>
                  <a:srgbClr val="FFFFFF"/>
                </a:solidFill>
              </a:rPr>
              <a:t>BizTalk Services</a:t>
            </a:r>
            <a:endParaRPr lang="en-US" sz="2353" dirty="0">
              <a:solidFill>
                <a:srgbClr val="FFFFFF"/>
              </a:solidFill>
            </a:endParaRPr>
          </a:p>
        </p:txBody>
      </p:sp>
      <p:sp>
        <p:nvSpPr>
          <p:cNvPr id="14" name="Title 1"/>
          <p:cNvSpPr>
            <a:spLocks noGrp="1"/>
          </p:cNvSpPr>
          <p:nvPr>
            <p:ph type="title"/>
          </p:nvPr>
        </p:nvSpPr>
        <p:spPr>
          <a:xfrm>
            <a:off x="456265" y="283555"/>
            <a:ext cx="6176249" cy="837611"/>
          </a:xfrm>
        </p:spPr>
        <p:txBody>
          <a:bodyPr anchor="ctr"/>
          <a:lstStyle/>
          <a:p>
            <a:pPr>
              <a:lnSpc>
                <a:spcPct val="100000"/>
              </a:lnSpc>
            </a:pPr>
            <a:r>
              <a:rPr lang="en-US" sz="3921" dirty="0"/>
              <a:t>Built-in API Connectors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959" y="451462"/>
            <a:ext cx="669704" cy="669704"/>
          </a:xfrm>
          <a:prstGeom prst="rect">
            <a:avLst/>
          </a:prstGeom>
        </p:spPr>
      </p:pic>
    </p:spTree>
    <p:extLst>
      <p:ext uri="{BB962C8B-B14F-4D97-AF65-F5344CB8AC3E}">
        <p14:creationId xmlns:p14="http://schemas.microsoft.com/office/powerpoint/2010/main" val="73514588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4971</TotalTime>
  <Words>1156</Words>
  <Application>Microsoft Office PowerPoint</Application>
  <PresentationFormat>Ευρεία οθόνη</PresentationFormat>
  <Paragraphs>312</Paragraphs>
  <Slides>33</Slides>
  <Notes>12</Notes>
  <HiddenSlides>8</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33</vt:i4>
      </vt:variant>
    </vt:vector>
  </HeadingPairs>
  <TitlesOfParts>
    <vt:vector size="40" baseType="lpstr">
      <vt:lpstr>Arial</vt:lpstr>
      <vt:lpstr>Calibri</vt:lpstr>
      <vt:lpstr>Segoe UI</vt:lpstr>
      <vt:lpstr>Segoe UI Light</vt:lpstr>
      <vt:lpstr>Times New Roman</vt:lpstr>
      <vt:lpstr>Wingdings</vt:lpstr>
      <vt:lpstr>Azure Medium</vt:lpstr>
      <vt:lpstr>Azure App Service API APPS</vt:lpstr>
      <vt:lpstr>Agenda</vt:lpstr>
      <vt:lpstr>Παρουσίαση του PowerPoint</vt:lpstr>
      <vt:lpstr>Typical Usage Pattern</vt:lpstr>
      <vt:lpstr>Typical Usage Pattern</vt:lpstr>
      <vt:lpstr>Typical Usage Pattern</vt:lpstr>
      <vt:lpstr>Παρουσίαση του PowerPoint</vt:lpstr>
      <vt:lpstr>Παρουσίαση του PowerPoint</vt:lpstr>
      <vt:lpstr>Built-in API Connectors</vt:lpstr>
      <vt:lpstr>What is Azure App Service?</vt:lpstr>
      <vt:lpstr>Common needs</vt:lpstr>
      <vt:lpstr>Monolithic architecture</vt:lpstr>
      <vt:lpstr>Monolithic architecture</vt:lpstr>
      <vt:lpstr>Monolithic issues</vt:lpstr>
      <vt:lpstr>Microservice architecture</vt:lpstr>
      <vt:lpstr>Microservice architecture</vt:lpstr>
      <vt:lpstr>Microservice benefits</vt:lpstr>
      <vt:lpstr>Azure App Service</vt:lpstr>
      <vt:lpstr>What’s new? API Apps!</vt:lpstr>
      <vt:lpstr>API Apps – In detail</vt:lpstr>
      <vt:lpstr>Building Code API Apps</vt:lpstr>
      <vt:lpstr>Let’s build a code API App</vt:lpstr>
      <vt:lpstr>What did we do?</vt:lpstr>
      <vt:lpstr>Swashbuckling made simple</vt:lpstr>
      <vt:lpstr>Let’s consume the API App</vt:lpstr>
      <vt:lpstr>Generating the SDK</vt:lpstr>
      <vt:lpstr>Authentication</vt:lpstr>
      <vt:lpstr>Summary of features</vt:lpstr>
      <vt:lpstr>API App Architecture</vt:lpstr>
      <vt:lpstr>Παρουσίαση του PowerPoint</vt:lpstr>
      <vt:lpstr>Next steps</vt:lpstr>
      <vt:lpstr>References, resources &amp; repository</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Services</dc:title>
  <dc:creator>Panagiotis Kefalidis</dc:creator>
  <cp:lastModifiedBy>Panagiotis Tsilopoulos</cp:lastModifiedBy>
  <cp:revision>64</cp:revision>
  <dcterms:created xsi:type="dcterms:W3CDTF">2015-03-02T19:08:17Z</dcterms:created>
  <dcterms:modified xsi:type="dcterms:W3CDTF">2015-04-24T22:49:31Z</dcterms:modified>
</cp:coreProperties>
</file>