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538" r:id="rId6"/>
    <p:sldId id="516" r:id="rId7"/>
    <p:sldId id="565" r:id="rId8"/>
    <p:sldId id="524" r:id="rId9"/>
    <p:sldId id="539" r:id="rId10"/>
    <p:sldId id="435" r:id="rId11"/>
    <p:sldId id="525" r:id="rId12"/>
    <p:sldId id="526" r:id="rId13"/>
    <p:sldId id="527" r:id="rId14"/>
    <p:sldId id="567" r:id="rId15"/>
    <p:sldId id="568" r:id="rId16"/>
    <p:sldId id="569" r:id="rId17"/>
    <p:sldId id="570" r:id="rId18"/>
    <p:sldId id="571" r:id="rId19"/>
    <p:sldId id="528" r:id="rId20"/>
    <p:sldId id="529" r:id="rId21"/>
    <p:sldId id="555" r:id="rId22"/>
    <p:sldId id="530" r:id="rId23"/>
    <p:sldId id="566" r:id="rId24"/>
    <p:sldId id="556" r:id="rId25"/>
    <p:sldId id="563" r:id="rId26"/>
    <p:sldId id="564" r:id="rId27"/>
    <p:sldId id="560" r:id="rId28"/>
    <p:sldId id="561" r:id="rId29"/>
    <p:sldId id="557" r:id="rId30"/>
    <p:sldId id="558" r:id="rId31"/>
    <p:sldId id="559" r:id="rId32"/>
    <p:sldId id="540" r:id="rId33"/>
    <p:sldId id="545" r:id="rId34"/>
    <p:sldId id="541" r:id="rId35"/>
    <p:sldId id="543" r:id="rId36"/>
    <p:sldId id="544" r:id="rId37"/>
    <p:sldId id="546" r:id="rId38"/>
    <p:sldId id="552" r:id="rId39"/>
    <p:sldId id="553" r:id="rId40"/>
    <p:sldId id="554" r:id="rId41"/>
    <p:sldId id="572" r:id="rId42"/>
    <p:sldId id="573" r:id="rId43"/>
    <p:sldId id="551" r:id="rId44"/>
    <p:sldId id="531" r:id="rId45"/>
    <p:sldId id="535" r:id="rId46"/>
    <p:sldId id="536" r:id="rId47"/>
    <p:sldId id="537" r:id="rId48"/>
    <p:sldId id="495" r:id="rId49"/>
    <p:sldId id="454" r:id="rId5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67"/>
            <p14:sldId id="568"/>
            <p14:sldId id="569"/>
            <p14:sldId id="570"/>
            <p14:sldId id="571"/>
            <p14:sldId id="528"/>
            <p14:sldId id="529"/>
            <p14:sldId id="555"/>
            <p14:sldId id="530"/>
            <p14:sldId id="566"/>
            <p14:sldId id="556"/>
            <p14:sldId id="563"/>
            <p14:sldId id="564"/>
            <p14:sldId id="560"/>
            <p14:sldId id="561"/>
            <p14:sldId id="557"/>
            <p14:sldId id="558"/>
            <p14:sldId id="559"/>
            <p14:sldId id="540"/>
            <p14:sldId id="545"/>
            <p14:sldId id="541"/>
            <p14:sldId id="543"/>
            <p14:sldId id="544"/>
            <p14:sldId id="546"/>
            <p14:sldId id="552"/>
            <p14:sldId id="553"/>
            <p14:sldId id="554"/>
            <p14:sldId id="572"/>
            <p14:sldId id="573"/>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51234" autoAdjust="0"/>
  </p:normalViewPr>
  <p:slideViewPr>
    <p:cSldViewPr snapToGrid="0">
      <p:cViewPr varScale="1">
        <p:scale>
          <a:sx n="59" d="100"/>
          <a:sy n="59" d="100"/>
        </p:scale>
        <p:origin x="1602" y="72"/>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1/30/2015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endParaRPr lang="en-US" b="1" dirty="0" smtClean="0"/>
          </a:p>
          <a:p>
            <a:pPr marL="0" indent="0">
              <a:buFont typeface="Arial" panose="020B0604020202020204" pitchFamily="34" charset="0"/>
              <a:buNone/>
            </a:pPr>
            <a:r>
              <a:rPr lang="en-US" baseline="0" dirty="0" smtClean="0"/>
              <a:t>http://azure.microsoft.com/en-us/pricing/details/virtual-machines/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Microsoft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Microsoft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37</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Key Vault offers an easy, cost-effective way to safeguard keys and other secrets used by cloud apps and services. With Key Vault, customers can streamline key management and maintain control of keys used to access and encrypt their data. </a:t>
            </a:r>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305559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Enhance data protection and compliance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Encrypt keys and small secrets like passwords using keys stored in tightly controlled and monitored Hardware Security Modules (HSMs)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Import or generate your keys in HSMs for added assurance.</a:t>
            </a:r>
            <a:r>
              <a:rPr lang="en-US" sz="1200" baseline="0" dirty="0" smtClean="0">
                <a:solidFill>
                  <a:srgbClr val="505050"/>
                </a:solidFill>
              </a:rPr>
              <a:t> Key Vault is designed so that </a:t>
            </a:r>
            <a:r>
              <a:rPr lang="en-US" sz="1200" dirty="0" smtClean="0">
                <a:solidFill>
                  <a:srgbClr val="505050"/>
                </a:solidFill>
              </a:rPr>
              <a:t>keys stay within the HSM boundary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rgbClr val="505050"/>
                </a:solidFill>
              </a:rPr>
              <a:t>Comply with regulatory standards for secure key management, including the US Government FIPS 140-2 and Common Criteria EAL 4+</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Monitor and audit key use through Azure logging – pipe logs into HDInsight or your SIEM for additional analysis (coming soon)</a:t>
            </a:r>
            <a:endParaRPr lang="en-US" dirty="0" smtClean="0">
              <a:gradFill>
                <a:gsLst>
                  <a:gs pos="2917">
                    <a:schemeClr val="tx1"/>
                  </a:gs>
                  <a:gs pos="30000">
                    <a:schemeClr val="tx1"/>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50505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97745441-626C-4E73-AD28-AF6ABED9ACED}" type="slidenum">
              <a:rPr lang="en-US" smtClean="0"/>
              <a:t>39</a:t>
            </a:fld>
            <a:endParaRPr lang="en-US"/>
          </a:p>
        </p:txBody>
      </p:sp>
    </p:spTree>
    <p:extLst>
      <p:ext uri="{BB962C8B-B14F-4D97-AF65-F5344CB8AC3E}">
        <p14:creationId xmlns:p14="http://schemas.microsoft.com/office/powerpoint/2010/main" val="4152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Microsoft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Microsoft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Microsoft Azure so Microsoft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Microsoft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\\10.0.1.4\Share.</a:t>
            </a:r>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notesSlide" Target="../notesSlides/notesSlide25.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2.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489312"/>
            <a:ext cx="11079822" cy="957600"/>
          </a:xfrm>
        </p:spPr>
        <p:txBody>
          <a:bodyPr/>
          <a:lstStyle/>
          <a:p>
            <a:r>
              <a:rPr lang="en-US" dirty="0"/>
              <a:t>Virtual Machine Sizes</a:t>
            </a:r>
          </a:p>
        </p:txBody>
      </p:sp>
      <p:sp>
        <p:nvSpPr>
          <p:cNvPr id="3" name="TextBox 2"/>
          <p:cNvSpPr txBox="1"/>
          <p:nvPr/>
        </p:nvSpPr>
        <p:spPr>
          <a:xfrm>
            <a:off x="560798" y="1763485"/>
            <a:ext cx="8906541" cy="3354765"/>
          </a:xfrm>
          <a:prstGeom prst="rect">
            <a:avLst/>
          </a:prstGeom>
          <a:noFill/>
        </p:spPr>
        <p:txBody>
          <a:bodyPr wrap="none" rtlCol="0">
            <a:spAutoFit/>
          </a:bodyPr>
          <a:lstStyle/>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General </a:t>
            </a:r>
            <a:r>
              <a:rPr lang="en-US" sz="4000" dirty="0" smtClean="0">
                <a:solidFill>
                  <a:schemeClr val="bg1"/>
                </a:solidFill>
              </a:rPr>
              <a:t>Purpose compute: Basic</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General Purpose compute: Standard</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Optimized Compute</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Performance Optimized</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Network Optimized</a:t>
            </a:r>
            <a:endParaRPr lang="en-US" sz="4000" dirty="0">
              <a:solidFill>
                <a:schemeClr val="bg1"/>
              </a:solidFill>
            </a:endParaRPr>
          </a:p>
        </p:txBody>
      </p:sp>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16014179"/>
              </p:ext>
            </p:extLst>
          </p:nvPr>
        </p:nvGraphicFramePr>
        <p:xfrm>
          <a:off x="544470" y="2462438"/>
          <a:ext cx="10640604" cy="4070652"/>
        </p:xfrm>
        <a:graphic>
          <a:graphicData uri="http://schemas.openxmlformats.org/drawingml/2006/table">
            <a:tbl>
              <a:tblPr firstRow="1" bandRow="1">
                <a:tableStyleId>{073A0DAA-6AF3-43AB-8588-CEC1D06C72B9}</a:tableStyleId>
              </a:tblPr>
              <a:tblGrid>
                <a:gridCol w="2660151"/>
                <a:gridCol w="2660151"/>
                <a:gridCol w="2660151"/>
                <a:gridCol w="2660151"/>
              </a:tblGrid>
              <a:tr h="678442">
                <a:tc>
                  <a:txBody>
                    <a:bodyPr/>
                    <a:lstStyle/>
                    <a:p>
                      <a:r>
                        <a:rPr lang="en-US" sz="2800" dirty="0"/>
                        <a:t>Instance</a:t>
                      </a:r>
                      <a:endParaRPr lang="en-US" sz="2800" dirty="0">
                        <a:solidFill>
                          <a:schemeClr val="bg1"/>
                        </a:solidFill>
                      </a:endParaRPr>
                    </a:p>
                  </a:txBody>
                  <a:tcPr marL="12485" marR="12485" marT="6242" marB="6242" anchor="ctr"/>
                </a:tc>
                <a:tc>
                  <a:txBody>
                    <a:bodyPr/>
                    <a:lstStyle/>
                    <a:p>
                      <a:r>
                        <a:rPr lang="en-US" sz="2800"/>
                        <a:t>Cores</a:t>
                      </a:r>
                      <a:endParaRPr lang="en-US" sz="2800">
                        <a:solidFill>
                          <a:schemeClr val="bg1"/>
                        </a:solidFill>
                      </a:endParaRPr>
                    </a:p>
                  </a:txBody>
                  <a:tcPr marL="12485" marR="12485" marT="6242" marB="6242" anchor="ctr"/>
                </a:tc>
                <a:tc>
                  <a:txBody>
                    <a:bodyPr/>
                    <a:lstStyle/>
                    <a:p>
                      <a:r>
                        <a:rPr lang="en-US" sz="2800"/>
                        <a:t>RAM</a:t>
                      </a:r>
                      <a:endParaRPr lang="en-US" sz="2800">
                        <a:solidFill>
                          <a:schemeClr val="bg1"/>
                        </a:solidFill>
                      </a:endParaRPr>
                    </a:p>
                  </a:txBody>
                  <a:tcPr marL="12485" marR="12485" marT="6242" marB="6242" anchor="ctr"/>
                </a:tc>
                <a:tc>
                  <a:txBody>
                    <a:bodyPr/>
                    <a:lstStyle/>
                    <a:p>
                      <a:r>
                        <a:rPr lang="en-US" sz="2800"/>
                        <a:t>Disk sizes</a:t>
                      </a:r>
                      <a:endParaRPr lang="en-US" sz="2800">
                        <a:solidFill>
                          <a:schemeClr val="bg1"/>
                        </a:solidFill>
                      </a:endParaRPr>
                    </a:p>
                  </a:txBody>
                  <a:tcPr marL="12485" marR="12485" marT="6242" marB="6242" anchor="ctr"/>
                </a:tc>
              </a:tr>
              <a:tr h="678442">
                <a:tc>
                  <a:txBody>
                    <a:bodyPr/>
                    <a:lstStyle/>
                    <a:p>
                      <a:r>
                        <a:rPr lang="en-US" sz="2800" dirty="0"/>
                        <a:t>A0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0.75 GB</a:t>
                      </a:r>
                      <a:endParaRPr lang="en-US" sz="2800" dirty="0">
                        <a:solidFill>
                          <a:schemeClr val="bg1"/>
                        </a:solidFill>
                      </a:endParaRPr>
                    </a:p>
                  </a:txBody>
                  <a:tcPr marL="12485" marR="12485" marT="6242" marB="6242" anchor="ctr"/>
                </a:tc>
                <a:tc>
                  <a:txBody>
                    <a:bodyPr/>
                    <a:lstStyle/>
                    <a:p>
                      <a:r>
                        <a:rPr lang="en-US" sz="2800"/>
                        <a:t>20 GB</a:t>
                      </a:r>
                      <a:endParaRPr lang="en-US" sz="2800">
                        <a:solidFill>
                          <a:schemeClr val="bg1"/>
                        </a:solidFill>
                      </a:endParaRPr>
                    </a:p>
                  </a:txBody>
                  <a:tcPr marL="12485" marR="12485" marT="6242" marB="6242" anchor="ctr"/>
                </a:tc>
              </a:tr>
              <a:tr h="678442">
                <a:tc>
                  <a:txBody>
                    <a:bodyPr/>
                    <a:lstStyle/>
                    <a:p>
                      <a:r>
                        <a:rPr lang="en-US" sz="2800" dirty="0"/>
                        <a:t>A1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1.75 GB</a:t>
                      </a:r>
                      <a:endParaRPr lang="en-US" sz="2800" dirty="0">
                        <a:solidFill>
                          <a:schemeClr val="bg1"/>
                        </a:solidFill>
                      </a:endParaRPr>
                    </a:p>
                  </a:txBody>
                  <a:tcPr marL="12485" marR="12485" marT="6242" marB="6242" anchor="ctr"/>
                </a:tc>
                <a:tc>
                  <a:txBody>
                    <a:bodyPr/>
                    <a:lstStyle/>
                    <a:p>
                      <a:r>
                        <a:rPr lang="en-US" sz="2800"/>
                        <a:t>40 GB</a:t>
                      </a:r>
                      <a:endParaRPr lang="en-US" sz="2800">
                        <a:solidFill>
                          <a:schemeClr val="bg1"/>
                        </a:solidFill>
                      </a:endParaRPr>
                    </a:p>
                  </a:txBody>
                  <a:tcPr marL="12485" marR="12485" marT="6242" marB="6242" anchor="ctr"/>
                </a:tc>
              </a:tr>
              <a:tr h="678442">
                <a:tc>
                  <a:txBody>
                    <a:bodyPr/>
                    <a:lstStyle/>
                    <a:p>
                      <a:r>
                        <a:rPr lang="en-US" sz="2800"/>
                        <a:t>A2 </a:t>
                      </a:r>
                      <a:endParaRPr lang="en-US" sz="2800">
                        <a:solidFill>
                          <a:schemeClr val="bg1"/>
                        </a:solidFill>
                      </a:endParaRPr>
                    </a:p>
                  </a:txBody>
                  <a:tcPr marL="12485" marR="12485" marT="6242" marB="6242" anchor="ctr"/>
                </a:tc>
                <a:tc>
                  <a:txBody>
                    <a:bodyPr/>
                    <a:lstStyle/>
                    <a:p>
                      <a:r>
                        <a:rPr lang="en-US" sz="2800"/>
                        <a:t>2</a:t>
                      </a:r>
                      <a:endParaRPr lang="en-US" sz="2800">
                        <a:solidFill>
                          <a:schemeClr val="bg1"/>
                        </a:solidFill>
                      </a:endParaRPr>
                    </a:p>
                  </a:txBody>
                  <a:tcPr marL="12485" marR="12485" marT="6242" marB="6242" anchor="ctr"/>
                </a:tc>
                <a:tc>
                  <a:txBody>
                    <a:bodyPr/>
                    <a:lstStyle/>
                    <a:p>
                      <a:r>
                        <a:rPr lang="en-US" sz="2800"/>
                        <a:t>3.5 GB</a:t>
                      </a:r>
                      <a:endParaRPr lang="en-US" sz="2800">
                        <a:solidFill>
                          <a:schemeClr val="bg1"/>
                        </a:solidFill>
                      </a:endParaRPr>
                    </a:p>
                  </a:txBody>
                  <a:tcPr marL="12485" marR="12485" marT="6242" marB="6242" anchor="ctr"/>
                </a:tc>
                <a:tc>
                  <a:txBody>
                    <a:bodyPr/>
                    <a:lstStyle/>
                    <a:p>
                      <a:r>
                        <a:rPr lang="en-US" sz="2800"/>
                        <a:t>60 GB</a:t>
                      </a:r>
                      <a:endParaRPr lang="en-US" sz="2800">
                        <a:solidFill>
                          <a:schemeClr val="bg1"/>
                        </a:solidFill>
                      </a:endParaRPr>
                    </a:p>
                  </a:txBody>
                  <a:tcPr marL="12485" marR="12485" marT="6242" marB="6242" anchor="ctr"/>
                </a:tc>
              </a:tr>
              <a:tr h="678442">
                <a:tc>
                  <a:txBody>
                    <a:bodyPr/>
                    <a:lstStyle/>
                    <a:p>
                      <a:r>
                        <a:rPr lang="en-US" sz="2800"/>
                        <a:t>A3 </a:t>
                      </a:r>
                      <a:endParaRPr lang="en-US" sz="2800">
                        <a:solidFill>
                          <a:schemeClr val="bg1"/>
                        </a:solidFill>
                      </a:endParaRPr>
                    </a:p>
                  </a:txBody>
                  <a:tcPr marL="12485" marR="12485" marT="6242" marB="6242" anchor="ctr"/>
                </a:tc>
                <a:tc>
                  <a:txBody>
                    <a:bodyPr/>
                    <a:lstStyle/>
                    <a:p>
                      <a:r>
                        <a:rPr lang="en-US" sz="2800"/>
                        <a:t>4</a:t>
                      </a:r>
                      <a:endParaRPr lang="en-US" sz="2800">
                        <a:solidFill>
                          <a:schemeClr val="bg1"/>
                        </a:solidFill>
                      </a:endParaRPr>
                    </a:p>
                  </a:txBody>
                  <a:tcPr marL="12485" marR="12485" marT="6242" marB="6242" anchor="ctr"/>
                </a:tc>
                <a:tc>
                  <a:txBody>
                    <a:bodyPr/>
                    <a:lstStyle/>
                    <a:p>
                      <a:r>
                        <a:rPr lang="en-US" sz="2800"/>
                        <a:t>7 GB</a:t>
                      </a:r>
                      <a:endParaRPr lang="en-US" sz="2800">
                        <a:solidFill>
                          <a:schemeClr val="bg1"/>
                        </a:solidFill>
                      </a:endParaRPr>
                    </a:p>
                  </a:txBody>
                  <a:tcPr marL="12485" marR="12485" marT="6242" marB="6242" anchor="ctr"/>
                </a:tc>
                <a:tc>
                  <a:txBody>
                    <a:bodyPr/>
                    <a:lstStyle/>
                    <a:p>
                      <a:r>
                        <a:rPr lang="en-US" sz="2800"/>
                        <a:t>120 GB</a:t>
                      </a:r>
                      <a:endParaRPr lang="en-US" sz="2800">
                        <a:solidFill>
                          <a:schemeClr val="bg1"/>
                        </a:solidFill>
                      </a:endParaRPr>
                    </a:p>
                  </a:txBody>
                  <a:tcPr marL="12485" marR="12485" marT="6242" marB="6242" anchor="ctr"/>
                </a:tc>
              </a:tr>
              <a:tr h="678442">
                <a:tc>
                  <a:txBody>
                    <a:bodyPr/>
                    <a:lstStyle/>
                    <a:p>
                      <a:r>
                        <a:rPr lang="en-US" sz="2800" dirty="0"/>
                        <a:t>A4 </a:t>
                      </a:r>
                      <a:endParaRPr lang="en-US" sz="2800" dirty="0">
                        <a:solidFill>
                          <a:schemeClr val="bg1"/>
                        </a:solidFill>
                      </a:endParaRPr>
                    </a:p>
                  </a:txBody>
                  <a:tcPr marL="12485" marR="12485" marT="6242" marB="6242" anchor="ctr"/>
                </a:tc>
                <a:tc>
                  <a:txBody>
                    <a:bodyPr/>
                    <a:lstStyle/>
                    <a:p>
                      <a:r>
                        <a:rPr lang="en-US" sz="2800" dirty="0"/>
                        <a:t>8</a:t>
                      </a:r>
                      <a:endParaRPr lang="en-US" sz="2800" dirty="0">
                        <a:solidFill>
                          <a:schemeClr val="bg1"/>
                        </a:solidFill>
                      </a:endParaRPr>
                    </a:p>
                  </a:txBody>
                  <a:tcPr marL="12485" marR="12485" marT="6242" marB="6242" anchor="ctr"/>
                </a:tc>
                <a:tc>
                  <a:txBody>
                    <a:bodyPr/>
                    <a:lstStyle/>
                    <a:p>
                      <a:r>
                        <a:rPr lang="en-US" sz="2800"/>
                        <a:t>14 GB</a:t>
                      </a:r>
                      <a:endParaRPr lang="en-US" sz="2800">
                        <a:solidFill>
                          <a:schemeClr val="bg1"/>
                        </a:solidFill>
                      </a:endParaRPr>
                    </a:p>
                  </a:txBody>
                  <a:tcPr marL="12485" marR="12485" marT="6242" marB="6242" anchor="ctr"/>
                </a:tc>
                <a:tc>
                  <a:txBody>
                    <a:bodyPr/>
                    <a:lstStyle/>
                    <a:p>
                      <a:r>
                        <a:rPr lang="en-US" sz="2800" dirty="0"/>
                        <a:t>240 GB</a:t>
                      </a:r>
                      <a:endParaRPr lang="en-US" sz="2800" dirty="0">
                        <a:solidFill>
                          <a:schemeClr val="bg1"/>
                        </a:solidFill>
                      </a:endParaRPr>
                    </a:p>
                  </a:txBody>
                  <a:tcPr marL="12485" marR="12485" marT="6242" marB="6242" anchor="ctr"/>
                </a:tc>
              </a:tr>
            </a:tbl>
          </a:graphicData>
        </a:graphic>
      </p:graphicFrame>
      <p:sp>
        <p:nvSpPr>
          <p:cNvPr id="4" name="Rectangle 1"/>
          <p:cNvSpPr>
            <a:spLocks noChangeArrowheads="1"/>
          </p:cNvSpPr>
          <p:nvPr/>
        </p:nvSpPr>
        <p:spPr bwMode="auto">
          <a:xfrm>
            <a:off x="511813" y="201673"/>
            <a:ext cx="10950845" cy="234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smtClean="0">
                <a:ln>
                  <a:noFill/>
                </a:ln>
                <a:solidFill>
                  <a:srgbClr val="FFFFFF"/>
                </a:solidFill>
                <a:effectLst/>
              </a:rPr>
              <a:t>General purpose compute: Basic tier</a:t>
            </a:r>
          </a:p>
          <a:p>
            <a:pPr lvl="0" eaLnBrk="0" fontAlgn="base" hangingPunct="0">
              <a:spcBef>
                <a:spcPct val="0"/>
              </a:spcBef>
              <a:spcAft>
                <a:spcPct val="0"/>
              </a:spcAft>
            </a:pPr>
            <a:r>
              <a:rPr lang="en-US" sz="2800" dirty="0"/>
              <a:t>An economical option for development workloads, test servers, and other applications that don't require load balancing, auto-scaling, or memory-intensive virtual machines.</a:t>
            </a:r>
            <a:endParaRPr kumimoji="0" lang="en-US" altLang="en-US" sz="2800" i="0" u="none" strike="noStrike" cap="none" normalizeH="0" baseline="0" dirty="0" smtClean="0">
              <a:ln>
                <a:noFill/>
              </a:ln>
              <a:solidFill>
                <a:srgbClr val="FFFF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720980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195397"/>
            <a:ext cx="11079822" cy="1225188"/>
          </a:xfrm>
        </p:spPr>
        <p:txBody>
          <a:bodyPr>
            <a:normAutofit fontScale="90000"/>
          </a:bodyPr>
          <a:lstStyle/>
          <a:p>
            <a:r>
              <a:rPr lang="en-US" sz="4900" dirty="0"/>
              <a:t>General purpose </a:t>
            </a:r>
            <a:r>
              <a:rPr lang="en-US" sz="4900" dirty="0" smtClean="0"/>
              <a:t>compute: Standard </a:t>
            </a:r>
            <a:r>
              <a:rPr lang="en-US" sz="4900" dirty="0"/>
              <a:t>tier</a:t>
            </a:r>
            <a:r>
              <a:rPr lang="en-US" sz="3600" b="1" dirty="0"/>
              <a:t/>
            </a:r>
            <a:br>
              <a:rPr lang="en-US" sz="3600" b="1" dirty="0"/>
            </a:br>
            <a:r>
              <a:rPr lang="en-US" sz="3600" dirty="0">
                <a:solidFill>
                  <a:schemeClr val="tx1"/>
                </a:solidFill>
              </a:rPr>
              <a:t>Offers the most flexibility. Supports all virtual machine configurations and </a:t>
            </a:r>
            <a:r>
              <a:rPr lang="en-US" sz="3600" dirty="0" smtClean="0">
                <a:solidFill>
                  <a:schemeClr val="tx1"/>
                </a:solidFill>
              </a:rPr>
              <a:t>features</a:t>
            </a:r>
            <a:r>
              <a:rPr lang="en-US" sz="3100" dirty="0"/>
              <a:t/>
            </a:r>
            <a:br>
              <a:rPr lang="en-US" sz="3100" dirty="0"/>
            </a:br>
            <a:endParaRPr lang="en-US" sz="3100" dirty="0"/>
          </a:p>
        </p:txBody>
      </p:sp>
      <p:graphicFrame>
        <p:nvGraphicFramePr>
          <p:cNvPr id="3" name="Table 2"/>
          <p:cNvGraphicFramePr>
            <a:graphicFrameLocks noGrp="1"/>
          </p:cNvGraphicFramePr>
          <p:nvPr>
            <p:extLst>
              <p:ext uri="{D42A27DB-BD31-4B8C-83A1-F6EECF244321}">
                <p14:modId xmlns:p14="http://schemas.microsoft.com/office/powerpoint/2010/main" val="1023457293"/>
              </p:ext>
            </p:extLst>
          </p:nvPr>
        </p:nvGraphicFramePr>
        <p:xfrm>
          <a:off x="560798" y="1856799"/>
          <a:ext cx="11079824" cy="4759992"/>
        </p:xfrm>
        <a:graphic>
          <a:graphicData uri="http://schemas.openxmlformats.org/drawingml/2006/table">
            <a:tbl>
              <a:tblPr firstRow="1" bandRow="1">
                <a:tableStyleId>{073A0DAA-6AF3-43AB-8588-CEC1D06C72B9}</a:tableStyleId>
              </a:tblPr>
              <a:tblGrid>
                <a:gridCol w="2769956"/>
                <a:gridCol w="2769956"/>
                <a:gridCol w="2769956"/>
                <a:gridCol w="2769956"/>
              </a:tblGrid>
              <a:tr h="528888">
                <a:tc>
                  <a:txBody>
                    <a:bodyPr/>
                    <a:lstStyle/>
                    <a:p>
                      <a:r>
                        <a:rPr lang="en-US" sz="2800" dirty="0"/>
                        <a:t>Instance</a:t>
                      </a:r>
                    </a:p>
                  </a:txBody>
                  <a:tcPr marL="7478" marR="7478" marT="3739" marB="3739" anchor="ctr"/>
                </a:tc>
                <a:tc>
                  <a:txBody>
                    <a:bodyPr/>
                    <a:lstStyle/>
                    <a:p>
                      <a:r>
                        <a:rPr lang="en-US" sz="2800"/>
                        <a:t>Cores</a:t>
                      </a:r>
                    </a:p>
                  </a:txBody>
                  <a:tcPr marL="7478" marR="7478" marT="3739" marB="3739" anchor="ctr"/>
                </a:tc>
                <a:tc>
                  <a:txBody>
                    <a:bodyPr/>
                    <a:lstStyle/>
                    <a:p>
                      <a:r>
                        <a:rPr lang="en-US" sz="2800"/>
                        <a:t>RAM</a:t>
                      </a:r>
                    </a:p>
                  </a:txBody>
                  <a:tcPr marL="7478" marR="7478" marT="3739" marB="3739" anchor="ctr"/>
                </a:tc>
                <a:tc>
                  <a:txBody>
                    <a:bodyPr/>
                    <a:lstStyle/>
                    <a:p>
                      <a:r>
                        <a:rPr lang="en-US" sz="2800"/>
                        <a:t>Disk sizes</a:t>
                      </a:r>
                    </a:p>
                  </a:txBody>
                  <a:tcPr marL="7478" marR="7478" marT="3739" marB="3739" anchor="ctr"/>
                </a:tc>
              </a:tr>
              <a:tr h="528888">
                <a:tc>
                  <a:txBody>
                    <a:bodyPr/>
                    <a:lstStyle/>
                    <a:p>
                      <a:r>
                        <a:rPr lang="en-US" sz="2800" dirty="0"/>
                        <a:t>A0 </a:t>
                      </a:r>
                    </a:p>
                  </a:txBody>
                  <a:tcPr marL="7478" marR="7478" marT="3739" marB="3739" anchor="ctr"/>
                </a:tc>
                <a:tc>
                  <a:txBody>
                    <a:bodyPr/>
                    <a:lstStyle/>
                    <a:p>
                      <a:r>
                        <a:rPr lang="en-US" sz="2800"/>
                        <a:t>1</a:t>
                      </a:r>
                    </a:p>
                  </a:txBody>
                  <a:tcPr marL="7478" marR="7478" marT="3739" marB="3739" anchor="ctr"/>
                </a:tc>
                <a:tc>
                  <a:txBody>
                    <a:bodyPr/>
                    <a:lstStyle/>
                    <a:p>
                      <a:r>
                        <a:rPr lang="en-US" sz="2800"/>
                        <a:t>0.75 GB</a:t>
                      </a:r>
                    </a:p>
                  </a:txBody>
                  <a:tcPr marL="7478" marR="7478" marT="3739" marB="3739" anchor="ctr"/>
                </a:tc>
                <a:tc>
                  <a:txBody>
                    <a:bodyPr/>
                    <a:lstStyle/>
                    <a:p>
                      <a:r>
                        <a:rPr lang="en-US" sz="2800"/>
                        <a:t>20 GB</a:t>
                      </a:r>
                    </a:p>
                  </a:txBody>
                  <a:tcPr marL="7478" marR="7478" marT="3739" marB="3739" anchor="ctr"/>
                </a:tc>
              </a:tr>
              <a:tr h="528888">
                <a:tc>
                  <a:txBody>
                    <a:bodyPr/>
                    <a:lstStyle/>
                    <a:p>
                      <a:r>
                        <a:rPr lang="en-US" sz="2800"/>
                        <a:t>A1 </a:t>
                      </a:r>
                    </a:p>
                  </a:txBody>
                  <a:tcPr marL="7478" marR="7478" marT="3739" marB="3739" anchor="ctr"/>
                </a:tc>
                <a:tc>
                  <a:txBody>
                    <a:bodyPr/>
                    <a:lstStyle/>
                    <a:p>
                      <a:r>
                        <a:rPr lang="en-US" sz="2800"/>
                        <a:t>1</a:t>
                      </a:r>
                    </a:p>
                  </a:txBody>
                  <a:tcPr marL="7478" marR="7478" marT="3739" marB="3739" anchor="ctr"/>
                </a:tc>
                <a:tc>
                  <a:txBody>
                    <a:bodyPr/>
                    <a:lstStyle/>
                    <a:p>
                      <a:r>
                        <a:rPr lang="en-US" sz="2800"/>
                        <a:t>1.75 GB</a:t>
                      </a:r>
                    </a:p>
                  </a:txBody>
                  <a:tcPr marL="7478" marR="7478" marT="3739" marB="3739" anchor="ctr"/>
                </a:tc>
                <a:tc>
                  <a:txBody>
                    <a:bodyPr/>
                    <a:lstStyle/>
                    <a:p>
                      <a:r>
                        <a:rPr lang="en-US" sz="2800"/>
                        <a:t>70 GB</a:t>
                      </a:r>
                    </a:p>
                  </a:txBody>
                  <a:tcPr marL="7478" marR="7478" marT="3739" marB="3739" anchor="ctr"/>
                </a:tc>
              </a:tr>
              <a:tr h="528888">
                <a:tc>
                  <a:txBody>
                    <a:bodyPr/>
                    <a:lstStyle/>
                    <a:p>
                      <a:r>
                        <a:rPr lang="en-US" sz="2800"/>
                        <a:t>A2 </a:t>
                      </a:r>
                    </a:p>
                  </a:txBody>
                  <a:tcPr marL="7478" marR="7478" marT="3739" marB="3739" anchor="ctr"/>
                </a:tc>
                <a:tc>
                  <a:txBody>
                    <a:bodyPr/>
                    <a:lstStyle/>
                    <a:p>
                      <a:r>
                        <a:rPr lang="en-US" sz="2800" dirty="0"/>
                        <a:t>2</a:t>
                      </a:r>
                    </a:p>
                  </a:txBody>
                  <a:tcPr marL="7478" marR="7478" marT="3739" marB="3739" anchor="ctr"/>
                </a:tc>
                <a:tc>
                  <a:txBody>
                    <a:bodyPr/>
                    <a:lstStyle/>
                    <a:p>
                      <a:r>
                        <a:rPr lang="en-US" sz="2800"/>
                        <a:t>3.5 GB</a:t>
                      </a:r>
                    </a:p>
                  </a:txBody>
                  <a:tcPr marL="7478" marR="7478" marT="3739" marB="3739" anchor="ctr"/>
                </a:tc>
                <a:tc>
                  <a:txBody>
                    <a:bodyPr/>
                    <a:lstStyle/>
                    <a:p>
                      <a:r>
                        <a:rPr lang="en-US" sz="2800"/>
                        <a:t>135 GB</a:t>
                      </a:r>
                    </a:p>
                  </a:txBody>
                  <a:tcPr marL="7478" marR="7478" marT="3739" marB="3739" anchor="ctr"/>
                </a:tc>
              </a:tr>
              <a:tr h="528888">
                <a:tc>
                  <a:txBody>
                    <a:bodyPr/>
                    <a:lstStyle/>
                    <a:p>
                      <a:r>
                        <a:rPr lang="en-US" sz="2800"/>
                        <a:t>A3 </a:t>
                      </a:r>
                    </a:p>
                  </a:txBody>
                  <a:tcPr marL="7478" marR="7478" marT="3739" marB="3739" anchor="ctr"/>
                </a:tc>
                <a:tc>
                  <a:txBody>
                    <a:bodyPr/>
                    <a:lstStyle/>
                    <a:p>
                      <a:r>
                        <a:rPr lang="en-US" sz="2800" dirty="0"/>
                        <a:t>4</a:t>
                      </a:r>
                    </a:p>
                  </a:txBody>
                  <a:tcPr marL="7478" marR="7478" marT="3739" marB="3739" anchor="ctr"/>
                </a:tc>
                <a:tc>
                  <a:txBody>
                    <a:bodyPr/>
                    <a:lstStyle/>
                    <a:p>
                      <a:r>
                        <a:rPr lang="en-US" sz="2800" dirty="0"/>
                        <a:t>7 GB</a:t>
                      </a:r>
                    </a:p>
                  </a:txBody>
                  <a:tcPr marL="7478" marR="7478" marT="3739" marB="3739" anchor="ctr"/>
                </a:tc>
                <a:tc>
                  <a:txBody>
                    <a:bodyPr/>
                    <a:lstStyle/>
                    <a:p>
                      <a:r>
                        <a:rPr lang="en-US" sz="2800"/>
                        <a:t>285 GB</a:t>
                      </a:r>
                    </a:p>
                  </a:txBody>
                  <a:tcPr marL="7478" marR="7478" marT="3739" marB="3739" anchor="ctr"/>
                </a:tc>
              </a:tr>
              <a:tr h="528888">
                <a:tc>
                  <a:txBody>
                    <a:bodyPr/>
                    <a:lstStyle/>
                    <a:p>
                      <a:r>
                        <a:rPr lang="en-US" sz="2800"/>
                        <a:t>A4 </a:t>
                      </a:r>
                    </a:p>
                  </a:txBody>
                  <a:tcPr marL="7478" marR="7478" marT="3739" marB="3739" anchor="ctr"/>
                </a:tc>
                <a:tc>
                  <a:txBody>
                    <a:bodyPr/>
                    <a:lstStyle/>
                    <a:p>
                      <a:r>
                        <a:rPr lang="en-US" sz="2800"/>
                        <a:t>8</a:t>
                      </a:r>
                    </a:p>
                  </a:txBody>
                  <a:tcPr marL="7478" marR="7478" marT="3739" marB="3739" anchor="ctr"/>
                </a:tc>
                <a:tc>
                  <a:txBody>
                    <a:bodyPr/>
                    <a:lstStyle/>
                    <a:p>
                      <a:r>
                        <a:rPr lang="en-US" sz="2800"/>
                        <a:t>14 GB</a:t>
                      </a:r>
                    </a:p>
                  </a:txBody>
                  <a:tcPr marL="7478" marR="7478" marT="3739" marB="3739" anchor="ctr"/>
                </a:tc>
                <a:tc>
                  <a:txBody>
                    <a:bodyPr/>
                    <a:lstStyle/>
                    <a:p>
                      <a:r>
                        <a:rPr lang="en-US" sz="2800" dirty="0"/>
                        <a:t>605 GB</a:t>
                      </a:r>
                    </a:p>
                  </a:txBody>
                  <a:tcPr marL="7478" marR="7478" marT="3739" marB="3739" anchor="ctr"/>
                </a:tc>
              </a:tr>
              <a:tr h="528888">
                <a:tc>
                  <a:txBody>
                    <a:bodyPr/>
                    <a:lstStyle/>
                    <a:p>
                      <a:r>
                        <a:rPr lang="en-US" sz="2800"/>
                        <a:t>A5 </a:t>
                      </a:r>
                    </a:p>
                  </a:txBody>
                  <a:tcPr marL="7478" marR="7478" marT="3739" marB="3739" anchor="ctr"/>
                </a:tc>
                <a:tc>
                  <a:txBody>
                    <a:bodyPr/>
                    <a:lstStyle/>
                    <a:p>
                      <a:r>
                        <a:rPr lang="en-US" sz="2800"/>
                        <a:t>2</a:t>
                      </a:r>
                    </a:p>
                  </a:txBody>
                  <a:tcPr marL="7478" marR="7478" marT="3739" marB="3739" anchor="ctr"/>
                </a:tc>
                <a:tc>
                  <a:txBody>
                    <a:bodyPr/>
                    <a:lstStyle/>
                    <a:p>
                      <a:r>
                        <a:rPr lang="en-US" sz="2800" dirty="0"/>
                        <a:t>14 GB</a:t>
                      </a:r>
                    </a:p>
                  </a:txBody>
                  <a:tcPr marL="7478" marR="7478" marT="3739" marB="3739" anchor="ctr"/>
                </a:tc>
                <a:tc>
                  <a:txBody>
                    <a:bodyPr/>
                    <a:lstStyle/>
                    <a:p>
                      <a:r>
                        <a:rPr lang="en-US" sz="2800"/>
                        <a:t>135 GB</a:t>
                      </a:r>
                    </a:p>
                  </a:txBody>
                  <a:tcPr marL="7478" marR="7478" marT="3739" marB="3739" anchor="ctr"/>
                </a:tc>
              </a:tr>
              <a:tr h="528888">
                <a:tc>
                  <a:txBody>
                    <a:bodyPr/>
                    <a:lstStyle/>
                    <a:p>
                      <a:r>
                        <a:rPr lang="en-US" sz="2800"/>
                        <a:t>A6 </a:t>
                      </a:r>
                    </a:p>
                  </a:txBody>
                  <a:tcPr marL="7478" marR="7478" marT="3739" marB="3739" anchor="ctr"/>
                </a:tc>
                <a:tc>
                  <a:txBody>
                    <a:bodyPr/>
                    <a:lstStyle/>
                    <a:p>
                      <a:r>
                        <a:rPr lang="en-US" sz="2800"/>
                        <a:t>4</a:t>
                      </a:r>
                    </a:p>
                  </a:txBody>
                  <a:tcPr marL="7478" marR="7478" marT="3739" marB="3739" anchor="ctr"/>
                </a:tc>
                <a:tc>
                  <a:txBody>
                    <a:bodyPr/>
                    <a:lstStyle/>
                    <a:p>
                      <a:r>
                        <a:rPr lang="en-US" sz="2800"/>
                        <a:t>28 GB</a:t>
                      </a:r>
                    </a:p>
                  </a:txBody>
                  <a:tcPr marL="7478" marR="7478" marT="3739" marB="3739" anchor="ctr"/>
                </a:tc>
                <a:tc>
                  <a:txBody>
                    <a:bodyPr/>
                    <a:lstStyle/>
                    <a:p>
                      <a:r>
                        <a:rPr lang="en-US" sz="2800"/>
                        <a:t>285 GB</a:t>
                      </a:r>
                    </a:p>
                  </a:txBody>
                  <a:tcPr marL="7478" marR="7478" marT="3739" marB="3739" anchor="ctr"/>
                </a:tc>
              </a:tr>
              <a:tr h="528888">
                <a:tc>
                  <a:txBody>
                    <a:bodyPr/>
                    <a:lstStyle/>
                    <a:p>
                      <a:r>
                        <a:rPr lang="en-US" sz="2800"/>
                        <a:t>A7 </a:t>
                      </a:r>
                    </a:p>
                  </a:txBody>
                  <a:tcPr marL="7478" marR="7478" marT="3739" marB="3739" anchor="ctr"/>
                </a:tc>
                <a:tc>
                  <a:txBody>
                    <a:bodyPr/>
                    <a:lstStyle/>
                    <a:p>
                      <a:r>
                        <a:rPr lang="en-US" sz="2800"/>
                        <a:t>8</a:t>
                      </a:r>
                    </a:p>
                  </a:txBody>
                  <a:tcPr marL="7478" marR="7478" marT="3739" marB="3739" anchor="ctr"/>
                </a:tc>
                <a:tc>
                  <a:txBody>
                    <a:bodyPr/>
                    <a:lstStyle/>
                    <a:p>
                      <a:r>
                        <a:rPr lang="en-US" sz="2800"/>
                        <a:t>56 GB</a:t>
                      </a:r>
                    </a:p>
                  </a:txBody>
                  <a:tcPr marL="7478" marR="7478" marT="3739" marB="3739" anchor="ctr"/>
                </a:tc>
                <a:tc>
                  <a:txBody>
                    <a:bodyPr/>
                    <a:lstStyle/>
                    <a:p>
                      <a:r>
                        <a:rPr lang="en-US" sz="2800" dirty="0"/>
                        <a:t>605 GB</a:t>
                      </a:r>
                    </a:p>
                  </a:txBody>
                  <a:tcPr marL="7478" marR="7478" marT="3739" marB="3739" anchor="ctr"/>
                </a:tc>
              </a:tr>
            </a:tbl>
          </a:graphicData>
        </a:graphic>
      </p:graphicFrame>
    </p:spTree>
    <p:extLst>
      <p:ext uri="{BB962C8B-B14F-4D97-AF65-F5344CB8AC3E}">
        <p14:creationId xmlns:p14="http://schemas.microsoft.com/office/powerpoint/2010/main" val="6200903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141" y="195398"/>
            <a:ext cx="11079822" cy="957600"/>
          </a:xfrm>
        </p:spPr>
        <p:txBody>
          <a:bodyPr>
            <a:normAutofit fontScale="90000"/>
          </a:bodyPr>
          <a:lstStyle/>
          <a:p>
            <a:r>
              <a:rPr lang="en-US" b="1" dirty="0"/>
              <a:t>Optimized </a:t>
            </a:r>
            <a:r>
              <a:rPr lang="en-US" b="1" dirty="0" smtClean="0"/>
              <a:t>compute</a:t>
            </a:r>
            <a:br>
              <a:rPr lang="en-US" b="1" dirty="0" smtClean="0"/>
            </a:br>
            <a:r>
              <a:rPr lang="en-US" sz="4000" b="1" dirty="0" smtClean="0">
                <a:solidFill>
                  <a:schemeClr val="tx1"/>
                </a:solidFill>
              </a:rPr>
              <a:t>60</a:t>
            </a:r>
            <a:r>
              <a:rPr lang="en-US" sz="4000" b="1" dirty="0">
                <a:solidFill>
                  <a:schemeClr val="tx1"/>
                </a:solidFill>
              </a:rPr>
              <a:t>% faster CPUs, more memory, and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0024642"/>
              </p:ext>
            </p:extLst>
          </p:nvPr>
        </p:nvGraphicFramePr>
        <p:xfrm>
          <a:off x="642441" y="1595541"/>
          <a:ext cx="11079824" cy="4881908"/>
        </p:xfrm>
        <a:graphic>
          <a:graphicData uri="http://schemas.openxmlformats.org/drawingml/2006/table">
            <a:tbl>
              <a:tblPr firstRow="1" bandRow="1">
                <a:tableStyleId>{073A0DAA-6AF3-43AB-8588-CEC1D06C72B9}</a:tableStyleId>
              </a:tblPr>
              <a:tblGrid>
                <a:gridCol w="2769956"/>
                <a:gridCol w="2769956"/>
                <a:gridCol w="2769956"/>
                <a:gridCol w="2769956"/>
              </a:tblGrid>
              <a:tr h="0">
                <a:tc>
                  <a:txBody>
                    <a:bodyPr/>
                    <a:lstStyle/>
                    <a:p>
                      <a:r>
                        <a:rPr lang="en-US" sz="2400"/>
                        <a:t>Instance</a:t>
                      </a:r>
                    </a:p>
                  </a:txBody>
                  <a:tcPr marL="7478" marR="7478" marT="3739" marB="3739" anchor="ctr"/>
                </a:tc>
                <a:tc>
                  <a:txBody>
                    <a:bodyPr/>
                    <a:lstStyle/>
                    <a:p>
                      <a:r>
                        <a:rPr lang="en-US" sz="2400"/>
                        <a:t>Cores</a:t>
                      </a:r>
                    </a:p>
                  </a:txBody>
                  <a:tcPr marL="7478" marR="7478" marT="3739" marB="3739" anchor="ctr"/>
                </a:tc>
                <a:tc>
                  <a:txBody>
                    <a:bodyPr/>
                    <a:lstStyle/>
                    <a:p>
                      <a:r>
                        <a:rPr lang="en-US" sz="2400"/>
                        <a:t>RAM</a:t>
                      </a:r>
                    </a:p>
                  </a:txBody>
                  <a:tcPr marL="7478" marR="7478" marT="3739" marB="3739" anchor="ctr"/>
                </a:tc>
                <a:tc>
                  <a:txBody>
                    <a:bodyPr/>
                    <a:lstStyle/>
                    <a:p>
                      <a:r>
                        <a:rPr lang="en-US" sz="2400"/>
                        <a:t>Disk sizes</a:t>
                      </a:r>
                    </a:p>
                  </a:txBody>
                  <a:tcPr marL="7478" marR="7478" marT="3739" marB="3739" anchor="ctr"/>
                </a:tc>
              </a:tr>
              <a:tr h="590776">
                <a:tc>
                  <a:txBody>
                    <a:bodyPr/>
                    <a:lstStyle/>
                    <a:p>
                      <a:r>
                        <a:rPr lang="en-US" sz="2400" dirty="0"/>
                        <a:t>D1 </a:t>
                      </a:r>
                    </a:p>
                  </a:txBody>
                  <a:tcPr marL="7478" marR="7478" marT="3739" marB="3739" anchor="ctr"/>
                </a:tc>
                <a:tc>
                  <a:txBody>
                    <a:bodyPr/>
                    <a:lstStyle/>
                    <a:p>
                      <a:r>
                        <a:rPr lang="en-US" sz="2400"/>
                        <a:t>1</a:t>
                      </a:r>
                    </a:p>
                  </a:txBody>
                  <a:tcPr marL="7478" marR="7478" marT="3739" marB="3739" anchor="ctr"/>
                </a:tc>
                <a:tc>
                  <a:txBody>
                    <a:bodyPr/>
                    <a:lstStyle/>
                    <a:p>
                      <a:r>
                        <a:rPr lang="en-US" sz="2400"/>
                        <a:t>3.5 GB</a:t>
                      </a:r>
                    </a:p>
                  </a:txBody>
                  <a:tcPr marL="7478" marR="7478" marT="3739" marB="3739" anchor="ctr"/>
                </a:tc>
                <a:tc>
                  <a:txBody>
                    <a:bodyPr/>
                    <a:lstStyle/>
                    <a:p>
                      <a:r>
                        <a:rPr lang="en-US" sz="2400"/>
                        <a:t>50 GB</a:t>
                      </a:r>
                    </a:p>
                  </a:txBody>
                  <a:tcPr marL="7478" marR="7478" marT="3739" marB="3739" anchor="ctr"/>
                </a:tc>
              </a:tr>
              <a:tr h="590776">
                <a:tc>
                  <a:txBody>
                    <a:bodyPr/>
                    <a:lstStyle/>
                    <a:p>
                      <a:r>
                        <a:rPr lang="en-US" sz="2400"/>
                        <a:t>D2 </a:t>
                      </a:r>
                    </a:p>
                  </a:txBody>
                  <a:tcPr marL="7478" marR="7478" marT="3739" marB="3739" anchor="ctr"/>
                </a:tc>
                <a:tc>
                  <a:txBody>
                    <a:bodyPr/>
                    <a:lstStyle/>
                    <a:p>
                      <a:r>
                        <a:rPr lang="en-US" sz="2400"/>
                        <a:t>2</a:t>
                      </a:r>
                    </a:p>
                  </a:txBody>
                  <a:tcPr marL="7478" marR="7478" marT="3739" marB="3739" anchor="ctr"/>
                </a:tc>
                <a:tc>
                  <a:txBody>
                    <a:bodyPr/>
                    <a:lstStyle/>
                    <a:p>
                      <a:r>
                        <a:rPr lang="en-US" sz="2400"/>
                        <a:t>7 GB</a:t>
                      </a:r>
                    </a:p>
                  </a:txBody>
                  <a:tcPr marL="7478" marR="7478" marT="3739" marB="3739" anchor="ctr"/>
                </a:tc>
                <a:tc>
                  <a:txBody>
                    <a:bodyPr/>
                    <a:lstStyle/>
                    <a:p>
                      <a:r>
                        <a:rPr lang="en-US" sz="2400"/>
                        <a:t>100 GB</a:t>
                      </a:r>
                    </a:p>
                  </a:txBody>
                  <a:tcPr marL="7478" marR="7478" marT="3739" marB="3739" anchor="ctr"/>
                </a:tc>
              </a:tr>
              <a:tr h="590776">
                <a:tc>
                  <a:txBody>
                    <a:bodyPr/>
                    <a:lstStyle/>
                    <a:p>
                      <a:r>
                        <a:rPr lang="en-US" sz="2400"/>
                        <a:t>D3 </a:t>
                      </a:r>
                    </a:p>
                  </a:txBody>
                  <a:tcPr marL="7478" marR="7478" marT="3739" marB="3739" anchor="ctr"/>
                </a:tc>
                <a:tc>
                  <a:txBody>
                    <a:bodyPr/>
                    <a:lstStyle/>
                    <a:p>
                      <a:r>
                        <a:rPr lang="en-US" sz="2400"/>
                        <a:t>4</a:t>
                      </a:r>
                    </a:p>
                  </a:txBody>
                  <a:tcPr marL="7478" marR="7478" marT="3739" marB="3739" anchor="ctr"/>
                </a:tc>
                <a:tc>
                  <a:txBody>
                    <a:bodyPr/>
                    <a:lstStyle/>
                    <a:p>
                      <a:r>
                        <a:rPr lang="en-US" sz="2400"/>
                        <a:t>14 GB</a:t>
                      </a:r>
                    </a:p>
                  </a:txBody>
                  <a:tcPr marL="7478" marR="7478" marT="3739" marB="3739" anchor="ctr"/>
                </a:tc>
                <a:tc>
                  <a:txBody>
                    <a:bodyPr/>
                    <a:lstStyle/>
                    <a:p>
                      <a:r>
                        <a:rPr lang="en-US" sz="2400"/>
                        <a:t>200 GB</a:t>
                      </a:r>
                    </a:p>
                  </a:txBody>
                  <a:tcPr marL="7478" marR="7478" marT="3739" marB="3739" anchor="ctr"/>
                </a:tc>
              </a:tr>
              <a:tr h="590776">
                <a:tc>
                  <a:txBody>
                    <a:bodyPr/>
                    <a:lstStyle/>
                    <a:p>
                      <a:r>
                        <a:rPr lang="en-US" sz="2400" dirty="0"/>
                        <a:t>D4 </a:t>
                      </a:r>
                    </a:p>
                  </a:txBody>
                  <a:tcPr marL="7478" marR="7478" marT="3739" marB="3739" anchor="ctr"/>
                </a:tc>
                <a:tc>
                  <a:txBody>
                    <a:bodyPr/>
                    <a:lstStyle/>
                    <a:p>
                      <a:r>
                        <a:rPr lang="en-US" sz="2400"/>
                        <a:t>8</a:t>
                      </a:r>
                    </a:p>
                  </a:txBody>
                  <a:tcPr marL="7478" marR="7478" marT="3739" marB="3739" anchor="ctr"/>
                </a:tc>
                <a:tc>
                  <a:txBody>
                    <a:bodyPr/>
                    <a:lstStyle/>
                    <a:p>
                      <a:r>
                        <a:rPr lang="en-US" sz="2400"/>
                        <a:t>28 GB</a:t>
                      </a:r>
                    </a:p>
                  </a:txBody>
                  <a:tcPr marL="7478" marR="7478" marT="3739" marB="3739" anchor="ctr"/>
                </a:tc>
                <a:tc>
                  <a:txBody>
                    <a:bodyPr/>
                    <a:lstStyle/>
                    <a:p>
                      <a:r>
                        <a:rPr lang="en-US" sz="2400"/>
                        <a:t>400 GB</a:t>
                      </a:r>
                    </a:p>
                  </a:txBody>
                  <a:tcPr marL="7478" marR="7478" marT="3739" marB="3739" anchor="ctr"/>
                </a:tc>
              </a:tr>
              <a:tr h="590776">
                <a:tc>
                  <a:txBody>
                    <a:bodyPr/>
                    <a:lstStyle/>
                    <a:p>
                      <a:r>
                        <a:rPr lang="en-US" sz="2400"/>
                        <a:t>D11 </a:t>
                      </a:r>
                    </a:p>
                  </a:txBody>
                  <a:tcPr marL="7478" marR="7478" marT="3739" marB="3739" anchor="ctr"/>
                </a:tc>
                <a:tc>
                  <a:txBody>
                    <a:bodyPr/>
                    <a:lstStyle/>
                    <a:p>
                      <a:r>
                        <a:rPr lang="en-US" sz="2400"/>
                        <a:t>2</a:t>
                      </a:r>
                    </a:p>
                  </a:txBody>
                  <a:tcPr marL="7478" marR="7478" marT="3739" marB="3739" anchor="ctr"/>
                </a:tc>
                <a:tc>
                  <a:txBody>
                    <a:bodyPr/>
                    <a:lstStyle/>
                    <a:p>
                      <a:r>
                        <a:rPr lang="en-US" sz="2400"/>
                        <a:t>14 GB</a:t>
                      </a:r>
                    </a:p>
                  </a:txBody>
                  <a:tcPr marL="7478" marR="7478" marT="3739" marB="3739" anchor="ctr"/>
                </a:tc>
                <a:tc>
                  <a:txBody>
                    <a:bodyPr/>
                    <a:lstStyle/>
                    <a:p>
                      <a:r>
                        <a:rPr lang="en-US" sz="2400"/>
                        <a:t>100 GB</a:t>
                      </a:r>
                    </a:p>
                  </a:txBody>
                  <a:tcPr marL="7478" marR="7478" marT="3739" marB="3739" anchor="ctr"/>
                </a:tc>
              </a:tr>
              <a:tr h="590776">
                <a:tc>
                  <a:txBody>
                    <a:bodyPr/>
                    <a:lstStyle/>
                    <a:p>
                      <a:r>
                        <a:rPr lang="en-US" sz="2400"/>
                        <a:t>D12 </a:t>
                      </a:r>
                    </a:p>
                  </a:txBody>
                  <a:tcPr marL="7478" marR="7478" marT="3739" marB="3739" anchor="ctr"/>
                </a:tc>
                <a:tc>
                  <a:txBody>
                    <a:bodyPr/>
                    <a:lstStyle/>
                    <a:p>
                      <a:r>
                        <a:rPr lang="en-US" sz="2400"/>
                        <a:t>4</a:t>
                      </a:r>
                    </a:p>
                  </a:txBody>
                  <a:tcPr marL="7478" marR="7478" marT="3739" marB="3739" anchor="ctr"/>
                </a:tc>
                <a:tc>
                  <a:txBody>
                    <a:bodyPr/>
                    <a:lstStyle/>
                    <a:p>
                      <a:r>
                        <a:rPr lang="en-US" sz="2400"/>
                        <a:t>28 GB</a:t>
                      </a:r>
                    </a:p>
                  </a:txBody>
                  <a:tcPr marL="7478" marR="7478" marT="3739" marB="3739" anchor="ctr"/>
                </a:tc>
                <a:tc>
                  <a:txBody>
                    <a:bodyPr/>
                    <a:lstStyle/>
                    <a:p>
                      <a:r>
                        <a:rPr lang="en-US" sz="2400"/>
                        <a:t>200 GB</a:t>
                      </a:r>
                    </a:p>
                  </a:txBody>
                  <a:tcPr marL="7478" marR="7478" marT="3739" marB="3739" anchor="ctr"/>
                </a:tc>
              </a:tr>
              <a:tr h="590776">
                <a:tc>
                  <a:txBody>
                    <a:bodyPr/>
                    <a:lstStyle/>
                    <a:p>
                      <a:r>
                        <a:rPr lang="en-US" sz="2400"/>
                        <a:t>D13 </a:t>
                      </a:r>
                    </a:p>
                  </a:txBody>
                  <a:tcPr marL="7478" marR="7478" marT="3739" marB="3739" anchor="ctr"/>
                </a:tc>
                <a:tc>
                  <a:txBody>
                    <a:bodyPr/>
                    <a:lstStyle/>
                    <a:p>
                      <a:r>
                        <a:rPr lang="en-US" sz="2400"/>
                        <a:t>8</a:t>
                      </a:r>
                    </a:p>
                  </a:txBody>
                  <a:tcPr marL="7478" marR="7478" marT="3739" marB="3739" anchor="ctr"/>
                </a:tc>
                <a:tc>
                  <a:txBody>
                    <a:bodyPr/>
                    <a:lstStyle/>
                    <a:p>
                      <a:r>
                        <a:rPr lang="en-US" sz="2400"/>
                        <a:t>56 GB</a:t>
                      </a:r>
                    </a:p>
                  </a:txBody>
                  <a:tcPr marL="7478" marR="7478" marT="3739" marB="3739" anchor="ctr"/>
                </a:tc>
                <a:tc>
                  <a:txBody>
                    <a:bodyPr/>
                    <a:lstStyle/>
                    <a:p>
                      <a:r>
                        <a:rPr lang="en-US" sz="2400"/>
                        <a:t>400 GB</a:t>
                      </a:r>
                    </a:p>
                  </a:txBody>
                  <a:tcPr marL="7478" marR="7478" marT="3739" marB="3739" anchor="ctr"/>
                </a:tc>
              </a:tr>
              <a:tr h="254258">
                <a:tc>
                  <a:txBody>
                    <a:bodyPr/>
                    <a:lstStyle/>
                    <a:p>
                      <a:r>
                        <a:rPr lang="en-US" sz="2400"/>
                        <a:t>D14 </a:t>
                      </a:r>
                    </a:p>
                  </a:txBody>
                  <a:tcPr marL="7478" marR="7478" marT="3739" marB="3739" anchor="ctr"/>
                </a:tc>
                <a:tc>
                  <a:txBody>
                    <a:bodyPr/>
                    <a:lstStyle/>
                    <a:p>
                      <a:r>
                        <a:rPr lang="en-US" sz="2400"/>
                        <a:t>16</a:t>
                      </a:r>
                    </a:p>
                  </a:txBody>
                  <a:tcPr marL="7478" marR="7478" marT="3739" marB="3739" anchor="ctr"/>
                </a:tc>
                <a:tc>
                  <a:txBody>
                    <a:bodyPr/>
                    <a:lstStyle/>
                    <a:p>
                      <a:r>
                        <a:rPr lang="en-US" sz="2400"/>
                        <a:t>112 GB</a:t>
                      </a:r>
                    </a:p>
                  </a:txBody>
                  <a:tcPr marL="7478" marR="7478" marT="3739" marB="3739" anchor="ctr"/>
                </a:tc>
                <a:tc>
                  <a:txBody>
                    <a:bodyPr/>
                    <a:lstStyle/>
                    <a:p>
                      <a:r>
                        <a:rPr lang="en-US" sz="2400" dirty="0"/>
                        <a:t>800 GB</a:t>
                      </a:r>
                    </a:p>
                  </a:txBody>
                  <a:tcPr marL="7478" marR="7478" marT="3739" marB="3739" anchor="ctr"/>
                </a:tc>
              </a:tr>
            </a:tbl>
          </a:graphicData>
        </a:graphic>
      </p:graphicFrame>
    </p:spTree>
    <p:extLst>
      <p:ext uri="{BB962C8B-B14F-4D97-AF65-F5344CB8AC3E}">
        <p14:creationId xmlns:p14="http://schemas.microsoft.com/office/powerpoint/2010/main" val="24388809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55" y="309698"/>
            <a:ext cx="11079822" cy="957600"/>
          </a:xfrm>
        </p:spPr>
        <p:txBody>
          <a:bodyPr>
            <a:normAutofit fontScale="90000"/>
          </a:bodyPr>
          <a:lstStyle/>
          <a:p>
            <a:r>
              <a:rPr lang="en-US" b="1" dirty="0"/>
              <a:t>Performance optimized </a:t>
            </a:r>
            <a:r>
              <a:rPr lang="en-US" b="1" dirty="0" smtClean="0"/>
              <a:t>compute </a:t>
            </a:r>
            <a:r>
              <a:rPr lang="en-US" sz="4000" b="1" dirty="0" smtClean="0">
                <a:solidFill>
                  <a:schemeClr val="tx1"/>
                </a:solidFill>
              </a:rPr>
              <a:t>Unparalleled </a:t>
            </a:r>
            <a:r>
              <a:rPr lang="en-US" sz="4000" b="1" dirty="0">
                <a:solidFill>
                  <a:schemeClr val="tx1"/>
                </a:solidFill>
              </a:rPr>
              <a:t>computational performance with latest CPUs, more memory, and more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38617208"/>
              </p:ext>
            </p:extLst>
          </p:nvPr>
        </p:nvGraphicFramePr>
        <p:xfrm>
          <a:off x="560796" y="2086882"/>
          <a:ext cx="11079824" cy="4565028"/>
        </p:xfrm>
        <a:graphic>
          <a:graphicData uri="http://schemas.openxmlformats.org/drawingml/2006/table">
            <a:tbl>
              <a:tblPr firstRow="1" bandRow="1">
                <a:tableStyleId>{073A0DAA-6AF3-43AB-8588-CEC1D06C72B9}</a:tableStyleId>
              </a:tblPr>
              <a:tblGrid>
                <a:gridCol w="2769956"/>
                <a:gridCol w="2769956"/>
                <a:gridCol w="2769956"/>
                <a:gridCol w="2769956"/>
              </a:tblGrid>
              <a:tr h="760838">
                <a:tc>
                  <a:txBody>
                    <a:bodyPr/>
                    <a:lstStyle/>
                    <a:p>
                      <a:r>
                        <a:rPr lang="en-US" sz="2800"/>
                        <a:t>Instance</a:t>
                      </a:r>
                    </a:p>
                  </a:txBody>
                  <a:tcPr marL="12485" marR="12485" marT="6242" marB="6242" anchor="ctr"/>
                </a:tc>
                <a:tc>
                  <a:txBody>
                    <a:bodyPr/>
                    <a:lstStyle/>
                    <a:p>
                      <a:r>
                        <a:rPr lang="en-US" sz="2800"/>
                        <a:t>Cores</a:t>
                      </a:r>
                    </a:p>
                  </a:txBody>
                  <a:tcPr marL="12485" marR="12485" marT="6242" marB="6242" anchor="ctr"/>
                </a:tc>
                <a:tc>
                  <a:txBody>
                    <a:bodyPr/>
                    <a:lstStyle/>
                    <a:p>
                      <a:r>
                        <a:rPr lang="en-US" sz="2800"/>
                        <a:t>RAM</a:t>
                      </a:r>
                    </a:p>
                  </a:txBody>
                  <a:tcPr marL="12485" marR="12485" marT="6242" marB="6242" anchor="ctr"/>
                </a:tc>
                <a:tc>
                  <a:txBody>
                    <a:bodyPr/>
                    <a:lstStyle/>
                    <a:p>
                      <a:r>
                        <a:rPr lang="en-US" sz="2800"/>
                        <a:t>Disk sizes</a:t>
                      </a:r>
                    </a:p>
                  </a:txBody>
                  <a:tcPr marL="12485" marR="12485" marT="6242" marB="6242" anchor="ctr"/>
                </a:tc>
              </a:tr>
              <a:tr h="760838">
                <a:tc>
                  <a:txBody>
                    <a:bodyPr/>
                    <a:lstStyle/>
                    <a:p>
                      <a:r>
                        <a:rPr lang="en-US" sz="2800"/>
                        <a:t>G1 </a:t>
                      </a:r>
                    </a:p>
                  </a:txBody>
                  <a:tcPr marL="12485" marR="12485" marT="6242" marB="6242" anchor="ctr"/>
                </a:tc>
                <a:tc>
                  <a:txBody>
                    <a:bodyPr/>
                    <a:lstStyle/>
                    <a:p>
                      <a:r>
                        <a:rPr lang="en-US" sz="2800" dirty="0"/>
                        <a:t>2</a:t>
                      </a:r>
                    </a:p>
                  </a:txBody>
                  <a:tcPr marL="12485" marR="12485" marT="6242" marB="6242" anchor="ctr"/>
                </a:tc>
                <a:tc>
                  <a:txBody>
                    <a:bodyPr/>
                    <a:lstStyle/>
                    <a:p>
                      <a:r>
                        <a:rPr lang="en-US" sz="2800"/>
                        <a:t>28 GB</a:t>
                      </a:r>
                    </a:p>
                  </a:txBody>
                  <a:tcPr marL="12485" marR="12485" marT="6242" marB="6242" anchor="ctr"/>
                </a:tc>
                <a:tc>
                  <a:txBody>
                    <a:bodyPr/>
                    <a:lstStyle/>
                    <a:p>
                      <a:r>
                        <a:rPr lang="en-US" sz="2800"/>
                        <a:t>384 GB</a:t>
                      </a:r>
                    </a:p>
                  </a:txBody>
                  <a:tcPr marL="12485" marR="12485" marT="6242" marB="6242" anchor="ctr"/>
                </a:tc>
              </a:tr>
              <a:tr h="760838">
                <a:tc>
                  <a:txBody>
                    <a:bodyPr/>
                    <a:lstStyle/>
                    <a:p>
                      <a:r>
                        <a:rPr lang="en-US" sz="2800"/>
                        <a:t>G2 </a:t>
                      </a:r>
                    </a:p>
                  </a:txBody>
                  <a:tcPr marL="12485" marR="12485" marT="6242" marB="6242" anchor="ctr"/>
                </a:tc>
                <a:tc>
                  <a:txBody>
                    <a:bodyPr/>
                    <a:lstStyle/>
                    <a:p>
                      <a:r>
                        <a:rPr lang="en-US" sz="2800"/>
                        <a:t>4</a:t>
                      </a:r>
                    </a:p>
                  </a:txBody>
                  <a:tcPr marL="12485" marR="12485" marT="6242" marB="6242" anchor="ctr"/>
                </a:tc>
                <a:tc>
                  <a:txBody>
                    <a:bodyPr/>
                    <a:lstStyle/>
                    <a:p>
                      <a:r>
                        <a:rPr lang="en-US" sz="2800"/>
                        <a:t>56 GB</a:t>
                      </a:r>
                    </a:p>
                  </a:txBody>
                  <a:tcPr marL="12485" marR="12485" marT="6242" marB="6242" anchor="ctr"/>
                </a:tc>
                <a:tc>
                  <a:txBody>
                    <a:bodyPr/>
                    <a:lstStyle/>
                    <a:p>
                      <a:r>
                        <a:rPr lang="en-US" sz="2800" dirty="0"/>
                        <a:t>768 GB</a:t>
                      </a:r>
                    </a:p>
                  </a:txBody>
                  <a:tcPr marL="12485" marR="12485" marT="6242" marB="6242" anchor="ctr"/>
                </a:tc>
              </a:tr>
              <a:tr h="760838">
                <a:tc>
                  <a:txBody>
                    <a:bodyPr/>
                    <a:lstStyle/>
                    <a:p>
                      <a:r>
                        <a:rPr lang="en-US" sz="2800"/>
                        <a:t>G3 </a:t>
                      </a:r>
                    </a:p>
                  </a:txBody>
                  <a:tcPr marL="12485" marR="12485" marT="6242" marB="6242" anchor="ctr"/>
                </a:tc>
                <a:tc>
                  <a:txBody>
                    <a:bodyPr/>
                    <a:lstStyle/>
                    <a:p>
                      <a:r>
                        <a:rPr lang="en-US" sz="2800"/>
                        <a:t>8</a:t>
                      </a:r>
                    </a:p>
                  </a:txBody>
                  <a:tcPr marL="12485" marR="12485" marT="6242" marB="6242" anchor="ctr"/>
                </a:tc>
                <a:tc>
                  <a:txBody>
                    <a:bodyPr/>
                    <a:lstStyle/>
                    <a:p>
                      <a:r>
                        <a:rPr lang="en-US" sz="2800"/>
                        <a:t>112 GB</a:t>
                      </a:r>
                    </a:p>
                  </a:txBody>
                  <a:tcPr marL="12485" marR="12485" marT="6242" marB="6242" anchor="ctr"/>
                </a:tc>
                <a:tc>
                  <a:txBody>
                    <a:bodyPr/>
                    <a:lstStyle/>
                    <a:p>
                      <a:r>
                        <a:rPr lang="en-US" sz="2800"/>
                        <a:t>1,536 GB</a:t>
                      </a:r>
                    </a:p>
                  </a:txBody>
                  <a:tcPr marL="12485" marR="12485" marT="6242" marB="6242" anchor="ctr"/>
                </a:tc>
              </a:tr>
              <a:tr h="760838">
                <a:tc>
                  <a:txBody>
                    <a:bodyPr/>
                    <a:lstStyle/>
                    <a:p>
                      <a:r>
                        <a:rPr lang="en-US" sz="2800"/>
                        <a:t>G4 </a:t>
                      </a:r>
                    </a:p>
                  </a:txBody>
                  <a:tcPr marL="12485" marR="12485" marT="6242" marB="6242" anchor="ctr"/>
                </a:tc>
                <a:tc>
                  <a:txBody>
                    <a:bodyPr/>
                    <a:lstStyle/>
                    <a:p>
                      <a:r>
                        <a:rPr lang="en-US" sz="2800"/>
                        <a:t>16</a:t>
                      </a:r>
                    </a:p>
                  </a:txBody>
                  <a:tcPr marL="12485" marR="12485" marT="6242" marB="6242" anchor="ctr"/>
                </a:tc>
                <a:tc>
                  <a:txBody>
                    <a:bodyPr/>
                    <a:lstStyle/>
                    <a:p>
                      <a:r>
                        <a:rPr lang="en-US" sz="2800"/>
                        <a:t>224 GB</a:t>
                      </a:r>
                    </a:p>
                  </a:txBody>
                  <a:tcPr marL="12485" marR="12485" marT="6242" marB="6242" anchor="ctr"/>
                </a:tc>
                <a:tc>
                  <a:txBody>
                    <a:bodyPr/>
                    <a:lstStyle/>
                    <a:p>
                      <a:r>
                        <a:rPr lang="en-US" sz="2800"/>
                        <a:t>3,072 GB</a:t>
                      </a:r>
                    </a:p>
                  </a:txBody>
                  <a:tcPr marL="12485" marR="12485" marT="6242" marB="6242" anchor="ctr"/>
                </a:tc>
              </a:tr>
              <a:tr h="760838">
                <a:tc>
                  <a:txBody>
                    <a:bodyPr/>
                    <a:lstStyle/>
                    <a:p>
                      <a:r>
                        <a:rPr lang="en-US" sz="2800"/>
                        <a:t>G5 </a:t>
                      </a:r>
                    </a:p>
                  </a:txBody>
                  <a:tcPr marL="12485" marR="12485" marT="6242" marB="6242" anchor="ctr"/>
                </a:tc>
                <a:tc>
                  <a:txBody>
                    <a:bodyPr/>
                    <a:lstStyle/>
                    <a:p>
                      <a:r>
                        <a:rPr lang="en-US" sz="2800"/>
                        <a:t>32</a:t>
                      </a:r>
                    </a:p>
                  </a:txBody>
                  <a:tcPr marL="12485" marR="12485" marT="6242" marB="6242" anchor="ctr"/>
                </a:tc>
                <a:tc>
                  <a:txBody>
                    <a:bodyPr/>
                    <a:lstStyle/>
                    <a:p>
                      <a:r>
                        <a:rPr lang="en-US" sz="2800"/>
                        <a:t>448 GB</a:t>
                      </a:r>
                    </a:p>
                  </a:txBody>
                  <a:tcPr marL="12485" marR="12485" marT="6242" marB="6242" anchor="ctr"/>
                </a:tc>
                <a:tc>
                  <a:txBody>
                    <a:bodyPr/>
                    <a:lstStyle/>
                    <a:p>
                      <a:r>
                        <a:rPr lang="en-US" sz="2800" dirty="0"/>
                        <a:t>6,144 GB</a:t>
                      </a:r>
                    </a:p>
                  </a:txBody>
                  <a:tcPr marL="12485" marR="12485" marT="6242" marB="6242" anchor="ctr"/>
                </a:tc>
              </a:tr>
            </a:tbl>
          </a:graphicData>
        </a:graphic>
      </p:graphicFrame>
    </p:spTree>
    <p:extLst>
      <p:ext uri="{BB962C8B-B14F-4D97-AF65-F5344CB8AC3E}">
        <p14:creationId xmlns:p14="http://schemas.microsoft.com/office/powerpoint/2010/main" val="28258502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t>
            </a:r>
            <a:r>
              <a:rPr lang="en-US" b="1" dirty="0" smtClean="0"/>
              <a:t>optimized</a:t>
            </a:r>
            <a:br>
              <a:rPr lang="en-US" b="1" dirty="0" smtClean="0"/>
            </a:br>
            <a:r>
              <a:rPr lang="en-US" sz="4900" b="1" dirty="0">
                <a:solidFill>
                  <a:schemeClr val="tx1"/>
                </a:solidFill>
              </a:rPr>
              <a:t>F</a:t>
            </a:r>
            <a:r>
              <a:rPr lang="en-US" sz="4900" b="1" dirty="0" smtClean="0">
                <a:solidFill>
                  <a:schemeClr val="tx1"/>
                </a:solidFill>
              </a:rPr>
              <a:t>ast </a:t>
            </a:r>
            <a:r>
              <a:rPr lang="en-US" sz="4900" b="1" dirty="0">
                <a:solidFill>
                  <a:schemeClr val="tx1"/>
                </a:solidFill>
              </a:rPr>
              <a:t>networking with </a:t>
            </a:r>
            <a:r>
              <a:rPr lang="en-US" sz="4900" b="1" dirty="0" err="1">
                <a:solidFill>
                  <a:schemeClr val="tx1"/>
                </a:solidFill>
              </a:rPr>
              <a:t>Infiniband</a:t>
            </a:r>
            <a:r>
              <a:rPr lang="en-US" sz="4900" b="1" dirty="0">
                <a:solidFill>
                  <a:schemeClr val="tx1"/>
                </a:solidFill>
              </a:rPr>
              <a:t> </a:t>
            </a:r>
            <a:r>
              <a:rPr lang="en-US" sz="4900" b="1" dirty="0" smtClean="0">
                <a:solidFill>
                  <a:schemeClr val="tx1"/>
                </a:solidFill>
              </a:rPr>
              <a:t>support</a:t>
            </a:r>
            <a:br>
              <a:rPr lang="en-US" sz="4900" b="1" dirty="0" smtClean="0">
                <a:solidFill>
                  <a:schemeClr val="tx1"/>
                </a:solidFill>
              </a:rPr>
            </a:br>
            <a:r>
              <a:rPr lang="en-US" sz="3100" dirty="0">
                <a:solidFill>
                  <a:schemeClr val="tx1"/>
                </a:solidFill>
              </a:rPr>
              <a:t>Adds a 40Gbit/s </a:t>
            </a:r>
            <a:r>
              <a:rPr lang="en-US" sz="3100" dirty="0" err="1">
                <a:solidFill>
                  <a:schemeClr val="tx1"/>
                </a:solidFill>
              </a:rPr>
              <a:t>InfiniBand</a:t>
            </a:r>
            <a:r>
              <a:rPr lang="en-US" sz="3100" dirty="0">
                <a:solidFill>
                  <a:schemeClr val="tx1"/>
                </a:solidFill>
              </a:rPr>
              <a:t> network with remote direct memory access (RDMA) technology. Ideal for Message Passing Interface (MPI) applications, high-performance clusters, modeling and simulations, video encoding, and other compute or network intensive scenarios.</a:t>
            </a:r>
          </a:p>
        </p:txBody>
      </p:sp>
      <p:graphicFrame>
        <p:nvGraphicFramePr>
          <p:cNvPr id="3" name="Table 2"/>
          <p:cNvGraphicFramePr>
            <a:graphicFrameLocks noGrp="1"/>
          </p:cNvGraphicFramePr>
          <p:nvPr>
            <p:extLst>
              <p:ext uri="{D42A27DB-BD31-4B8C-83A1-F6EECF244321}">
                <p14:modId xmlns:p14="http://schemas.microsoft.com/office/powerpoint/2010/main" val="1467440609"/>
              </p:ext>
            </p:extLst>
          </p:nvPr>
        </p:nvGraphicFramePr>
        <p:xfrm>
          <a:off x="560798" y="3654425"/>
          <a:ext cx="11079824" cy="2550432"/>
        </p:xfrm>
        <a:graphic>
          <a:graphicData uri="http://schemas.openxmlformats.org/drawingml/2006/table">
            <a:tbl>
              <a:tblPr firstRow="1" bandRow="1">
                <a:tableStyleId>{073A0DAA-6AF3-43AB-8588-CEC1D06C72B9}</a:tableStyleId>
              </a:tblPr>
              <a:tblGrid>
                <a:gridCol w="2769956"/>
                <a:gridCol w="2769956"/>
                <a:gridCol w="2769956"/>
                <a:gridCol w="2769956"/>
              </a:tblGrid>
              <a:tr h="850144">
                <a:tc>
                  <a:txBody>
                    <a:bodyPr/>
                    <a:lstStyle/>
                    <a:p>
                      <a:r>
                        <a:rPr lang="en-US" sz="2800"/>
                        <a:t>Instance</a:t>
                      </a:r>
                    </a:p>
                  </a:txBody>
                  <a:tcPr marL="37774" marR="37774" marT="18887" marB="18887" anchor="ctr"/>
                </a:tc>
                <a:tc>
                  <a:txBody>
                    <a:bodyPr/>
                    <a:lstStyle/>
                    <a:p>
                      <a:r>
                        <a:rPr lang="en-US" sz="2800" dirty="0"/>
                        <a:t>Cores</a:t>
                      </a:r>
                    </a:p>
                  </a:txBody>
                  <a:tcPr marL="37774" marR="37774" marT="18887" marB="18887" anchor="ctr"/>
                </a:tc>
                <a:tc>
                  <a:txBody>
                    <a:bodyPr/>
                    <a:lstStyle/>
                    <a:p>
                      <a:r>
                        <a:rPr lang="en-US" sz="2800"/>
                        <a:t>RAM</a:t>
                      </a:r>
                    </a:p>
                  </a:txBody>
                  <a:tcPr marL="37774" marR="37774" marT="18887" marB="18887" anchor="ctr"/>
                </a:tc>
                <a:tc>
                  <a:txBody>
                    <a:bodyPr/>
                    <a:lstStyle/>
                    <a:p>
                      <a:r>
                        <a:rPr lang="en-US" sz="2800"/>
                        <a:t>Disk sizes</a:t>
                      </a:r>
                    </a:p>
                  </a:txBody>
                  <a:tcPr marL="37774" marR="37774" marT="18887" marB="18887" anchor="ctr"/>
                </a:tc>
              </a:tr>
              <a:tr h="850144">
                <a:tc>
                  <a:txBody>
                    <a:bodyPr/>
                    <a:lstStyle/>
                    <a:p>
                      <a:r>
                        <a:rPr lang="en-US" sz="2800"/>
                        <a:t>A8 </a:t>
                      </a:r>
                    </a:p>
                  </a:txBody>
                  <a:tcPr marL="37774" marR="37774" marT="18887" marB="18887" anchor="ctr"/>
                </a:tc>
                <a:tc>
                  <a:txBody>
                    <a:bodyPr/>
                    <a:lstStyle/>
                    <a:p>
                      <a:r>
                        <a:rPr lang="en-US" sz="2800"/>
                        <a:t>8</a:t>
                      </a:r>
                    </a:p>
                  </a:txBody>
                  <a:tcPr marL="37774" marR="37774" marT="18887" marB="18887" anchor="ctr"/>
                </a:tc>
                <a:tc>
                  <a:txBody>
                    <a:bodyPr/>
                    <a:lstStyle/>
                    <a:p>
                      <a:r>
                        <a:rPr lang="en-US" sz="2800" dirty="0"/>
                        <a:t>56 GB</a:t>
                      </a:r>
                    </a:p>
                  </a:txBody>
                  <a:tcPr marL="37774" marR="37774" marT="18887" marB="18887" anchor="ctr"/>
                </a:tc>
                <a:tc>
                  <a:txBody>
                    <a:bodyPr/>
                    <a:lstStyle/>
                    <a:p>
                      <a:r>
                        <a:rPr lang="en-US" sz="2800"/>
                        <a:t>382 GB</a:t>
                      </a:r>
                    </a:p>
                  </a:txBody>
                  <a:tcPr marL="37774" marR="37774" marT="18887" marB="18887" anchor="ctr"/>
                </a:tc>
              </a:tr>
              <a:tr h="850144">
                <a:tc>
                  <a:txBody>
                    <a:bodyPr/>
                    <a:lstStyle/>
                    <a:p>
                      <a:r>
                        <a:rPr lang="en-US" sz="2800"/>
                        <a:t>A9 </a:t>
                      </a:r>
                    </a:p>
                  </a:txBody>
                  <a:tcPr marL="37774" marR="37774" marT="18887" marB="18887" anchor="ctr"/>
                </a:tc>
                <a:tc>
                  <a:txBody>
                    <a:bodyPr/>
                    <a:lstStyle/>
                    <a:p>
                      <a:r>
                        <a:rPr lang="en-US" sz="2800" dirty="0"/>
                        <a:t>16</a:t>
                      </a:r>
                    </a:p>
                  </a:txBody>
                  <a:tcPr marL="37774" marR="37774" marT="18887" marB="18887" anchor="ctr"/>
                </a:tc>
                <a:tc>
                  <a:txBody>
                    <a:bodyPr/>
                    <a:lstStyle/>
                    <a:p>
                      <a:r>
                        <a:rPr lang="en-US" sz="2800"/>
                        <a:t>112 GB</a:t>
                      </a:r>
                    </a:p>
                  </a:txBody>
                  <a:tcPr marL="37774" marR="37774" marT="18887" marB="18887" anchor="ctr"/>
                </a:tc>
                <a:tc>
                  <a:txBody>
                    <a:bodyPr/>
                    <a:lstStyle/>
                    <a:p>
                      <a:r>
                        <a:rPr lang="en-US" sz="2800" dirty="0"/>
                        <a:t>382 GB</a:t>
                      </a:r>
                    </a:p>
                  </a:txBody>
                  <a:tcPr marL="37774" marR="37774" marT="18887" marB="18887" anchor="ctr"/>
                </a:tc>
              </a:tr>
            </a:tbl>
          </a:graphicData>
        </a:graphic>
      </p:graphicFrame>
    </p:spTree>
    <p:extLst>
      <p:ext uri="{BB962C8B-B14F-4D97-AF65-F5344CB8AC3E}">
        <p14:creationId xmlns:p14="http://schemas.microsoft.com/office/powerpoint/2010/main" val="41006584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machines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networks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gridCol w="5360850"/>
                <a:gridCol w="3764942"/>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gridCol w="1500027"/>
                <a:gridCol w="1510301"/>
                <a:gridCol w="1500027"/>
                <a:gridCol w="1397285"/>
                <a:gridCol w="2225598"/>
                <a:gridCol w="1579489"/>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grpSp>
        <p:nvGrpSpPr>
          <p:cNvPr id="4" name="Group 3"/>
          <p:cNvGrpSpPr/>
          <p:nvPr/>
        </p:nvGrpSpPr>
        <p:grpSpPr bwMode="black">
          <a:xfrm>
            <a:off x="745166" y="1899135"/>
            <a:ext cx="3394886" cy="3393796"/>
            <a:chOff x="3422650" y="3467100"/>
            <a:chExt cx="533400" cy="549275"/>
          </a:xfrm>
          <a:solidFill>
            <a:schemeClr val="accent5"/>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grpSp>
      <p:sp>
        <p:nvSpPr>
          <p:cNvPr id="12" name="Content Placeholder 2"/>
          <p:cNvSpPr txBox="1">
            <a:spLocks/>
          </p:cNvSpPr>
          <p:nvPr/>
        </p:nvSpPr>
        <p:spPr>
          <a:xfrm>
            <a:off x="4522013" y="3002944"/>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22014" y="4461934"/>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22013" y="2068385"/>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12" name="Rectangle 11"/>
          <p:cNvSpPr/>
          <p:nvPr>
            <p:custDataLst>
              <p:tags r:id="rId2"/>
            </p:custDataLst>
          </p:nvPr>
        </p:nvSpPr>
        <p:spPr bwMode="auto">
          <a:xfrm>
            <a:off x="7396690"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31" name="Title 30"/>
          <p:cNvSpPr>
            <a:spLocks noGrp="1"/>
          </p:cNvSpPr>
          <p:nvPr>
            <p:ph type="title"/>
          </p:nvPr>
        </p:nvSpPr>
        <p:spPr/>
        <p:txBody>
          <a:bodyPr/>
          <a:lstStyle/>
          <a:p>
            <a:r>
              <a:rPr lang="en-NZ" dirty="0"/>
              <a:t>Fault and Update Domains</a:t>
            </a:r>
          </a:p>
        </p:txBody>
      </p:sp>
      <p:sp>
        <p:nvSpPr>
          <p:cNvPr id="3" name="Rectangle 2"/>
          <p:cNvSpPr/>
          <p:nvPr>
            <p:custDataLst>
              <p:tags r:id="rId3"/>
            </p:custDataLst>
          </p:nvPr>
        </p:nvSpPr>
        <p:spPr bwMode="auto">
          <a:xfrm>
            <a:off x="2252325"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4" name="Rectangle 3"/>
          <p:cNvSpPr/>
          <p:nvPr>
            <p:custDataLst>
              <p:tags r:id="rId4"/>
            </p:custDataLst>
          </p:nvPr>
        </p:nvSpPr>
        <p:spPr bwMode="auto">
          <a:xfrm>
            <a:off x="2411032"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5"/>
            </p:custDataLst>
          </p:nvPr>
        </p:nvSpPr>
        <p:spPr bwMode="auto">
          <a:xfrm>
            <a:off x="2578672" y="2399489"/>
            <a:ext cx="6997336"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Role</a:t>
            </a:r>
          </a:p>
        </p:txBody>
      </p:sp>
      <p:sp>
        <p:nvSpPr>
          <p:cNvPr id="6" name="Rectangle 5"/>
          <p:cNvSpPr/>
          <p:nvPr>
            <p:custDataLst>
              <p:tags r:id="rId6"/>
            </p:custDataLst>
          </p:nvPr>
        </p:nvSpPr>
        <p:spPr bwMode="auto">
          <a:xfrm>
            <a:off x="2852990" y="2850206"/>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7" name="Rectangle 6"/>
          <p:cNvSpPr/>
          <p:nvPr>
            <p:custDataLst>
              <p:tags r:id="rId7"/>
            </p:custDataLst>
          </p:nvPr>
        </p:nvSpPr>
        <p:spPr bwMode="auto">
          <a:xfrm>
            <a:off x="2852990"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8" name="Rectangle 7"/>
          <p:cNvSpPr/>
          <p:nvPr>
            <p:custDataLst>
              <p:tags r:id="rId8"/>
            </p:custDataLst>
          </p:nvPr>
        </p:nvSpPr>
        <p:spPr bwMode="auto">
          <a:xfrm>
            <a:off x="2592067" y="4255996"/>
            <a:ext cx="6997336"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Role</a:t>
            </a:r>
          </a:p>
        </p:txBody>
      </p:sp>
      <p:sp>
        <p:nvSpPr>
          <p:cNvPr id="9" name="Rectangle 8"/>
          <p:cNvSpPr/>
          <p:nvPr>
            <p:custDataLst>
              <p:tags r:id="rId9"/>
            </p:custDataLst>
          </p:nvPr>
        </p:nvSpPr>
        <p:spPr bwMode="auto">
          <a:xfrm>
            <a:off x="2852990"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0" name="Rectangle 9"/>
          <p:cNvSpPr/>
          <p:nvPr>
            <p:custDataLst>
              <p:tags r:id="rId10"/>
            </p:custDataLst>
          </p:nvPr>
        </p:nvSpPr>
        <p:spPr bwMode="auto">
          <a:xfrm>
            <a:off x="2852990"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4" name="Rectangle 13"/>
          <p:cNvSpPr/>
          <p:nvPr>
            <p:custDataLst>
              <p:tags r:id="rId11"/>
            </p:custDataLst>
          </p:nvPr>
        </p:nvSpPr>
        <p:spPr bwMode="auto">
          <a:xfrm>
            <a:off x="7838648" y="2839495"/>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5" name="Rectangle 14"/>
          <p:cNvSpPr/>
          <p:nvPr>
            <p:custDataLst>
              <p:tags r:id="rId12"/>
            </p:custDataLst>
          </p:nvPr>
        </p:nvSpPr>
        <p:spPr bwMode="auto">
          <a:xfrm>
            <a:off x="7838648"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7" name="Rectangle 16"/>
          <p:cNvSpPr/>
          <p:nvPr>
            <p:custDataLst>
              <p:tags r:id="rId13"/>
            </p:custDataLst>
          </p:nvPr>
        </p:nvSpPr>
        <p:spPr bwMode="auto">
          <a:xfrm>
            <a:off x="7838648"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8" name="Rectangle 17"/>
          <p:cNvSpPr/>
          <p:nvPr>
            <p:custDataLst>
              <p:tags r:id="rId14"/>
            </p:custDataLst>
          </p:nvPr>
        </p:nvSpPr>
        <p:spPr bwMode="auto">
          <a:xfrm>
            <a:off x="7838648"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9" name="Rectangle 18"/>
          <p:cNvSpPr/>
          <p:nvPr>
            <p:custDataLst>
              <p:tags r:id="rId15"/>
            </p:custDataLst>
          </p:nvPr>
        </p:nvSpPr>
        <p:spPr bwMode="auto">
          <a:xfrm>
            <a:off x="2683133" y="2739538"/>
            <a:ext cx="1759431" cy="124845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1" name="Rectangle 20"/>
          <p:cNvSpPr/>
          <p:nvPr>
            <p:custDataLst>
              <p:tags r:id="rId16"/>
            </p:custDataLst>
          </p:nvPr>
        </p:nvSpPr>
        <p:spPr bwMode="auto">
          <a:xfrm>
            <a:off x="2683133"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1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8"/>
            </p:custDataLst>
          </p:nvPr>
        </p:nvSpPr>
        <p:spPr bwMode="auto">
          <a:xfrm>
            <a:off x="7681623" y="273953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22944"/>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7" name="TextBox 26"/>
          <p:cNvSpPr txBox="1"/>
          <p:nvPr/>
        </p:nvSpPr>
        <p:spPr>
          <a:xfrm>
            <a:off x="8304921" y="244140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1" grpId="0" animBg="1"/>
      <p:bldP spid="24" grpId="0" animBg="1"/>
      <p:bldP spid="25" grpId="0" animBg="1"/>
      <p:bldP spid="2" grpId="0"/>
      <p:bldP spid="26" grpId="0"/>
      <p:bldP spid="2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r>
              <a:rPr lang="en-US" sz="2800" dirty="0" smtClean="0"/>
              <a:t>Failover</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9413016"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7191797"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6439100"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7544469"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6868166"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6128941"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8677877"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8780304"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5956566"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6483136"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9153841"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25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par>
                                <p:cTn id="21" presetID="22" presetClass="entr" presetSubtype="4" fill="hold" grpId="0" nodeType="withEffect">
                                  <p:stCondLst>
                                    <p:cond delay="25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79"/>
                                        </p:tgtEl>
                                        <p:attrNameLst>
                                          <p:attrName>style.visibility</p:attrName>
                                        </p:attrNameLst>
                                      </p:cBhvr>
                                      <p:to>
                                        <p:strVal val="visible"/>
                                      </p:to>
                                    </p:set>
                                    <p:animEffect transition="in" filter="wipe(down)">
                                      <p:cBhvr>
                                        <p:cTn id="26" dur="500"/>
                                        <p:tgtEl>
                                          <p:spTgt spid="7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reeform 12"/>
          <p:cNvSpPr>
            <a:spLocks/>
          </p:cNvSpPr>
          <p:nvPr/>
        </p:nvSpPr>
        <p:spPr bwMode="auto">
          <a:xfrm>
            <a:off x="5560275" y="1042437"/>
            <a:ext cx="3907110" cy="249772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12"/>
          <p:cNvSpPr>
            <a:spLocks/>
          </p:cNvSpPr>
          <p:nvPr/>
        </p:nvSpPr>
        <p:spPr bwMode="auto">
          <a:xfrm>
            <a:off x="7895971" y="2193451"/>
            <a:ext cx="2098230" cy="1341349"/>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rgbClr val="68217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8" name="TextBox 297"/>
          <p:cNvSpPr txBox="1"/>
          <p:nvPr/>
        </p:nvSpPr>
        <p:spPr>
          <a:xfrm>
            <a:off x="6223047" y="1633802"/>
            <a:ext cx="2195363" cy="544765"/>
          </a:xfrm>
          <a:prstGeom prst="rect">
            <a:avLst/>
          </a:prstGeom>
          <a:noFill/>
        </p:spPr>
        <p:txBody>
          <a:bodyPr wrap="square" lIns="182880" tIns="146304" rIns="182880" bIns="146304" rtlCol="0">
            <a:spAutoFit/>
          </a:bodyPr>
          <a:lstStyle/>
          <a:p>
            <a:pPr algn="ctr">
              <a:lnSpc>
                <a:spcPct val="90000"/>
              </a:lnSpc>
            </a:pPr>
            <a:r>
              <a:rPr lang="en-US" spc="-70" dirty="0" smtClean="0">
                <a:solidFill>
                  <a:schemeClr val="bg1"/>
                </a:solidFill>
              </a:rPr>
              <a:t>Microsoft Azure</a:t>
            </a:r>
          </a:p>
        </p:txBody>
      </p:sp>
      <p:sp>
        <p:nvSpPr>
          <p:cNvPr id="299" name="Flowchart: Process 298"/>
          <p:cNvSpPr/>
          <p:nvPr/>
        </p:nvSpPr>
        <p:spPr bwMode="auto">
          <a:xfrm>
            <a:off x="5590557"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IaaS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0" name="Flowchart: Process 299"/>
          <p:cNvSpPr/>
          <p:nvPr/>
        </p:nvSpPr>
        <p:spPr bwMode="auto">
          <a:xfrm>
            <a:off x="8376646"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1"/>
                </a:solidFill>
                <a:latin typeface="Segoe UI Semibold" panose="020B0702040204020203" pitchFamily="34" charset="0"/>
                <a:ea typeface="Segoe UI" pitchFamily="34" charset="0"/>
                <a:cs typeface="Segoe UI Semibold" panose="020B0702040204020203" pitchFamily="34" charset="0"/>
              </a:rPr>
              <a:t>SaaS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1" name="Flowchart: Process 300"/>
          <p:cNvSpPr/>
          <p:nvPr/>
        </p:nvSpPr>
        <p:spPr bwMode="auto">
          <a:xfrm>
            <a:off x="6864172"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PaaS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302" name="Straight Connector 301"/>
          <p:cNvCxnSpPr/>
          <p:nvPr/>
        </p:nvCxnSpPr>
        <p:spPr>
          <a:xfrm flipH="1">
            <a:off x="6811910" y="2354690"/>
            <a:ext cx="1844" cy="1026237"/>
          </a:xfrm>
          <a:prstGeom prst="line">
            <a:avLst/>
          </a:prstGeom>
          <a:ln w="38100">
            <a:solidFill>
              <a:srgbClr val="FFFFFF">
                <a:alpha val="25098"/>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03" name="Group 302"/>
          <p:cNvGrpSpPr/>
          <p:nvPr/>
        </p:nvGrpSpPr>
        <p:grpSpPr>
          <a:xfrm>
            <a:off x="6097160" y="3310613"/>
            <a:ext cx="338604" cy="650132"/>
            <a:chOff x="9071737" y="5772887"/>
            <a:chExt cx="377892" cy="725566"/>
          </a:xfrm>
        </p:grpSpPr>
        <p:sp>
          <p:nvSpPr>
            <p:cNvPr id="304" name="Oval 30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5" name="Oval 30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8" name="Group 307"/>
          <p:cNvGrpSpPr/>
          <p:nvPr/>
        </p:nvGrpSpPr>
        <p:grpSpPr>
          <a:xfrm>
            <a:off x="7274768" y="3287941"/>
            <a:ext cx="338604" cy="650132"/>
            <a:chOff x="9071737" y="5772887"/>
            <a:chExt cx="377892" cy="725566"/>
          </a:xfrm>
        </p:grpSpPr>
        <p:sp>
          <p:nvSpPr>
            <p:cNvPr id="309" name="Oval 308"/>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0" name="Oval 309"/>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1" name="Rectangle 310"/>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ectangle 311"/>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3" name="Group 312"/>
          <p:cNvGrpSpPr/>
          <p:nvPr/>
        </p:nvGrpSpPr>
        <p:grpSpPr>
          <a:xfrm>
            <a:off x="8767751" y="3304370"/>
            <a:ext cx="338604" cy="650132"/>
            <a:chOff x="9071737" y="5772887"/>
            <a:chExt cx="377892" cy="725566"/>
          </a:xfrm>
        </p:grpSpPr>
        <p:sp>
          <p:nvSpPr>
            <p:cNvPr id="314" name="Oval 31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Oval 31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6" name="Rectangle 31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7" name="Rectangle 31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77" name="Group 376"/>
          <p:cNvGrpSpPr/>
          <p:nvPr/>
        </p:nvGrpSpPr>
        <p:grpSpPr>
          <a:xfrm>
            <a:off x="2292657" y="4785030"/>
            <a:ext cx="6549920" cy="1758532"/>
            <a:chOff x="2292657" y="4785030"/>
            <a:chExt cx="6549920" cy="1758532"/>
          </a:xfrm>
        </p:grpSpPr>
        <p:sp>
          <p:nvSpPr>
            <p:cNvPr id="378" name="Rectangle 377"/>
            <p:cNvSpPr>
              <a:spLocks noChangeArrowheads="1"/>
            </p:cNvSpPr>
            <p:nvPr/>
          </p:nvSpPr>
          <p:spPr bwMode="auto">
            <a:xfrm>
              <a:off x="5668668" y="5394212"/>
              <a:ext cx="687388" cy="100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17"/>
            <p:cNvSpPr>
              <a:spLocks/>
            </p:cNvSpPr>
            <p:nvPr/>
          </p:nvSpPr>
          <p:spPr bwMode="auto">
            <a:xfrm>
              <a:off x="5311826" y="5812528"/>
              <a:ext cx="3530751" cy="729142"/>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0" name="Rectangle 9"/>
            <p:cNvSpPr>
              <a:spLocks noChangeArrowheads="1"/>
            </p:cNvSpPr>
            <p:nvPr/>
          </p:nvSpPr>
          <p:spPr bwMode="auto">
            <a:xfrm>
              <a:off x="4569903" y="5031137"/>
              <a:ext cx="649288" cy="14747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1"/>
            <p:cNvSpPr>
              <a:spLocks noChangeArrowheads="1"/>
            </p:cNvSpPr>
            <p:nvPr/>
          </p:nvSpPr>
          <p:spPr bwMode="auto">
            <a:xfrm>
              <a:off x="4374641" y="5461349"/>
              <a:ext cx="258763" cy="1044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82" name="Group 381"/>
            <p:cNvGrpSpPr/>
            <p:nvPr/>
          </p:nvGrpSpPr>
          <p:grpSpPr>
            <a:xfrm>
              <a:off x="4801678" y="4785030"/>
              <a:ext cx="1082461" cy="1758532"/>
              <a:chOff x="10761663" y="4627563"/>
              <a:chExt cx="1382713" cy="2246312"/>
            </a:xfrm>
          </p:grpSpPr>
          <p:sp>
            <p:nvSpPr>
              <p:cNvPr id="391" name="Rectangle 23"/>
              <p:cNvSpPr>
                <a:spLocks noChangeArrowheads="1"/>
              </p:cNvSpPr>
              <p:nvPr/>
            </p:nvSpPr>
            <p:spPr bwMode="auto">
              <a:xfrm>
                <a:off x="10826751" y="4652963"/>
                <a:ext cx="1254125" cy="2220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4"/>
              <p:cNvSpPr>
                <a:spLocks noChangeArrowheads="1"/>
              </p:cNvSpPr>
              <p:nvPr/>
            </p:nvSpPr>
            <p:spPr bwMode="auto">
              <a:xfrm>
                <a:off x="11517313" y="6556375"/>
                <a:ext cx="161925"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7"/>
              <p:cNvSpPr>
                <a:spLocks noChangeArrowheads="1"/>
              </p:cNvSpPr>
              <p:nvPr/>
            </p:nvSpPr>
            <p:spPr bwMode="auto">
              <a:xfrm>
                <a:off x="11231563" y="6556375"/>
                <a:ext cx="165100"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8"/>
              <p:cNvSpPr>
                <a:spLocks noChangeArrowheads="1"/>
              </p:cNvSpPr>
              <p:nvPr/>
            </p:nvSpPr>
            <p:spPr bwMode="auto">
              <a:xfrm>
                <a:off x="10950576" y="544512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9"/>
              <p:cNvSpPr>
                <a:spLocks noChangeArrowheads="1"/>
              </p:cNvSpPr>
              <p:nvPr/>
            </p:nvSpPr>
            <p:spPr bwMode="auto">
              <a:xfrm>
                <a:off x="10950576" y="572770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30"/>
              <p:cNvSpPr>
                <a:spLocks noChangeArrowheads="1"/>
              </p:cNvSpPr>
              <p:nvPr/>
            </p:nvSpPr>
            <p:spPr bwMode="auto">
              <a:xfrm>
                <a:off x="10950576" y="60102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31"/>
              <p:cNvSpPr>
                <a:spLocks noChangeArrowheads="1"/>
              </p:cNvSpPr>
              <p:nvPr/>
            </p:nvSpPr>
            <p:spPr bwMode="auto">
              <a:xfrm>
                <a:off x="10950576" y="62928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32"/>
              <p:cNvSpPr>
                <a:spLocks noChangeArrowheads="1"/>
              </p:cNvSpPr>
              <p:nvPr/>
            </p:nvSpPr>
            <p:spPr bwMode="auto">
              <a:xfrm>
                <a:off x="10950576" y="48799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33"/>
              <p:cNvSpPr>
                <a:spLocks noChangeArrowheads="1"/>
              </p:cNvSpPr>
              <p:nvPr/>
            </p:nvSpPr>
            <p:spPr bwMode="auto">
              <a:xfrm>
                <a:off x="10950576" y="51625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52"/>
              <p:cNvSpPr>
                <a:spLocks noChangeArrowheads="1"/>
              </p:cNvSpPr>
              <p:nvPr/>
            </p:nvSpPr>
            <p:spPr bwMode="auto">
              <a:xfrm>
                <a:off x="10761663" y="4627563"/>
                <a:ext cx="1382713" cy="47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3" name="Rectangle 35"/>
            <p:cNvSpPr>
              <a:spLocks noChangeArrowheads="1"/>
            </p:cNvSpPr>
            <p:nvPr/>
          </p:nvSpPr>
          <p:spPr bwMode="auto">
            <a:xfrm>
              <a:off x="4429042" y="6268519"/>
              <a:ext cx="54320"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34"/>
            <p:cNvSpPr>
              <a:spLocks noChangeArrowheads="1"/>
            </p:cNvSpPr>
            <p:nvPr/>
          </p:nvSpPr>
          <p:spPr bwMode="auto">
            <a:xfrm>
              <a:off x="2292657" y="6472557"/>
              <a:ext cx="2850214" cy="6751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36"/>
            <p:cNvSpPr>
              <a:spLocks noChangeArrowheads="1"/>
            </p:cNvSpPr>
            <p:nvPr/>
          </p:nvSpPr>
          <p:spPr bwMode="auto">
            <a:xfrm>
              <a:off x="4318313" y="6087800"/>
              <a:ext cx="271599"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37"/>
            <p:cNvSpPr>
              <a:spLocks noChangeArrowheads="1"/>
            </p:cNvSpPr>
            <p:nvPr/>
          </p:nvSpPr>
          <p:spPr bwMode="auto">
            <a:xfrm>
              <a:off x="4354874" y="5947823"/>
              <a:ext cx="200564"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38"/>
            <p:cNvSpPr>
              <a:spLocks noChangeArrowheads="1"/>
            </p:cNvSpPr>
            <p:nvPr/>
          </p:nvSpPr>
          <p:spPr bwMode="auto">
            <a:xfrm>
              <a:off x="4785254" y="6268519"/>
              <a:ext cx="53275"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39"/>
            <p:cNvSpPr>
              <a:spLocks noChangeArrowheads="1"/>
            </p:cNvSpPr>
            <p:nvPr/>
          </p:nvSpPr>
          <p:spPr bwMode="auto">
            <a:xfrm>
              <a:off x="4673480" y="6087800"/>
              <a:ext cx="273688"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Oval 40"/>
            <p:cNvSpPr>
              <a:spLocks noChangeArrowheads="1"/>
            </p:cNvSpPr>
            <p:nvPr/>
          </p:nvSpPr>
          <p:spPr bwMode="auto">
            <a:xfrm>
              <a:off x="4711086" y="5947823"/>
              <a:ext cx="199521"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93"/>
            <p:cNvSpPr>
              <a:spLocks noChangeArrowheads="1"/>
            </p:cNvSpPr>
            <p:nvPr/>
          </p:nvSpPr>
          <p:spPr bwMode="auto">
            <a:xfrm>
              <a:off x="5768832" y="6473261"/>
              <a:ext cx="498723" cy="6681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2" name="Freeform 9"/>
          <p:cNvSpPr>
            <a:spLocks/>
          </p:cNvSpPr>
          <p:nvPr/>
        </p:nvSpPr>
        <p:spPr bwMode="auto">
          <a:xfrm>
            <a:off x="7297977" y="5621745"/>
            <a:ext cx="4907737" cy="919922"/>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 name="Title 1"/>
          <p:cNvSpPr>
            <a:spLocks noGrp="1"/>
          </p:cNvSpPr>
          <p:nvPr>
            <p:ph type="title"/>
          </p:nvPr>
        </p:nvSpPr>
        <p:spPr>
          <a:xfrm>
            <a:off x="269240" y="289512"/>
            <a:ext cx="11655840" cy="899665"/>
          </a:xfrm>
        </p:spPr>
        <p:txBody>
          <a:bodyPr/>
          <a:lstStyle/>
          <a:p>
            <a:r>
              <a:rPr lang="da-DK" sz="4800" dirty="0" smtClean="0"/>
              <a:t>Microsoft Azure Key Vault</a:t>
            </a:r>
            <a:endParaRPr lang="da-DK" sz="4800" dirty="0"/>
          </a:p>
        </p:txBody>
      </p:sp>
      <p:grpSp>
        <p:nvGrpSpPr>
          <p:cNvPr id="219" name="Group 218"/>
          <p:cNvGrpSpPr/>
          <p:nvPr/>
        </p:nvGrpSpPr>
        <p:grpSpPr>
          <a:xfrm>
            <a:off x="11263454" y="5463999"/>
            <a:ext cx="283540" cy="498956"/>
            <a:chOff x="3431945" y="4082032"/>
            <a:chExt cx="291687" cy="559995"/>
          </a:xfrm>
        </p:grpSpPr>
        <p:sp>
          <p:nvSpPr>
            <p:cNvPr id="220"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1"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2"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56" name="TextBox 155"/>
          <p:cNvSpPr txBox="1"/>
          <p:nvPr/>
        </p:nvSpPr>
        <p:spPr>
          <a:xfrm>
            <a:off x="-75304" y="6497620"/>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nvGrpSpPr>
          <p:cNvPr id="97" name="Group 96"/>
          <p:cNvGrpSpPr/>
          <p:nvPr/>
        </p:nvGrpSpPr>
        <p:grpSpPr>
          <a:xfrm>
            <a:off x="10801980" y="5309253"/>
            <a:ext cx="283540" cy="498956"/>
            <a:chOff x="3431945" y="4082032"/>
            <a:chExt cx="291687" cy="559995"/>
          </a:xfrm>
        </p:grpSpPr>
        <p:sp>
          <p:nvSpPr>
            <p:cNvPr id="98"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99"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100"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95" name="Rectangle 194"/>
          <p:cNvSpPr/>
          <p:nvPr>
            <p:custDataLst>
              <p:tags r:id="rId1"/>
            </p:custDataLst>
          </p:nvPr>
        </p:nvSpPr>
        <p:spPr bwMode="auto">
          <a:xfrm>
            <a:off x="269240" y="1389240"/>
            <a:ext cx="5020344" cy="2215991"/>
          </a:xfrm>
          <a:prstGeom prst="rect">
            <a:avLst/>
          </a:prstGeom>
          <a:ln>
            <a:noFill/>
          </a:ln>
        </p:spPr>
        <p:txBody>
          <a:bodyPr vert="horz" wrap="square" lIns="146304" tIns="0" rIns="0" bIns="0" rtlCol="0">
            <a:spAutoFit/>
          </a:bodyPr>
          <a:lstStyle/>
          <a:p>
            <a:r>
              <a:rPr lang="en-US" sz="2000" dirty="0" smtClean="0">
                <a:solidFill>
                  <a:schemeClr val="bg1"/>
                </a:solidFill>
                <a:latin typeface="+mj-lt"/>
              </a:rPr>
              <a:t>Key Vault offers an easy</a:t>
            </a:r>
            <a:r>
              <a:rPr lang="en-US" sz="2000" dirty="0">
                <a:solidFill>
                  <a:schemeClr val="bg1"/>
                </a:solidFill>
                <a:latin typeface="+mj-lt"/>
              </a:rPr>
              <a:t>, cost-effective way to safeguard keys and other secrets used by cloud apps and </a:t>
            </a:r>
            <a:r>
              <a:rPr lang="en-US" sz="2000" dirty="0" smtClean="0">
                <a:solidFill>
                  <a:schemeClr val="bg1"/>
                </a:solidFill>
                <a:latin typeface="+mj-lt"/>
              </a:rPr>
              <a:t>services</a:t>
            </a:r>
            <a:r>
              <a:rPr lang="en-US" sz="2000" dirty="0">
                <a:solidFill>
                  <a:schemeClr val="bg1"/>
                </a:solidFill>
                <a:latin typeface="+mj-lt"/>
              </a:rPr>
              <a:t> </a:t>
            </a:r>
            <a:r>
              <a:rPr lang="en-US" sz="2000" dirty="0" smtClean="0">
                <a:solidFill>
                  <a:schemeClr val="bg1"/>
                </a:solidFill>
                <a:latin typeface="+mj-lt"/>
              </a:rPr>
              <a:t>using HSMs</a:t>
            </a:r>
            <a:r>
              <a:rPr lang="en-US" sz="2000" dirty="0">
                <a:solidFill>
                  <a:schemeClr val="bg1"/>
                </a:solidFill>
                <a:latin typeface="+mj-lt"/>
              </a:rPr>
              <a:t>.</a:t>
            </a:r>
            <a:endParaRPr lang="en-US" sz="2000" dirty="0" smtClean="0">
              <a:solidFill>
                <a:schemeClr val="bg1"/>
              </a:solidFill>
              <a:latin typeface="+mj-lt"/>
            </a:endParaRPr>
          </a:p>
          <a:p>
            <a:endParaRPr lang="en-US" sz="2000" dirty="0">
              <a:solidFill>
                <a:schemeClr val="bg1"/>
              </a:solidFill>
              <a:latin typeface="+mj-lt"/>
            </a:endParaRPr>
          </a:p>
          <a:p>
            <a:r>
              <a:rPr lang="en-US" sz="1600" dirty="0" smtClean="0">
                <a:solidFill>
                  <a:schemeClr val="bg1"/>
                </a:solidFill>
              </a:rPr>
              <a:t>You manage your keys and secrets</a:t>
            </a:r>
          </a:p>
          <a:p>
            <a:endParaRPr lang="en-US" sz="1600" dirty="0">
              <a:solidFill>
                <a:schemeClr val="bg1"/>
              </a:solidFill>
            </a:endParaRPr>
          </a:p>
          <a:p>
            <a:r>
              <a:rPr lang="en-US" sz="1600" dirty="0" smtClean="0">
                <a:solidFill>
                  <a:schemeClr val="bg1"/>
                </a:solidFill>
              </a:rPr>
              <a:t>Applications get high performance access to your keys and secrets… on your terms</a:t>
            </a:r>
            <a:endParaRPr lang="en-US" sz="1600" dirty="0">
              <a:solidFill>
                <a:schemeClr val="bg1"/>
              </a:solidFill>
            </a:endParaRPr>
          </a:p>
        </p:txBody>
      </p:sp>
      <p:sp>
        <p:nvSpPr>
          <p:cNvPr id="132" name="Rectangle 131"/>
          <p:cNvSpPr/>
          <p:nvPr>
            <p:custDataLst>
              <p:tags r:id="rId2"/>
            </p:custDataLst>
          </p:nvPr>
        </p:nvSpPr>
        <p:spPr bwMode="auto">
          <a:xfrm>
            <a:off x="5952382" y="4812618"/>
            <a:ext cx="674907" cy="338554"/>
          </a:xfrm>
          <a:prstGeom prst="rect">
            <a:avLst/>
          </a:prstGeom>
          <a:ln>
            <a:noFill/>
          </a:ln>
        </p:spPr>
        <p:txBody>
          <a:bodyPr vert="horz" wrap="square" lIns="0" tIns="0" rIns="0" bIns="0" rtlCol="0">
            <a:spAutoFit/>
          </a:bodyPr>
          <a:lstStyle/>
          <a:p>
            <a:r>
              <a:rPr lang="en-US" sz="1100" dirty="0" smtClean="0">
                <a:solidFill>
                  <a:srgbClr val="505050"/>
                </a:solidFill>
              </a:rPr>
              <a:t>Import </a:t>
            </a:r>
            <a:br>
              <a:rPr lang="en-US" sz="1100" dirty="0" smtClean="0">
                <a:solidFill>
                  <a:srgbClr val="505050"/>
                </a:solidFill>
              </a:rPr>
            </a:br>
            <a:r>
              <a:rPr lang="en-US" sz="1100" dirty="0" smtClean="0">
                <a:solidFill>
                  <a:srgbClr val="505050"/>
                </a:solidFill>
              </a:rPr>
              <a:t>keys</a:t>
            </a:r>
            <a:endParaRPr lang="en-US" sz="1100" dirty="0">
              <a:solidFill>
                <a:srgbClr val="505050"/>
              </a:solidFill>
            </a:endParaRPr>
          </a:p>
        </p:txBody>
      </p:sp>
      <p:grpSp>
        <p:nvGrpSpPr>
          <p:cNvPr id="401" name="Group 400"/>
          <p:cNvGrpSpPr/>
          <p:nvPr/>
        </p:nvGrpSpPr>
        <p:grpSpPr>
          <a:xfrm>
            <a:off x="5678392" y="5204679"/>
            <a:ext cx="1051821" cy="1318575"/>
            <a:chOff x="5765674" y="5228743"/>
            <a:chExt cx="1051821" cy="1318575"/>
          </a:xfrm>
        </p:grpSpPr>
        <p:sp>
          <p:nvSpPr>
            <p:cNvPr id="402" name="Rectangle 5"/>
            <p:cNvSpPr>
              <a:spLocks noChangeArrowheads="1"/>
            </p:cNvSpPr>
            <p:nvPr/>
          </p:nvSpPr>
          <p:spPr bwMode="auto">
            <a:xfrm>
              <a:off x="5815269" y="5228743"/>
              <a:ext cx="952501" cy="1318575"/>
            </a:xfrm>
            <a:prstGeom prst="rect">
              <a:avLst/>
            </a:prstGeom>
            <a:solidFill>
              <a:schemeClr val="tx1"/>
            </a:solidFill>
            <a:ln>
              <a:noFill/>
            </a:ln>
            <a:effectLst>
              <a:outerShdw blurRad="25400" dir="18900000" sy="23000" kx="-1200000" algn="b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403" name="Group 402"/>
            <p:cNvGrpSpPr/>
            <p:nvPr/>
          </p:nvGrpSpPr>
          <p:grpSpPr>
            <a:xfrm>
              <a:off x="6135493" y="5699578"/>
              <a:ext cx="313494" cy="508199"/>
              <a:chOff x="11390247" y="3747595"/>
              <a:chExt cx="313494" cy="508199"/>
            </a:xfrm>
          </p:grpSpPr>
          <p:sp>
            <p:nvSpPr>
              <p:cNvPr id="405" name="Freeform 7"/>
              <p:cNvSpPr>
                <a:spLocks/>
              </p:cNvSpPr>
              <p:nvPr/>
            </p:nvSpPr>
            <p:spPr bwMode="auto">
              <a:xfrm>
                <a:off x="11451215" y="3747595"/>
                <a:ext cx="191951" cy="221059"/>
              </a:xfrm>
              <a:custGeom>
                <a:avLst/>
                <a:gdLst>
                  <a:gd name="T0" fmla="*/ 206 w 206"/>
                  <a:gd name="T1" fmla="*/ 237 h 237"/>
                  <a:gd name="T2" fmla="*/ 161 w 206"/>
                  <a:gd name="T3" fmla="*/ 237 h 237"/>
                  <a:gd name="T4" fmla="*/ 161 w 206"/>
                  <a:gd name="T5" fmla="*/ 103 h 237"/>
                  <a:gd name="T6" fmla="*/ 103 w 206"/>
                  <a:gd name="T7" fmla="*/ 46 h 237"/>
                  <a:gd name="T8" fmla="*/ 45 w 206"/>
                  <a:gd name="T9" fmla="*/ 103 h 237"/>
                  <a:gd name="T10" fmla="*/ 45 w 206"/>
                  <a:gd name="T11" fmla="*/ 237 h 237"/>
                  <a:gd name="T12" fmla="*/ 0 w 206"/>
                  <a:gd name="T13" fmla="*/ 237 h 237"/>
                  <a:gd name="T14" fmla="*/ 0 w 206"/>
                  <a:gd name="T15" fmla="*/ 103 h 237"/>
                  <a:gd name="T16" fmla="*/ 103 w 206"/>
                  <a:gd name="T17" fmla="*/ 0 h 237"/>
                  <a:gd name="T18" fmla="*/ 206 w 206"/>
                  <a:gd name="T19" fmla="*/ 103 h 237"/>
                  <a:gd name="T20" fmla="*/ 206 w 206"/>
                  <a:gd name="T2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37">
                    <a:moveTo>
                      <a:pt x="206" y="237"/>
                    </a:moveTo>
                    <a:cubicBezTo>
                      <a:pt x="161" y="237"/>
                      <a:pt x="161" y="237"/>
                      <a:pt x="161" y="237"/>
                    </a:cubicBezTo>
                    <a:cubicBezTo>
                      <a:pt x="161" y="103"/>
                      <a:pt x="161" y="103"/>
                      <a:pt x="161" y="103"/>
                    </a:cubicBezTo>
                    <a:cubicBezTo>
                      <a:pt x="161" y="72"/>
                      <a:pt x="135" y="46"/>
                      <a:pt x="103" y="46"/>
                    </a:cubicBezTo>
                    <a:cubicBezTo>
                      <a:pt x="71" y="46"/>
                      <a:pt x="45" y="72"/>
                      <a:pt x="45" y="103"/>
                    </a:cubicBezTo>
                    <a:cubicBezTo>
                      <a:pt x="45" y="237"/>
                      <a:pt x="45" y="237"/>
                      <a:pt x="45" y="237"/>
                    </a:cubicBezTo>
                    <a:cubicBezTo>
                      <a:pt x="0" y="237"/>
                      <a:pt x="0" y="237"/>
                      <a:pt x="0" y="237"/>
                    </a:cubicBezTo>
                    <a:cubicBezTo>
                      <a:pt x="0" y="103"/>
                      <a:pt x="0" y="103"/>
                      <a:pt x="0" y="103"/>
                    </a:cubicBezTo>
                    <a:cubicBezTo>
                      <a:pt x="0" y="47"/>
                      <a:pt x="46" y="0"/>
                      <a:pt x="103" y="0"/>
                    </a:cubicBezTo>
                    <a:cubicBezTo>
                      <a:pt x="160" y="0"/>
                      <a:pt x="206" y="47"/>
                      <a:pt x="206" y="103"/>
                    </a:cubicBezTo>
                    <a:lnTo>
                      <a:pt x="206" y="237"/>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6" name="Rectangle 8"/>
              <p:cNvSpPr>
                <a:spLocks noChangeArrowheads="1"/>
              </p:cNvSpPr>
              <p:nvPr/>
            </p:nvSpPr>
            <p:spPr bwMode="auto">
              <a:xfrm>
                <a:off x="11390247" y="3961180"/>
                <a:ext cx="313494" cy="294614"/>
              </a:xfrm>
              <a:prstGeom prst="rect">
                <a:avLst/>
              </a:prstGeom>
              <a:solidFill>
                <a:srgbClr val="FDB81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7" name="Rectangle 9"/>
              <p:cNvSpPr>
                <a:spLocks noChangeArrowheads="1"/>
              </p:cNvSpPr>
              <p:nvPr/>
            </p:nvSpPr>
            <p:spPr bwMode="auto">
              <a:xfrm>
                <a:off x="11390247" y="3961180"/>
                <a:ext cx="81422" cy="294614"/>
              </a:xfrm>
              <a:prstGeom prst="rect">
                <a:avLst/>
              </a:prstGeom>
              <a:solidFill>
                <a:srgbClr val="F78C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8" name="Freeform 10"/>
              <p:cNvSpPr>
                <a:spLocks/>
              </p:cNvSpPr>
              <p:nvPr/>
            </p:nvSpPr>
            <p:spPr bwMode="auto">
              <a:xfrm>
                <a:off x="11515330" y="4056369"/>
                <a:ext cx="63328" cy="111709"/>
              </a:xfrm>
              <a:custGeom>
                <a:avLst/>
                <a:gdLst>
                  <a:gd name="T0" fmla="*/ 68 w 68"/>
                  <a:gd name="T1" fmla="*/ 34 h 120"/>
                  <a:gd name="T2" fmla="*/ 34 w 68"/>
                  <a:gd name="T3" fmla="*/ 0 h 120"/>
                  <a:gd name="T4" fmla="*/ 0 w 68"/>
                  <a:gd name="T5" fmla="*/ 34 h 120"/>
                  <a:gd name="T6" fmla="*/ 22 w 68"/>
                  <a:gd name="T7" fmla="*/ 66 h 120"/>
                  <a:gd name="T8" fmla="*/ 22 w 68"/>
                  <a:gd name="T9" fmla="*/ 120 h 120"/>
                  <a:gd name="T10" fmla="*/ 45 w 68"/>
                  <a:gd name="T11" fmla="*/ 120 h 120"/>
                  <a:gd name="T12" fmla="*/ 45 w 68"/>
                  <a:gd name="T13" fmla="*/ 66 h 120"/>
                  <a:gd name="T14" fmla="*/ 68 w 68"/>
                  <a:gd name="T15" fmla="*/ 34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0">
                    <a:moveTo>
                      <a:pt x="68" y="34"/>
                    </a:moveTo>
                    <a:cubicBezTo>
                      <a:pt x="68" y="15"/>
                      <a:pt x="53" y="0"/>
                      <a:pt x="34" y="0"/>
                    </a:cubicBezTo>
                    <a:cubicBezTo>
                      <a:pt x="15" y="0"/>
                      <a:pt x="0" y="15"/>
                      <a:pt x="0" y="34"/>
                    </a:cubicBezTo>
                    <a:cubicBezTo>
                      <a:pt x="0" y="49"/>
                      <a:pt x="9" y="61"/>
                      <a:pt x="22" y="66"/>
                    </a:cubicBezTo>
                    <a:cubicBezTo>
                      <a:pt x="22" y="120"/>
                      <a:pt x="22" y="120"/>
                      <a:pt x="22" y="120"/>
                    </a:cubicBezTo>
                    <a:cubicBezTo>
                      <a:pt x="45" y="120"/>
                      <a:pt x="45" y="120"/>
                      <a:pt x="45" y="120"/>
                    </a:cubicBezTo>
                    <a:cubicBezTo>
                      <a:pt x="45" y="66"/>
                      <a:pt x="45" y="66"/>
                      <a:pt x="45" y="66"/>
                    </a:cubicBezTo>
                    <a:cubicBezTo>
                      <a:pt x="59" y="61"/>
                      <a:pt x="68" y="49"/>
                      <a:pt x="68" y="34"/>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grpSp>
        <p:sp>
          <p:nvSpPr>
            <p:cNvPr id="404" name="TextBox 403"/>
            <p:cNvSpPr txBox="1"/>
            <p:nvPr/>
          </p:nvSpPr>
          <p:spPr>
            <a:xfrm>
              <a:off x="5765674" y="5230424"/>
              <a:ext cx="1051821" cy="544765"/>
            </a:xfrm>
            <a:prstGeom prst="rect">
              <a:avLst/>
            </a:prstGeom>
            <a:noFill/>
          </p:spPr>
          <p:txBody>
            <a:bodyPr wrap="square" lIns="182880" tIns="146304" rIns="182880" bIns="146304" rtlCol="0">
              <a:spAutoFit/>
            </a:bodyPr>
            <a:lstStyle/>
            <a:p>
              <a:pPr algn="ctr">
                <a:lnSpc>
                  <a:spcPct val="90000"/>
                </a:lnSpc>
              </a:pPr>
              <a:r>
                <a:rPr lang="en-US" b="1" dirty="0" smtClean="0">
                  <a:solidFill>
                    <a:schemeClr val="bg1"/>
                  </a:solidFill>
                </a:rPr>
                <a:t>HSM</a:t>
              </a:r>
            </a:p>
          </p:txBody>
        </p:sp>
      </p:grpSp>
      <p:cxnSp>
        <p:nvCxnSpPr>
          <p:cNvPr id="11" name="Straight Connector 10"/>
          <p:cNvCxnSpPr/>
          <p:nvPr/>
        </p:nvCxnSpPr>
        <p:spPr>
          <a:xfrm>
            <a:off x="6477303" y="3587062"/>
            <a:ext cx="0" cy="1613695"/>
          </a:xfrm>
          <a:prstGeom prst="line">
            <a:avLst/>
          </a:prstGeom>
          <a:ln w="76200">
            <a:solidFill>
              <a:schemeClr val="bg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566413" y="3097598"/>
            <a:ext cx="4427788" cy="496291"/>
            <a:chOff x="5566413" y="3097598"/>
            <a:chExt cx="4427788" cy="496291"/>
          </a:xfrm>
        </p:grpSpPr>
        <p:grpSp>
          <p:nvGrpSpPr>
            <p:cNvPr id="13" name="Group 12"/>
            <p:cNvGrpSpPr/>
            <p:nvPr/>
          </p:nvGrpSpPr>
          <p:grpSpPr>
            <a:xfrm>
              <a:off x="5566413" y="3133095"/>
              <a:ext cx="4427788" cy="433820"/>
              <a:chOff x="6086326" y="3107267"/>
              <a:chExt cx="4427788" cy="433820"/>
            </a:xfrm>
          </p:grpSpPr>
          <p:pic>
            <p:nvPicPr>
              <p:cNvPr id="9" name="Picture 8"/>
              <p:cNvPicPr>
                <a:picLocks noChangeAspect="1"/>
              </p:cNvPicPr>
              <p:nvPr/>
            </p:nvPicPr>
            <p:blipFill rotWithShape="1">
              <a:blip r:embed="rId5">
                <a:duotone>
                  <a:prstClr val="black"/>
                  <a:srgbClr val="D5EDFF">
                    <a:tint val="45000"/>
                    <a:satMod val="400000"/>
                  </a:srgbClr>
                </a:duotone>
                <a:extLst>
                  <a:ext uri="{28A0092B-C50C-407E-A947-70E740481C1C}">
                    <a14:useLocalDpi xmlns:a14="http://schemas.microsoft.com/office/drawing/2010/main" val="0"/>
                  </a:ext>
                </a:extLst>
              </a:blip>
              <a:srcRect t="82683"/>
              <a:stretch/>
            </p:blipFill>
            <p:spPr>
              <a:xfrm>
                <a:off x="6086326" y="3107267"/>
                <a:ext cx="3907875" cy="432855"/>
              </a:xfrm>
              <a:prstGeom prst="rect">
                <a:avLst/>
              </a:prstGeom>
            </p:spPr>
          </p:pic>
          <p:pic>
            <p:nvPicPr>
              <p:cNvPr id="12" name="Picture 11"/>
              <p:cNvPicPr>
                <a:picLocks noChangeAspect="1"/>
              </p:cNvPicPr>
              <p:nvPr/>
            </p:nvPicPr>
            <p:blipFill rotWithShape="1">
              <a:blip r:embed="rId5" cstate="print">
                <a:duotone>
                  <a:prstClr val="black"/>
                  <a:srgbClr val="D5EDFF">
                    <a:tint val="45000"/>
                    <a:satMod val="400000"/>
                  </a:srgbClr>
                </a:duotone>
                <a:extLst>
                  <a:ext uri="{28A0092B-C50C-407E-A947-70E740481C1C}">
                    <a14:useLocalDpi xmlns:a14="http://schemas.microsoft.com/office/drawing/2010/main" val="0"/>
                  </a:ext>
                </a:extLst>
              </a:blip>
              <a:srcRect t="67829"/>
              <a:stretch/>
            </p:blipFill>
            <p:spPr>
              <a:xfrm>
                <a:off x="8407196" y="3107517"/>
                <a:ext cx="2106918" cy="433570"/>
              </a:xfrm>
              <a:prstGeom prst="rect">
                <a:avLst/>
              </a:prstGeom>
            </p:spPr>
          </p:pic>
        </p:gr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170743" y="3168700"/>
              <a:ext cx="341816" cy="298505"/>
            </a:xfrm>
            <a:prstGeom prst="rect">
              <a:avLst/>
            </a:prstGeom>
          </p:spPr>
        </p:pic>
        <p:sp>
          <p:nvSpPr>
            <p:cNvPr id="161" name="TextBox 160"/>
            <p:cNvSpPr txBox="1"/>
            <p:nvPr/>
          </p:nvSpPr>
          <p:spPr>
            <a:xfrm>
              <a:off x="7408666" y="3097598"/>
              <a:ext cx="1697689" cy="496291"/>
            </a:xfrm>
            <a:prstGeom prst="rect">
              <a:avLst/>
            </a:prstGeom>
            <a:noFill/>
          </p:spPr>
          <p:txBody>
            <a:bodyPr wrap="square" lIns="182880" tIns="146304" rIns="182880" bIns="146304" rtlCol="0">
              <a:spAutoFit/>
            </a:bodyPr>
            <a:lstStyle/>
            <a:p>
              <a:pPr>
                <a:lnSpc>
                  <a:spcPct val="90000"/>
                </a:lnSpc>
              </a:pPr>
              <a:r>
                <a:rPr lang="en-US" sz="1450" spc="-100" dirty="0" smtClean="0">
                  <a:solidFill>
                    <a:schemeClr val="bg1"/>
                  </a:solidFill>
                  <a:latin typeface="Segoe UI Semibold" panose="020B0702040204020203" pitchFamily="34" charset="0"/>
                  <a:cs typeface="Segoe UI Semibold" panose="020B0702040204020203" pitchFamily="34" charset="0"/>
                </a:rPr>
                <a:t>Key Vault</a:t>
              </a:r>
            </a:p>
          </p:txBody>
        </p:sp>
      </p:grpSp>
      <p:grpSp>
        <p:nvGrpSpPr>
          <p:cNvPr id="139" name="Group 138"/>
          <p:cNvGrpSpPr/>
          <p:nvPr/>
        </p:nvGrpSpPr>
        <p:grpSpPr>
          <a:xfrm>
            <a:off x="2587" y="4300847"/>
            <a:ext cx="3618074" cy="2238551"/>
            <a:chOff x="2587" y="4300847"/>
            <a:chExt cx="3618074" cy="2238551"/>
          </a:xfrm>
        </p:grpSpPr>
        <p:sp>
          <p:nvSpPr>
            <p:cNvPr id="140" name="Rectangle 139"/>
            <p:cNvSpPr>
              <a:spLocks noChangeArrowheads="1"/>
            </p:cNvSpPr>
            <p:nvPr/>
          </p:nvSpPr>
          <p:spPr bwMode="auto">
            <a:xfrm>
              <a:off x="5455" y="5375461"/>
              <a:ext cx="406118" cy="1159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sp>
          <p:nvSpPr>
            <p:cNvPr id="141" name="Rectangle 140"/>
            <p:cNvSpPr>
              <a:spLocks noChangeArrowheads="1"/>
            </p:cNvSpPr>
            <p:nvPr/>
          </p:nvSpPr>
          <p:spPr bwMode="auto">
            <a:xfrm>
              <a:off x="1160182" y="4972460"/>
              <a:ext cx="555218" cy="1562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5" name="Group 144"/>
            <p:cNvGrpSpPr/>
            <p:nvPr/>
          </p:nvGrpSpPr>
          <p:grpSpPr>
            <a:xfrm>
              <a:off x="206364" y="4300847"/>
              <a:ext cx="2867443" cy="2238551"/>
              <a:chOff x="206364" y="4161314"/>
              <a:chExt cx="3046177" cy="2378085"/>
            </a:xfrm>
          </p:grpSpPr>
          <p:grpSp>
            <p:nvGrpSpPr>
              <p:cNvPr id="288" name="Group 287"/>
              <p:cNvGrpSpPr/>
              <p:nvPr/>
            </p:nvGrpSpPr>
            <p:grpSpPr>
              <a:xfrm>
                <a:off x="206364" y="4161314"/>
                <a:ext cx="2487512" cy="2378085"/>
                <a:chOff x="206364" y="3858608"/>
                <a:chExt cx="2487512" cy="1616694"/>
              </a:xfrm>
            </p:grpSpPr>
            <p:sp>
              <p:nvSpPr>
                <p:cNvPr id="290" name="Rectangle 289"/>
                <p:cNvSpPr/>
                <p:nvPr/>
              </p:nvSpPr>
              <p:spPr bwMode="auto">
                <a:xfrm>
                  <a:off x="206364" y="4578877"/>
                  <a:ext cx="896425" cy="8964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1" name="Rectangle 290"/>
                <p:cNvSpPr/>
                <p:nvPr/>
              </p:nvSpPr>
              <p:spPr bwMode="auto">
                <a:xfrm>
                  <a:off x="542579" y="3858608"/>
                  <a:ext cx="896425" cy="161669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2" name="Rectangle 291"/>
                <p:cNvSpPr/>
                <p:nvPr/>
              </p:nvSpPr>
              <p:spPr bwMode="auto">
                <a:xfrm>
                  <a:off x="1797451" y="4008012"/>
                  <a:ext cx="896425" cy="146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289" name="Rectangle 288"/>
              <p:cNvSpPr/>
              <p:nvPr/>
            </p:nvSpPr>
            <p:spPr bwMode="auto">
              <a:xfrm>
                <a:off x="2185096" y="4679282"/>
                <a:ext cx="1067445" cy="186011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146" name="Rectangle 145"/>
            <p:cNvSpPr>
              <a:spLocks noChangeArrowheads="1"/>
            </p:cNvSpPr>
            <p:nvPr/>
          </p:nvSpPr>
          <p:spPr bwMode="auto">
            <a:xfrm>
              <a:off x="2352954" y="5693086"/>
              <a:ext cx="398196" cy="84279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7" name="Group 146"/>
            <p:cNvGrpSpPr/>
            <p:nvPr/>
          </p:nvGrpSpPr>
          <p:grpSpPr>
            <a:xfrm flipH="1">
              <a:off x="2587" y="4343440"/>
              <a:ext cx="3618074" cy="2191118"/>
              <a:chOff x="-608558" y="4115303"/>
              <a:chExt cx="4533210" cy="2745327"/>
            </a:xfrm>
          </p:grpSpPr>
          <p:sp>
            <p:nvSpPr>
              <p:cNvPr id="148" name="Freeform 147"/>
              <p:cNvSpPr>
                <a:spLocks/>
              </p:cNvSpPr>
              <p:nvPr/>
            </p:nvSpPr>
            <p:spPr bwMode="auto">
              <a:xfrm>
                <a:off x="-608558" y="4115303"/>
                <a:ext cx="692962" cy="456276"/>
              </a:xfrm>
              <a:custGeom>
                <a:avLst/>
                <a:gdLst>
                  <a:gd name="T0" fmla="*/ 188 w 223"/>
                  <a:gd name="T1" fmla="*/ 64 h 147"/>
                  <a:gd name="T2" fmla="*/ 188 w 223"/>
                  <a:gd name="T3" fmla="*/ 62 h 147"/>
                  <a:gd name="T4" fmla="*/ 126 w 223"/>
                  <a:gd name="T5" fmla="*/ 0 h 147"/>
                  <a:gd name="T6" fmla="*/ 75 w 223"/>
                  <a:gd name="T7" fmla="*/ 28 h 147"/>
                  <a:gd name="T8" fmla="*/ 58 w 223"/>
                  <a:gd name="T9" fmla="*/ 23 h 147"/>
                  <a:gd name="T10" fmla="*/ 38 w 223"/>
                  <a:gd name="T11" fmla="*/ 29 h 147"/>
                  <a:gd name="T12" fmla="*/ 22 w 223"/>
                  <a:gd name="T13" fmla="*/ 58 h 147"/>
                  <a:gd name="T14" fmla="*/ 0 w 223"/>
                  <a:gd name="T15" fmla="*/ 99 h 147"/>
                  <a:gd name="T16" fmla="*/ 43 w 223"/>
                  <a:gd name="T17" fmla="*/ 147 h 147"/>
                  <a:gd name="T18" fmla="*/ 49 w 223"/>
                  <a:gd name="T19" fmla="*/ 147 h 147"/>
                  <a:gd name="T20" fmla="*/ 53 w 223"/>
                  <a:gd name="T21" fmla="*/ 147 h 147"/>
                  <a:gd name="T22" fmla="*/ 154 w 223"/>
                  <a:gd name="T23" fmla="*/ 147 h 147"/>
                  <a:gd name="T24" fmla="*/ 156 w 223"/>
                  <a:gd name="T25" fmla="*/ 147 h 147"/>
                  <a:gd name="T26" fmla="*/ 158 w 223"/>
                  <a:gd name="T27" fmla="*/ 147 h 147"/>
                  <a:gd name="T28" fmla="*/ 166 w 223"/>
                  <a:gd name="T29" fmla="*/ 147 h 147"/>
                  <a:gd name="T30" fmla="*/ 182 w 223"/>
                  <a:gd name="T31" fmla="*/ 147 h 147"/>
                  <a:gd name="T32" fmla="*/ 223 w 223"/>
                  <a:gd name="T33" fmla="*/ 105 h 147"/>
                  <a:gd name="T34" fmla="*/ 188 w 223"/>
                  <a:gd name="T35"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 h="147">
                    <a:moveTo>
                      <a:pt x="188" y="64"/>
                    </a:moveTo>
                    <a:cubicBezTo>
                      <a:pt x="188" y="64"/>
                      <a:pt x="188" y="62"/>
                      <a:pt x="188" y="62"/>
                    </a:cubicBezTo>
                    <a:cubicBezTo>
                      <a:pt x="188" y="28"/>
                      <a:pt x="160" y="0"/>
                      <a:pt x="126" y="0"/>
                    </a:cubicBezTo>
                    <a:cubicBezTo>
                      <a:pt x="105" y="0"/>
                      <a:pt x="86" y="11"/>
                      <a:pt x="75" y="28"/>
                    </a:cubicBezTo>
                    <a:cubicBezTo>
                      <a:pt x="70" y="25"/>
                      <a:pt x="64" y="23"/>
                      <a:pt x="58" y="23"/>
                    </a:cubicBezTo>
                    <a:cubicBezTo>
                      <a:pt x="51" y="23"/>
                      <a:pt x="44" y="25"/>
                      <a:pt x="38" y="29"/>
                    </a:cubicBezTo>
                    <a:cubicBezTo>
                      <a:pt x="29" y="35"/>
                      <a:pt x="23" y="46"/>
                      <a:pt x="22" y="58"/>
                    </a:cubicBezTo>
                    <a:cubicBezTo>
                      <a:pt x="9" y="67"/>
                      <a:pt x="0" y="82"/>
                      <a:pt x="0" y="99"/>
                    </a:cubicBezTo>
                    <a:cubicBezTo>
                      <a:pt x="0" y="123"/>
                      <a:pt x="19" y="144"/>
                      <a:pt x="43" y="147"/>
                    </a:cubicBezTo>
                    <a:cubicBezTo>
                      <a:pt x="45" y="147"/>
                      <a:pt x="47" y="147"/>
                      <a:pt x="49" y="147"/>
                    </a:cubicBezTo>
                    <a:cubicBezTo>
                      <a:pt x="50" y="147"/>
                      <a:pt x="52" y="147"/>
                      <a:pt x="53" y="147"/>
                    </a:cubicBezTo>
                    <a:cubicBezTo>
                      <a:pt x="76" y="147"/>
                      <a:pt x="129" y="147"/>
                      <a:pt x="154" y="147"/>
                    </a:cubicBezTo>
                    <a:cubicBezTo>
                      <a:pt x="155" y="147"/>
                      <a:pt x="155" y="147"/>
                      <a:pt x="156" y="147"/>
                    </a:cubicBezTo>
                    <a:cubicBezTo>
                      <a:pt x="158" y="147"/>
                      <a:pt x="158" y="147"/>
                      <a:pt x="158" y="147"/>
                    </a:cubicBezTo>
                    <a:cubicBezTo>
                      <a:pt x="160" y="147"/>
                      <a:pt x="163" y="147"/>
                      <a:pt x="166" y="147"/>
                    </a:cubicBezTo>
                    <a:cubicBezTo>
                      <a:pt x="182" y="147"/>
                      <a:pt x="182" y="147"/>
                      <a:pt x="182" y="147"/>
                    </a:cubicBezTo>
                    <a:cubicBezTo>
                      <a:pt x="205" y="146"/>
                      <a:pt x="223" y="128"/>
                      <a:pt x="223" y="105"/>
                    </a:cubicBezTo>
                    <a:cubicBezTo>
                      <a:pt x="223" y="85"/>
                      <a:pt x="208" y="67"/>
                      <a:pt x="188"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8"/>
              <p:cNvSpPr>
                <a:spLocks/>
              </p:cNvSpPr>
              <p:nvPr/>
            </p:nvSpPr>
            <p:spPr bwMode="auto">
              <a:xfrm>
                <a:off x="770166" y="5752155"/>
                <a:ext cx="1307027" cy="1105845"/>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4"/>
              <p:cNvSpPr>
                <a:spLocks/>
              </p:cNvSpPr>
              <p:nvPr/>
            </p:nvSpPr>
            <p:spPr bwMode="auto">
              <a:xfrm>
                <a:off x="1459182" y="5752155"/>
                <a:ext cx="1307027" cy="1105845"/>
              </a:xfrm>
              <a:custGeom>
                <a:avLst/>
                <a:gdLst>
                  <a:gd name="T0" fmla="*/ 449 w 994"/>
                  <a:gd name="T1" fmla="*/ 141 h 841"/>
                  <a:gd name="T2" fmla="*/ 449 w 994"/>
                  <a:gd name="T3" fmla="*/ 0 h 841"/>
                  <a:gd name="T4" fmla="*/ 340 w 994"/>
                  <a:gd name="T5" fmla="*/ 0 h 841"/>
                  <a:gd name="T6" fmla="*/ 340 w 994"/>
                  <a:gd name="T7" fmla="*/ 141 h 841"/>
                  <a:gd name="T8" fmla="*/ 302 w 994"/>
                  <a:gd name="T9" fmla="*/ 141 h 841"/>
                  <a:gd name="T10" fmla="*/ 302 w 994"/>
                  <a:gd name="T11" fmla="*/ 0 h 841"/>
                  <a:gd name="T12" fmla="*/ 194 w 994"/>
                  <a:gd name="T13" fmla="*/ 0 h 841"/>
                  <a:gd name="T14" fmla="*/ 194 w 994"/>
                  <a:gd name="T15" fmla="*/ 141 h 841"/>
                  <a:gd name="T16" fmla="*/ 0 w 994"/>
                  <a:gd name="T17" fmla="*/ 141 h 841"/>
                  <a:gd name="T18" fmla="*/ 0 w 994"/>
                  <a:gd name="T19" fmla="*/ 177 h 841"/>
                  <a:gd name="T20" fmla="*/ 45 w 994"/>
                  <a:gd name="T21" fmla="*/ 177 h 841"/>
                  <a:gd name="T22" fmla="*/ 45 w 994"/>
                  <a:gd name="T23" fmla="*/ 841 h 841"/>
                  <a:gd name="T24" fmla="*/ 952 w 994"/>
                  <a:gd name="T25" fmla="*/ 841 h 841"/>
                  <a:gd name="T26" fmla="*/ 952 w 994"/>
                  <a:gd name="T27" fmla="*/ 177 h 841"/>
                  <a:gd name="T28" fmla="*/ 994 w 994"/>
                  <a:gd name="T29" fmla="*/ 177 h 841"/>
                  <a:gd name="T30" fmla="*/ 994 w 994"/>
                  <a:gd name="T31" fmla="*/ 141 h 841"/>
                  <a:gd name="T32" fmla="*/ 449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9" y="141"/>
                    </a:moveTo>
                    <a:lnTo>
                      <a:pt x="449" y="0"/>
                    </a:lnTo>
                    <a:lnTo>
                      <a:pt x="340" y="0"/>
                    </a:lnTo>
                    <a:lnTo>
                      <a:pt x="340" y="141"/>
                    </a:lnTo>
                    <a:lnTo>
                      <a:pt x="302" y="141"/>
                    </a:lnTo>
                    <a:lnTo>
                      <a:pt x="302" y="0"/>
                    </a:lnTo>
                    <a:lnTo>
                      <a:pt x="194" y="0"/>
                    </a:lnTo>
                    <a:lnTo>
                      <a:pt x="194" y="141"/>
                    </a:lnTo>
                    <a:lnTo>
                      <a:pt x="0" y="141"/>
                    </a:lnTo>
                    <a:lnTo>
                      <a:pt x="0" y="177"/>
                    </a:lnTo>
                    <a:lnTo>
                      <a:pt x="45" y="177"/>
                    </a:lnTo>
                    <a:lnTo>
                      <a:pt x="45" y="841"/>
                    </a:lnTo>
                    <a:lnTo>
                      <a:pt x="952" y="841"/>
                    </a:lnTo>
                    <a:lnTo>
                      <a:pt x="952" y="177"/>
                    </a:lnTo>
                    <a:lnTo>
                      <a:pt x="994" y="177"/>
                    </a:lnTo>
                    <a:lnTo>
                      <a:pt x="994" y="141"/>
                    </a:lnTo>
                    <a:lnTo>
                      <a:pt x="449"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42"/>
              <p:cNvSpPr>
                <a:spLocks noChangeArrowheads="1"/>
              </p:cNvSpPr>
              <p:nvPr/>
            </p:nvSpPr>
            <p:spPr bwMode="auto">
              <a:xfrm>
                <a:off x="2841160" y="5909945"/>
                <a:ext cx="1083492" cy="950685"/>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43"/>
              <p:cNvSpPr>
                <a:spLocks noChangeArrowheads="1"/>
              </p:cNvSpPr>
              <p:nvPr/>
            </p:nvSpPr>
            <p:spPr bwMode="auto">
              <a:xfrm>
                <a:off x="2781989" y="5863923"/>
                <a:ext cx="1142663"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44"/>
              <p:cNvSpPr>
                <a:spLocks noChangeArrowheads="1"/>
              </p:cNvSpPr>
              <p:nvPr/>
            </p:nvSpPr>
            <p:spPr bwMode="auto">
              <a:xfrm>
                <a:off x="3223801"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45"/>
              <p:cNvSpPr>
                <a:spLocks noChangeArrowheads="1"/>
              </p:cNvSpPr>
              <p:nvPr/>
            </p:nvSpPr>
            <p:spPr bwMode="auto">
              <a:xfrm>
                <a:off x="3490729"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46"/>
              <p:cNvSpPr>
                <a:spLocks noChangeArrowheads="1"/>
              </p:cNvSpPr>
              <p:nvPr/>
            </p:nvSpPr>
            <p:spPr bwMode="auto">
              <a:xfrm>
                <a:off x="2952928"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47"/>
              <p:cNvSpPr>
                <a:spLocks noChangeArrowheads="1"/>
              </p:cNvSpPr>
              <p:nvPr/>
            </p:nvSpPr>
            <p:spPr bwMode="auto">
              <a:xfrm>
                <a:off x="3223801"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48"/>
              <p:cNvSpPr>
                <a:spLocks noChangeArrowheads="1"/>
              </p:cNvSpPr>
              <p:nvPr/>
            </p:nvSpPr>
            <p:spPr bwMode="auto">
              <a:xfrm>
                <a:off x="3490729"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49"/>
              <p:cNvSpPr>
                <a:spLocks noChangeArrowheads="1"/>
              </p:cNvSpPr>
              <p:nvPr/>
            </p:nvSpPr>
            <p:spPr bwMode="auto">
              <a:xfrm>
                <a:off x="3760287"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50"/>
              <p:cNvSpPr>
                <a:spLocks noChangeArrowheads="1"/>
              </p:cNvSpPr>
              <p:nvPr/>
            </p:nvSpPr>
            <p:spPr bwMode="auto">
              <a:xfrm>
                <a:off x="2952928"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51"/>
              <p:cNvSpPr>
                <a:spLocks noChangeArrowheads="1"/>
              </p:cNvSpPr>
              <p:nvPr/>
            </p:nvSpPr>
            <p:spPr bwMode="auto">
              <a:xfrm>
                <a:off x="3223801"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52"/>
              <p:cNvSpPr>
                <a:spLocks noChangeArrowheads="1"/>
              </p:cNvSpPr>
              <p:nvPr/>
            </p:nvSpPr>
            <p:spPr bwMode="auto">
              <a:xfrm>
                <a:off x="3490729"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53"/>
              <p:cNvSpPr>
                <a:spLocks noChangeArrowheads="1"/>
              </p:cNvSpPr>
              <p:nvPr/>
            </p:nvSpPr>
            <p:spPr bwMode="auto">
              <a:xfrm>
                <a:off x="3760287"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54"/>
              <p:cNvSpPr>
                <a:spLocks noChangeArrowheads="1"/>
              </p:cNvSpPr>
              <p:nvPr/>
            </p:nvSpPr>
            <p:spPr bwMode="auto">
              <a:xfrm>
                <a:off x="2952928"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55"/>
              <p:cNvSpPr>
                <a:spLocks noChangeArrowheads="1"/>
              </p:cNvSpPr>
              <p:nvPr/>
            </p:nvSpPr>
            <p:spPr bwMode="auto">
              <a:xfrm>
                <a:off x="3760287"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56"/>
              <p:cNvSpPr>
                <a:spLocks noChangeArrowheads="1"/>
              </p:cNvSpPr>
              <p:nvPr/>
            </p:nvSpPr>
            <p:spPr bwMode="auto">
              <a:xfrm>
                <a:off x="3378961" y="5677205"/>
                <a:ext cx="45890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57"/>
              <p:cNvSpPr>
                <a:spLocks noChangeArrowheads="1"/>
              </p:cNvSpPr>
              <p:nvPr/>
            </p:nvSpPr>
            <p:spPr bwMode="auto">
              <a:xfrm>
                <a:off x="1388177" y="4829083"/>
                <a:ext cx="1188685" cy="203154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8"/>
              <p:cNvSpPr>
                <a:spLocks noChangeArrowheads="1"/>
              </p:cNvSpPr>
              <p:nvPr/>
            </p:nvSpPr>
            <p:spPr bwMode="auto">
              <a:xfrm>
                <a:off x="1329005" y="4783061"/>
                <a:ext cx="1307027"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59"/>
              <p:cNvSpPr>
                <a:spLocks noChangeArrowheads="1"/>
              </p:cNvSpPr>
              <p:nvPr/>
            </p:nvSpPr>
            <p:spPr bwMode="auto">
              <a:xfrm>
                <a:off x="1499944" y="5499691"/>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60"/>
              <p:cNvSpPr>
                <a:spLocks noChangeArrowheads="1"/>
              </p:cNvSpPr>
              <p:nvPr/>
            </p:nvSpPr>
            <p:spPr bwMode="auto">
              <a:xfrm>
                <a:off x="1499944" y="5499691"/>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61"/>
              <p:cNvSpPr>
                <a:spLocks noChangeArrowheads="1"/>
              </p:cNvSpPr>
              <p:nvPr/>
            </p:nvSpPr>
            <p:spPr bwMode="auto">
              <a:xfrm>
                <a:off x="1766873" y="5499691"/>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62"/>
              <p:cNvSpPr>
                <a:spLocks noChangeArrowheads="1"/>
              </p:cNvSpPr>
              <p:nvPr/>
            </p:nvSpPr>
            <p:spPr bwMode="auto">
              <a:xfrm>
                <a:off x="2036430" y="5499691"/>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63"/>
              <p:cNvSpPr>
                <a:spLocks noChangeArrowheads="1"/>
              </p:cNvSpPr>
              <p:nvPr/>
            </p:nvSpPr>
            <p:spPr bwMode="auto">
              <a:xfrm>
                <a:off x="1766873"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64"/>
              <p:cNvSpPr>
                <a:spLocks noChangeArrowheads="1"/>
              </p:cNvSpPr>
              <p:nvPr/>
            </p:nvSpPr>
            <p:spPr bwMode="auto">
              <a:xfrm>
                <a:off x="2036430"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65"/>
              <p:cNvSpPr>
                <a:spLocks noChangeArrowheads="1"/>
              </p:cNvSpPr>
              <p:nvPr/>
            </p:nvSpPr>
            <p:spPr bwMode="auto">
              <a:xfrm>
                <a:off x="2303359" y="5499691"/>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66"/>
              <p:cNvSpPr>
                <a:spLocks noChangeArrowheads="1"/>
              </p:cNvSpPr>
              <p:nvPr/>
            </p:nvSpPr>
            <p:spPr bwMode="auto">
              <a:xfrm>
                <a:off x="1499944" y="5766619"/>
                <a:ext cx="155160" cy="15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67"/>
              <p:cNvSpPr>
                <a:spLocks noChangeArrowheads="1"/>
              </p:cNvSpPr>
              <p:nvPr/>
            </p:nvSpPr>
            <p:spPr bwMode="auto">
              <a:xfrm>
                <a:off x="1766873"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68"/>
              <p:cNvSpPr>
                <a:spLocks noChangeArrowheads="1"/>
              </p:cNvSpPr>
              <p:nvPr/>
            </p:nvSpPr>
            <p:spPr bwMode="auto">
              <a:xfrm>
                <a:off x="2036430"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69"/>
              <p:cNvSpPr>
                <a:spLocks noChangeArrowheads="1"/>
              </p:cNvSpPr>
              <p:nvPr/>
            </p:nvSpPr>
            <p:spPr bwMode="auto">
              <a:xfrm>
                <a:off x="2303359" y="5766619"/>
                <a:ext cx="156476" cy="156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70"/>
              <p:cNvSpPr>
                <a:spLocks noChangeArrowheads="1"/>
              </p:cNvSpPr>
              <p:nvPr/>
            </p:nvSpPr>
            <p:spPr bwMode="auto">
              <a:xfrm>
                <a:off x="1499944"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71"/>
              <p:cNvSpPr>
                <a:spLocks noChangeArrowheads="1"/>
              </p:cNvSpPr>
              <p:nvPr/>
            </p:nvSpPr>
            <p:spPr bwMode="auto">
              <a:xfrm>
                <a:off x="1766873"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72"/>
              <p:cNvSpPr>
                <a:spLocks noChangeArrowheads="1"/>
              </p:cNvSpPr>
              <p:nvPr/>
            </p:nvSpPr>
            <p:spPr bwMode="auto">
              <a:xfrm>
                <a:off x="2036430"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73"/>
              <p:cNvSpPr>
                <a:spLocks noChangeArrowheads="1"/>
              </p:cNvSpPr>
              <p:nvPr/>
            </p:nvSpPr>
            <p:spPr bwMode="auto">
              <a:xfrm>
                <a:off x="2303359" y="6037492"/>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74"/>
              <p:cNvSpPr>
                <a:spLocks noChangeArrowheads="1"/>
              </p:cNvSpPr>
              <p:nvPr/>
            </p:nvSpPr>
            <p:spPr bwMode="auto">
              <a:xfrm>
                <a:off x="1499944"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75"/>
              <p:cNvSpPr>
                <a:spLocks noChangeArrowheads="1"/>
              </p:cNvSpPr>
              <p:nvPr/>
            </p:nvSpPr>
            <p:spPr bwMode="auto">
              <a:xfrm>
                <a:off x="1766873"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76"/>
              <p:cNvSpPr>
                <a:spLocks noChangeArrowheads="1"/>
              </p:cNvSpPr>
              <p:nvPr/>
            </p:nvSpPr>
            <p:spPr bwMode="auto">
              <a:xfrm>
                <a:off x="2036430"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77"/>
              <p:cNvSpPr>
                <a:spLocks noChangeArrowheads="1"/>
              </p:cNvSpPr>
              <p:nvPr/>
            </p:nvSpPr>
            <p:spPr bwMode="auto">
              <a:xfrm>
                <a:off x="2303359" y="630442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8"/>
              <p:cNvSpPr>
                <a:spLocks noChangeArrowheads="1"/>
              </p:cNvSpPr>
              <p:nvPr/>
            </p:nvSpPr>
            <p:spPr bwMode="auto">
              <a:xfrm>
                <a:off x="1499944"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79"/>
              <p:cNvSpPr>
                <a:spLocks noChangeArrowheads="1"/>
              </p:cNvSpPr>
              <p:nvPr/>
            </p:nvSpPr>
            <p:spPr bwMode="auto">
              <a:xfrm>
                <a:off x="2303359" y="6037492"/>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80"/>
              <p:cNvSpPr>
                <a:spLocks noChangeArrowheads="1"/>
              </p:cNvSpPr>
              <p:nvPr/>
            </p:nvSpPr>
            <p:spPr bwMode="auto">
              <a:xfrm>
                <a:off x="2303359" y="5766619"/>
                <a:ext cx="156476" cy="788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81"/>
              <p:cNvSpPr>
                <a:spLocks noChangeArrowheads="1"/>
              </p:cNvSpPr>
              <p:nvPr/>
            </p:nvSpPr>
            <p:spPr bwMode="auto">
              <a:xfrm>
                <a:off x="1499944" y="4959260"/>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82"/>
              <p:cNvSpPr>
                <a:spLocks noChangeArrowheads="1"/>
              </p:cNvSpPr>
              <p:nvPr/>
            </p:nvSpPr>
            <p:spPr bwMode="auto">
              <a:xfrm>
                <a:off x="1499944" y="4959260"/>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83"/>
              <p:cNvSpPr>
                <a:spLocks noChangeArrowheads="1"/>
              </p:cNvSpPr>
              <p:nvPr/>
            </p:nvSpPr>
            <p:spPr bwMode="auto">
              <a:xfrm>
                <a:off x="1766873" y="495926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84"/>
              <p:cNvSpPr>
                <a:spLocks noChangeArrowheads="1"/>
              </p:cNvSpPr>
              <p:nvPr/>
            </p:nvSpPr>
            <p:spPr bwMode="auto">
              <a:xfrm>
                <a:off x="2036430" y="495926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85"/>
              <p:cNvSpPr>
                <a:spLocks noChangeArrowheads="1"/>
              </p:cNvSpPr>
              <p:nvPr/>
            </p:nvSpPr>
            <p:spPr bwMode="auto">
              <a:xfrm>
                <a:off x="2303359" y="495926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86"/>
              <p:cNvSpPr>
                <a:spLocks noChangeArrowheads="1"/>
              </p:cNvSpPr>
              <p:nvPr/>
            </p:nvSpPr>
            <p:spPr bwMode="auto">
              <a:xfrm>
                <a:off x="1499944" y="5230133"/>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87"/>
              <p:cNvSpPr>
                <a:spLocks noChangeArrowheads="1"/>
              </p:cNvSpPr>
              <p:nvPr/>
            </p:nvSpPr>
            <p:spPr bwMode="auto">
              <a:xfrm>
                <a:off x="1766873"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88"/>
              <p:cNvSpPr>
                <a:spLocks noChangeArrowheads="1"/>
              </p:cNvSpPr>
              <p:nvPr/>
            </p:nvSpPr>
            <p:spPr bwMode="auto">
              <a:xfrm>
                <a:off x="2036430"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89"/>
              <p:cNvSpPr>
                <a:spLocks noChangeArrowheads="1"/>
              </p:cNvSpPr>
              <p:nvPr/>
            </p:nvSpPr>
            <p:spPr bwMode="auto">
              <a:xfrm>
                <a:off x="2303359" y="5230133"/>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90"/>
              <p:cNvSpPr>
                <a:spLocks noChangeArrowheads="1"/>
              </p:cNvSpPr>
              <p:nvPr/>
            </p:nvSpPr>
            <p:spPr bwMode="auto">
              <a:xfrm>
                <a:off x="2303359" y="5230133"/>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91"/>
              <p:cNvSpPr>
                <a:spLocks noChangeArrowheads="1"/>
              </p:cNvSpPr>
              <p:nvPr/>
            </p:nvSpPr>
            <p:spPr bwMode="auto">
              <a:xfrm>
                <a:off x="1582784" y="4596343"/>
                <a:ext cx="14332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92"/>
              <p:cNvSpPr>
                <a:spLocks noChangeArrowheads="1"/>
              </p:cNvSpPr>
              <p:nvPr/>
            </p:nvSpPr>
            <p:spPr bwMode="auto">
              <a:xfrm>
                <a:off x="1773447" y="4596343"/>
                <a:ext cx="142011"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93"/>
              <p:cNvSpPr>
                <a:spLocks noChangeArrowheads="1"/>
              </p:cNvSpPr>
              <p:nvPr/>
            </p:nvSpPr>
            <p:spPr bwMode="auto">
              <a:xfrm>
                <a:off x="1030519" y="6783050"/>
                <a:ext cx="447072"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94"/>
              <p:cNvSpPr>
                <a:spLocks noChangeArrowheads="1"/>
              </p:cNvSpPr>
              <p:nvPr/>
            </p:nvSpPr>
            <p:spPr bwMode="auto">
              <a:xfrm>
                <a:off x="2303359" y="6783050"/>
                <a:ext cx="649569"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p:cNvGrpSpPr/>
          <p:nvPr/>
        </p:nvGrpSpPr>
        <p:grpSpPr>
          <a:xfrm>
            <a:off x="0" y="6522601"/>
            <a:ext cx="12192000" cy="354000"/>
            <a:chOff x="2577137" y="4571778"/>
            <a:chExt cx="9101124" cy="1390560"/>
          </a:xfrm>
        </p:grpSpPr>
        <p:sp>
          <p:nvSpPr>
            <p:cNvPr id="92"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93"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94"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315785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13"/>
                                        </p:tgtEl>
                                      </p:cBhvr>
                                    </p:animEffect>
                                    <p:set>
                                      <p:cBhvr>
                                        <p:cTn id="7" dur="1" fill="hold">
                                          <p:stCondLst>
                                            <p:cond delay="499"/>
                                          </p:stCondLst>
                                        </p:cTn>
                                        <p:tgtEl>
                                          <p:spTgt spid="31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8"/>
                                        </p:tgtEl>
                                      </p:cBhvr>
                                    </p:animEffect>
                                    <p:set>
                                      <p:cBhvr>
                                        <p:cTn id="10" dur="1" fill="hold">
                                          <p:stCondLst>
                                            <p:cond delay="499"/>
                                          </p:stCondLst>
                                        </p:cTn>
                                        <p:tgtEl>
                                          <p:spTgt spid="30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03"/>
                                        </p:tgtEl>
                                      </p:cBhvr>
                                    </p:animEffect>
                                    <p:set>
                                      <p:cBhvr>
                                        <p:cTn id="13" dur="1" fill="hold">
                                          <p:stCondLst>
                                            <p:cond delay="499"/>
                                          </p:stCondLst>
                                        </p:cTn>
                                        <p:tgtEl>
                                          <p:spTgt spid="303"/>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5"/>
                                        </p:tgtEl>
                                        <p:attrNameLst>
                                          <p:attrName>style.visibility</p:attrName>
                                        </p:attrNameLst>
                                      </p:cBhvr>
                                      <p:to>
                                        <p:strVal val="visible"/>
                                      </p:to>
                                    </p:set>
                                    <p:animEffect transition="in" filter="fade">
                                      <p:cBhvr>
                                        <p:cTn id="20" dur="500"/>
                                        <p:tgtEl>
                                          <p:spTgt spid="19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500"/>
                                        <p:tgtEl>
                                          <p:spTgt spid="13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bwMode="auto">
          <a:xfrm>
            <a:off x="6018822" y="2643252"/>
            <a:ext cx="2813225" cy="1667705"/>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412596" y="2636540"/>
            <a:ext cx="2813225" cy="1674418"/>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412595" y="1942390"/>
            <a:ext cx="11206976" cy="2465061"/>
            <a:chOff x="412595" y="1942390"/>
            <a:chExt cx="11206976" cy="2465061"/>
          </a:xfrm>
        </p:grpSpPr>
        <p:grpSp>
          <p:nvGrpSpPr>
            <p:cNvPr id="161" name="Group 160"/>
            <p:cNvGrpSpPr/>
            <p:nvPr/>
          </p:nvGrpSpPr>
          <p:grpSpPr>
            <a:xfrm>
              <a:off x="412595" y="4283366"/>
              <a:ext cx="11206974" cy="124085"/>
              <a:chOff x="142173" y="6674386"/>
              <a:chExt cx="12192000" cy="352244"/>
            </a:xfrm>
          </p:grpSpPr>
          <p:sp>
            <p:nvSpPr>
              <p:cNvPr id="162" name="Rectangle 161"/>
              <p:cNvSpPr/>
              <p:nvPr/>
            </p:nvSpPr>
            <p:spPr bwMode="auto">
              <a:xfrm>
                <a:off x="142173" y="6674386"/>
                <a:ext cx="3070718" cy="35224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p:cNvSpPr/>
              <p:nvPr/>
            </p:nvSpPr>
            <p:spPr bwMode="auto">
              <a:xfrm>
                <a:off x="3212891" y="6674386"/>
                <a:ext cx="3035506" cy="352244"/>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6248398" y="6674386"/>
                <a:ext cx="3037774" cy="3522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9286173" y="6674386"/>
                <a:ext cx="3048000" cy="352244"/>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412595" y="1942390"/>
              <a:ext cx="11206976" cy="2068844"/>
              <a:chOff x="-1" y="1920017"/>
              <a:chExt cx="9753601" cy="2141309"/>
            </a:xfrm>
          </p:grpSpPr>
          <p:sp>
            <p:nvSpPr>
              <p:cNvPr id="3" name="Rectangle 2"/>
              <p:cNvSpPr/>
              <p:nvPr/>
            </p:nvSpPr>
            <p:spPr bwMode="auto">
              <a:xfrm>
                <a:off x="-1" y="1920018"/>
                <a:ext cx="2438400" cy="72054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Increased security</a:t>
                </a:r>
              </a:p>
            </p:txBody>
          </p:sp>
          <p:sp>
            <p:nvSpPr>
              <p:cNvPr id="4" name="Rectangle 3"/>
              <p:cNvSpPr/>
              <p:nvPr/>
            </p:nvSpPr>
            <p:spPr bwMode="auto">
              <a:xfrm>
                <a:off x="2438399" y="1920018"/>
                <a:ext cx="2438400" cy="720546"/>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HSM protected keys</a:t>
                </a:r>
              </a:p>
            </p:txBody>
          </p:sp>
          <p:sp>
            <p:nvSpPr>
              <p:cNvPr id="5" name="Rectangle 4"/>
              <p:cNvSpPr/>
              <p:nvPr/>
            </p:nvSpPr>
            <p:spPr bwMode="auto">
              <a:xfrm>
                <a:off x="4876799" y="1920018"/>
                <a:ext cx="2438400" cy="72054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Compliance</a:t>
                </a:r>
              </a:p>
            </p:txBody>
          </p:sp>
          <p:sp>
            <p:nvSpPr>
              <p:cNvPr id="7" name="Rectangle 6"/>
              <p:cNvSpPr/>
              <p:nvPr/>
            </p:nvSpPr>
            <p:spPr bwMode="auto">
              <a:xfrm>
                <a:off x="7315200" y="1920017"/>
                <a:ext cx="2438400" cy="72054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rgbClr val="FFFFFF"/>
                    </a:solidFill>
                  </a:rPr>
                  <a:t>Monitoring</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 y="2640562"/>
                <a:ext cx="2438400" cy="1420764"/>
              </a:xfrm>
              <a:prstGeom prst="rect">
                <a:avLst/>
              </a:prstGeom>
              <a:noFill/>
            </p:spPr>
            <p:txBody>
              <a:bodyPr wrap="square" lIns="182880" tIns="146304" rIns="182880" bIns="146304" rtlCol="0">
                <a:spAutoFit/>
              </a:bodyPr>
              <a:lstStyle/>
              <a:p>
                <a:r>
                  <a:rPr lang="en-US" sz="1400" dirty="0">
                    <a:solidFill>
                      <a:srgbClr val="505050"/>
                    </a:solidFill>
                  </a:rPr>
                  <a:t>Encrypt keys and small secrets like passwords using keys </a:t>
                </a:r>
                <a:r>
                  <a:rPr lang="en-US" sz="1400" dirty="0" smtClean="0">
                    <a:solidFill>
                      <a:srgbClr val="505050"/>
                    </a:solidFill>
                  </a:rPr>
                  <a:t>protected by </a:t>
                </a:r>
                <a:r>
                  <a:rPr lang="en-US" sz="1400" dirty="0">
                    <a:solidFill>
                      <a:srgbClr val="505050"/>
                    </a:solidFill>
                  </a:rPr>
                  <a:t>tightly controlled and monitored Hardware Security Modules (HSMs)</a:t>
                </a:r>
                <a:endParaRPr lang="en-US" sz="1400" dirty="0">
                  <a:gradFill>
                    <a:gsLst>
                      <a:gs pos="2917">
                        <a:srgbClr val="505050"/>
                      </a:gs>
                      <a:gs pos="30000">
                        <a:srgbClr val="505050"/>
                      </a:gs>
                    </a:gsLst>
                    <a:lin ang="5400000" scaled="0"/>
                  </a:gradFill>
                </a:endParaRPr>
              </a:p>
            </p:txBody>
          </p:sp>
          <p:sp>
            <p:nvSpPr>
              <p:cNvPr id="10" name="TextBox 9"/>
              <p:cNvSpPr txBox="1"/>
              <p:nvPr/>
            </p:nvSpPr>
            <p:spPr>
              <a:xfrm>
                <a:off x="2438398" y="2640562"/>
                <a:ext cx="2438400" cy="1197774"/>
              </a:xfrm>
              <a:prstGeom prst="rect">
                <a:avLst/>
              </a:prstGeom>
              <a:noFill/>
            </p:spPr>
            <p:txBody>
              <a:bodyPr wrap="square" lIns="182880" tIns="146304" rIns="182880" bIns="146304" rtlCol="0">
                <a:spAutoFit/>
              </a:bodyPr>
              <a:lstStyle/>
              <a:p>
                <a:r>
                  <a:rPr lang="en-US" sz="1400" dirty="0">
                    <a:solidFill>
                      <a:schemeClr val="bg1"/>
                    </a:solidFill>
                  </a:rPr>
                  <a:t>Import or generate your keys in HSMs for added assurance </a:t>
                </a:r>
                <a:r>
                  <a:rPr lang="en-US" sz="1400" dirty="0" smtClean="0">
                    <a:solidFill>
                      <a:schemeClr val="bg1"/>
                    </a:solidFill>
                  </a:rPr>
                  <a:t>– so that keys stay within </a:t>
                </a:r>
                <a:r>
                  <a:rPr lang="en-US" sz="1400" dirty="0">
                    <a:solidFill>
                      <a:schemeClr val="bg1"/>
                    </a:solidFill>
                  </a:rPr>
                  <a:t>the HSM boundary</a:t>
                </a:r>
              </a:p>
            </p:txBody>
          </p:sp>
          <p:sp>
            <p:nvSpPr>
              <p:cNvPr id="11" name="TextBox 10"/>
              <p:cNvSpPr txBox="1"/>
              <p:nvPr/>
            </p:nvSpPr>
            <p:spPr>
              <a:xfrm>
                <a:off x="4876799" y="2640562"/>
                <a:ext cx="2438399" cy="1420764"/>
              </a:xfrm>
              <a:prstGeom prst="rect">
                <a:avLst/>
              </a:prstGeom>
              <a:noFill/>
            </p:spPr>
            <p:txBody>
              <a:bodyPr wrap="square" lIns="182880" tIns="146304" rIns="182880" bIns="146304" rtlCol="0">
                <a:spAutoFit/>
              </a:bodyPr>
              <a:lstStyle>
                <a:defPPr>
                  <a:defRPr lang="en-US"/>
                </a:defPPr>
                <a:lvl1pPr>
                  <a:lnSpc>
                    <a:spcPct val="90000"/>
                  </a:lnSpc>
                  <a:defRPr sz="1400"/>
                </a:lvl1pPr>
              </a:lstStyle>
              <a:p>
                <a:pPr>
                  <a:lnSpc>
                    <a:spcPct val="100000"/>
                  </a:lnSpc>
                </a:pPr>
                <a:r>
                  <a:rPr lang="en-US" dirty="0">
                    <a:solidFill>
                      <a:srgbClr val="505050"/>
                    </a:solidFill>
                  </a:rPr>
                  <a:t>Comply with regulatory standards for secure key management, including the US Government FIPS </a:t>
                </a:r>
                <a:r>
                  <a:rPr lang="en-US" dirty="0" smtClean="0">
                    <a:solidFill>
                      <a:srgbClr val="505050"/>
                    </a:solidFill>
                  </a:rPr>
                  <a:t>140-2 Level 2 and Common Criteria EAL 4+</a:t>
                </a:r>
                <a:endParaRPr lang="en-US" dirty="0">
                  <a:solidFill>
                    <a:srgbClr val="505050"/>
                  </a:solidFill>
                </a:endParaRPr>
              </a:p>
            </p:txBody>
          </p:sp>
          <p:sp>
            <p:nvSpPr>
              <p:cNvPr id="13" name="TextBox 12"/>
              <p:cNvSpPr txBox="1"/>
              <p:nvPr/>
            </p:nvSpPr>
            <p:spPr>
              <a:xfrm>
                <a:off x="7315198" y="2640562"/>
                <a:ext cx="2438400" cy="1309270"/>
              </a:xfrm>
              <a:prstGeom prst="rect">
                <a:avLst/>
              </a:prstGeom>
              <a:noFill/>
            </p:spPr>
            <p:txBody>
              <a:bodyPr wrap="square" lIns="182880" tIns="146304" rIns="182880" bIns="146304" rtlCol="0">
                <a:spAutoFit/>
              </a:bodyPr>
              <a:lstStyle>
                <a:defPPr>
                  <a:defRPr lang="en-US"/>
                </a:defPPr>
                <a:lvl1pPr>
                  <a:lnSpc>
                    <a:spcPct val="90000"/>
                  </a:lnSpc>
                  <a:defRPr sz="1400"/>
                </a:lvl1pPr>
              </a:lstStyle>
              <a:p>
                <a:r>
                  <a:rPr lang="en-US" dirty="0">
                    <a:solidFill>
                      <a:schemeClr val="bg1"/>
                    </a:solidFill>
                  </a:rPr>
                  <a:t>Monitor and audit key use through Azure logging – pipe logs into HDInsight or your SIEM for additional analysis (coming soon)</a:t>
                </a:r>
              </a:p>
            </p:txBody>
          </p:sp>
        </p:grpSp>
      </p:grpSp>
      <p:grpSp>
        <p:nvGrpSpPr>
          <p:cNvPr id="15" name="Group 14"/>
          <p:cNvGrpSpPr/>
          <p:nvPr/>
        </p:nvGrpSpPr>
        <p:grpSpPr>
          <a:xfrm>
            <a:off x="7122543" y="4210147"/>
            <a:ext cx="4562419" cy="2811678"/>
            <a:chOff x="6500851" y="3483227"/>
            <a:chExt cx="5854620" cy="3608021"/>
          </a:xfrm>
        </p:grpSpPr>
        <p:sp>
          <p:nvSpPr>
            <p:cNvPr id="163"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00B0F0"/>
                </a:solidFill>
              </a:endParaRPr>
            </a:p>
          </p:txBody>
        </p:sp>
        <p:grpSp>
          <p:nvGrpSpPr>
            <p:cNvPr id="14" name="Group 13"/>
            <p:cNvGrpSpPr/>
            <p:nvPr/>
          </p:nvGrpSpPr>
          <p:grpSpPr>
            <a:xfrm>
              <a:off x="7670204" y="4209878"/>
              <a:ext cx="3045152" cy="1992958"/>
              <a:chOff x="7670204" y="4209878"/>
              <a:chExt cx="3045152" cy="1992958"/>
            </a:xfrm>
          </p:grpSpPr>
          <p:grpSp>
            <p:nvGrpSpPr>
              <p:cNvPr id="131" name="Group 130"/>
              <p:cNvGrpSpPr/>
              <p:nvPr/>
            </p:nvGrpSpPr>
            <p:grpSpPr>
              <a:xfrm>
                <a:off x="9255230" y="4209878"/>
                <a:ext cx="714147" cy="487840"/>
                <a:chOff x="10236200" y="3170238"/>
                <a:chExt cx="1062038" cy="725487"/>
              </a:xfrm>
              <a:solidFill>
                <a:schemeClr val="bg1">
                  <a:lumMod val="65000"/>
                </a:schemeClr>
              </a:solidFill>
            </p:grpSpPr>
            <p:sp>
              <p:nvSpPr>
                <p:cNvPr id="132" name="Freeform 131"/>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Freeform 132"/>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Freeform 133"/>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Freeform 134"/>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Freeform 135"/>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7" name="Freeform 136"/>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8" name="Freeform 137"/>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9" name="Freeform 138"/>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0" name="Freeform 139"/>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1" name="Freeform 140"/>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2" name="Freeform 141"/>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Freeform 142"/>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143"/>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144"/>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6" name="Freeform 145"/>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7" name="Freeform 146"/>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8" name="Freeform 147"/>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9" name="Freeform 148"/>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0" name="Freeform 149"/>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1" name="Freeform 150"/>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2" name="Freeform 151"/>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152"/>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4" name="Freeform 153"/>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5" name="Freeform 154"/>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6" name="Freeform 155"/>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7" name="Freeform 156"/>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8" name="Freeform 157"/>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9" name="Freeform 158"/>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0" name="Freeform 159"/>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64" name="Group 63"/>
              <p:cNvGrpSpPr/>
              <p:nvPr/>
            </p:nvGrpSpPr>
            <p:grpSpPr>
              <a:xfrm>
                <a:off x="7670204" y="4435870"/>
                <a:ext cx="1728555" cy="1181597"/>
                <a:chOff x="7824788" y="2765425"/>
                <a:chExt cx="1971675" cy="1347788"/>
              </a:xfrm>
              <a:solidFill>
                <a:schemeClr val="accent6"/>
              </a:solidFill>
            </p:grpSpPr>
            <p:sp>
              <p:nvSpPr>
                <p:cNvPr id="65"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3"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5"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0"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94" name="Group 93"/>
              <p:cNvGrpSpPr/>
              <p:nvPr/>
            </p:nvGrpSpPr>
            <p:grpSpPr>
              <a:xfrm>
                <a:off x="9784274" y="4790767"/>
                <a:ext cx="931082" cy="636030"/>
                <a:chOff x="10236200" y="3170238"/>
                <a:chExt cx="1062038" cy="725487"/>
              </a:xfrm>
              <a:solidFill>
                <a:schemeClr val="accent5"/>
              </a:solidFill>
            </p:grpSpPr>
            <p:sp>
              <p:nvSpPr>
                <p:cNvPr id="95" name="Freeform 94"/>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95"/>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96"/>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97"/>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98"/>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Freeform 99"/>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Freeform 100"/>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Freeform 101"/>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Freeform 102"/>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Freeform 103"/>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104"/>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105"/>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7" name="Freeform 106"/>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107"/>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9" name="Freeform 108"/>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Freeform 109"/>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1" name="Freeform 110"/>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2" name="Freeform 111"/>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Freeform 112"/>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Freeform 113"/>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Freeform 114"/>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Freeform 115"/>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Freeform 116"/>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8" name="Freeform 117"/>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9" name="Freeform 118"/>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0" name="Freeform 119"/>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120"/>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2" name="Freeform 121"/>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Freeform 122"/>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27" name="Group 126"/>
              <p:cNvGrpSpPr/>
              <p:nvPr/>
            </p:nvGrpSpPr>
            <p:grpSpPr>
              <a:xfrm>
                <a:off x="8616736" y="5375377"/>
                <a:ext cx="702773" cy="827459"/>
                <a:chOff x="5433800" y="4790767"/>
                <a:chExt cx="1264119" cy="1488399"/>
              </a:xfrm>
              <a:effectLst/>
            </p:grpSpPr>
            <p:sp>
              <p:nvSpPr>
                <p:cNvPr id="8" name="Oval 7"/>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nvGrpSpPr>
              <p:cNvPr id="128" name="Group 127"/>
              <p:cNvGrpSpPr/>
              <p:nvPr/>
            </p:nvGrpSpPr>
            <p:grpSpPr>
              <a:xfrm>
                <a:off x="9847006" y="5354227"/>
                <a:ext cx="506203" cy="596014"/>
                <a:chOff x="5433800" y="4790767"/>
                <a:chExt cx="1264119" cy="1488399"/>
              </a:xfrm>
              <a:effectLst/>
            </p:grpSpPr>
            <p:sp>
              <p:nvSpPr>
                <p:cNvPr id="129" name="Oval 12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grpSp>
      <p:sp>
        <p:nvSpPr>
          <p:cNvPr id="2" name="Title 1"/>
          <p:cNvSpPr>
            <a:spLocks noGrp="1"/>
          </p:cNvSpPr>
          <p:nvPr>
            <p:ph type="title"/>
          </p:nvPr>
        </p:nvSpPr>
        <p:spPr/>
        <p:txBody>
          <a:bodyPr/>
          <a:lstStyle/>
          <a:p>
            <a:r>
              <a:rPr lang="en-US" sz="4800" dirty="0"/>
              <a:t>Enhance data protection and compliance </a:t>
            </a:r>
          </a:p>
        </p:txBody>
      </p:sp>
      <p:sp>
        <p:nvSpPr>
          <p:cNvPr id="46" name="TextBox 45"/>
          <p:cNvSpPr txBox="1"/>
          <p:nvPr/>
        </p:nvSpPr>
        <p:spPr>
          <a:xfrm>
            <a:off x="12181773" y="6264550"/>
            <a:ext cx="184730" cy="646331"/>
          </a:xfrm>
          <a:prstGeom prst="rect">
            <a:avLst/>
          </a:prstGeom>
          <a:noFill/>
        </p:spPr>
        <p:txBody>
          <a:bodyPr wrap="none" rtlCol="0">
            <a:spAutoFit/>
          </a:bodyPr>
          <a:lstStyle/>
          <a:p>
            <a:pPr algn="r"/>
            <a:endParaRPr lang="en-US" sz="3600" b="1" dirty="0">
              <a:solidFill>
                <a:srgbClr val="D0E6B8"/>
              </a:solidFill>
            </a:endParaRPr>
          </a:p>
        </p:txBody>
      </p:sp>
      <p:grpSp>
        <p:nvGrpSpPr>
          <p:cNvPr id="58" name="Group 57"/>
          <p:cNvGrpSpPr/>
          <p:nvPr/>
        </p:nvGrpSpPr>
        <p:grpSpPr>
          <a:xfrm>
            <a:off x="-75304" y="6497619"/>
            <a:ext cx="12267304" cy="461665"/>
            <a:chOff x="-75304" y="6497619"/>
            <a:chExt cx="12267304" cy="461665"/>
          </a:xfrm>
        </p:grpSpPr>
        <p:grpSp>
          <p:nvGrpSpPr>
            <p:cNvPr id="59" name="Group 58"/>
            <p:cNvGrpSpPr/>
            <p:nvPr/>
          </p:nvGrpSpPr>
          <p:grpSpPr>
            <a:xfrm>
              <a:off x="0" y="6522601"/>
              <a:ext cx="12192000" cy="354000"/>
              <a:chOff x="2577137" y="4571778"/>
              <a:chExt cx="9101124" cy="1390560"/>
            </a:xfrm>
          </p:grpSpPr>
          <p:sp>
            <p:nvSpPr>
              <p:cNvPr id="61"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62"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63"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
          <p:nvSpPr>
            <p:cNvPr id="60" name="TextBox 59"/>
            <p:cNvSpPr txBox="1"/>
            <p:nvPr/>
          </p:nvSpPr>
          <p:spPr>
            <a:xfrm>
              <a:off x="-75304" y="6497619"/>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grpSp>
        <p:nvGrpSpPr>
          <p:cNvPr id="165" name="Group 164"/>
          <p:cNvGrpSpPr/>
          <p:nvPr/>
        </p:nvGrpSpPr>
        <p:grpSpPr>
          <a:xfrm>
            <a:off x="9059502" y="5168936"/>
            <a:ext cx="908118" cy="1039330"/>
            <a:chOff x="8908825" y="4457141"/>
            <a:chExt cx="1325107" cy="1516569"/>
          </a:xfrm>
        </p:grpSpPr>
        <p:grpSp>
          <p:nvGrpSpPr>
            <p:cNvPr id="54" name="Group 53"/>
            <p:cNvGrpSpPr/>
            <p:nvPr/>
          </p:nvGrpSpPr>
          <p:grpSpPr>
            <a:xfrm>
              <a:off x="8908825" y="4457141"/>
              <a:ext cx="1325107" cy="1516569"/>
              <a:chOff x="9692489" y="5620149"/>
              <a:chExt cx="837737" cy="958779"/>
            </a:xfrm>
            <a:solidFill>
              <a:srgbClr val="2E75B6"/>
            </a:solidFill>
          </p:grpSpPr>
          <p:sp>
            <p:nvSpPr>
              <p:cNvPr id="55" name="Freeform 10"/>
              <p:cNvSpPr>
                <a:spLocks/>
              </p:cNvSpPr>
              <p:nvPr/>
            </p:nvSpPr>
            <p:spPr bwMode="auto">
              <a:xfrm>
                <a:off x="9692489" y="5620149"/>
                <a:ext cx="837737" cy="958779"/>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6" name="Freeform 10"/>
              <p:cNvSpPr>
                <a:spLocks/>
              </p:cNvSpPr>
              <p:nvPr/>
            </p:nvSpPr>
            <p:spPr bwMode="auto">
              <a:xfrm>
                <a:off x="9765190" y="5703355"/>
                <a:ext cx="692335" cy="792366"/>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pic>
          <p:nvPicPr>
            <p:cNvPr id="164" name="Picture 1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9300941" y="4910380"/>
              <a:ext cx="548133" cy="479138"/>
            </a:xfrm>
            <a:prstGeom prst="rect">
              <a:avLst/>
            </a:prstGeom>
          </p:spPr>
        </p:pic>
      </p:grpSp>
    </p:spTree>
    <p:extLst>
      <p:ext uri="{BB962C8B-B14F-4D97-AF65-F5344CB8AC3E}">
        <p14:creationId xmlns:p14="http://schemas.microsoft.com/office/powerpoint/2010/main" val="15326364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p:cTn id="7" dur="500" fill="hold"/>
                                        <p:tgtEl>
                                          <p:spTgt spid="165"/>
                                        </p:tgtEl>
                                        <p:attrNameLst>
                                          <p:attrName>ppt_w</p:attrName>
                                        </p:attrNameLst>
                                      </p:cBhvr>
                                      <p:tavLst>
                                        <p:tav tm="0">
                                          <p:val>
                                            <p:fltVal val="0"/>
                                          </p:val>
                                        </p:tav>
                                        <p:tav tm="100000">
                                          <p:val>
                                            <p:strVal val="#ppt_w"/>
                                          </p:val>
                                        </p:tav>
                                      </p:tavLst>
                                    </p:anim>
                                    <p:anim calcmode="lin" valueType="num">
                                      <p:cBhvr>
                                        <p:cTn id="8" dur="500" fill="hold"/>
                                        <p:tgtEl>
                                          <p:spTgt spid="165"/>
                                        </p:tgtEl>
                                        <p:attrNameLst>
                                          <p:attrName>ppt_h</p:attrName>
                                        </p:attrNameLst>
                                      </p:cBhvr>
                                      <p:tavLst>
                                        <p:tav tm="0">
                                          <p:val>
                                            <p:fltVal val="0"/>
                                          </p:val>
                                        </p:tav>
                                        <p:tav tm="100000">
                                          <p:val>
                                            <p:strVal val="#ppt_h"/>
                                          </p:val>
                                        </p:tav>
                                      </p:tavLst>
                                    </p:anim>
                                    <p:animEffect transition="in" filter="fade">
                                      <p:cBhvr>
                                        <p:cTn id="9"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42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43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5114</TotalTime>
  <Words>4559</Words>
  <Application>Microsoft Office PowerPoint</Application>
  <PresentationFormat>Widescreen</PresentationFormat>
  <Paragraphs>780</Paragraphs>
  <Slides>46</Slides>
  <Notes>33</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SimSun</vt:lpstr>
      <vt:lpstr>Arial</vt:lpstr>
      <vt:lpstr>Calibri</vt:lpstr>
      <vt:lpstr>Courier New</vt:lpstr>
      <vt:lpstr>Segoe Light</vt:lpstr>
      <vt:lpstr>Segoe UI</vt:lpstr>
      <vt:lpstr>Segoe UI Light</vt:lpstr>
      <vt:lpstr>Segoe UI Semibold</vt:lpstr>
      <vt:lpstr>Times New Roman</vt:lpstr>
      <vt:lpstr>Wingdings</vt:lpstr>
      <vt:lpstr>Azure Medium</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PowerPoint Presentation</vt:lpstr>
      <vt:lpstr>General purpose compute: Standard tier Offers the most flexibility. Supports all virtual machine configurations and features </vt:lpstr>
      <vt:lpstr>Optimized compute 60% faster CPUs, more memory, and local SSD</vt:lpstr>
      <vt:lpstr>Performance optimized compute Unparalleled computational performance with latest CPUs, more memory, and more local SSD</vt:lpstr>
      <vt:lpstr>Network optimized Fast networking with Infiniband support Adds a 40Gbit/s InfiniBand network with remote direct memory access (RDMA) technology. Ideal for Message Passing Interface (MPI) applications, high-performance clusters, modeling and simulations, video encoding, and other compute or network intensive scenarios.</vt:lpstr>
      <vt:lpstr>Demo: Provisioning VM</vt:lpstr>
      <vt:lpstr>VM Extensions</vt:lpstr>
      <vt:lpstr>Demo: VM Extension</vt:lpstr>
      <vt:lpstr>VM Extensions</vt:lpstr>
      <vt:lpstr>VM Extensions</vt:lpstr>
      <vt:lpstr>Data Persistence</vt:lpstr>
      <vt:lpstr>Disks and Images</vt:lpstr>
      <vt:lpstr>Image Mobility</vt:lpstr>
      <vt:lpstr>VM disk layout</vt:lpstr>
      <vt:lpstr>Persistent Disks and Highly Durable</vt:lpstr>
      <vt:lpstr>Azure Files</vt:lpstr>
      <vt:lpstr>Azure Files - Scenarios</vt:lpstr>
      <vt:lpstr>Azure Files vs Disks</vt:lpstr>
      <vt:lpstr>Virtual Machine Availability</vt:lpstr>
      <vt:lpstr>Meaning of 9’s</vt:lpstr>
      <vt:lpstr>Service Level Agreements </vt:lpstr>
      <vt:lpstr>Fault and Update Domains</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Microsoft Azure Key Vault</vt:lpstr>
      <vt:lpstr>Enhance data protection and compliance </vt:lpstr>
      <vt:lpstr>Virtual Networks</vt:lpstr>
      <vt:lpstr>Azure Virtual Networks</vt:lpstr>
      <vt:lpstr>Virtual Network Scenarios</vt:lpstr>
      <vt:lpstr>Cross-premises Connectivity</vt:lpstr>
      <vt:lpstr>Demo: Virtual Network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347</cp:revision>
  <cp:lastPrinted>2014-03-26T17:46:13Z</cp:lastPrinted>
  <dcterms:created xsi:type="dcterms:W3CDTF">2014-03-19T23:21:38Z</dcterms:created>
  <dcterms:modified xsi:type="dcterms:W3CDTF">2015-01-30T09:16:17Z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