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6" r:id="rId5"/>
    <p:sldId id="575" r:id="rId6"/>
    <p:sldId id="711" r:id="rId7"/>
    <p:sldId id="586" r:id="rId8"/>
    <p:sldId id="684" r:id="rId9"/>
    <p:sldId id="621" r:id="rId10"/>
    <p:sldId id="579" r:id="rId11"/>
    <p:sldId id="661" r:id="rId12"/>
    <p:sldId id="664" r:id="rId13"/>
    <p:sldId id="667" r:id="rId14"/>
    <p:sldId id="620" r:id="rId15"/>
    <p:sldId id="607" r:id="rId16"/>
    <p:sldId id="708" r:id="rId17"/>
    <p:sldId id="709" r:id="rId18"/>
    <p:sldId id="710" r:id="rId19"/>
    <p:sldId id="712" r:id="rId20"/>
    <p:sldId id="714" r:id="rId21"/>
    <p:sldId id="713" r:id="rId22"/>
    <p:sldId id="619"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575"/>
            <p14:sldId id="711"/>
          </p14:sldIdLst>
        </p14:section>
        <p14:section name="Blobs" id="{9537C4D5-6085-485D-980C-7A4EE7AE1F14}">
          <p14:sldIdLst>
            <p14:sldId id="586"/>
            <p14:sldId id="684"/>
          </p14:sldIdLst>
        </p14:section>
        <p14:section name="Tables" id="{CF6DFC42-D1C6-4C1D-8417-D121290B8A38}">
          <p14:sldIdLst>
            <p14:sldId id="621"/>
            <p14:sldId id="579"/>
            <p14:sldId id="661"/>
            <p14:sldId id="664"/>
            <p14:sldId id="667"/>
          </p14:sldIdLst>
        </p14:section>
        <p14:section name="Queues" id="{0F6597B3-7F0A-4FCA-8DD0-560CE2292A49}">
          <p14:sldIdLst>
            <p14:sldId id="620"/>
            <p14:sldId id="607"/>
          </p14:sldIdLst>
        </p14:section>
        <p14:section name="Sql Database" id="{E4571BF5-5FD5-481C-85B6-EC22B16C37DA}">
          <p14:sldIdLst>
            <p14:sldId id="708"/>
            <p14:sldId id="709"/>
            <p14:sldId id="710"/>
          </p14:sldIdLst>
        </p14:section>
        <p14:section name="Redis Cache" id="{FA90F716-64BD-4E63-A866-2D694AF609BF}">
          <p14:sldIdLst>
            <p14:sldId id="712"/>
          </p14:sldIdLst>
        </p14:section>
        <p14:section name="Document DB" id="{263CEDA1-688C-4FF0-A7B1-B632EBA119F6}">
          <p14:sldIdLst>
            <p14:sldId id="714"/>
            <p14:sldId id="713"/>
          </p14:sldIdLst>
        </p14:section>
        <p14:section name="Close" id="{00D3D8B1-E403-4E21-9A68-5DB578B087B8}">
          <p14:sldIdLst>
            <p14:sldId id="619"/>
          </p14:sldIdLst>
        </p14:section>
        <p14:section name="Extra slides" id="{FD6797D5-E70A-4ED9-93AC-7D33CDAA9F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 id="2" name="Magnus Mårtensson" initials="MM" lastIdx="0" clrIdx="1">
    <p:extLst>
      <p:ext uri="{19B8F6BF-5375-455C-9EA6-DF929625EA0E}">
        <p15:presenceInfo xmlns:p15="http://schemas.microsoft.com/office/powerpoint/2012/main" userId="e6247bbffbbc7f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500"/>
    <a:srgbClr val="C86E00"/>
    <a:srgbClr val="4472C4"/>
    <a:srgbClr val="70AD47"/>
    <a:srgbClr val="A5A5A5"/>
    <a:srgbClr val="FFC000"/>
    <a:srgbClr val="ED7D31"/>
    <a:srgbClr val="1D4380"/>
    <a:srgbClr val="000000"/>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70" autoAdjust="0"/>
    <p:restoredTop sz="78825" autoAdjust="0"/>
  </p:normalViewPr>
  <p:slideViewPr>
    <p:cSldViewPr snapToGrid="0">
      <p:cViewPr varScale="1">
        <p:scale>
          <a:sx n="55" d="100"/>
          <a:sy n="55" d="100"/>
        </p:scale>
        <p:origin x="972" y="66"/>
      </p:cViewPr>
      <p:guideLst/>
    </p:cSldViewPr>
  </p:slideViewPr>
  <p:notesTextViewPr>
    <p:cViewPr>
      <p:scale>
        <a:sx n="125" d="100"/>
        <a:sy n="125" d="100"/>
      </p:scale>
      <p:origin x="0" y="0"/>
    </p:cViewPr>
  </p:notesTextViewPr>
  <p:sorterViewPr>
    <p:cViewPr varScale="1">
      <p:scale>
        <a:sx n="1" d="1"/>
        <a:sy n="1" d="1"/>
      </p:scale>
      <p:origin x="0" y="-34744"/>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Redis</a:t>
          </a:r>
          <a:r>
            <a:rPr lang="en-US" dirty="0" smtClean="0">
              <a:latin typeface="+mj-lt"/>
            </a:rPr>
            <a:t> Cache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Tables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smtClean="0">
              <a:latin typeface="+mj-lt"/>
            </a:rPr>
            <a:t>SQL Databases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67D28184-0697-4C23-9306-55B463EB890F}">
      <dgm:prSet/>
      <dgm:spPr/>
      <dgm:t>
        <a:bodyPr/>
        <a:lstStyle/>
        <a:p>
          <a:pPr rtl="0"/>
          <a:r>
            <a:rPr lang="en-US" dirty="0" err="1" smtClean="0">
              <a:latin typeface="+mj-lt"/>
            </a:rPr>
            <a:t>DocumentDB</a:t>
          </a:r>
          <a:endParaRPr lang="en-US" dirty="0">
            <a:latin typeface="+mj-lt"/>
          </a:endParaRPr>
        </a:p>
      </dgm:t>
    </dgm:pt>
    <dgm:pt modelId="{F521329D-3D21-46B0-A6E6-96B8ACB2C086}" type="parTrans" cxnId="{EDB8BE67-34D5-4983-BCFE-E1B59EF69823}">
      <dgm:prSet/>
      <dgm:spPr/>
    </dgm:pt>
    <dgm:pt modelId="{3EF60C55-A1D1-46C7-B767-CE2C96A9248E}" type="sibTrans" cxnId="{EDB8BE67-34D5-4983-BCFE-E1B59EF69823}">
      <dgm:prSet/>
      <dgm:spPr/>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6">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6">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6">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6">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6">
        <dgm:presLayoutVars>
          <dgm:bulletEnabled val="1"/>
        </dgm:presLayoutVars>
      </dgm:prSet>
      <dgm:spPr/>
      <dgm:t>
        <a:bodyPr/>
        <a:lstStyle/>
        <a:p>
          <a:endParaRPr lang="sv-SE"/>
        </a:p>
      </dgm:t>
    </dgm:pt>
    <dgm:pt modelId="{7F1AC7A5-E5FF-48B2-A1A8-0D3E3AE09B34}" type="pres">
      <dgm:prSet presAssocID="{C2FEA942-5227-43E3-A4F9-C754AC1B3569}" presName="sibTrans" presStyleCnt="0"/>
      <dgm:spPr/>
    </dgm:pt>
    <dgm:pt modelId="{62277C59-5080-4501-8A1E-AC99653BDC7E}" type="pres">
      <dgm:prSet presAssocID="{67D28184-0697-4C23-9306-55B463EB890F}" presName="node" presStyleLbl="node1" presStyleIdx="5" presStyleCnt="6">
        <dgm:presLayoutVars>
          <dgm:bulletEnabled val="1"/>
        </dgm:presLayoutVars>
      </dgm:prSet>
      <dgm:spPr/>
      <dgm:t>
        <a:bodyPr/>
        <a:lstStyle/>
        <a:p>
          <a:endParaRPr lang="el-GR"/>
        </a:p>
      </dgm:t>
    </dgm:pt>
  </dgm:ptLst>
  <dgm:cxnLst>
    <dgm:cxn modelId="{2D456736-8275-4E97-BA87-2CBFACB8FF7B}" srcId="{FAB1662F-7421-4F7B-A5C0-57390BFE5777}" destId="{DB546BCF-1362-4A4F-929E-4AEDE42A9DA0}" srcOrd="4" destOrd="0" parTransId="{D1B776D1-5204-4198-B719-950ABDCDF8DD}" sibTransId="{C2FEA942-5227-43E3-A4F9-C754AC1B3569}"/>
    <dgm:cxn modelId="{18DF9F11-ED85-4D66-BCFA-4DDB60EF90B9}" type="presOf" srcId="{67D28184-0697-4C23-9306-55B463EB890F}" destId="{62277C59-5080-4501-8A1E-AC99653BDC7E}" srcOrd="0" destOrd="0" presId="urn:microsoft.com/office/officeart/2005/8/layout/default"/>
    <dgm:cxn modelId="{EDB8BE67-34D5-4983-BCFE-E1B59EF69823}" srcId="{FAB1662F-7421-4F7B-A5C0-57390BFE5777}" destId="{67D28184-0697-4C23-9306-55B463EB890F}" srcOrd="5" destOrd="0" parTransId="{F521329D-3D21-46B0-A6E6-96B8ACB2C086}" sibTransId="{3EF60C55-A1D1-46C7-B767-CE2C96A9248E}"/>
    <dgm:cxn modelId="{2668A383-39D7-40B4-BA62-3FC0617AED0F}"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B96A1799-2D86-4AF7-A5B3-9E5BF83C3E57}" type="presOf" srcId="{FAB1662F-7421-4F7B-A5C0-57390BFE5777}" destId="{2AFE754E-A9BE-43F0-99CC-FD0E25860E09}"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8EA81EAA-0C3D-4CEE-A885-57E189EB9081}" type="presOf" srcId="{74B70E5F-85FA-42B8-A7FE-FD42B697C579}" destId="{AD9EF522-A474-43A3-8895-E1B5C946DABC}"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D683A6DF-30D0-4E8C-BB8D-EDEDF86FCFE7}" type="presOf" srcId="{531110E4-6D55-4962-93D0-4E603B05B24B}" destId="{2F601865-3E58-4139-BFA9-1AF94B35BE81}" srcOrd="0" destOrd="0" presId="urn:microsoft.com/office/officeart/2005/8/layout/default"/>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F3F00E0F-2FEF-4726-AF2B-DE54A16B5584}" type="presParOf" srcId="{2AFE754E-A9BE-43F0-99CC-FD0E25860E09}" destId="{E0980EF2-B319-4BA5-B75F-359B4A7D053B}" srcOrd="2" destOrd="0" presId="urn:microsoft.com/office/officeart/2005/8/layout/default"/>
    <dgm:cxn modelId="{2AFA2341-AE27-4875-910C-D61F659266EB}" type="presParOf" srcId="{2AFE754E-A9BE-43F0-99CC-FD0E25860E09}" destId="{C7A769F2-CA1B-4FA4-BEAF-44CE4DDF200C}" srcOrd="3" destOrd="0" presId="urn:microsoft.com/office/officeart/2005/8/layout/default"/>
    <dgm:cxn modelId="{C495CED7-2E4A-49AF-855C-5CDA79E8CE12}" type="presParOf" srcId="{2AFE754E-A9BE-43F0-99CC-FD0E25860E09}" destId="{2F601865-3E58-4139-BFA9-1AF94B35BE81}" srcOrd="4" destOrd="0" presId="urn:microsoft.com/office/officeart/2005/8/layout/default"/>
    <dgm:cxn modelId="{D3F80EB6-75C6-4837-AD92-CC203C8AFEB8}" type="presParOf" srcId="{2AFE754E-A9BE-43F0-99CC-FD0E25860E09}" destId="{ED8DD377-82C0-423A-B9C7-ADE99AB22F3F}" srcOrd="5" destOrd="0" presId="urn:microsoft.com/office/officeart/2005/8/layout/default"/>
    <dgm:cxn modelId="{587427B3-45F9-41D3-8DE4-456A8C1E4464}" type="presParOf" srcId="{2AFE754E-A9BE-43F0-99CC-FD0E25860E09}" destId="{66D9549B-2C0B-4DD0-84F1-F631B1D3B518}" srcOrd="6" destOrd="0" presId="urn:microsoft.com/office/officeart/2005/8/layout/default"/>
    <dgm:cxn modelId="{E7F22438-766D-4BE8-8379-78E7DC6FBF01}" type="presParOf" srcId="{2AFE754E-A9BE-43F0-99CC-FD0E25860E09}" destId="{CF8E7A5E-BA66-4CDB-81EA-D786FEF504C8}" srcOrd="7" destOrd="0" presId="urn:microsoft.com/office/officeart/2005/8/layout/default"/>
    <dgm:cxn modelId="{A0680EA1-CA00-4495-A748-7CA7218D51C3}" type="presParOf" srcId="{2AFE754E-A9BE-43F0-99CC-FD0E25860E09}" destId="{21DCB6CE-4246-4C7F-A1D3-5BECFE73CC9C}" srcOrd="8" destOrd="0" presId="urn:microsoft.com/office/officeart/2005/8/layout/default"/>
    <dgm:cxn modelId="{92109269-4080-46D8-B07E-6319A11C3463}" type="presParOf" srcId="{2AFE754E-A9BE-43F0-99CC-FD0E25860E09}" destId="{7F1AC7A5-E5FF-48B2-A1A8-0D3E3AE09B34}" srcOrd="9" destOrd="0" presId="urn:microsoft.com/office/officeart/2005/8/layout/default"/>
    <dgm:cxn modelId="{91F4CC0F-920C-451C-954F-2690EF65857B}" type="presParOf" srcId="{2AFE754E-A9BE-43F0-99CC-FD0E25860E09}" destId="{62277C59-5080-4501-8A1E-AC99653BDC7E}"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dirty="0" smtClean="0">
              <a:latin typeface="+mj-lt"/>
            </a:rPr>
            <a:t>Blobs</a:t>
          </a:r>
          <a:endParaRPr lang="en-US" sz="4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dirty="0" smtClean="0">
              <a:latin typeface="+mj-lt"/>
            </a:rPr>
            <a:t>Tables</a:t>
          </a:r>
          <a:endParaRPr lang="en-US" sz="4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smtClean="0">
              <a:latin typeface="+mj-lt"/>
            </a:rPr>
            <a:t>Queues</a:t>
          </a:r>
          <a:endParaRPr lang="en-US" sz="4300" kern="1200" dirty="0">
            <a:latin typeface="+mj-lt"/>
          </a:endParaRPr>
        </a:p>
      </dsp:txBody>
      <dsp:txXfrm>
        <a:off x="7544534" y="218857"/>
        <a:ext cx="3429334" cy="2057600"/>
      </dsp:txXfrm>
    </dsp:sp>
    <dsp:sp modelId="{66D9549B-2C0B-4DD0-84F1-F631B1D3B518}">
      <dsp:nvSpPr>
        <dsp:cNvPr id="0" name=""/>
        <dsp:cNvSpPr/>
      </dsp:nvSpPr>
      <dsp:spPr>
        <a:xfrm>
          <a:off x="0"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sv-SE" sz="4300" kern="1200" dirty="0" smtClean="0">
              <a:latin typeface="+mj-lt"/>
            </a:rPr>
            <a:t>SQL Databases</a:t>
          </a:r>
          <a:endParaRPr lang="en-US" sz="4300" kern="1200" dirty="0">
            <a:latin typeface="+mj-lt"/>
          </a:endParaRPr>
        </a:p>
      </dsp:txBody>
      <dsp:txXfrm>
        <a:off x="0" y="2619391"/>
        <a:ext cx="3429334" cy="2057600"/>
      </dsp:txXfrm>
    </dsp:sp>
    <dsp:sp modelId="{21DCB6CE-4246-4C7F-A1D3-5BECFE73CC9C}">
      <dsp:nvSpPr>
        <dsp:cNvPr id="0" name=""/>
        <dsp:cNvSpPr/>
      </dsp:nvSpPr>
      <dsp:spPr>
        <a:xfrm>
          <a:off x="3772267"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dirty="0" err="1" smtClean="0">
              <a:latin typeface="+mj-lt"/>
            </a:rPr>
            <a:t>Redis</a:t>
          </a:r>
          <a:r>
            <a:rPr lang="en-US" sz="4300" kern="1200" dirty="0" smtClean="0">
              <a:latin typeface="+mj-lt"/>
            </a:rPr>
            <a:t> Cache</a:t>
          </a:r>
          <a:endParaRPr lang="en-US" sz="4300" kern="1200" dirty="0">
            <a:latin typeface="+mj-lt"/>
          </a:endParaRPr>
        </a:p>
      </dsp:txBody>
      <dsp:txXfrm>
        <a:off x="3772267" y="2619391"/>
        <a:ext cx="3429334" cy="2057600"/>
      </dsp:txXfrm>
    </dsp:sp>
    <dsp:sp modelId="{62277C59-5080-4501-8A1E-AC99653BDC7E}">
      <dsp:nvSpPr>
        <dsp:cNvPr id="0" name=""/>
        <dsp:cNvSpPr/>
      </dsp:nvSpPr>
      <dsp:spPr>
        <a:xfrm>
          <a:off x="7544534" y="2619391"/>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dirty="0" err="1" smtClean="0">
              <a:latin typeface="+mj-lt"/>
            </a:rPr>
            <a:t>DocumentDB</a:t>
          </a:r>
          <a:endParaRPr lang="en-US" sz="4300" kern="1200" dirty="0">
            <a:latin typeface="+mj-lt"/>
          </a:endParaRPr>
        </a:p>
      </dsp:txBody>
      <dsp:txXfrm>
        <a:off x="7544534" y="2619391"/>
        <a:ext cx="3429334" cy="2057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4/25/2015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3925121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that there are two</a:t>
            </a:r>
            <a:r>
              <a:rPr lang="en-US" b="0" baseline="0" dirty="0" smtClean="0"/>
              <a:t> </a:t>
            </a:r>
            <a:r>
              <a:rPr lang="en-US" b="0" dirty="0" smtClean="0"/>
              <a:t>blob types</a:t>
            </a:r>
          </a:p>
          <a:p>
            <a:endParaRPr lang="en-US" b="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232073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826008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955860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733003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Microsoft Azure, 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61608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85228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yellow">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4645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5" r:id="rId4"/>
    <p:sldLayoutId id="2147483662" r:id="rId5"/>
    <p:sldLayoutId id="2147483693" r:id="rId6"/>
    <p:sldLayoutId id="2147483696" r:id="rId7"/>
    <p:sldLayoutId id="2147483666" r:id="rId8"/>
    <p:sldLayoutId id="2147483692"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 id="2147483712" r:id="rId18"/>
    <p:sldLayoutId id="2147483713" r:id="rId19"/>
    <p:sldLayoutId id="2147483688" r:id="rId20"/>
    <p:sldLayoutId id="2147483701" r:id="rId21"/>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984738"/>
            <a:ext cx="12210662" cy="3638062"/>
          </a:xfrm>
        </p:spPr>
        <p:txBody>
          <a:bodyPr anchor="ctr">
            <a:noAutofit/>
          </a:bodyPr>
          <a:lstStyle/>
          <a:p>
            <a:pPr algn="l"/>
            <a:r>
              <a:rPr lang="en-US" sz="9600" dirty="0" smtClean="0">
                <a:solidFill>
                  <a:schemeClr val="bg1"/>
                </a:solidFill>
              </a:rPr>
              <a:t>Polyglot Persistence in Microsoft Azure</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fontScale="85000" lnSpcReduction="20000"/>
          </a:bodyPr>
          <a:lstStyle/>
          <a:p>
            <a:pPr marL="252000" algn="l"/>
            <a:r>
              <a:rPr lang="en-US" sz="4400" dirty="0" smtClean="0">
                <a:solidFill>
                  <a:srgbClr val="00B0F0"/>
                </a:solidFill>
                <a:latin typeface="+mj-lt"/>
              </a:rPr>
              <a:t>Presenter Name</a:t>
            </a:r>
          </a:p>
          <a:p>
            <a:pPr marL="252000"/>
            <a:r>
              <a:rPr lang="en-US" sz="2800" dirty="0" err="1" smtClean="0">
                <a:solidFill>
                  <a:schemeClr val="bg1"/>
                </a:solidFill>
              </a:rPr>
              <a:t>Charalampos</a:t>
            </a:r>
            <a:r>
              <a:rPr lang="en-US" sz="2800" dirty="0" smtClean="0">
                <a:solidFill>
                  <a:schemeClr val="bg1"/>
                </a:solidFill>
              </a:rPr>
              <a:t> Karypidis</a:t>
            </a:r>
          </a:p>
          <a:p>
            <a:pPr marL="252000"/>
            <a:r>
              <a:rPr lang="en-US" sz="2800" dirty="0" smtClean="0">
                <a:solidFill>
                  <a:schemeClr val="bg1"/>
                </a:solidFill>
                <a:latin typeface="+mj-lt"/>
              </a:rPr>
              <a:t>Lead Developer – DevOps</a:t>
            </a:r>
          </a:p>
          <a:p>
            <a:pPr marL="252000"/>
            <a:r>
              <a:rPr lang="en-US" sz="2800" dirty="0" smtClean="0">
                <a:solidFill>
                  <a:schemeClr val="bg1"/>
                </a:solidFill>
              </a:rPr>
              <a:t>@xabikos</a:t>
            </a:r>
            <a:endParaRPr lang="en-US" sz="2800" dirty="0" smtClean="0">
              <a:solidFill>
                <a:schemeClr val="bg1"/>
              </a:solidFill>
              <a:latin typeface="+mj-lt"/>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PartitionKey &amp; </a:t>
            </a:r>
            <a:r>
              <a:rPr lang="en-US" sz="4800" spc="-100" dirty="0" smtClean="0">
                <a:solidFill>
                  <a:schemeClr val="bg1">
                    <a:alpha val="99000"/>
                  </a:schemeClr>
                </a:solidFill>
                <a:latin typeface="+mj-lt"/>
                <a:ea typeface="Segoe UI" pitchFamily="34" charset="0"/>
                <a:cs typeface="Segoe UI" pitchFamily="34" charset="0"/>
              </a:rPr>
              <a:t>RowKey are mandatory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Composite key which uniquely identifies an entity</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They are the only indexed properties</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Defines </a:t>
            </a:r>
            <a:r>
              <a:rPr lang="en-US" sz="4800" spc="-100" dirty="0">
                <a:solidFill>
                  <a:schemeClr val="bg1">
                    <a:alpha val="99000"/>
                  </a:schemeClr>
                </a:solidFill>
                <a:latin typeface="+mj-lt"/>
                <a:ea typeface="Segoe UI" pitchFamily="34" charset="0"/>
                <a:cs typeface="Segoe UI" pitchFamily="34" charset="0"/>
              </a:rPr>
              <a:t>the sort </a:t>
            </a:r>
            <a:r>
              <a:rPr lang="en-US" sz="4800" spc="-100" dirty="0" smtClean="0">
                <a:solidFill>
                  <a:schemeClr val="bg1">
                    <a:alpha val="99000"/>
                  </a:schemeClr>
                </a:solidFill>
                <a:latin typeface="+mj-lt"/>
                <a:ea typeface="Segoe UI" pitchFamily="34" charset="0"/>
                <a:cs typeface="Segoe UI" pitchFamily="34" charset="0"/>
              </a:rPr>
              <a:t>order</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 –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71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Queue</a:t>
            </a:r>
            <a:endParaRPr lang="en-US" sz="11500" dirty="0"/>
          </a:p>
        </p:txBody>
      </p:sp>
      <p:pic>
        <p:nvPicPr>
          <p:cNvPr id="5" name="Picture 4"/>
          <p:cNvPicPr>
            <a:picLocks noChangeAspect="1"/>
          </p:cNvPicPr>
          <p:nvPr/>
        </p:nvPicPr>
        <p:blipFill>
          <a:blip r:embed="rId2"/>
          <a:stretch>
            <a:fillRect/>
          </a:stretch>
        </p:blipFill>
        <p:spPr>
          <a:xfrm>
            <a:off x="5283240" y="381094"/>
            <a:ext cx="1625520" cy="1409100"/>
          </a:xfrm>
          <a:prstGeom prst="rect">
            <a:avLst/>
          </a:prstGeom>
        </p:spPr>
      </p:pic>
    </p:spTree>
    <p:extLst>
      <p:ext uri="{BB962C8B-B14F-4D97-AF65-F5344CB8AC3E}">
        <p14:creationId xmlns:p14="http://schemas.microsoft.com/office/powerpoint/2010/main" val="3223906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16" idx="5"/>
            <a:endCxn id="44" idx="1"/>
          </p:cNvCxnSpPr>
          <p:nvPr/>
        </p:nvCxnSpPr>
        <p:spPr>
          <a:xfrm>
            <a:off x="3934028"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7" idx="7"/>
            <a:endCxn id="44" idx="1"/>
          </p:cNvCxnSpPr>
          <p:nvPr/>
        </p:nvCxnSpPr>
        <p:spPr>
          <a:xfrm flipV="1">
            <a:off x="3934028"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2150500" y="1075003"/>
            <a:ext cx="190372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Producers</a:t>
            </a:r>
          </a:p>
        </p:txBody>
      </p:sp>
      <p:sp>
        <p:nvSpPr>
          <p:cNvPr id="15" name="TextBox 26"/>
          <p:cNvSpPr txBox="1"/>
          <p:nvPr/>
        </p:nvSpPr>
        <p:spPr>
          <a:xfrm>
            <a:off x="8034285" y="1075003"/>
            <a:ext cx="211070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Consumers</a:t>
            </a:r>
          </a:p>
        </p:txBody>
      </p:sp>
      <p:cxnSp>
        <p:nvCxnSpPr>
          <p:cNvPr id="19" name="Straight Arrow Connector 18"/>
          <p:cNvCxnSpPr>
            <a:stCxn id="46" idx="3"/>
            <a:endCxn id="6" idx="3"/>
          </p:cNvCxnSpPr>
          <p:nvPr/>
        </p:nvCxnSpPr>
        <p:spPr>
          <a:xfrm flipV="1">
            <a:off x="7008640"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6" idx="3"/>
            <a:endCxn id="7" idx="1"/>
          </p:cNvCxnSpPr>
          <p:nvPr/>
        </p:nvCxnSpPr>
        <p:spPr>
          <a:xfrm>
            <a:off x="7008640"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9" name="TextBox 23"/>
          <p:cNvSpPr txBox="1"/>
          <p:nvPr/>
        </p:nvSpPr>
        <p:spPr>
          <a:xfrm>
            <a:off x="5411961" y="2404194"/>
            <a:ext cx="1346844"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smtClean="0">
                <a:solidFill>
                  <a:schemeClr val="bg1"/>
                </a:solidFill>
                <a:latin typeface="+mj-lt"/>
              </a:rPr>
              <a:t>Queue</a:t>
            </a:r>
            <a:endParaRPr lang="en-US" sz="3200" dirty="0">
              <a:solidFill>
                <a:schemeClr val="bg1"/>
              </a:solidFill>
              <a:latin typeface="+mj-lt"/>
            </a:endParaRPr>
          </a:p>
        </p:txBody>
      </p:sp>
      <p:sp>
        <p:nvSpPr>
          <p:cNvPr id="6" name="Oval 5"/>
          <p:cNvSpPr/>
          <p:nvPr/>
        </p:nvSpPr>
        <p:spPr>
          <a:xfrm>
            <a:off x="7913486" y="1659778"/>
            <a:ext cx="2352304" cy="1557244"/>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1</a:t>
            </a:r>
          </a:p>
        </p:txBody>
      </p:sp>
      <p:sp>
        <p:nvSpPr>
          <p:cNvPr id="7" name="Oval 6"/>
          <p:cNvSpPr/>
          <p:nvPr/>
        </p:nvSpPr>
        <p:spPr>
          <a:xfrm>
            <a:off x="7913486" y="3640978"/>
            <a:ext cx="2352304" cy="1557244"/>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2</a:t>
            </a:r>
          </a:p>
        </p:txBody>
      </p:sp>
      <p:grpSp>
        <p:nvGrpSpPr>
          <p:cNvPr id="59" name="Group 58"/>
          <p:cNvGrpSpPr/>
          <p:nvPr/>
        </p:nvGrpSpPr>
        <p:grpSpPr>
          <a:xfrm>
            <a:off x="1926211" y="1659778"/>
            <a:ext cx="2352304" cy="3538444"/>
            <a:chOff x="1926211" y="1966810"/>
            <a:chExt cx="2352304" cy="3538444"/>
          </a:xfrm>
        </p:grpSpPr>
        <p:sp>
          <p:nvSpPr>
            <p:cNvPr id="16" name="Oval 15"/>
            <p:cNvSpPr/>
            <p:nvPr/>
          </p:nvSpPr>
          <p:spPr>
            <a:xfrm>
              <a:off x="1926211" y="19668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smtClean="0">
                  <a:solidFill>
                    <a:schemeClr val="bg1"/>
                  </a:solidFill>
                  <a:latin typeface="+mj-lt"/>
                </a:rPr>
                <a:t>1</a:t>
              </a:r>
              <a:endParaRPr lang="en-US" sz="4800" baseline="-25000" dirty="0">
                <a:solidFill>
                  <a:schemeClr val="bg1"/>
                </a:solidFill>
                <a:latin typeface="+mj-lt"/>
              </a:endParaRPr>
            </a:p>
          </p:txBody>
        </p:sp>
        <p:sp>
          <p:nvSpPr>
            <p:cNvPr id="17" name="Oval 16"/>
            <p:cNvSpPr/>
            <p:nvPr/>
          </p:nvSpPr>
          <p:spPr>
            <a:xfrm>
              <a:off x="1926211" y="39480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a:solidFill>
                    <a:schemeClr val="bg1"/>
                  </a:solidFill>
                  <a:latin typeface="+mj-lt"/>
                </a:rPr>
                <a:t>2</a:t>
              </a:r>
            </a:p>
          </p:txBody>
        </p:sp>
      </p:grpSp>
      <p:grpSp>
        <p:nvGrpSpPr>
          <p:cNvPr id="57" name="Group 56"/>
          <p:cNvGrpSpPr/>
          <p:nvPr/>
        </p:nvGrpSpPr>
        <p:grpSpPr>
          <a:xfrm>
            <a:off x="5183361" y="3009900"/>
            <a:ext cx="1825279" cy="838200"/>
            <a:chOff x="5183361" y="3390632"/>
            <a:chExt cx="1825279" cy="838200"/>
          </a:xfrm>
        </p:grpSpPr>
        <p:sp>
          <p:nvSpPr>
            <p:cNvPr id="44" name="Rectangle 43"/>
            <p:cNvSpPr/>
            <p:nvPr/>
          </p:nvSpPr>
          <p:spPr>
            <a:xfrm>
              <a:off x="5183361"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4</a:t>
              </a:r>
            </a:p>
          </p:txBody>
        </p:sp>
        <p:sp>
          <p:nvSpPr>
            <p:cNvPr id="45" name="Rectangle 44"/>
            <p:cNvSpPr/>
            <p:nvPr/>
          </p:nvSpPr>
          <p:spPr>
            <a:xfrm>
              <a:off x="5640561"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3</a:t>
              </a:r>
            </a:p>
          </p:txBody>
        </p:sp>
        <p:sp>
          <p:nvSpPr>
            <p:cNvPr id="46" name="Rectangle 45"/>
            <p:cNvSpPr/>
            <p:nvPr/>
          </p:nvSpPr>
          <p:spPr>
            <a:xfrm>
              <a:off x="6551440"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1</a:t>
              </a:r>
            </a:p>
          </p:txBody>
        </p:sp>
        <p:sp>
          <p:nvSpPr>
            <p:cNvPr id="47" name="Rectangle 46"/>
            <p:cNvSpPr/>
            <p:nvPr/>
          </p:nvSpPr>
          <p:spPr>
            <a:xfrm>
              <a:off x="6097761"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2</a:t>
              </a:r>
              <a:endParaRPr lang="en-US" sz="4800" dirty="0">
                <a:solidFill>
                  <a:schemeClr val="bg1"/>
                </a:solidFill>
                <a:latin typeface="+mj-lt"/>
              </a:endParaRPr>
            </a:p>
          </p:txBody>
        </p:sp>
      </p:grpSp>
      <p:sp>
        <p:nvSpPr>
          <p:cNvPr id="61"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a:t>Queue-based Load </a:t>
            </a:r>
            <a:r>
              <a:rPr lang="en-NZ" dirty="0" smtClean="0"/>
              <a:t>Levelling </a:t>
            </a:r>
            <a:r>
              <a:rPr lang="en-NZ" dirty="0"/>
              <a:t>Pattern</a:t>
            </a:r>
          </a:p>
        </p:txBody>
      </p:sp>
      <p:pic>
        <p:nvPicPr>
          <p:cNvPr id="22" name="Picture 21"/>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SQL Database</a:t>
            </a:r>
            <a:endParaRPr lang="en-US" sz="11500" dirty="0"/>
          </a:p>
        </p:txBody>
      </p:sp>
      <p:pic>
        <p:nvPicPr>
          <p:cNvPr id="5" name="Picture 4"/>
          <p:cNvPicPr>
            <a:picLocks noChangeAspect="1"/>
          </p:cNvPicPr>
          <p:nvPr/>
        </p:nvPicPr>
        <p:blipFill>
          <a:blip r:embed="rId2"/>
          <a:stretch>
            <a:fillRect/>
          </a:stretch>
        </p:blipFill>
        <p:spPr>
          <a:xfrm>
            <a:off x="5283240" y="381094"/>
            <a:ext cx="1625520" cy="1409100"/>
          </a:xfrm>
          <a:prstGeom prst="rect">
            <a:avLst/>
          </a:prstGeom>
        </p:spPr>
      </p:pic>
    </p:spTree>
    <p:extLst>
      <p:ext uri="{BB962C8B-B14F-4D97-AF65-F5344CB8AC3E}">
        <p14:creationId xmlns:p14="http://schemas.microsoft.com/office/powerpoint/2010/main" val="1503054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192000" cy="812800"/>
          </a:xfrm>
        </p:spPr>
        <p:txBody>
          <a:bodyPr/>
          <a:lstStyle/>
          <a:p>
            <a:r>
              <a:rPr lang="en-US" dirty="0"/>
              <a:t>A Server </a:t>
            </a:r>
            <a:r>
              <a:rPr lang="en-US" dirty="0" smtClean="0"/>
              <a:t>is not a machine</a:t>
            </a:r>
            <a:endParaRPr lang="en-US" dirty="0"/>
          </a:p>
        </p:txBody>
      </p:sp>
      <p:grpSp>
        <p:nvGrpSpPr>
          <p:cNvPr id="13" name="Group 12"/>
          <p:cNvGrpSpPr/>
          <p:nvPr/>
        </p:nvGrpSpPr>
        <p:grpSpPr>
          <a:xfrm>
            <a:off x="2413000" y="665516"/>
            <a:ext cx="7352849" cy="5526968"/>
            <a:chOff x="2413000" y="1055545"/>
            <a:chExt cx="7352849" cy="5526968"/>
          </a:xfrm>
        </p:grpSpPr>
        <p:grpSp>
          <p:nvGrpSpPr>
            <p:cNvPr id="12" name="Group 11"/>
            <p:cNvGrpSpPr/>
            <p:nvPr/>
          </p:nvGrpSpPr>
          <p:grpSpPr>
            <a:xfrm>
              <a:off x="2413000" y="1055545"/>
              <a:ext cx="7352849" cy="2520000"/>
              <a:chOff x="2413000" y="1055545"/>
              <a:chExt cx="7352849" cy="2520000"/>
            </a:xfrm>
          </p:grpSpPr>
          <p:sp>
            <p:nvSpPr>
              <p:cNvPr id="6" name="Chevron 5"/>
              <p:cNvSpPr/>
              <p:nvPr/>
            </p:nvSpPr>
            <p:spPr bwMode="auto">
              <a:xfrm>
                <a:off x="5375039" y="1594584"/>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5" name="Rectangle 4"/>
              <p:cNvSpPr/>
              <p:nvPr/>
            </p:nvSpPr>
            <p:spPr bwMode="auto">
              <a:xfrm>
                <a:off x="2413000"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SQL Server</a:t>
                </a:r>
              </a:p>
            </p:txBody>
          </p:sp>
          <p:sp>
            <p:nvSpPr>
              <p:cNvPr id="8" name="Rectangle 7"/>
              <p:cNvSpPr/>
              <p:nvPr/>
            </p:nvSpPr>
            <p:spPr bwMode="auto">
              <a:xfrm>
                <a:off x="7245849"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Machine</a:t>
                </a:r>
              </a:p>
            </p:txBody>
          </p:sp>
        </p:grpSp>
        <p:grpSp>
          <p:nvGrpSpPr>
            <p:cNvPr id="7" name="Group 6"/>
            <p:cNvGrpSpPr/>
            <p:nvPr/>
          </p:nvGrpSpPr>
          <p:grpSpPr>
            <a:xfrm>
              <a:off x="2415552" y="4062513"/>
              <a:ext cx="7350295" cy="2520000"/>
              <a:chOff x="2415552" y="3539999"/>
              <a:chExt cx="7350295" cy="2520000"/>
            </a:xfrm>
          </p:grpSpPr>
          <p:sp>
            <p:nvSpPr>
              <p:cNvPr id="10" name="Chevron 9"/>
              <p:cNvSpPr/>
              <p:nvPr/>
            </p:nvSpPr>
            <p:spPr bwMode="auto">
              <a:xfrm>
                <a:off x="5375039" y="4079038"/>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9" name="Rectangle 8"/>
              <p:cNvSpPr/>
              <p:nvPr/>
            </p:nvSpPr>
            <p:spPr bwMode="auto">
              <a:xfrm>
                <a:off x="2415552"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Azure</a:t>
                </a:r>
              </a:p>
              <a:p>
                <a:pPr algn="ctr" defTabSz="914099"/>
                <a:r>
                  <a:rPr lang="en-US" sz="4000" b="1" dirty="0">
                    <a:gradFill>
                      <a:gsLst>
                        <a:gs pos="0">
                          <a:srgbClr val="FFFFFF"/>
                        </a:gs>
                        <a:gs pos="100000">
                          <a:srgbClr val="FFFFFF"/>
                        </a:gs>
                      </a:gsLst>
                      <a:lin ang="5400000" scaled="0"/>
                    </a:gradFill>
                    <a:latin typeface="+mj-lt"/>
                  </a:rPr>
                  <a:t>SQL Database Server</a:t>
                </a:r>
              </a:p>
            </p:txBody>
          </p:sp>
          <p:sp>
            <p:nvSpPr>
              <p:cNvPr id="11" name="Rectangle 10"/>
              <p:cNvSpPr/>
              <p:nvPr/>
            </p:nvSpPr>
            <p:spPr bwMode="auto">
              <a:xfrm>
                <a:off x="7245847"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TDS Endpoint</a:t>
                </a:r>
              </a:p>
            </p:txBody>
          </p:sp>
        </p:grpSp>
      </p:grpSp>
      <p:sp>
        <p:nvSpPr>
          <p:cNvPr id="3" name="Rectangle 2"/>
          <p:cNvSpPr/>
          <p:nvPr/>
        </p:nvSpPr>
        <p:spPr>
          <a:xfrm>
            <a:off x="7245847" y="2785406"/>
            <a:ext cx="2520000" cy="400110"/>
          </a:xfrm>
          <a:prstGeom prst="rect">
            <a:avLst/>
          </a:prstGeom>
        </p:spPr>
        <p:txBody>
          <a:bodyPr wrap="square">
            <a:spAutoFit/>
          </a:bodyPr>
          <a:lstStyle/>
          <a:p>
            <a:pPr algn="ctr"/>
            <a:r>
              <a:rPr lang="en-US" sz="2000" b="1" dirty="0">
                <a:gradFill>
                  <a:gsLst>
                    <a:gs pos="0">
                      <a:srgbClr val="FFFFFF"/>
                    </a:gs>
                    <a:gs pos="100000">
                      <a:srgbClr val="FFFFFF"/>
                    </a:gs>
                  </a:gsLst>
                  <a:lin ang="5400000" scaled="0"/>
                </a:gradFill>
                <a:latin typeface="+mj-lt"/>
              </a:rPr>
              <a:t>(Physical/VM)</a:t>
            </a:r>
          </a:p>
        </p:txBody>
      </p:sp>
      <p:pic>
        <p:nvPicPr>
          <p:cNvPr id="14" name="Picture 13"/>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272892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1200"/>
              </a:spcBef>
              <a:buNone/>
            </a:pPr>
            <a:r>
              <a:rPr lang="en-US" sz="4400" spc="-51" dirty="0" smtClean="0">
                <a:solidFill>
                  <a:schemeClr val="bg2"/>
                </a:solidFill>
                <a:latin typeface="+mj-lt"/>
              </a:rPr>
              <a:t>Scale out with </a:t>
            </a:r>
            <a:r>
              <a:rPr lang="en-US" sz="4400" spc="-51" dirty="0" err="1" smtClean="0">
                <a:solidFill>
                  <a:schemeClr val="bg2"/>
                </a:solidFill>
                <a:latin typeface="+mj-lt"/>
              </a:rPr>
              <a:t>ElasticScale</a:t>
            </a:r>
            <a:endParaRPr lang="en-US" sz="4400" spc="-51" dirty="0">
              <a:solidFill>
                <a:schemeClr val="bg2"/>
              </a:solidFill>
              <a:latin typeface="+mj-lt"/>
            </a:endParaRPr>
          </a:p>
          <a:p>
            <a:pPr marL="252000" lvl="1" indent="0" defTabSz="914325">
              <a:spcBef>
                <a:spcPts val="1200"/>
              </a:spcBef>
              <a:buNone/>
            </a:pPr>
            <a:r>
              <a:rPr lang="en-US" sz="4400" spc="-51" dirty="0">
                <a:solidFill>
                  <a:schemeClr val="bg2"/>
                </a:solidFill>
                <a:latin typeface="+mj-lt"/>
              </a:rPr>
              <a:t>Built-in regional database replicas for additional protection</a:t>
            </a:r>
          </a:p>
          <a:p>
            <a:pPr marL="252000" lvl="1" indent="0" defTabSz="914325">
              <a:spcBef>
                <a:spcPts val="1200"/>
              </a:spcBef>
              <a:buNone/>
            </a:pPr>
            <a:r>
              <a:rPr lang="en-US" sz="4400" spc="-51" dirty="0">
                <a:solidFill>
                  <a:schemeClr val="bg2"/>
                </a:solidFill>
                <a:latin typeface="+mj-lt"/>
              </a:rPr>
              <a:t>Uptime SLA of 99.99</a:t>
            </a:r>
            <a:r>
              <a:rPr lang="en-US" sz="4400" spc="-51" dirty="0" smtClean="0">
                <a:solidFill>
                  <a:schemeClr val="bg2"/>
                </a:solidFill>
                <a:latin typeface="+mj-lt"/>
              </a:rPr>
              <a:t>%</a:t>
            </a:r>
            <a:endParaRPr lang="en-US" sz="4400" spc="-51" dirty="0">
              <a:solidFill>
                <a:schemeClr val="bg2"/>
              </a:solidFill>
              <a:latin typeface="+mj-lt"/>
            </a:endParaRP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
        <p:nvSpPr>
          <p:cNvPr id="9"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The Basics</a:t>
            </a:r>
          </a:p>
        </p:txBody>
      </p:sp>
    </p:spTree>
    <p:extLst>
      <p:ext uri="{BB962C8B-B14F-4D97-AF65-F5344CB8AC3E}">
        <p14:creationId xmlns:p14="http://schemas.microsoft.com/office/powerpoint/2010/main" val="342597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err="1" smtClean="0"/>
              <a:t>Redis</a:t>
            </a:r>
            <a:r>
              <a:rPr lang="en-US" sz="6600" dirty="0" smtClean="0"/>
              <a:t> Cache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300" y="158915"/>
            <a:ext cx="2057400" cy="1752600"/>
          </a:xfrm>
          <a:prstGeom prst="rect">
            <a:avLst/>
          </a:prstGeom>
        </p:spPr>
      </p:pic>
    </p:spTree>
    <p:extLst>
      <p:ext uri="{BB962C8B-B14F-4D97-AF65-F5344CB8AC3E}">
        <p14:creationId xmlns:p14="http://schemas.microsoft.com/office/powerpoint/2010/main" val="95621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Document DB</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35856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942303"/>
            <a:ext cx="12192000" cy="973394"/>
          </a:xfrm>
        </p:spPr>
        <p:txBody>
          <a:bodyPr>
            <a:noAutofit/>
          </a:bodyPr>
          <a:lstStyle/>
          <a:p>
            <a:pPr marL="0" algn="ctr"/>
            <a:r>
              <a:rPr lang="en-US" sz="6000" dirty="0" smtClean="0"/>
              <a:t>Fully </a:t>
            </a:r>
            <a:r>
              <a:rPr lang="en-US" sz="6000" dirty="0"/>
              <a:t>managed, scalable JSON document database service</a:t>
            </a:r>
          </a:p>
        </p:txBody>
      </p:sp>
      <p:pic>
        <p:nvPicPr>
          <p:cNvPr id="4" name="Picture 3"/>
          <p:cNvPicPr>
            <a:picLocks noChangeAspect="1"/>
          </p:cNvPicPr>
          <p:nvPr/>
        </p:nvPicPr>
        <p:blipFill>
          <a:blip r:embed="rId2"/>
          <a:stretch>
            <a:fillRect/>
          </a:stretch>
        </p:blipFill>
        <p:spPr>
          <a:xfrm>
            <a:off x="11518900" y="76201"/>
            <a:ext cx="571500" cy="739946"/>
          </a:xfrm>
          <a:prstGeom prst="rect">
            <a:avLst/>
          </a:prstGeom>
        </p:spPr>
      </p:pic>
    </p:spTree>
    <p:extLst>
      <p:ext uri="{BB962C8B-B14F-4D97-AF65-F5344CB8AC3E}">
        <p14:creationId xmlns:p14="http://schemas.microsoft.com/office/powerpoint/2010/main" val="1504482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4022374483"/>
              </p:ext>
            </p:extLst>
          </p:nvPr>
        </p:nvGraphicFramePr>
        <p:xfrm>
          <a:off x="609066" y="981076"/>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495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spc="-75" dirty="0">
                <a:solidFill>
                  <a:srgbClr val="505050"/>
                </a:solidFill>
                <a:latin typeface="Segoe UI Light"/>
                <a:cs typeface="Segoe UI Light"/>
              </a:rPr>
              <a:t>Microsoft Azure Data Services</a:t>
            </a:r>
          </a:p>
        </p:txBody>
      </p:sp>
      <p:sp>
        <p:nvSpPr>
          <p:cNvPr id="52" name="Rectangle 51"/>
          <p:cNvSpPr/>
          <p:nvPr/>
        </p:nvSpPr>
        <p:spPr bwMode="auto">
          <a:xfrm>
            <a:off x="394212" y="2248702"/>
            <a:ext cx="2223429" cy="4095498"/>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3" name="Rectangle 52"/>
          <p:cNvSpPr/>
          <p:nvPr/>
        </p:nvSpPr>
        <p:spPr bwMode="auto">
          <a:xfrm>
            <a:off x="2704681" y="2248702"/>
            <a:ext cx="2223429" cy="4095498"/>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4" name="Rectangle 53"/>
          <p:cNvSpPr/>
          <p:nvPr/>
        </p:nvSpPr>
        <p:spPr bwMode="auto">
          <a:xfrm>
            <a:off x="5015152" y="2248702"/>
            <a:ext cx="2223429" cy="4095498"/>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5" name="Rectangle 54"/>
          <p:cNvSpPr/>
          <p:nvPr/>
        </p:nvSpPr>
        <p:spPr bwMode="auto">
          <a:xfrm>
            <a:off x="7318891" y="2248702"/>
            <a:ext cx="2223429" cy="4095498"/>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6" name="Rectangle 55"/>
          <p:cNvSpPr/>
          <p:nvPr/>
        </p:nvSpPr>
        <p:spPr bwMode="auto">
          <a:xfrm>
            <a:off x="9622634" y="2248702"/>
            <a:ext cx="2223429" cy="4095498"/>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7" name="Rectangle 56"/>
          <p:cNvSpPr/>
          <p:nvPr/>
        </p:nvSpPr>
        <p:spPr bwMode="auto">
          <a:xfrm>
            <a:off x="2705367" y="1175222"/>
            <a:ext cx="2222743" cy="1074899"/>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89594" tIns="44796" rIns="89594" bIns="44796" numCol="1" spcCol="0" rtlCol="0" fromWordArt="0" anchor="t" anchorCtr="0" forceAA="0" compatLnSpc="1">
            <a:prstTxWarp prst="textNoShape">
              <a:avLst/>
            </a:prstTxWarp>
            <a:noAutofit/>
          </a:bodyPr>
          <a:lstStyle/>
          <a:p>
            <a:pPr defTabSz="1591278" fontAlgn="base">
              <a:defRPr/>
            </a:pPr>
            <a:r>
              <a:rPr lang="en-US" sz="2000" kern="0" dirty="0">
                <a:ln>
                  <a:solidFill>
                    <a:srgbClr val="FFFFFF">
                      <a:alpha val="0"/>
                    </a:srgbClr>
                  </a:solidFill>
                </a:ln>
                <a:solidFill>
                  <a:srgbClr val="FFFFFF"/>
                </a:solidFill>
                <a:latin typeface="Segoe UI Light"/>
              </a:rPr>
              <a:t>SQL Database</a:t>
            </a:r>
          </a:p>
        </p:txBody>
      </p:sp>
      <p:sp>
        <p:nvSpPr>
          <p:cNvPr id="58" name="Rectangle 57"/>
          <p:cNvSpPr/>
          <p:nvPr/>
        </p:nvSpPr>
        <p:spPr bwMode="auto">
          <a:xfrm>
            <a:off x="7312848" y="1173801"/>
            <a:ext cx="2229472" cy="1074899"/>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89594" tIns="44796" rIns="89594" bIns="44796" numCol="1" spcCol="0" rtlCol="0" fromWordArt="0" anchor="t" anchorCtr="0" forceAA="0" compatLnSpc="1">
            <a:prstTxWarp prst="textNoShape">
              <a:avLst/>
            </a:prstTxWarp>
            <a:noAutofit/>
          </a:bodyPr>
          <a:lstStyle/>
          <a:p>
            <a:pPr defTabSz="1591278" fontAlgn="base">
              <a:defRPr/>
            </a:pPr>
            <a:r>
              <a:rPr lang="en-US" sz="2000" kern="0" dirty="0">
                <a:ln>
                  <a:solidFill>
                    <a:srgbClr val="FFFFFF">
                      <a:alpha val="0"/>
                    </a:srgbClr>
                  </a:solidFill>
                </a:ln>
                <a:solidFill>
                  <a:srgbClr val="FFFFFF"/>
                </a:solidFill>
                <a:latin typeface="Segoe UI Light"/>
              </a:rPr>
              <a:t>Tables</a:t>
            </a:r>
          </a:p>
        </p:txBody>
      </p:sp>
      <p:sp>
        <p:nvSpPr>
          <p:cNvPr id="59" name="Rectangle 58"/>
          <p:cNvSpPr/>
          <p:nvPr/>
        </p:nvSpPr>
        <p:spPr bwMode="auto">
          <a:xfrm>
            <a:off x="9623320" y="1175222"/>
            <a:ext cx="2222743" cy="1074899"/>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89594" tIns="44796" rIns="89594" bIns="44796" numCol="1" spcCol="0" rtlCol="0" fromWordArt="0" anchor="t" anchorCtr="0" forceAA="0" compatLnSpc="1">
            <a:prstTxWarp prst="textNoShape">
              <a:avLst/>
            </a:prstTxWarp>
            <a:noAutofit/>
          </a:bodyPr>
          <a:lstStyle/>
          <a:p>
            <a:pPr defTabSz="1591278" fontAlgn="base">
              <a:defRPr/>
            </a:pPr>
            <a:r>
              <a:rPr lang="en-US" sz="2000" kern="0" dirty="0">
                <a:ln>
                  <a:solidFill>
                    <a:srgbClr val="FFFFFF">
                      <a:alpha val="0"/>
                    </a:srgbClr>
                  </a:solidFill>
                </a:ln>
                <a:solidFill>
                  <a:srgbClr val="FFFFFF"/>
                </a:solidFill>
                <a:latin typeface="Segoe UI Light"/>
              </a:rPr>
              <a:t>Blobs</a:t>
            </a:r>
          </a:p>
        </p:txBody>
      </p:sp>
      <p:sp>
        <p:nvSpPr>
          <p:cNvPr id="60" name="Rectangle 59"/>
          <p:cNvSpPr/>
          <p:nvPr/>
        </p:nvSpPr>
        <p:spPr bwMode="auto">
          <a:xfrm>
            <a:off x="394213" y="1175222"/>
            <a:ext cx="2223430" cy="1074899"/>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89594" tIns="44796" rIns="89594" bIns="44796" numCol="1" spcCol="0" rtlCol="0" fromWordArt="0" anchor="t" anchorCtr="0" forceAA="0" compatLnSpc="1">
            <a:prstTxWarp prst="textNoShape">
              <a:avLst/>
            </a:prstTxWarp>
            <a:noAutofit/>
          </a:bodyPr>
          <a:lstStyle/>
          <a:p>
            <a:pPr defTabSz="1591278" fontAlgn="base">
              <a:defRPr/>
            </a:pPr>
            <a:r>
              <a:rPr lang="en-US" sz="2000" kern="0" dirty="0">
                <a:ln>
                  <a:solidFill>
                    <a:srgbClr val="FFFFFF">
                      <a:alpha val="0"/>
                    </a:srgbClr>
                  </a:solidFill>
                </a:ln>
                <a:solidFill>
                  <a:srgbClr val="FFFFFF"/>
                </a:solidFill>
                <a:latin typeface="Segoe UI Light"/>
              </a:rPr>
              <a:t>SQL Server </a:t>
            </a:r>
            <a:br>
              <a:rPr lang="en-US" sz="2000" kern="0" dirty="0">
                <a:ln>
                  <a:solidFill>
                    <a:srgbClr val="FFFFFF">
                      <a:alpha val="0"/>
                    </a:srgbClr>
                  </a:solidFill>
                </a:ln>
                <a:solidFill>
                  <a:srgbClr val="FFFFFF"/>
                </a:solidFill>
                <a:latin typeface="Segoe UI Light"/>
              </a:rPr>
            </a:br>
            <a:r>
              <a:rPr lang="en-US" sz="2000" kern="0" dirty="0">
                <a:ln>
                  <a:solidFill>
                    <a:srgbClr val="FFFFFF">
                      <a:alpha val="0"/>
                    </a:srgbClr>
                  </a:solidFill>
                </a:ln>
                <a:solidFill>
                  <a:srgbClr val="FFFFFF"/>
                </a:solidFill>
                <a:latin typeface="Segoe UI Light"/>
              </a:rPr>
              <a:t>in a VM</a:t>
            </a:r>
          </a:p>
        </p:txBody>
      </p:sp>
      <p:sp>
        <p:nvSpPr>
          <p:cNvPr id="61" name="Rectangle 60"/>
          <p:cNvSpPr/>
          <p:nvPr/>
        </p:nvSpPr>
        <p:spPr bwMode="auto">
          <a:xfrm>
            <a:off x="5015838" y="1174528"/>
            <a:ext cx="2222743" cy="1074899"/>
          </a:xfrm>
          <a:prstGeom prst="rect">
            <a:avLst/>
          </a:prstGeom>
          <a:solidFill>
            <a:srgbClr val="2687CE"/>
          </a:solidFill>
          <a:ln w="6350" cap="flat" cmpd="sng" algn="ctr">
            <a:solidFill>
              <a:srgbClr val="2687CE"/>
            </a:solidFill>
            <a:prstDash val="solid"/>
            <a:miter lim="800000"/>
            <a:headEnd type="none" w="med" len="med"/>
            <a:tailEnd type="none" w="med" len="med"/>
          </a:ln>
          <a:effectLst/>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1591755" fontAlgn="base">
              <a:defRPr/>
            </a:pPr>
            <a:r>
              <a:rPr lang="en-US" sz="1961" kern="0" dirty="0">
                <a:ln>
                  <a:solidFill>
                    <a:srgbClr val="FFFFFF">
                      <a:alpha val="0"/>
                    </a:srgbClr>
                  </a:solidFill>
                </a:ln>
                <a:solidFill>
                  <a:srgbClr val="FFFFFF"/>
                </a:solidFill>
                <a:latin typeface="Segoe UI Light"/>
              </a:rPr>
              <a:t>DocumentDB</a:t>
            </a:r>
          </a:p>
        </p:txBody>
      </p:sp>
      <p:graphicFrame>
        <p:nvGraphicFramePr>
          <p:cNvPr id="62" name="Table 61"/>
          <p:cNvGraphicFramePr>
            <a:graphicFrameLocks noGrp="1"/>
          </p:cNvGraphicFramePr>
          <p:nvPr>
            <p:extLst/>
          </p:nvPr>
        </p:nvGraphicFramePr>
        <p:xfrm>
          <a:off x="9025761" y="1785169"/>
          <a:ext cx="354880" cy="306190"/>
        </p:xfrm>
        <a:graphic>
          <a:graphicData uri="http://schemas.openxmlformats.org/drawingml/2006/table">
            <a:tbl>
              <a:tblPr firstRow="1" bandRow="1"/>
              <a:tblGrid>
                <a:gridCol w="70976"/>
                <a:gridCol w="70976"/>
                <a:gridCol w="70976"/>
                <a:gridCol w="70976"/>
                <a:gridCol w="70976"/>
              </a:tblGrid>
              <a:tr h="0">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7919" marR="17919" marT="17919" marB="17919">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7919" marR="17919" marT="17919" marB="17919">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7919" marR="17919" marT="17919" marB="17919">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7919" marR="17919" marT="17919" marB="17919">
                    <a:lnL w="6350" cap="flat" cmpd="sng" algn="ctr">
                      <a:no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0">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7919" marR="17919" marT="17919" marB="17919">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63" name="Picture 40"/>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l="8875" t="13653" r="7587" b="13715"/>
          <a:stretch/>
        </p:blipFill>
        <p:spPr bwMode="auto">
          <a:xfrm>
            <a:off x="11282893" y="1762004"/>
            <a:ext cx="497778" cy="35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6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902447" y="1775944"/>
            <a:ext cx="592739" cy="351740"/>
          </a:xfrm>
          <a:prstGeom prst="rect">
            <a:avLst/>
          </a:prstGeom>
        </p:spPr>
      </p:pic>
      <p:pic>
        <p:nvPicPr>
          <p:cNvPr id="65" name="Picture 6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4246658" y="1780482"/>
            <a:ext cx="569341" cy="342664"/>
          </a:xfrm>
          <a:prstGeom prst="rect">
            <a:avLst/>
          </a:prstGeom>
        </p:spPr>
      </p:pic>
      <p:grpSp>
        <p:nvGrpSpPr>
          <p:cNvPr id="66" name="Group 43"/>
          <p:cNvGrpSpPr/>
          <p:nvPr/>
        </p:nvGrpSpPr>
        <p:grpSpPr>
          <a:xfrm>
            <a:off x="6602551" y="1790675"/>
            <a:ext cx="445817" cy="299033"/>
            <a:chOff x="4374833" y="1810640"/>
            <a:chExt cx="1828800" cy="1426464"/>
          </a:xfrm>
        </p:grpSpPr>
        <p:sp>
          <p:nvSpPr>
            <p:cNvPr id="67" name="Rectangle 66"/>
            <p:cNvSpPr/>
            <p:nvPr/>
          </p:nvSpPr>
          <p:spPr bwMode="auto">
            <a:xfrm>
              <a:off x="5021379" y="1810640"/>
              <a:ext cx="535709" cy="365823"/>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spcBef>
                  <a:spcPct val="0"/>
                </a:spcBef>
                <a:spcAft>
                  <a:spcPct val="0"/>
                </a:spcAft>
                <a:defRPr/>
              </a:pPr>
              <a:endParaRPr lang="en-US" sz="2352"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8" name="Rectangle 67"/>
            <p:cNvSpPr/>
            <p:nvPr/>
          </p:nvSpPr>
          <p:spPr bwMode="auto">
            <a:xfrm>
              <a:off x="4374833" y="2961769"/>
              <a:ext cx="438912" cy="275335"/>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spcBef>
                  <a:spcPct val="0"/>
                </a:spcBef>
                <a:spcAft>
                  <a:spcPct val="0"/>
                </a:spcAft>
                <a:defRPr/>
              </a:pPr>
              <a:endParaRPr lang="en-US" sz="2352"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9" name="Rectangle 68"/>
            <p:cNvSpPr/>
            <p:nvPr/>
          </p:nvSpPr>
          <p:spPr bwMode="auto">
            <a:xfrm>
              <a:off x="5764721" y="2961769"/>
              <a:ext cx="438912" cy="275335"/>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spcBef>
                  <a:spcPct val="0"/>
                </a:spcBef>
                <a:spcAft>
                  <a:spcPct val="0"/>
                </a:spcAft>
                <a:defRPr/>
              </a:pPr>
              <a:endParaRPr lang="en-US" sz="2352"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0" name="Rectangle 69"/>
            <p:cNvSpPr/>
            <p:nvPr/>
          </p:nvSpPr>
          <p:spPr bwMode="auto">
            <a:xfrm>
              <a:off x="5301425" y="2961769"/>
              <a:ext cx="438912" cy="275335"/>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spcBef>
                  <a:spcPct val="0"/>
                </a:spcBef>
                <a:spcAft>
                  <a:spcPct val="0"/>
                </a:spcAft>
                <a:defRPr/>
              </a:pPr>
              <a:endParaRPr lang="en-US" sz="2352"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1" name="Rectangle 70"/>
            <p:cNvSpPr/>
            <p:nvPr/>
          </p:nvSpPr>
          <p:spPr bwMode="auto">
            <a:xfrm>
              <a:off x="4838129" y="2961769"/>
              <a:ext cx="438912" cy="275335"/>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spcBef>
                  <a:spcPct val="0"/>
                </a:spcBef>
                <a:spcAft>
                  <a:spcPct val="0"/>
                </a:spcAft>
                <a:defRPr/>
              </a:pPr>
              <a:endParaRPr lang="en-US" sz="2352"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2" name="Rectangle 71"/>
            <p:cNvSpPr/>
            <p:nvPr/>
          </p:nvSpPr>
          <p:spPr bwMode="auto">
            <a:xfrm>
              <a:off x="4594289" y="2411789"/>
              <a:ext cx="463296" cy="314654"/>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spcBef>
                  <a:spcPct val="0"/>
                </a:spcBef>
                <a:spcAft>
                  <a:spcPct val="0"/>
                </a:spcAft>
                <a:defRPr/>
              </a:pPr>
              <a:endParaRPr lang="en-US" sz="2352"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3" name="Rectangle 72"/>
            <p:cNvSpPr/>
            <p:nvPr/>
          </p:nvSpPr>
          <p:spPr bwMode="auto">
            <a:xfrm>
              <a:off x="5520881" y="2411789"/>
              <a:ext cx="463296" cy="314654"/>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spcBef>
                  <a:spcPct val="0"/>
                </a:spcBef>
                <a:spcAft>
                  <a:spcPct val="0"/>
                </a:spcAft>
                <a:defRPr/>
              </a:pPr>
              <a:endParaRPr lang="en-US" sz="2352"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cxnSp>
          <p:nvCxnSpPr>
            <p:cNvPr id="74" name="Elbow Connector 73"/>
            <p:cNvCxnSpPr>
              <a:stCxn id="67" idx="2"/>
              <a:endCxn id="73" idx="0"/>
            </p:cNvCxnSpPr>
            <p:nvPr/>
          </p:nvCxnSpPr>
          <p:spPr>
            <a:xfrm rot="16200000" flipH="1">
              <a:off x="5403218" y="2062478"/>
              <a:ext cx="235326" cy="463295"/>
            </a:xfrm>
            <a:prstGeom prst="bentConnector3">
              <a:avLst/>
            </a:prstGeom>
            <a:noFill/>
            <a:ln w="9525" cap="flat" cmpd="sng" algn="ctr">
              <a:solidFill>
                <a:sysClr val="window" lastClr="FFFFFF"/>
              </a:solidFill>
              <a:prstDash val="solid"/>
              <a:miter lim="800000"/>
              <a:headEnd type="none"/>
              <a:tailEnd type="none"/>
            </a:ln>
            <a:effectLst/>
          </p:spPr>
        </p:cxnSp>
        <p:cxnSp>
          <p:nvCxnSpPr>
            <p:cNvPr id="75" name="Straight Connector 31"/>
            <p:cNvCxnSpPr>
              <a:stCxn id="67" idx="2"/>
              <a:endCxn id="72" idx="0"/>
            </p:cNvCxnSpPr>
            <p:nvPr/>
          </p:nvCxnSpPr>
          <p:spPr>
            <a:xfrm rot="5400000">
              <a:off x="4939923" y="2062478"/>
              <a:ext cx="235326" cy="463297"/>
            </a:xfrm>
            <a:prstGeom prst="bentConnector3">
              <a:avLst>
                <a:gd name="adj1" fmla="val 50000"/>
              </a:avLst>
            </a:prstGeom>
            <a:noFill/>
            <a:ln w="9525" cap="flat" cmpd="sng" algn="ctr">
              <a:solidFill>
                <a:sysClr val="window" lastClr="FFFFFF"/>
              </a:solidFill>
              <a:prstDash val="solid"/>
              <a:miter lim="800000"/>
              <a:headEnd type="none"/>
              <a:tailEnd type="none"/>
            </a:ln>
            <a:effectLst/>
          </p:spPr>
        </p:cxnSp>
        <p:cxnSp>
          <p:nvCxnSpPr>
            <p:cNvPr id="76" name="Elbow Connector 75"/>
            <p:cNvCxnSpPr>
              <a:stCxn id="73" idx="2"/>
              <a:endCxn id="69" idx="0"/>
            </p:cNvCxnSpPr>
            <p:nvPr/>
          </p:nvCxnSpPr>
          <p:spPr>
            <a:xfrm rot="16200000" flipH="1">
              <a:off x="5750690" y="2728282"/>
              <a:ext cx="235326" cy="231648"/>
            </a:xfrm>
            <a:prstGeom prst="bentConnector3">
              <a:avLst/>
            </a:prstGeom>
            <a:noFill/>
            <a:ln w="9525" cap="flat" cmpd="sng" algn="ctr">
              <a:solidFill>
                <a:sysClr val="window" lastClr="FFFFFF"/>
              </a:solidFill>
              <a:prstDash val="solid"/>
              <a:miter lim="800000"/>
              <a:headEnd type="none"/>
              <a:tailEnd type="none"/>
            </a:ln>
            <a:effectLst/>
          </p:spPr>
        </p:cxnSp>
        <p:cxnSp>
          <p:nvCxnSpPr>
            <p:cNvPr id="77" name="Elbow Connector 76"/>
            <p:cNvCxnSpPr>
              <a:stCxn id="73" idx="2"/>
              <a:endCxn id="70" idx="0"/>
            </p:cNvCxnSpPr>
            <p:nvPr/>
          </p:nvCxnSpPr>
          <p:spPr>
            <a:xfrm rot="5400000">
              <a:off x="5519042" y="2728282"/>
              <a:ext cx="235326" cy="231648"/>
            </a:xfrm>
            <a:prstGeom prst="bentConnector3">
              <a:avLst/>
            </a:prstGeom>
            <a:noFill/>
            <a:ln w="9525" cap="flat" cmpd="sng" algn="ctr">
              <a:solidFill>
                <a:sysClr val="window" lastClr="FFFFFF"/>
              </a:solidFill>
              <a:prstDash val="solid"/>
              <a:miter lim="800000"/>
              <a:headEnd type="none"/>
              <a:tailEnd type="none"/>
            </a:ln>
            <a:effectLst/>
          </p:spPr>
        </p:cxnSp>
        <p:cxnSp>
          <p:nvCxnSpPr>
            <p:cNvPr id="78" name="Elbow Connector 77"/>
            <p:cNvCxnSpPr>
              <a:stCxn id="72" idx="2"/>
              <a:endCxn id="71" idx="0"/>
            </p:cNvCxnSpPr>
            <p:nvPr/>
          </p:nvCxnSpPr>
          <p:spPr>
            <a:xfrm rot="16200000" flipH="1">
              <a:off x="4824098" y="2728282"/>
              <a:ext cx="235326" cy="231648"/>
            </a:xfrm>
            <a:prstGeom prst="bentConnector3">
              <a:avLst/>
            </a:prstGeom>
            <a:noFill/>
            <a:ln w="9525" cap="flat" cmpd="sng" algn="ctr">
              <a:solidFill>
                <a:sysClr val="window" lastClr="FFFFFF"/>
              </a:solidFill>
              <a:prstDash val="solid"/>
              <a:miter lim="800000"/>
              <a:headEnd type="none"/>
              <a:tailEnd type="none"/>
            </a:ln>
            <a:effectLst/>
          </p:spPr>
        </p:cxnSp>
        <p:cxnSp>
          <p:nvCxnSpPr>
            <p:cNvPr id="79" name="Elbow Connector 78"/>
            <p:cNvCxnSpPr>
              <a:stCxn id="72" idx="2"/>
              <a:endCxn id="68" idx="0"/>
            </p:cNvCxnSpPr>
            <p:nvPr/>
          </p:nvCxnSpPr>
          <p:spPr>
            <a:xfrm rot="5400000">
              <a:off x="4592450" y="2728282"/>
              <a:ext cx="235326" cy="231648"/>
            </a:xfrm>
            <a:prstGeom prst="bentConnector3">
              <a:avLst/>
            </a:prstGeom>
            <a:noFill/>
            <a:ln w="9525" cap="flat" cmpd="sng" algn="ctr">
              <a:solidFill>
                <a:sysClr val="window" lastClr="FFFFFF"/>
              </a:solidFill>
              <a:prstDash val="solid"/>
              <a:miter lim="800000"/>
              <a:headEnd type="none"/>
              <a:tailEnd type="none"/>
            </a:ln>
            <a:effectLst/>
          </p:spPr>
        </p:cxnSp>
      </p:grpSp>
      <p:sp>
        <p:nvSpPr>
          <p:cNvPr id="80" name="Rectangle 79"/>
          <p:cNvSpPr/>
          <p:nvPr/>
        </p:nvSpPr>
        <p:spPr>
          <a:xfrm>
            <a:off x="5066310" y="2416978"/>
            <a:ext cx="6162344" cy="798567"/>
          </a:xfrm>
          <a:prstGeom prst="rect">
            <a:avLst/>
          </a:prstGeom>
        </p:spPr>
        <p:txBody>
          <a:bodyPr wrap="square">
            <a:spAutoFit/>
          </a:bodyPr>
          <a:lstStyle/>
          <a:p>
            <a:pPr defTabSz="913600" fontAlgn="base">
              <a:lnSpc>
                <a:spcPct val="125000"/>
              </a:lnSpc>
              <a:spcBef>
                <a:spcPct val="0"/>
              </a:spcBef>
              <a:spcAft>
                <a:spcPct val="0"/>
              </a:spcAft>
            </a:pPr>
            <a:r>
              <a:rPr lang="en-US" dirty="0">
                <a:solidFill>
                  <a:srgbClr val="5B9BD5"/>
                </a:solidFill>
                <a:latin typeface="Segoe UI Light"/>
              </a:rPr>
              <a:t>fully managed, scalable, queryable, schemafree JSON document database service for modern applications</a:t>
            </a:r>
          </a:p>
        </p:txBody>
      </p:sp>
      <p:sp>
        <p:nvSpPr>
          <p:cNvPr id="81" name="Isosceles Triangle 80"/>
          <p:cNvSpPr/>
          <p:nvPr/>
        </p:nvSpPr>
        <p:spPr bwMode="auto">
          <a:xfrm>
            <a:off x="5144810" y="2311265"/>
            <a:ext cx="238952" cy="114341"/>
          </a:xfrm>
          <a:prstGeom prst="triangle">
            <a:avLst/>
          </a:prstGeom>
          <a:solidFill>
            <a:srgbClr val="5B9BD5"/>
          </a:solidFill>
          <a:ln w="6350" cap="flat" cmpd="sng" algn="ctr">
            <a:noFill/>
            <a:prstDash val="solid"/>
            <a:miter lim="800000"/>
            <a:headEnd type="none" w="med" len="med"/>
            <a:tailEnd type="none" w="med" len="med"/>
          </a:ln>
          <a:effectLst/>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1591755" fontAlgn="base">
              <a:defRPr/>
            </a:pPr>
            <a:endParaRPr lang="en-US" sz="1961" kern="0" dirty="0" err="1">
              <a:ln>
                <a:solidFill>
                  <a:srgbClr val="FFFFFF">
                    <a:alpha val="0"/>
                  </a:srgbClr>
                </a:solidFill>
              </a:ln>
              <a:solidFill>
                <a:srgbClr val="FFFFFF"/>
              </a:solidFill>
              <a:latin typeface="Segoe UI Light"/>
            </a:endParaRPr>
          </a:p>
        </p:txBody>
      </p:sp>
      <p:sp>
        <p:nvSpPr>
          <p:cNvPr id="82" name="Rectangle 81"/>
          <p:cNvSpPr/>
          <p:nvPr/>
        </p:nvSpPr>
        <p:spPr bwMode="auto">
          <a:xfrm>
            <a:off x="394841" y="3683826"/>
            <a:ext cx="6843740" cy="326692"/>
          </a:xfrm>
          <a:prstGeom prst="rect">
            <a:avLst/>
          </a:prstGeom>
          <a:solidFill>
            <a:srgbClr val="2687CE"/>
          </a:solidFill>
          <a:ln w="6350" cap="flat" cmpd="sng" algn="ctr">
            <a:solidFill>
              <a:srgbClr val="2687CE"/>
            </a:solidFill>
            <a:prstDash val="solid"/>
            <a:miter lim="800000"/>
            <a:headEnd type="none" w="med" len="med"/>
            <a:tailEnd type="none" w="med" len="med"/>
          </a:ln>
          <a:effectLst/>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1591755" fontAlgn="base">
              <a:defRPr/>
            </a:pPr>
            <a:endParaRPr lang="en-US" sz="1961" kern="0" dirty="0" err="1">
              <a:ln>
                <a:solidFill>
                  <a:srgbClr val="FFFFFF">
                    <a:alpha val="0"/>
                  </a:srgbClr>
                </a:solidFill>
              </a:ln>
              <a:solidFill>
                <a:srgbClr val="FFFFFF"/>
              </a:solidFill>
              <a:latin typeface="Segoe UI Light"/>
            </a:endParaRPr>
          </a:p>
        </p:txBody>
      </p:sp>
      <p:sp>
        <p:nvSpPr>
          <p:cNvPr id="83" name="Rectangle 82"/>
          <p:cNvSpPr/>
          <p:nvPr/>
        </p:nvSpPr>
        <p:spPr bwMode="auto">
          <a:xfrm>
            <a:off x="394841" y="3217091"/>
            <a:ext cx="6843740" cy="326692"/>
          </a:xfrm>
          <a:prstGeom prst="rect">
            <a:avLst/>
          </a:prstGeom>
          <a:solidFill>
            <a:srgbClr val="2687CE"/>
          </a:solidFill>
          <a:ln w="6350" cap="flat" cmpd="sng" algn="ctr">
            <a:solidFill>
              <a:srgbClr val="2687CE"/>
            </a:solidFill>
            <a:prstDash val="solid"/>
            <a:miter lim="800000"/>
            <a:headEnd type="none" w="med" len="med"/>
            <a:tailEnd type="none" w="med" len="med"/>
          </a:ln>
          <a:effectLst/>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1591755" fontAlgn="base">
              <a:defRPr/>
            </a:pPr>
            <a:endParaRPr lang="en-US" sz="1961" kern="0" dirty="0" err="1">
              <a:ln>
                <a:solidFill>
                  <a:srgbClr val="FFFFFF">
                    <a:alpha val="0"/>
                  </a:srgbClr>
                </a:solidFill>
              </a:ln>
              <a:solidFill>
                <a:srgbClr val="FFFFFF"/>
              </a:solidFill>
              <a:latin typeface="Segoe UI Light"/>
            </a:endParaRPr>
          </a:p>
        </p:txBody>
      </p:sp>
      <p:sp>
        <p:nvSpPr>
          <p:cNvPr id="84" name="Rectangle 83"/>
          <p:cNvSpPr/>
          <p:nvPr/>
        </p:nvSpPr>
        <p:spPr bwMode="auto">
          <a:xfrm>
            <a:off x="394839" y="2750355"/>
            <a:ext cx="4560803" cy="326692"/>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kern="0" dirty="0" err="1">
              <a:solidFill>
                <a:srgbClr val="FFFFFF">
                  <a:lumMod val="85000"/>
                </a:srgbClr>
              </a:solidFill>
              <a:latin typeface="Segoe UI Light"/>
              <a:ea typeface="Segoe UI" pitchFamily="34" charset="0"/>
              <a:cs typeface="Segoe UI" pitchFamily="34" charset="0"/>
            </a:endParaRPr>
          </a:p>
        </p:txBody>
      </p:sp>
      <p:sp>
        <p:nvSpPr>
          <p:cNvPr id="85" name="TextBox 84"/>
          <p:cNvSpPr txBox="1"/>
          <p:nvPr/>
        </p:nvSpPr>
        <p:spPr>
          <a:xfrm>
            <a:off x="288283" y="2637637"/>
            <a:ext cx="2437584" cy="543742"/>
          </a:xfrm>
          <a:prstGeom prst="rect">
            <a:avLst/>
          </a:prstGeom>
          <a:noFill/>
        </p:spPr>
        <p:txBody>
          <a:bodyPr wrap="none" lIns="179212" tIns="143371" rIns="179212" bIns="143371" rtlCol="0">
            <a:spAutoFit/>
          </a:bodyPr>
          <a:lstStyle/>
          <a:p>
            <a:pPr defTabSz="913917">
              <a:lnSpc>
                <a:spcPct val="90000"/>
              </a:lnSpc>
            </a:pPr>
            <a:r>
              <a:rPr lang="en-US" dirty="0">
                <a:gradFill>
                  <a:gsLst>
                    <a:gs pos="0">
                      <a:prstClr val="white"/>
                    </a:gs>
                    <a:gs pos="100000">
                      <a:prstClr val="white"/>
                    </a:gs>
                  </a:gsLst>
                  <a:lin ang="5400000" scaled="1"/>
                </a:gradFill>
                <a:latin typeface="Segoe UI Light"/>
              </a:rPr>
              <a:t>fully featured RDBMS</a:t>
            </a:r>
          </a:p>
        </p:txBody>
      </p:sp>
      <p:sp>
        <p:nvSpPr>
          <p:cNvPr id="86" name="TextBox 85"/>
          <p:cNvSpPr txBox="1"/>
          <p:nvPr/>
        </p:nvSpPr>
        <p:spPr>
          <a:xfrm>
            <a:off x="288281" y="3111801"/>
            <a:ext cx="2718070" cy="543742"/>
          </a:xfrm>
          <a:prstGeom prst="rect">
            <a:avLst/>
          </a:prstGeom>
          <a:noFill/>
        </p:spPr>
        <p:txBody>
          <a:bodyPr wrap="none" lIns="179212" tIns="143371" rIns="179212" bIns="143371" rtlCol="0">
            <a:spAutoFit/>
          </a:bodyPr>
          <a:lstStyle/>
          <a:p>
            <a:pPr defTabSz="913917">
              <a:lnSpc>
                <a:spcPct val="90000"/>
              </a:lnSpc>
            </a:pPr>
            <a:r>
              <a:rPr lang="en-US" dirty="0">
                <a:solidFill>
                  <a:prstClr val="white"/>
                </a:solidFill>
                <a:latin typeface="Segoe UI Light"/>
              </a:rPr>
              <a:t>transactional processing</a:t>
            </a:r>
          </a:p>
        </p:txBody>
      </p:sp>
      <p:sp>
        <p:nvSpPr>
          <p:cNvPr id="87" name="TextBox 86"/>
          <p:cNvSpPr txBox="1"/>
          <p:nvPr/>
        </p:nvSpPr>
        <p:spPr>
          <a:xfrm>
            <a:off x="288281" y="3599292"/>
            <a:ext cx="1403556" cy="538841"/>
          </a:xfrm>
          <a:prstGeom prst="rect">
            <a:avLst/>
          </a:prstGeom>
          <a:noFill/>
        </p:spPr>
        <p:txBody>
          <a:bodyPr wrap="none" lIns="179212" tIns="143371" rIns="179212" bIns="143371" rtlCol="0">
            <a:spAutoFit/>
          </a:bodyPr>
          <a:lstStyle/>
          <a:p>
            <a:pPr defTabSz="913917">
              <a:lnSpc>
                <a:spcPct val="90000"/>
              </a:lnSpc>
            </a:pPr>
            <a:r>
              <a:rPr lang="en-US" dirty="0">
                <a:solidFill>
                  <a:prstClr val="white"/>
                </a:solidFill>
                <a:latin typeface="Segoe UI Light"/>
              </a:rPr>
              <a:t>rich query </a:t>
            </a:r>
          </a:p>
        </p:txBody>
      </p:sp>
      <p:sp>
        <p:nvSpPr>
          <p:cNvPr id="88" name="Rectangle 87"/>
          <p:cNvSpPr/>
          <p:nvPr/>
        </p:nvSpPr>
        <p:spPr bwMode="auto">
          <a:xfrm>
            <a:off x="2705367" y="4617298"/>
            <a:ext cx="9140694" cy="326692"/>
          </a:xfrm>
          <a:prstGeom prst="rect">
            <a:avLst/>
          </a:prstGeom>
          <a:solidFill>
            <a:srgbClr val="2687CE"/>
          </a:solidFill>
          <a:ln w="6350" cap="flat" cmpd="sng" algn="ctr">
            <a:solidFill>
              <a:srgbClr val="2687CE"/>
            </a:solidFill>
            <a:prstDash val="solid"/>
            <a:miter lim="800000"/>
            <a:headEnd type="none" w="med" len="med"/>
            <a:tailEnd type="none" w="med" len="med"/>
          </a:ln>
          <a:effectLst/>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1591755" fontAlgn="base">
              <a:defRPr/>
            </a:pPr>
            <a:endParaRPr lang="en-US" sz="1961" kern="0" dirty="0" err="1">
              <a:ln>
                <a:solidFill>
                  <a:srgbClr val="FFFFFF">
                    <a:alpha val="0"/>
                  </a:srgbClr>
                </a:solidFill>
              </a:ln>
              <a:solidFill>
                <a:srgbClr val="FFFFFF"/>
              </a:solidFill>
              <a:latin typeface="Segoe UI Light"/>
            </a:endParaRPr>
          </a:p>
        </p:txBody>
      </p:sp>
      <p:sp>
        <p:nvSpPr>
          <p:cNvPr id="89" name="Rectangle 88"/>
          <p:cNvSpPr/>
          <p:nvPr/>
        </p:nvSpPr>
        <p:spPr bwMode="auto">
          <a:xfrm>
            <a:off x="2705368" y="4150562"/>
            <a:ext cx="9140693" cy="326692"/>
          </a:xfrm>
          <a:prstGeom prst="rect">
            <a:avLst/>
          </a:prstGeom>
          <a:solidFill>
            <a:srgbClr val="2687CE"/>
          </a:solidFill>
          <a:ln w="6350" cap="flat" cmpd="sng" algn="ctr">
            <a:solidFill>
              <a:srgbClr val="2687CE"/>
            </a:solidFill>
            <a:prstDash val="solid"/>
            <a:miter lim="800000"/>
            <a:headEnd type="none" w="med" len="med"/>
            <a:tailEnd type="none" w="med" len="med"/>
          </a:ln>
          <a:effectLst/>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1591755" fontAlgn="base">
              <a:defRPr/>
            </a:pPr>
            <a:endParaRPr lang="en-US" sz="1961" kern="0" dirty="0" err="1">
              <a:ln>
                <a:solidFill>
                  <a:srgbClr val="FFFFFF">
                    <a:alpha val="0"/>
                  </a:srgbClr>
                </a:solidFill>
              </a:ln>
              <a:solidFill>
                <a:srgbClr val="FFFFFF"/>
              </a:solidFill>
              <a:latin typeface="Segoe UI Light"/>
            </a:endParaRPr>
          </a:p>
        </p:txBody>
      </p:sp>
      <p:sp>
        <p:nvSpPr>
          <p:cNvPr id="90" name="TextBox 89"/>
          <p:cNvSpPr txBox="1"/>
          <p:nvPr/>
        </p:nvSpPr>
        <p:spPr>
          <a:xfrm>
            <a:off x="6560347" y="4063038"/>
            <a:ext cx="5285713" cy="543742"/>
          </a:xfrm>
          <a:prstGeom prst="rect">
            <a:avLst/>
          </a:prstGeom>
          <a:noFill/>
        </p:spPr>
        <p:txBody>
          <a:bodyPr wrap="square" lIns="179212" tIns="143371" rIns="179212" bIns="143371" rtlCol="0">
            <a:spAutoFit/>
          </a:bodyPr>
          <a:lstStyle/>
          <a:p>
            <a:pPr algn="r" defTabSz="913917">
              <a:lnSpc>
                <a:spcPct val="90000"/>
              </a:lnSpc>
            </a:pPr>
            <a:r>
              <a:rPr lang="en-US" dirty="0">
                <a:solidFill>
                  <a:prstClr val="white"/>
                </a:solidFill>
                <a:latin typeface="Segoe UI Light"/>
              </a:rPr>
              <a:t>managed as a service</a:t>
            </a:r>
          </a:p>
        </p:txBody>
      </p:sp>
      <p:sp>
        <p:nvSpPr>
          <p:cNvPr id="91" name="TextBox 90"/>
          <p:cNvSpPr txBox="1"/>
          <p:nvPr/>
        </p:nvSpPr>
        <p:spPr>
          <a:xfrm>
            <a:off x="8532826" y="4503648"/>
            <a:ext cx="3313234" cy="543742"/>
          </a:xfrm>
          <a:prstGeom prst="rect">
            <a:avLst/>
          </a:prstGeom>
          <a:noFill/>
        </p:spPr>
        <p:txBody>
          <a:bodyPr wrap="square" lIns="179212" tIns="143371" rIns="179212" bIns="143371" rtlCol="0">
            <a:spAutoFit/>
          </a:bodyPr>
          <a:lstStyle/>
          <a:p>
            <a:pPr algn="r" defTabSz="913917">
              <a:lnSpc>
                <a:spcPct val="90000"/>
              </a:lnSpc>
            </a:pPr>
            <a:r>
              <a:rPr lang="en-US" dirty="0">
                <a:solidFill>
                  <a:prstClr val="white"/>
                </a:solidFill>
                <a:latin typeface="Segoe UI Light"/>
              </a:rPr>
              <a:t>elastic scale</a:t>
            </a:r>
          </a:p>
        </p:txBody>
      </p:sp>
      <p:sp>
        <p:nvSpPr>
          <p:cNvPr id="92" name="Rectangle 91"/>
          <p:cNvSpPr/>
          <p:nvPr/>
        </p:nvSpPr>
        <p:spPr bwMode="auto">
          <a:xfrm>
            <a:off x="5015152" y="5550770"/>
            <a:ext cx="6830912" cy="326692"/>
          </a:xfrm>
          <a:prstGeom prst="rect">
            <a:avLst/>
          </a:prstGeom>
          <a:solidFill>
            <a:srgbClr val="2687CE"/>
          </a:solidFill>
          <a:ln w="6350" cap="flat" cmpd="sng" algn="ctr">
            <a:solidFill>
              <a:srgbClr val="2687CE"/>
            </a:solidFill>
            <a:prstDash val="solid"/>
            <a:miter lim="800000"/>
            <a:headEnd type="none" w="med" len="med"/>
            <a:tailEnd type="none" w="med" len="med"/>
          </a:ln>
          <a:effectLst/>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1591755" fontAlgn="base">
              <a:defRPr/>
            </a:pPr>
            <a:endParaRPr lang="en-US" sz="1961" kern="0" dirty="0" err="1">
              <a:ln>
                <a:solidFill>
                  <a:srgbClr val="FFFFFF">
                    <a:alpha val="0"/>
                  </a:srgbClr>
                </a:solidFill>
              </a:ln>
              <a:solidFill>
                <a:srgbClr val="FFFFFF"/>
              </a:solidFill>
              <a:latin typeface="Segoe UI Light"/>
            </a:endParaRPr>
          </a:p>
        </p:txBody>
      </p:sp>
      <p:sp>
        <p:nvSpPr>
          <p:cNvPr id="93" name="Rectangle 92"/>
          <p:cNvSpPr/>
          <p:nvPr/>
        </p:nvSpPr>
        <p:spPr bwMode="auto">
          <a:xfrm>
            <a:off x="5015152" y="5084374"/>
            <a:ext cx="6830912" cy="326692"/>
          </a:xfrm>
          <a:prstGeom prst="rect">
            <a:avLst/>
          </a:prstGeom>
          <a:solidFill>
            <a:srgbClr val="2687CE"/>
          </a:solidFill>
          <a:ln w="6350" cap="flat" cmpd="sng" algn="ctr">
            <a:solidFill>
              <a:srgbClr val="2687CE"/>
            </a:solidFill>
            <a:prstDash val="solid"/>
            <a:miter lim="800000"/>
            <a:headEnd type="none" w="med" len="med"/>
            <a:tailEnd type="none" w="med" len="med"/>
          </a:ln>
          <a:effectLst/>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1591755" fontAlgn="base">
              <a:defRPr/>
            </a:pPr>
            <a:endParaRPr lang="en-US" sz="1961" kern="0" dirty="0" err="1">
              <a:ln>
                <a:solidFill>
                  <a:srgbClr val="FFFFFF">
                    <a:alpha val="0"/>
                  </a:srgbClr>
                </a:solidFill>
              </a:ln>
              <a:solidFill>
                <a:srgbClr val="FFFFFF"/>
              </a:solidFill>
              <a:latin typeface="Segoe UI Light"/>
            </a:endParaRPr>
          </a:p>
        </p:txBody>
      </p:sp>
      <p:sp>
        <p:nvSpPr>
          <p:cNvPr id="94" name="TextBox 93"/>
          <p:cNvSpPr txBox="1"/>
          <p:nvPr/>
        </p:nvSpPr>
        <p:spPr>
          <a:xfrm>
            <a:off x="7094507" y="5467811"/>
            <a:ext cx="4751554" cy="543742"/>
          </a:xfrm>
          <a:prstGeom prst="rect">
            <a:avLst/>
          </a:prstGeom>
          <a:noFill/>
        </p:spPr>
        <p:txBody>
          <a:bodyPr wrap="square" lIns="179212" tIns="143371" rIns="179212" bIns="143371" rtlCol="0">
            <a:spAutoFit/>
          </a:bodyPr>
          <a:lstStyle/>
          <a:p>
            <a:pPr algn="r" defTabSz="913917">
              <a:lnSpc>
                <a:spcPct val="90000"/>
              </a:lnSpc>
            </a:pPr>
            <a:r>
              <a:rPr lang="en-US" dirty="0">
                <a:solidFill>
                  <a:prstClr val="white"/>
                </a:solidFill>
                <a:latin typeface="Segoe UI Light"/>
              </a:rPr>
              <a:t>internet accessible http/rest</a:t>
            </a:r>
          </a:p>
        </p:txBody>
      </p:sp>
      <p:sp>
        <p:nvSpPr>
          <p:cNvPr id="95" name="TextBox 94"/>
          <p:cNvSpPr txBox="1"/>
          <p:nvPr/>
        </p:nvSpPr>
        <p:spPr>
          <a:xfrm>
            <a:off x="7734489" y="4980801"/>
            <a:ext cx="4111565" cy="543742"/>
          </a:xfrm>
          <a:prstGeom prst="rect">
            <a:avLst/>
          </a:prstGeom>
          <a:noFill/>
        </p:spPr>
        <p:txBody>
          <a:bodyPr wrap="square" lIns="179212" tIns="143371" rIns="179212" bIns="143371" rtlCol="0">
            <a:spAutoFit/>
          </a:bodyPr>
          <a:lstStyle/>
          <a:p>
            <a:pPr algn="r" defTabSz="913917">
              <a:lnSpc>
                <a:spcPct val="90000"/>
              </a:lnSpc>
            </a:pPr>
            <a:r>
              <a:rPr lang="en-US" dirty="0">
                <a:solidFill>
                  <a:prstClr val="white"/>
                </a:solidFill>
                <a:latin typeface="Segoe UI Light"/>
              </a:rPr>
              <a:t>schema-free data model</a:t>
            </a:r>
          </a:p>
        </p:txBody>
      </p:sp>
      <p:sp>
        <p:nvSpPr>
          <p:cNvPr id="96" name="Rectangle 95"/>
          <p:cNvSpPr/>
          <p:nvPr/>
        </p:nvSpPr>
        <p:spPr bwMode="auto">
          <a:xfrm>
            <a:off x="7408044" y="6017507"/>
            <a:ext cx="4438019" cy="326692"/>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kern="0" dirty="0" err="1">
              <a:solidFill>
                <a:srgbClr val="FFFFFF">
                  <a:lumMod val="85000"/>
                </a:srgbClr>
              </a:solidFill>
              <a:latin typeface="Segoe UI Light"/>
              <a:ea typeface="Segoe UI" pitchFamily="34" charset="0"/>
              <a:cs typeface="Segoe UI" pitchFamily="34" charset="0"/>
            </a:endParaRPr>
          </a:p>
        </p:txBody>
      </p:sp>
      <p:sp>
        <p:nvSpPr>
          <p:cNvPr id="97" name="TextBox 96"/>
          <p:cNvSpPr txBox="1"/>
          <p:nvPr/>
        </p:nvSpPr>
        <p:spPr>
          <a:xfrm>
            <a:off x="8492252" y="5913932"/>
            <a:ext cx="3353802" cy="543742"/>
          </a:xfrm>
          <a:prstGeom prst="rect">
            <a:avLst/>
          </a:prstGeom>
          <a:noFill/>
        </p:spPr>
        <p:txBody>
          <a:bodyPr wrap="square" lIns="179212" tIns="143371" rIns="179212" bIns="143371" rtlCol="0">
            <a:spAutoFit/>
          </a:bodyPr>
          <a:lstStyle>
            <a:defPPr>
              <a:defRPr lang="en-US"/>
            </a:defPPr>
            <a:lvl1pPr>
              <a:lnSpc>
                <a:spcPct val="90000"/>
              </a:lnSpc>
              <a:defRPr>
                <a:solidFill>
                  <a:schemeClr val="bg2">
                    <a:lumMod val="75000"/>
                  </a:schemeClr>
                </a:solidFill>
              </a:defRPr>
            </a:lvl1pPr>
          </a:lstStyle>
          <a:p>
            <a:pPr algn="r" defTabSz="913917"/>
            <a:r>
              <a:rPr lang="en-US" dirty="0">
                <a:solidFill>
                  <a:prstClr val="white"/>
                </a:solidFill>
                <a:latin typeface="Segoe UI Light"/>
              </a:rPr>
              <a:t>arbitrary data formats</a:t>
            </a:r>
          </a:p>
        </p:txBody>
      </p:sp>
    </p:spTree>
    <p:extLst>
      <p:ext uri="{BB962C8B-B14F-4D97-AF65-F5344CB8AC3E}">
        <p14:creationId xmlns:p14="http://schemas.microsoft.com/office/powerpoint/2010/main" val="11324550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Blob</a:t>
            </a:r>
            <a:endParaRPr lang="en-US" sz="11500" dirty="0"/>
          </a:p>
        </p:txBody>
      </p:sp>
      <p:pic>
        <p:nvPicPr>
          <p:cNvPr id="5" name="Picture 4"/>
          <p:cNvPicPr>
            <a:picLocks noChangeAspect="1"/>
          </p:cNvPicPr>
          <p:nvPr/>
        </p:nvPicPr>
        <p:blipFill>
          <a:blip r:embed="rId2"/>
          <a:stretch>
            <a:fillRect/>
          </a:stretch>
        </p:blipFill>
        <p:spPr>
          <a:xfrm>
            <a:off x="5281165" y="381093"/>
            <a:ext cx="1629670" cy="1409101"/>
          </a:xfrm>
          <a:prstGeom prst="rect">
            <a:avLst/>
          </a:prstGeom>
        </p:spPr>
      </p:pic>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Two Types of Blobs Under the Hood</a:t>
            </a:r>
            <a:endParaRPr lang="en-US" dirty="0"/>
          </a:p>
        </p:txBody>
      </p:sp>
      <p:grpSp>
        <p:nvGrpSpPr>
          <p:cNvPr id="2" name="Group 1"/>
          <p:cNvGrpSpPr/>
          <p:nvPr/>
        </p:nvGrpSpPr>
        <p:grpSpPr>
          <a:xfrm>
            <a:off x="1431287" y="0"/>
            <a:ext cx="9329426" cy="6858000"/>
            <a:chOff x="1058912" y="0"/>
            <a:chExt cx="9329426" cy="6858000"/>
          </a:xfrm>
        </p:grpSpPr>
        <p:sp>
          <p:nvSpPr>
            <p:cNvPr id="7" name="Rectangle 6"/>
            <p:cNvSpPr/>
            <p:nvPr/>
          </p:nvSpPr>
          <p:spPr bwMode="auto">
            <a:xfrm>
              <a:off x="1058912" y="1"/>
              <a:ext cx="3927868" cy="6857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Block </a:t>
              </a:r>
              <a:r>
                <a:rPr lang="en-US" sz="6600" dirty="0" smtClean="0">
                  <a:gradFill>
                    <a:gsLst>
                      <a:gs pos="0">
                        <a:srgbClr val="FFFFFF"/>
                      </a:gs>
                      <a:gs pos="100000">
                        <a:srgbClr val="FFFFFF"/>
                      </a:gs>
                    </a:gsLst>
                    <a:lin ang="5400000" scaled="0"/>
                  </a:gradFill>
                  <a:latin typeface="Segoe UI Light" pitchFamily="34" charset="0"/>
                </a:rPr>
                <a:t>Blob</a:t>
              </a:r>
              <a:endParaRPr lang="en-US" sz="60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498222" y="0"/>
              <a:ext cx="389011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Page </a:t>
              </a:r>
              <a:r>
                <a:rPr lang="en-US" sz="6600" dirty="0" smtClean="0">
                  <a:gradFill>
                    <a:gsLst>
                      <a:gs pos="0">
                        <a:srgbClr val="FFFFFF"/>
                      </a:gs>
                      <a:gs pos="100000">
                        <a:srgbClr val="FFFFFF"/>
                      </a:gs>
                    </a:gsLst>
                    <a:lin ang="5400000" scaled="0"/>
                  </a:gradFill>
                  <a:latin typeface="Segoe UI Light" pitchFamily="34" charset="0"/>
                </a:rPr>
                <a:t>Blob</a:t>
              </a:r>
              <a:endParaRPr lang="en-US" sz="6600" dirty="0">
                <a:gradFill>
                  <a:gsLst>
                    <a:gs pos="0">
                      <a:srgbClr val="FFFFFF"/>
                    </a:gs>
                    <a:gs pos="100000">
                      <a:srgbClr val="FFFFFF"/>
                    </a:gs>
                  </a:gsLst>
                  <a:lin ang="5400000" scaled="0"/>
                </a:gradFill>
                <a:latin typeface="Segoe UI Light" pitchFamily="34" charset="0"/>
              </a:endParaRPr>
            </a:p>
          </p:txBody>
        </p:sp>
      </p:grpSp>
      <p:pic>
        <p:nvPicPr>
          <p:cNvPr id="6" name="Picture 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7242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Table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208452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fontScale="90000"/>
          </a:bodyPr>
          <a:lstStyle/>
          <a:p>
            <a:r>
              <a:rPr lang="en-US" dirty="0" smtClean="0"/>
              <a:t>Table Storage Concepts</a:t>
            </a:r>
            <a:br>
              <a:rPr lang="en-US" dirty="0" smtClean="0"/>
            </a:br>
            <a:endParaRPr lang="en-US" dirty="0"/>
          </a:p>
        </p:txBody>
      </p:sp>
      <p:sp>
        <p:nvSpPr>
          <p:cNvPr id="46" name="Rounded Rectangle 65"/>
          <p:cNvSpPr/>
          <p:nvPr/>
        </p:nvSpPr>
        <p:spPr>
          <a:xfrm>
            <a:off x="7534884" y="1280160"/>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47" name="Rounded Rectangle 4"/>
          <p:cNvSpPr/>
          <p:nvPr/>
        </p:nvSpPr>
        <p:spPr>
          <a:xfrm>
            <a:off x="7534884" y="1280160"/>
            <a:ext cx="220071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sp>
        <p:nvSpPr>
          <p:cNvPr id="49" name="Rounded Rectangle 68"/>
          <p:cNvSpPr/>
          <p:nvPr/>
        </p:nvSpPr>
        <p:spPr>
          <a:xfrm>
            <a:off x="4995645"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0" name="Rounded Rectangle 6"/>
          <p:cNvSpPr/>
          <p:nvPr/>
        </p:nvSpPr>
        <p:spPr>
          <a:xfrm>
            <a:off x="4995645" y="1280161"/>
            <a:ext cx="219960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sp>
        <p:nvSpPr>
          <p:cNvPr id="52" name="Rounded Rectangle 71"/>
          <p:cNvSpPr/>
          <p:nvPr/>
        </p:nvSpPr>
        <p:spPr>
          <a:xfrm>
            <a:off x="2456406"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3" name="Rounded Rectangle 8"/>
          <p:cNvSpPr/>
          <p:nvPr/>
        </p:nvSpPr>
        <p:spPr>
          <a:xfrm>
            <a:off x="2456406" y="1280161"/>
            <a:ext cx="218236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cxnSp>
        <p:nvCxnSpPr>
          <p:cNvPr id="57" name="Straight Connector 56"/>
          <p:cNvCxnSpPr>
            <a:stCxn id="59" idx="3"/>
            <a:endCxn id="71" idx="1"/>
          </p:cNvCxnSpPr>
          <p:nvPr/>
        </p:nvCxnSpPr>
        <p:spPr>
          <a:xfrm>
            <a:off x="4299184" y="3809770"/>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9" idx="3"/>
            <a:endCxn id="69" idx="1"/>
          </p:cNvCxnSpPr>
          <p:nvPr/>
        </p:nvCxnSpPr>
        <p:spPr>
          <a:xfrm flipV="1">
            <a:off x="4299184" y="2981827"/>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813228" y="343647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rgbClr val="000000">
                    <a:alpha val="99000"/>
                  </a:srgbClr>
                </a:solidFill>
                <a:latin typeface="+mj-lt"/>
              </a:rPr>
              <a:t>contoso</a:t>
            </a:r>
            <a:endParaRPr lang="en-US" sz="2000" dirty="0">
              <a:solidFill>
                <a:srgbClr val="000000">
                  <a:alpha val="99000"/>
                </a:srgbClr>
              </a:solidFill>
              <a:latin typeface="+mj-lt"/>
            </a:endParaRPr>
          </a:p>
        </p:txBody>
      </p:sp>
      <p:cxnSp>
        <p:nvCxnSpPr>
          <p:cNvPr id="61" name="Straight Connector 60"/>
          <p:cNvCxnSpPr>
            <a:stCxn id="69" idx="3"/>
            <a:endCxn id="68" idx="1"/>
          </p:cNvCxnSpPr>
          <p:nvPr/>
        </p:nvCxnSpPr>
        <p:spPr>
          <a:xfrm>
            <a:off x="6814150" y="2981827"/>
            <a:ext cx="1028146" cy="41397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9" idx="3"/>
            <a:endCxn id="65" idx="1"/>
          </p:cNvCxnSpPr>
          <p:nvPr/>
        </p:nvCxnSpPr>
        <p:spPr>
          <a:xfrm flipV="1">
            <a:off x="6814150" y="2567856"/>
            <a:ext cx="1028147"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3"/>
            <a:endCxn id="70" idx="1"/>
          </p:cNvCxnSpPr>
          <p:nvPr/>
        </p:nvCxnSpPr>
        <p:spPr>
          <a:xfrm>
            <a:off x="6814151" y="4637713"/>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3"/>
            <a:endCxn id="72" idx="1"/>
          </p:cNvCxnSpPr>
          <p:nvPr/>
        </p:nvCxnSpPr>
        <p:spPr>
          <a:xfrm flipV="1">
            <a:off x="6814151" y="4223742"/>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376740" y="2608531"/>
            <a:ext cx="1437411" cy="2402478"/>
            <a:chOff x="3406969" y="2774584"/>
            <a:chExt cx="1437411" cy="2402478"/>
          </a:xfrm>
        </p:grpSpPr>
        <p:sp>
          <p:nvSpPr>
            <p:cNvPr id="69" name="Rectangle 68"/>
            <p:cNvSpPr/>
            <p:nvPr/>
          </p:nvSpPr>
          <p:spPr>
            <a:xfrm>
              <a:off x="3406969"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customers</a:t>
              </a:r>
            </a:p>
          </p:txBody>
        </p:sp>
        <p:sp>
          <p:nvSpPr>
            <p:cNvPr id="71" name="Rectangle 70"/>
            <p:cNvSpPr/>
            <p:nvPr/>
          </p:nvSpPr>
          <p:spPr>
            <a:xfrm>
              <a:off x="340696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photos</a:t>
              </a:r>
            </a:p>
          </p:txBody>
        </p:sp>
      </p:grpSp>
      <p:grpSp>
        <p:nvGrpSpPr>
          <p:cNvPr id="21" name="Group 20"/>
          <p:cNvGrpSpPr/>
          <p:nvPr/>
        </p:nvGrpSpPr>
        <p:grpSpPr>
          <a:xfrm>
            <a:off x="7842296" y="2194560"/>
            <a:ext cx="1585886" cy="1574535"/>
            <a:chOff x="5906591" y="2360613"/>
            <a:chExt cx="1585886" cy="1574535"/>
          </a:xfrm>
        </p:grpSpPr>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a:solidFill>
                    <a:srgbClr val="000000">
                      <a:alpha val="99000"/>
                    </a:srgbClr>
                  </a:solidFill>
                  <a:latin typeface="+mj-lt"/>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err="1">
                  <a:solidFill>
                    <a:srgbClr val="000000">
                      <a:alpha val="99000"/>
                    </a:srgbClr>
                  </a:solidFill>
                  <a:latin typeface="+mj-lt"/>
                </a:rPr>
                <a:t>EMailAdd</a:t>
              </a:r>
              <a:r>
                <a:rPr lang="en-US" dirty="0">
                  <a:solidFill>
                    <a:srgbClr val="000000">
                      <a:alpha val="99000"/>
                    </a:srgbClr>
                  </a:solidFill>
                  <a:latin typeface="+mj-lt"/>
                </a:rPr>
                <a:t>= </a:t>
              </a:r>
            </a:p>
          </p:txBody>
        </p:sp>
      </p:grpSp>
      <p:grpSp>
        <p:nvGrpSpPr>
          <p:cNvPr id="22" name="Group 21"/>
          <p:cNvGrpSpPr/>
          <p:nvPr/>
        </p:nvGrpSpPr>
        <p:grpSpPr>
          <a:xfrm>
            <a:off x="7842297" y="3850446"/>
            <a:ext cx="1585884" cy="1574534"/>
            <a:chOff x="5906592" y="4016499"/>
            <a:chExt cx="1585884" cy="1574534"/>
          </a:xfrm>
        </p:grpSpPr>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grpSp>
      <p:pic>
        <p:nvPicPr>
          <p:cNvPr id="56" name="Picture 55"/>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Not an RDBMS Table!</a:t>
            </a:r>
          </a:p>
          <a:p>
            <a:pPr marL="252000"/>
            <a:r>
              <a:rPr lang="en-US" sz="4800" spc="-100" dirty="0">
                <a:solidFill>
                  <a:schemeClr val="bg1">
                    <a:alpha val="99000"/>
                  </a:schemeClr>
                </a:solidFill>
                <a:latin typeface="+mj-lt"/>
                <a:ea typeface="Segoe UI" pitchFamily="34" charset="0"/>
                <a:cs typeface="Segoe UI" pitchFamily="34" charset="0"/>
              </a:rPr>
              <a:t>The mental picture is ‘Entities’</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sp>
        <p:nvSpPr>
          <p:cNvPr id="23" name="Freeform 7"/>
          <p:cNvSpPr>
            <a:spLocks noEditPoints="1"/>
          </p:cNvSpPr>
          <p:nvPr/>
        </p:nvSpPr>
        <p:spPr bwMode="auto">
          <a:xfrm>
            <a:off x="8680485" y="2908922"/>
            <a:ext cx="1273118" cy="1040157"/>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381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Entity can have up to 255 properties</a:t>
            </a:r>
          </a:p>
          <a:p>
            <a:pPr marL="252000"/>
            <a:r>
              <a:rPr lang="en-US" sz="4800" spc="-100" dirty="0">
                <a:solidFill>
                  <a:schemeClr val="bg1">
                    <a:alpha val="99000"/>
                  </a:schemeClr>
                </a:solidFill>
                <a:latin typeface="+mj-lt"/>
                <a:ea typeface="Segoe UI" pitchFamily="34" charset="0"/>
                <a:cs typeface="Segoe UI" pitchFamily="34" charset="0"/>
              </a:rPr>
              <a:t>Up to 1MB per entity</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40636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7669</TotalTime>
  <Words>998</Words>
  <Application>Microsoft Office PowerPoint</Application>
  <PresentationFormat>Widescreen</PresentationFormat>
  <Paragraphs>179</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Segoe UI</vt:lpstr>
      <vt:lpstr>Segoe UI Light</vt:lpstr>
      <vt:lpstr>Azure Medium</vt:lpstr>
      <vt:lpstr>Polyglot Persistence in Microsoft Azure</vt:lpstr>
      <vt:lpstr>Agenda</vt:lpstr>
      <vt:lpstr>Microsoft Azure Data Services</vt:lpstr>
      <vt:lpstr>Microsoft Azure Storage Blob</vt:lpstr>
      <vt:lpstr>Two Types of Blobs Under the Hood</vt:lpstr>
      <vt:lpstr>Microsoft Azure Storage Table</vt:lpstr>
      <vt:lpstr>Table Storage Concepts </vt:lpstr>
      <vt:lpstr>Table Storage Details</vt:lpstr>
      <vt:lpstr>Table Storage Details</vt:lpstr>
      <vt:lpstr>Table Storage Details – Entity Properties</vt:lpstr>
      <vt:lpstr>Microsoft Azure Storage Queue</vt:lpstr>
      <vt:lpstr>PowerPoint Presentation</vt:lpstr>
      <vt:lpstr>Microsoft Azure SQL Database</vt:lpstr>
      <vt:lpstr>A Server is not a machine</vt:lpstr>
      <vt:lpstr>PowerPoint Presentation</vt:lpstr>
      <vt:lpstr>Redis Cache</vt:lpstr>
      <vt:lpstr>Document DB</vt:lpstr>
      <vt:lpstr>Fully managed, scalable JSON document database service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Babis Karypidis</cp:lastModifiedBy>
  <cp:revision>451</cp:revision>
  <cp:lastPrinted>2014-03-26T17:46:13Z</cp:lastPrinted>
  <dcterms:created xsi:type="dcterms:W3CDTF">2014-03-19T23:21:38Z</dcterms:created>
  <dcterms:modified xsi:type="dcterms:W3CDTF">2015-04-25T08:06:45Z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