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6" r:id="rId5"/>
    <p:sldId id="567" r:id="rId6"/>
    <p:sldId id="525" r:id="rId7"/>
    <p:sldId id="526" r:id="rId8"/>
    <p:sldId id="527" r:id="rId9"/>
    <p:sldId id="529" r:id="rId10"/>
    <p:sldId id="530" r:id="rId11"/>
    <p:sldId id="531" r:id="rId12"/>
    <p:sldId id="532" r:id="rId13"/>
    <p:sldId id="568" r:id="rId14"/>
    <p:sldId id="533" r:id="rId15"/>
    <p:sldId id="534" r:id="rId16"/>
    <p:sldId id="561" r:id="rId17"/>
    <p:sldId id="535" r:id="rId18"/>
    <p:sldId id="562" r:id="rId19"/>
    <p:sldId id="536" r:id="rId20"/>
    <p:sldId id="537" r:id="rId21"/>
    <p:sldId id="538" r:id="rId22"/>
    <p:sldId id="539" r:id="rId23"/>
    <p:sldId id="540" r:id="rId24"/>
    <p:sldId id="541" r:id="rId25"/>
    <p:sldId id="542" r:id="rId26"/>
    <p:sldId id="543" r:id="rId27"/>
    <p:sldId id="544" r:id="rId28"/>
    <p:sldId id="545" r:id="rId29"/>
    <p:sldId id="549" r:id="rId30"/>
    <p:sldId id="566" r:id="rId31"/>
    <p:sldId id="564" r:id="rId32"/>
    <p:sldId id="563" r:id="rId33"/>
    <p:sldId id="550" r:id="rId34"/>
    <p:sldId id="553" r:id="rId35"/>
    <p:sldId id="554" r:id="rId36"/>
    <p:sldId id="558" r:id="rId37"/>
    <p:sldId id="559" r:id="rId38"/>
    <p:sldId id="495" r:id="rId39"/>
    <p:sldId id="337" r:id="rId40"/>
    <p:sldId id="496" r:id="rId4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39ABB3-0085-4B69-AF01-0DEE74AF2B76}">
          <p14:sldIdLst>
            <p14:sldId id="256"/>
            <p14:sldId id="567"/>
            <p14:sldId id="525"/>
          </p14:sldIdLst>
        </p14:section>
        <p14:section name="Getting Started" id="{470A8C5B-FBFD-415A-9E71-7662D6EBE250}">
          <p14:sldIdLst>
            <p14:sldId id="526"/>
            <p14:sldId id="527"/>
            <p14:sldId id="529"/>
            <p14:sldId id="530"/>
          </p14:sldIdLst>
        </p14:section>
        <p14:section name="Backend Logic" id="{3B576D23-D75B-48CC-80D7-30690E762D00}">
          <p14:sldIdLst>
            <p14:sldId id="531"/>
            <p14:sldId id="532"/>
            <p14:sldId id="568"/>
            <p14:sldId id="533"/>
            <p14:sldId id="534"/>
            <p14:sldId id="561"/>
            <p14:sldId id="535"/>
            <p14:sldId id="562"/>
          </p14:sldIdLst>
        </p14:section>
        <p14:section name="Push Notifications" id="{842001F2-D61F-425E-BDD1-05DCB29917AB}">
          <p14:sldIdLst>
            <p14:sldId id="536"/>
            <p14:sldId id="537"/>
            <p14:sldId id="538"/>
            <p14:sldId id="539"/>
          </p14:sldIdLst>
        </p14:section>
        <p14:section name="Auth*" id="{51EE5CF7-BBF1-4C3F-943F-2ED4F1800C5C}">
          <p14:sldIdLst>
            <p14:sldId id="540"/>
            <p14:sldId id="541"/>
            <p14:sldId id="542"/>
            <p14:sldId id="543"/>
            <p14:sldId id="544"/>
            <p14:sldId id="545"/>
          </p14:sldIdLst>
        </p14:section>
        <p14:section name="Offline Sync" id="{A87B3CD2-CAF2-4BC8-9489-83B6DA9EAFD1}">
          <p14:sldIdLst>
            <p14:sldId id="549"/>
            <p14:sldId id="566"/>
            <p14:sldId id="564"/>
          </p14:sldIdLst>
        </p14:section>
        <p14:section name="Scheduler" id="{327DB260-9AEE-4196-86DE-35050C651E85}">
          <p14:sldIdLst>
            <p14:sldId id="563"/>
            <p14:sldId id="550"/>
          </p14:sldIdLst>
        </p14:section>
        <p14:section name="Source Control" id="{E43075B3-8AEC-40FE-8E20-476F64838AED}">
          <p14:sldIdLst/>
        </p14:section>
        <p14:section name="Diagnostics Logging Scale" id="{2274EE12-72C9-441E-9F83-A071E1870CD6}">
          <p14:sldIdLst>
            <p14:sldId id="553"/>
            <p14:sldId id="554"/>
          </p14:sldIdLst>
        </p14:section>
        <p14:section name="Close" id="{A9A984DA-4309-4049-9D83-F44239B76267}">
          <p14:sldIdLst>
            <p14:sldId id="558"/>
            <p14:sldId id="559"/>
            <p14:sldId id="495"/>
            <p14:sldId id="337"/>
            <p14:sldId id="49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852" autoAdjust="0"/>
  </p:normalViewPr>
  <p:slideViewPr>
    <p:cSldViewPr snapToGrid="0">
      <p:cViewPr>
        <p:scale>
          <a:sx n="44" d="100"/>
          <a:sy n="44" d="100"/>
        </p:scale>
        <p:origin x="-211" y="14"/>
      </p:cViewPr>
      <p:guideLst>
        <p:guide orient="horz" pos="2160"/>
        <p:guide pos="3840"/>
      </p:guideLst>
    </p:cSldViewPr>
  </p:slideViewPr>
  <p:notesTextViewPr>
    <p:cViewPr>
      <p:scale>
        <a:sx n="3" d="2"/>
        <a:sy n="3" d="2"/>
      </p:scale>
      <p:origin x="0" y="0"/>
    </p:cViewPr>
  </p:notesTextViewPr>
  <p:sorterViewPr>
    <p:cViewPr>
      <p:scale>
        <a:sx n="61" d="100"/>
        <a:sy n="6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.NET backend is</a:t>
            </a:r>
            <a:r>
              <a:rPr lang="en-US" baseline="0" dirty="0" smtClean="0"/>
              <a:t> currently in preview</a:t>
            </a:r>
          </a:p>
          <a:p>
            <a:pPr marL="171450" indent="-171450">
              <a:buFontTx/>
              <a:buChar char="•"/>
            </a:pPr>
            <a:r>
              <a:rPr lang="en-US" baseline="0" dirty="0" smtClean="0"/>
              <a:t>Bases off of Web API</a:t>
            </a:r>
          </a:p>
          <a:p>
            <a:pPr marL="171450" indent="-171450">
              <a:buFontTx/>
              <a:buChar char="•"/>
            </a:pPr>
            <a:r>
              <a:rPr lang="en-US" baseline="0" dirty="0" smtClean="0"/>
              <a:t>Develop and deploy in VS (also create new Mobile Services with VS project template)</a:t>
            </a:r>
          </a:p>
          <a:p>
            <a:pPr marL="171450" indent="-171450">
              <a:buFontTx/>
              <a:buChar char="•"/>
            </a:pPr>
            <a:r>
              <a:rPr lang="en-US" baseline="0" dirty="0" smtClean="0"/>
              <a:t>Debug locally</a:t>
            </a:r>
          </a:p>
          <a:p>
            <a:pPr marL="171450" indent="-171450">
              <a:buFontTx/>
              <a:buChar char="•"/>
            </a:pPr>
            <a:r>
              <a:rPr lang="en-US" baseline="0" dirty="0" smtClean="0"/>
              <a:t>Can pull in </a:t>
            </a:r>
            <a:r>
              <a:rPr lang="en-US" baseline="0" dirty="0" err="1" smtClean="0"/>
              <a:t>NuGet</a:t>
            </a:r>
            <a:r>
              <a:rPr lang="en-US" baseline="0" dirty="0" smtClean="0"/>
              <a:t> and other .NET libs</a:t>
            </a:r>
          </a:p>
          <a:p>
            <a:pPr marL="171450" indent="-171450">
              <a:buFontTx/>
              <a:buChar char="•"/>
            </a:pPr>
            <a:r>
              <a:rPr lang="en-US" baseline="0" dirty="0" err="1" smtClean="0"/>
              <a:t>TableController</a:t>
            </a:r>
            <a:r>
              <a:rPr lang="en-US" baseline="0" dirty="0" smtClean="0"/>
              <a:t> is base for accessing data, can be overridden to talk to Table Storage, Mongo, </a:t>
            </a:r>
            <a:r>
              <a:rPr lang="en-US" baseline="0" dirty="0" err="1" smtClean="0"/>
              <a:t>etc</a:t>
            </a:r>
            <a:endParaRPr lang="en-US" baseline="0" dirty="0" smtClean="0"/>
          </a:p>
          <a:p>
            <a:pPr marL="171450" indent="-171450">
              <a:buFontTx/>
              <a:buChar char="•"/>
            </a:pPr>
            <a:r>
              <a:rPr lang="en-US" baseline="0" dirty="0" smtClean="0"/>
              <a:t>Permissions handled as attributes on classes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5911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All scripts so far tied to a table action</a:t>
            </a:r>
          </a:p>
          <a:p>
            <a:pPr marL="171450" indent="-171450">
              <a:buFontTx/>
              <a:buChar char="•"/>
            </a:pPr>
            <a:r>
              <a:rPr lang="en-US" baseline="0" dirty="0" smtClean="0"/>
              <a:t>Custom APIs are non-table based endpoints</a:t>
            </a:r>
          </a:p>
          <a:p>
            <a:pPr marL="171450" indent="-171450">
              <a:buFontTx/>
              <a:buChar char="•"/>
            </a:pPr>
            <a:r>
              <a:rPr lang="en-US" baseline="0" dirty="0" smtClean="0"/>
              <a:t>Script functionality for normal HTTP methods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30080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storage</a:t>
            </a:r>
          </a:p>
          <a:p>
            <a:pPr marL="171450" indent="-171450">
              <a:buFontTx/>
              <a:buChar char="•"/>
            </a:pPr>
            <a:r>
              <a:rPr lang="en-US" dirty="0" smtClean="0"/>
              <a:t>SQL DB</a:t>
            </a:r>
            <a:r>
              <a:rPr lang="en-US" baseline="0" dirty="0" smtClean="0"/>
              <a:t> for Mobile Services not ideal for file data storage</a:t>
            </a:r>
          </a:p>
          <a:p>
            <a:pPr marL="171450" indent="-171450">
              <a:buFontTx/>
              <a:buChar char="•"/>
            </a:pPr>
            <a:r>
              <a:rPr lang="en-US" baseline="0" dirty="0" smtClean="0"/>
              <a:t>Best practice is to use Mobile Service as Proxy</a:t>
            </a:r>
          </a:p>
          <a:p>
            <a:pPr marL="171450" indent="-171450">
              <a:buFontTx/>
              <a:buChar char="•"/>
            </a:pPr>
            <a:r>
              <a:rPr lang="en-US" baseline="0" dirty="0" smtClean="0"/>
              <a:t>Mobile Service script generates SAS URL</a:t>
            </a:r>
          </a:p>
          <a:p>
            <a:pPr marL="171450" indent="-171450">
              <a:buFontTx/>
              <a:buChar char="•"/>
            </a:pPr>
            <a:r>
              <a:rPr lang="en-US" baseline="0" dirty="0" smtClean="0"/>
              <a:t>Client uploads file to SAS URL</a:t>
            </a:r>
          </a:p>
          <a:p>
            <a:pPr marL="171450" indent="-171450">
              <a:buFontTx/>
              <a:buChar char="•"/>
            </a:pPr>
            <a:endParaRPr lang="en-US" baseline="0" dirty="0" smtClean="0"/>
          </a:p>
          <a:p>
            <a:pPr marL="171450" indent="-171450">
              <a:buFontTx/>
              <a:buChar char="•"/>
            </a:pPr>
            <a:r>
              <a:rPr lang="en-US" dirty="0" smtClean="0"/>
              <a:t>Valet Key Pattern http://msdn.microsoft.com/en-us/library/dn568102.aspx</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645720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Section change: Push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Push notifications work the same no matter which client you’re working with</a:t>
            </a:r>
          </a:p>
          <a:p>
            <a:pPr marL="171450" indent="-171450">
              <a:buFontTx/>
              <a:buChar char="•"/>
            </a:pPr>
            <a:r>
              <a:rPr lang="en-US" baseline="0" dirty="0" smtClean="0"/>
              <a:t>Client talks to PNS to register for push</a:t>
            </a:r>
          </a:p>
          <a:p>
            <a:pPr marL="171450" indent="-171450">
              <a:buFontTx/>
              <a:buChar char="•"/>
            </a:pPr>
            <a:r>
              <a:rPr lang="en-US" baseline="0" dirty="0" smtClean="0"/>
              <a:t>Client gets token, passes to Mobile Service</a:t>
            </a:r>
          </a:p>
          <a:p>
            <a:pPr marL="171450" indent="-171450">
              <a:buFontTx/>
              <a:buChar char="•"/>
            </a:pPr>
            <a:r>
              <a:rPr lang="en-US" baseline="0" dirty="0" smtClean="0"/>
              <a:t>Mobile Service asks PNS to deliver payload to token / channel URI / registration ID</a:t>
            </a:r>
          </a:p>
          <a:p>
            <a:pPr marL="171450" indent="-171450">
              <a:buFontTx/>
              <a:buChar char="•"/>
            </a:pPr>
            <a:r>
              <a:rPr lang="en-US" baseline="0" dirty="0" smtClean="0"/>
              <a:t>PNS delivers push to client app</a:t>
            </a:r>
          </a:p>
          <a:p>
            <a:pPr marL="171450" indent="-171450">
              <a:buFontTx/>
              <a:buChar char="•"/>
            </a:pPr>
            <a:r>
              <a:rPr lang="en-US" dirty="0" smtClean="0"/>
              <a:t>PNS = Push Notification Service (i.e. MPNS,</a:t>
            </a:r>
            <a:r>
              <a:rPr lang="en-US" baseline="0" dirty="0" smtClean="0"/>
              <a:t> WNS, GCM, ADM, APNS)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25136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Push</a:t>
            </a:r>
          </a:p>
          <a:p>
            <a:pPr marL="171450" indent="-171450">
              <a:buFontTx/>
              <a:buChar char="•"/>
            </a:pPr>
            <a:r>
              <a:rPr lang="en-US" dirty="0" smtClean="0"/>
              <a:t>Configure server</a:t>
            </a:r>
            <a:r>
              <a:rPr lang="en-US" baseline="0" dirty="0" smtClean="0"/>
              <a:t> side for push (Apple </a:t>
            </a:r>
            <a:r>
              <a:rPr lang="en-US" baseline="0" dirty="0" err="1" smtClean="0"/>
              <a:t>Dev</a:t>
            </a:r>
            <a:r>
              <a:rPr lang="en-US" baseline="0" dirty="0" smtClean="0"/>
              <a:t> portal / Android portal / Win Portal)</a:t>
            </a:r>
          </a:p>
          <a:p>
            <a:pPr marL="171450" indent="-171450">
              <a:buFontTx/>
              <a:buChar char="•"/>
            </a:pPr>
            <a:r>
              <a:rPr lang="en-US" baseline="0" dirty="0" smtClean="0"/>
              <a:t>Copy certificate / </a:t>
            </a:r>
            <a:r>
              <a:rPr lang="en-US" baseline="0" dirty="0" err="1" smtClean="0"/>
              <a:t>api</a:t>
            </a:r>
            <a:r>
              <a:rPr lang="en-US" baseline="0" dirty="0" smtClean="0"/>
              <a:t> key / </a:t>
            </a:r>
            <a:r>
              <a:rPr lang="en-US" baseline="0" dirty="0" err="1" smtClean="0"/>
              <a:t>etc</a:t>
            </a:r>
            <a:r>
              <a:rPr lang="en-US" baseline="0" dirty="0" smtClean="0"/>
              <a:t> to Azure portal</a:t>
            </a:r>
          </a:p>
          <a:p>
            <a:pPr marL="171450" indent="-171450">
              <a:buFontTx/>
              <a:buChar char="•"/>
            </a:pPr>
            <a:r>
              <a:rPr lang="en-US" baseline="0" dirty="0" smtClean="0"/>
              <a:t>Set up push on client</a:t>
            </a:r>
          </a:p>
          <a:p>
            <a:pPr marL="171450" indent="-171450">
              <a:buFontTx/>
              <a:buChar char="•"/>
            </a:pPr>
            <a:r>
              <a:rPr lang="en-US" baseline="0" dirty="0" smtClean="0"/>
              <a:t>Enable push from server to client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38024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Notification Hubs are a separate service from Mobile Services but also used by Mobile Services</a:t>
            </a:r>
          </a:p>
          <a:p>
            <a:pPr marL="171450" indent="-171450">
              <a:buFontTx/>
              <a:buChar char="•"/>
            </a:pPr>
            <a:r>
              <a:rPr lang="en-US" baseline="0" dirty="0" smtClean="0"/>
              <a:t>Pushes to </a:t>
            </a:r>
            <a:r>
              <a:rPr lang="en-US" baseline="0" dirty="0" err="1" smtClean="0"/>
              <a:t>iOS</a:t>
            </a:r>
            <a:r>
              <a:rPr lang="en-US" baseline="0" dirty="0" smtClean="0"/>
              <a:t>, Android, Kindle, Windows Phone, Windows Store</a:t>
            </a:r>
          </a:p>
          <a:p>
            <a:pPr marL="171450" indent="-171450">
              <a:buFontTx/>
              <a:buChar char="•"/>
            </a:pPr>
            <a:r>
              <a:rPr lang="en-US" baseline="0" dirty="0" smtClean="0"/>
              <a:t>Extremely scalable (millions of pushes in minutes)</a:t>
            </a:r>
          </a:p>
          <a:p>
            <a:pPr marL="171450" indent="-171450">
              <a:buFontTx/>
              <a:buChar char="•"/>
            </a:pPr>
            <a:r>
              <a:rPr lang="en-US" baseline="0" dirty="0" smtClean="0"/>
              <a:t>Tags and templates</a:t>
            </a:r>
          </a:p>
          <a:p>
            <a:pPr marL="171450" indent="-171450">
              <a:buFontTx/>
              <a:buChar char="•"/>
            </a:pPr>
            <a:r>
              <a:rPr lang="en-US" baseline="0" dirty="0" smtClean="0"/>
              <a:t>Server SDKs: .NET, Java (beta), Node, REST API</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67148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Section change: Authorization and Authentication</a:t>
            </a:r>
          </a:p>
          <a:p>
            <a:pPr marL="171450" indent="-171450">
              <a:buFontTx/>
              <a:buChar char="•"/>
            </a:pPr>
            <a:r>
              <a:rPr lang="en-US" baseline="0" dirty="0" smtClean="0"/>
              <a:t>Controlling who can access what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Data </a:t>
            </a:r>
            <a:r>
              <a:rPr lang="en-US" dirty="0" err="1" smtClean="0"/>
              <a:t>auth</a:t>
            </a:r>
            <a:r>
              <a:rPr lang="en-US" baseline="0" dirty="0" smtClean="0"/>
              <a:t> – locking data down</a:t>
            </a:r>
          </a:p>
          <a:p>
            <a:pPr marL="171450" indent="-171450">
              <a:buFontTx/>
              <a:buChar char="•"/>
            </a:pPr>
            <a:r>
              <a:rPr lang="en-US" baseline="0" dirty="0" smtClean="0"/>
              <a:t>Default is App Key Required, great for pre-release time period</a:t>
            </a:r>
          </a:p>
          <a:p>
            <a:pPr marL="171450" indent="-171450">
              <a:buFontTx/>
              <a:buChar char="•"/>
            </a:pPr>
            <a:r>
              <a:rPr lang="en-US" baseline="0" dirty="0" smtClean="0"/>
              <a:t>Not production ready due to key’s accessibility in public apps</a:t>
            </a:r>
          </a:p>
          <a:p>
            <a:pPr marL="171450" indent="-171450">
              <a:buFontTx/>
              <a:buChar char="•"/>
            </a:pPr>
            <a:r>
              <a:rPr lang="en-US" baseline="0" dirty="0" smtClean="0"/>
              <a:t>Authenticated users – requests must contain user ID and matching </a:t>
            </a:r>
            <a:r>
              <a:rPr lang="en-US" baseline="0" dirty="0" err="1" smtClean="0"/>
              <a:t>auth</a:t>
            </a:r>
            <a:r>
              <a:rPr lang="en-US" baseline="0" dirty="0" smtClean="0"/>
              <a:t> token</a:t>
            </a:r>
          </a:p>
          <a:p>
            <a:pPr marL="171450" indent="-171450">
              <a:buFontTx/>
              <a:buChar char="•"/>
            </a:pPr>
            <a:r>
              <a:rPr lang="en-US" baseline="0" dirty="0" smtClean="0"/>
              <a:t>Admins and other scripts – only external requests with Master Key make it through</a:t>
            </a:r>
          </a:p>
          <a:p>
            <a:pPr marL="171450" indent="-171450">
              <a:buFontTx/>
              <a:buChar char="•"/>
            </a:pPr>
            <a:r>
              <a:rPr lang="en-US" baseline="0" dirty="0" smtClean="0"/>
              <a:t>Otherwise 401 is returned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317483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Server </a:t>
            </a:r>
            <a:r>
              <a:rPr lang="en-US" dirty="0" err="1" smtClean="0"/>
              <a:t>auth</a:t>
            </a:r>
            <a:r>
              <a:rPr lang="en-US" dirty="0" smtClean="0"/>
              <a:t> flow uses OAUTH</a:t>
            </a:r>
          </a:p>
          <a:p>
            <a:pPr marL="171450" indent="-171450">
              <a:buFontTx/>
              <a:buChar char="•"/>
            </a:pPr>
            <a:r>
              <a:rPr lang="en-US" dirty="0" smtClean="0"/>
              <a:t>Mobile</a:t>
            </a:r>
            <a:r>
              <a:rPr lang="en-US" baseline="0" dirty="0" smtClean="0"/>
              <a:t> Service is registered with provider to allow </a:t>
            </a:r>
            <a:r>
              <a:rPr lang="en-US" baseline="0" dirty="0" err="1" smtClean="0"/>
              <a:t>auth</a:t>
            </a:r>
            <a:endParaRPr lang="en-US" baseline="0" dirty="0" smtClean="0"/>
          </a:p>
          <a:p>
            <a:pPr marL="171450" indent="-171450">
              <a:buFontTx/>
              <a:buChar char="•"/>
            </a:pPr>
            <a:r>
              <a:rPr lang="en-US" baseline="0" dirty="0" smtClean="0"/>
              <a:t>Client calls </a:t>
            </a:r>
            <a:r>
              <a:rPr lang="en-US" baseline="0" dirty="0" err="1" smtClean="0"/>
              <a:t>auth</a:t>
            </a:r>
            <a:r>
              <a:rPr lang="en-US" baseline="0" dirty="0" smtClean="0"/>
              <a:t> method and passes in provider name</a:t>
            </a:r>
          </a:p>
          <a:p>
            <a:pPr marL="171450" indent="-171450">
              <a:buFontTx/>
              <a:buChar char="•"/>
            </a:pPr>
            <a:r>
              <a:rPr lang="en-US" baseline="0" dirty="0" smtClean="0"/>
              <a:t>User authenticates, Mobile Service and provider do OAUTH</a:t>
            </a:r>
          </a:p>
          <a:p>
            <a:pPr marL="171450" indent="-171450">
              <a:buFontTx/>
              <a:buChar char="•"/>
            </a:pPr>
            <a:r>
              <a:rPr lang="en-US" baseline="0" dirty="0" smtClean="0"/>
              <a:t>User ID and token (for Mobile Service) returned to client</a:t>
            </a:r>
          </a:p>
          <a:p>
            <a:pPr marL="171450" indent="-171450">
              <a:buFontTx/>
              <a:buChar char="•"/>
            </a:pPr>
            <a:r>
              <a:rPr lang="en-US" baseline="0" dirty="0" smtClean="0"/>
              <a:t>Provider token / secret accessible in Mobile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124916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154910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Client flow uses SDKs for provider / platform</a:t>
            </a:r>
          </a:p>
          <a:p>
            <a:pPr marL="171450" indent="-171450">
              <a:buFontTx/>
              <a:buChar char="•"/>
            </a:pPr>
            <a:r>
              <a:rPr lang="en-US" dirty="0" smtClean="0"/>
              <a:t>User </a:t>
            </a:r>
            <a:r>
              <a:rPr lang="en-US" dirty="0" err="1" smtClean="0"/>
              <a:t>auths</a:t>
            </a:r>
            <a:r>
              <a:rPr lang="en-US" dirty="0" smtClean="0"/>
              <a:t> using SDK on client</a:t>
            </a:r>
          </a:p>
          <a:p>
            <a:pPr marL="171450" indent="-171450">
              <a:buFontTx/>
              <a:buChar char="•"/>
            </a:pPr>
            <a:r>
              <a:rPr lang="en-US" dirty="0" smtClean="0"/>
              <a:t>Provider token / secret sent to</a:t>
            </a:r>
            <a:r>
              <a:rPr lang="en-US" baseline="0" dirty="0" smtClean="0"/>
              <a:t> Mobile Service</a:t>
            </a:r>
          </a:p>
          <a:p>
            <a:pPr marL="171450" indent="-171450">
              <a:buFontTx/>
              <a:buChar char="•"/>
            </a:pPr>
            <a:r>
              <a:rPr lang="en-US" baseline="0" dirty="0" smtClean="0"/>
              <a:t>Mobile Service checks validity and hands back user ID and token</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1663579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User level indicates if they’ve logged in or came across with master key</a:t>
            </a:r>
          </a:p>
          <a:p>
            <a:pPr marL="171450" indent="-171450">
              <a:buFontTx/>
              <a:buChar char="•"/>
            </a:pPr>
            <a:r>
              <a:rPr lang="en-US" baseline="0" dirty="0" smtClean="0"/>
              <a:t>User ID for user making the request</a:t>
            </a:r>
          </a:p>
          <a:p>
            <a:pPr marL="171450" indent="-171450">
              <a:buFontTx/>
              <a:buChar char="•"/>
            </a:pPr>
            <a:r>
              <a:rPr lang="en-US" baseline="0" dirty="0" err="1" smtClean="0"/>
              <a:t>GetIdentities</a:t>
            </a:r>
            <a:r>
              <a:rPr lang="en-US" baseline="0" dirty="0" smtClean="0"/>
              <a:t> can be called to get provider token / secret and basic information from provider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201829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adding </a:t>
            </a:r>
            <a:r>
              <a:rPr lang="en-US" baseline="0" dirty="0" err="1" smtClean="0"/>
              <a:t>auth</a:t>
            </a:r>
            <a:endParaRPr lang="en-US" baseline="0" dirty="0" smtClean="0"/>
          </a:p>
          <a:p>
            <a:pPr marL="171450" indent="-171450">
              <a:buFontTx/>
              <a:buChar char="•"/>
            </a:pPr>
            <a:r>
              <a:rPr lang="en-US" baseline="0" dirty="0" smtClean="0"/>
              <a:t>Lock table operations down to authenticated users</a:t>
            </a:r>
          </a:p>
          <a:p>
            <a:pPr marL="171450" indent="-171450">
              <a:buFontTx/>
              <a:buChar char="•"/>
            </a:pPr>
            <a:r>
              <a:rPr lang="en-US" baseline="0" dirty="0" smtClean="0"/>
              <a:t>Attempt to access and show 401 on client</a:t>
            </a:r>
          </a:p>
          <a:p>
            <a:pPr marL="171450" indent="-171450">
              <a:buFontTx/>
              <a:buChar char="•"/>
            </a:pPr>
            <a:r>
              <a:rPr lang="en-US" baseline="0" dirty="0" smtClean="0"/>
              <a:t>Set up </a:t>
            </a:r>
            <a:r>
              <a:rPr lang="en-US" baseline="0" dirty="0" err="1" smtClean="0"/>
              <a:t>auth</a:t>
            </a:r>
            <a:r>
              <a:rPr lang="en-US" baseline="0" dirty="0" smtClean="0"/>
              <a:t> provider and mobile service in portal</a:t>
            </a:r>
          </a:p>
          <a:p>
            <a:pPr marL="171450" indent="-171450">
              <a:buFontTx/>
              <a:buChar char="•"/>
            </a:pPr>
            <a:r>
              <a:rPr lang="en-US" baseline="0" dirty="0" smtClean="0"/>
              <a:t>Add </a:t>
            </a:r>
            <a:r>
              <a:rPr lang="en-US" baseline="0" dirty="0" err="1" smtClean="0"/>
              <a:t>auth</a:t>
            </a:r>
            <a:r>
              <a:rPr lang="en-US" baseline="0" dirty="0" smtClean="0"/>
              <a:t> code to client</a:t>
            </a:r>
          </a:p>
          <a:p>
            <a:pPr marL="171450" indent="-171450">
              <a:buFontTx/>
              <a:buChar char="•"/>
            </a:pPr>
            <a:r>
              <a:rPr lang="en-US" baseline="0" dirty="0" smtClean="0"/>
              <a:t>Show </a:t>
            </a:r>
            <a:r>
              <a:rPr lang="en-US" baseline="0" dirty="0" err="1" smtClean="0"/>
              <a:t>auth</a:t>
            </a:r>
            <a:r>
              <a:rPr lang="en-US" baseline="0" dirty="0" smtClean="0"/>
              <a:t> working</a:t>
            </a:r>
          </a:p>
          <a:p>
            <a:pPr marL="171450" indent="-171450">
              <a:buFontTx/>
              <a:buChar char="•"/>
            </a:pPr>
            <a:r>
              <a:rPr lang="en-US" baseline="0" dirty="0" smtClean="0"/>
              <a:t>Add logic to insert script to tie data to user</a:t>
            </a:r>
          </a:p>
          <a:p>
            <a:pPr marL="171450" indent="-171450">
              <a:buFontTx/>
              <a:buChar char="•"/>
            </a:pPr>
            <a:r>
              <a:rPr lang="en-US" baseline="0" dirty="0" smtClean="0"/>
              <a:t>Add logic to read script to only fetch data user can access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008086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Subject change: Scheduler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Subject change: Scheduler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005470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Schedule jobs</a:t>
            </a:r>
            <a:r>
              <a:rPr lang="en-US" baseline="0" dirty="0" smtClean="0"/>
              <a:t> (scripts) can be run by the scheduler</a:t>
            </a:r>
          </a:p>
          <a:p>
            <a:pPr marL="171450" indent="-171450">
              <a:buFontTx/>
              <a:buChar char="•"/>
            </a:pPr>
            <a:r>
              <a:rPr lang="en-US" baseline="0" dirty="0" smtClean="0"/>
              <a:t>Ideal for any backend job processing (regular push notification, remove old data, </a:t>
            </a:r>
            <a:r>
              <a:rPr lang="en-US" baseline="0" dirty="0" err="1" smtClean="0"/>
              <a:t>etc</a:t>
            </a:r>
            <a:r>
              <a:rPr lang="en-US" baseline="0" dirty="0" smtClean="0"/>
              <a:t>)</a:t>
            </a:r>
          </a:p>
          <a:p>
            <a:pPr marL="171450" indent="-171450">
              <a:buFontTx/>
              <a:buChar char="•"/>
            </a:pPr>
            <a:r>
              <a:rPr lang="en-US" baseline="0" dirty="0" smtClean="0"/>
              <a:t>Length and how often you can run job based off tier of your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976359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Subject change: diagnostics,</a:t>
            </a:r>
            <a:r>
              <a:rPr lang="en-US" baseline="0" dirty="0" smtClean="0"/>
              <a:t> logging, scale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Some default stats</a:t>
            </a:r>
            <a:r>
              <a:rPr lang="en-US" baseline="0" dirty="0" smtClean="0"/>
              <a:t> like # of </a:t>
            </a:r>
            <a:r>
              <a:rPr lang="en-US" baseline="0" dirty="0" err="1" smtClean="0"/>
              <a:t>api</a:t>
            </a:r>
            <a:r>
              <a:rPr lang="en-US" baseline="0" dirty="0" smtClean="0"/>
              <a:t> calls, # of devices connecting, amount of data out</a:t>
            </a:r>
          </a:p>
          <a:p>
            <a:pPr marL="171450" indent="-171450">
              <a:buFontTx/>
              <a:buChar char="•"/>
            </a:pPr>
            <a:r>
              <a:rPr lang="en-US" baseline="0" dirty="0" err="1" smtClean="0"/>
              <a:t>Api</a:t>
            </a:r>
            <a:r>
              <a:rPr lang="en-US" baseline="0" dirty="0" smtClean="0"/>
              <a:t> calls are important because that’s how mobile services’ scale is </a:t>
            </a:r>
            <a:r>
              <a:rPr lang="en-US" baseline="0" dirty="0" err="1" smtClean="0"/>
              <a:t>baed</a:t>
            </a:r>
            <a:endParaRPr lang="en-US" baseline="0" dirty="0" smtClean="0"/>
          </a:p>
          <a:p>
            <a:pPr marL="171450" indent="-171450">
              <a:buFontTx/>
              <a:buChar char="•"/>
            </a:pPr>
            <a:r>
              <a:rPr lang="en-US" baseline="0" dirty="0" smtClean="0"/>
              <a:t>All console statements and errors go to logging area</a:t>
            </a:r>
          </a:p>
          <a:p>
            <a:pPr marL="171450" indent="-171450">
              <a:buFontTx/>
              <a:buChar char="•"/>
            </a:pPr>
            <a:r>
              <a:rPr lang="en-US" baseline="0" dirty="0" smtClean="0"/>
              <a:t>Auto-scaling helps save money</a:t>
            </a:r>
          </a:p>
          <a:p>
            <a:pPr marL="171450" indent="-171450">
              <a:buFontTx/>
              <a:buChar char="•"/>
            </a:pPr>
            <a:r>
              <a:rPr lang="en-US" baseline="0" dirty="0" smtClean="0"/>
              <a:t>Free tier for Mobile Services and SQL while developing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33312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Summarize earlier slide</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Sign up for a free Azure trial</a:t>
            </a:r>
          </a:p>
          <a:p>
            <a:pPr marL="171450" indent="-171450">
              <a:buFontTx/>
              <a:buChar char="•"/>
            </a:pPr>
            <a:r>
              <a:rPr lang="en-US" dirty="0" smtClean="0"/>
              <a:t>Mobile Services</a:t>
            </a:r>
            <a:r>
              <a:rPr lang="en-US" baseline="0" dirty="0" smtClean="0"/>
              <a:t> are free to develop with (to a point) on non-trial subscription</a:t>
            </a:r>
          </a:p>
          <a:p>
            <a:pPr marL="171450" indent="-171450">
              <a:buFontTx/>
              <a:buChar char="•"/>
            </a:pPr>
            <a:r>
              <a:rPr lang="en-US" baseline="0" dirty="0" smtClean="0"/>
              <a:t>Additional videos, tutorials, samples available</a:t>
            </a:r>
          </a:p>
          <a:p>
            <a:pPr marL="171450" indent="-171450">
              <a:buFontTx/>
              <a:buChar char="•"/>
            </a:pPr>
            <a:r>
              <a:rPr lang="en-US" baseline="0" dirty="0" smtClean="0"/>
              <a:t>SDK source code (for Mobile Services and Notification Hubs) available in </a:t>
            </a:r>
            <a:r>
              <a:rPr lang="en-US" baseline="0" dirty="0" err="1" smtClean="0"/>
              <a:t>GitHub</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190756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Mobile Service easily connects to SQL Database</a:t>
            </a:r>
          </a:p>
          <a:p>
            <a:pPr marL="171450" indent="-171450">
              <a:buFontTx/>
              <a:buChar char="•"/>
            </a:pPr>
            <a:r>
              <a:rPr lang="en-US" baseline="0" dirty="0" smtClean="0"/>
              <a:t>SQL offers rich querying and indexing capabilities</a:t>
            </a:r>
          </a:p>
          <a:p>
            <a:pPr marL="171450" indent="-171450">
              <a:buFontTx/>
              <a:buChar char="•"/>
            </a:pPr>
            <a:r>
              <a:rPr lang="en-US" baseline="0" dirty="0" smtClean="0"/>
              <a:t>Dynamic Schematization means you don’t have to be a DBA and manage schema</a:t>
            </a:r>
          </a:p>
          <a:p>
            <a:pPr marL="171450" indent="-171450">
              <a:buFontTx/>
              <a:buChar char="•"/>
            </a:pPr>
            <a:r>
              <a:rPr lang="en-US" baseline="0" dirty="0" smtClean="0"/>
              <a:t>Data can be managed in:</a:t>
            </a:r>
          </a:p>
          <a:p>
            <a:pPr marL="628650" lvl="1" indent="-171450">
              <a:buFontTx/>
              <a:buChar char="•"/>
            </a:pPr>
            <a:r>
              <a:rPr lang="en-US" baseline="0" dirty="0" smtClean="0"/>
              <a:t>Azure Portal (read and delete data)</a:t>
            </a:r>
          </a:p>
          <a:p>
            <a:pPr marL="628650" lvl="1" indent="-171450">
              <a:buFontTx/>
              <a:buChar char="•"/>
            </a:pPr>
            <a:r>
              <a:rPr lang="en-US" baseline="0" dirty="0" smtClean="0"/>
              <a:t>SQL Portal (Silverlight)</a:t>
            </a:r>
          </a:p>
          <a:p>
            <a:pPr marL="628650" lvl="1" indent="-171450">
              <a:buFontTx/>
              <a:buChar char="•"/>
            </a:pPr>
            <a:r>
              <a:rPr lang="en-US" baseline="0" dirty="0" smtClean="0"/>
              <a:t>SQL Management Studio (windows)</a:t>
            </a:r>
          </a:p>
          <a:p>
            <a:pPr marL="628650" lvl="1" indent="-171450">
              <a:buFontTx/>
              <a:buChar char="•"/>
            </a:pPr>
            <a:r>
              <a:rPr lang="en-US" baseline="0" dirty="0" smtClean="0"/>
              <a:t>REST API (used by SDKs)</a:t>
            </a:r>
          </a:p>
          <a:p>
            <a:pPr marL="628650" lvl="1" indent="-171450">
              <a:buFontTx/>
              <a:buChar char="•"/>
            </a:pPr>
            <a:r>
              <a:rPr lang="en-US" baseline="0" dirty="0" smtClean="0"/>
              <a:t>Azure CLI tools</a:t>
            </a:r>
          </a:p>
          <a:p>
            <a:pPr marL="628650" lvl="1" indent="-171450">
              <a:buFontTx/>
              <a:buChar char="•"/>
            </a:pPr>
            <a:r>
              <a:rPr lang="en-US" baseline="0" dirty="0" smtClean="0"/>
              <a:t>SQL CLI (Node module)</a:t>
            </a:r>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877895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4/21/2015 12:14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4/21/2015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JSON to SQL mapping</a:t>
            </a:r>
          </a:p>
          <a:p>
            <a:pPr marL="171450" indent="-171450">
              <a:buFontTx/>
              <a:buChar char="•"/>
            </a:pPr>
            <a:r>
              <a:rPr lang="en-US" baseline="0" dirty="0" smtClean="0"/>
              <a:t>Whatever JSON data type on left is passed in generates column of SQL type on right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193358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Auto-generated columns</a:t>
            </a:r>
          </a:p>
          <a:p>
            <a:pPr marL="171450" indent="-171450">
              <a:buFontTx/>
              <a:buChar char="•"/>
            </a:pPr>
            <a:r>
              <a:rPr lang="en-US" dirty="0" smtClean="0"/>
              <a:t>id</a:t>
            </a:r>
            <a:r>
              <a:rPr lang="en-US" baseline="0" dirty="0" smtClean="0"/>
              <a:t> – unique id used to handle querying, updating, and deleting specific rows</a:t>
            </a:r>
          </a:p>
          <a:p>
            <a:pPr marL="171450" indent="-171450">
              <a:buFontTx/>
              <a:buChar char="•"/>
            </a:pPr>
            <a:r>
              <a:rPr lang="en-US" baseline="0" dirty="0" err="1" smtClean="0"/>
              <a:t>createdAt</a:t>
            </a:r>
            <a:r>
              <a:rPr lang="en-US" baseline="0" dirty="0" smtClean="0"/>
              <a:t>, </a:t>
            </a:r>
            <a:r>
              <a:rPr lang="en-US" baseline="0" dirty="0" err="1" smtClean="0"/>
              <a:t>updatedAt</a:t>
            </a:r>
            <a:r>
              <a:rPr lang="en-US" baseline="0" dirty="0" smtClean="0"/>
              <a:t>, version help with optimistic concurrency (first update wins)</a:t>
            </a:r>
          </a:p>
          <a:p>
            <a:pPr marL="171450" indent="-171450">
              <a:buFontTx/>
              <a:buChar char="•"/>
            </a:pPr>
            <a:r>
              <a:rPr lang="en-US" baseline="0" dirty="0" smtClean="0"/>
              <a:t>Last three columns not pulled to client by default (Need to specify query parameter to get those back)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05922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r>
              <a:rPr lang="en-US" dirty="0" smtClean="0"/>
              <a:t>*</a:t>
            </a:r>
            <a:r>
              <a:rPr lang="en-US" baseline="0" dirty="0" smtClean="0"/>
              <a:t> Section change: Backend Logic</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 generates</a:t>
            </a:r>
            <a:r>
              <a:rPr lang="en-US" baseline="0" dirty="0" smtClean="0"/>
              <a:t> Node scripts for each table action</a:t>
            </a:r>
          </a:p>
          <a:p>
            <a:pPr marL="171450" indent="-171450">
              <a:buFontTx/>
              <a:buChar char="•"/>
            </a:pPr>
            <a:r>
              <a:rPr lang="en-US" baseline="0" dirty="0" smtClean="0"/>
              <a:t>Scripts intercept CRUD requests</a:t>
            </a:r>
          </a:p>
          <a:p>
            <a:pPr marL="171450" indent="-171450">
              <a:buFontTx/>
              <a:buChar char="•"/>
            </a:pPr>
            <a:r>
              <a:rPr lang="en-US" baseline="0" dirty="0" smtClean="0"/>
              <a:t>Pass to SQL by default</a:t>
            </a:r>
          </a:p>
          <a:p>
            <a:pPr marL="171450" indent="-171450">
              <a:buFontTx/>
              <a:buChar char="•"/>
            </a:pPr>
            <a:r>
              <a:rPr lang="en-US" baseline="0" dirty="0" smtClean="0"/>
              <a:t>Custom logic added here</a:t>
            </a:r>
          </a:p>
          <a:p>
            <a:pPr marL="171450" indent="-171450">
              <a:buFontTx/>
              <a:buChar char="•"/>
            </a:pPr>
            <a:r>
              <a:rPr lang="en-US" baseline="0" dirty="0" smtClean="0"/>
              <a:t>Edit in portal (NODE)</a:t>
            </a:r>
          </a:p>
          <a:p>
            <a:pPr marL="171450" indent="-171450">
              <a:buFontTx/>
              <a:buChar char="•"/>
            </a:pPr>
            <a:r>
              <a:rPr lang="en-US" baseline="0" dirty="0" smtClean="0"/>
              <a:t>.NET Backend creates Visual Studio project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58321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a:t>
            </a:r>
            <a:r>
              <a:rPr lang="en-US" baseline="0" dirty="0" smtClean="0"/>
              <a:t> comes with pre-included modules</a:t>
            </a:r>
          </a:p>
          <a:p>
            <a:pPr marL="171450" indent="-171450">
              <a:buFontTx/>
              <a:buChar char="•"/>
            </a:pPr>
            <a:r>
              <a:rPr lang="en-US" baseline="0" dirty="0" smtClean="0"/>
              <a:t>Request – make web requests against other services</a:t>
            </a:r>
          </a:p>
          <a:p>
            <a:pPr marL="171450" indent="-171450">
              <a:buFontTx/>
              <a:buChar char="•"/>
            </a:pPr>
            <a:r>
              <a:rPr lang="en-US" baseline="0" dirty="0" smtClean="0"/>
              <a:t>Push.* - perform push notifications</a:t>
            </a:r>
          </a:p>
          <a:p>
            <a:pPr marL="171450" indent="-171450">
              <a:buFontTx/>
              <a:buChar char="•"/>
            </a:pPr>
            <a:r>
              <a:rPr lang="en-US" baseline="0" dirty="0" smtClean="0"/>
              <a:t>Console – log information</a:t>
            </a:r>
          </a:p>
          <a:p>
            <a:pPr marL="171450" indent="-171450">
              <a:buFontTx/>
              <a:buChar char="•"/>
            </a:pPr>
            <a:r>
              <a:rPr lang="en-US" baseline="0" dirty="0" err="1" smtClean="0"/>
              <a:t>Mssql</a:t>
            </a:r>
            <a:r>
              <a:rPr lang="en-US" baseline="0" dirty="0" smtClean="0"/>
              <a:t> – call stored procedures / custom SQL</a:t>
            </a:r>
          </a:p>
          <a:p>
            <a:pPr marL="171450" indent="-171450">
              <a:buFontTx/>
              <a:buChar char="•"/>
            </a:pPr>
            <a:r>
              <a:rPr lang="en-US" baseline="0" dirty="0" smtClean="0"/>
              <a:t>Tables – OO way of accessing tables in backend</a:t>
            </a:r>
          </a:p>
          <a:p>
            <a:pPr marL="171450" indent="-171450">
              <a:buFontTx/>
              <a:buChar char="•"/>
            </a:pPr>
            <a:r>
              <a:rPr lang="en-US" baseline="0" dirty="0" smtClean="0"/>
              <a:t>Azure – access service bus, blob, table storage, notification hubs, </a:t>
            </a:r>
            <a:r>
              <a:rPr lang="en-US" baseline="0" dirty="0" err="1" smtClean="0"/>
              <a:t>etc</a:t>
            </a:r>
            <a:endParaRPr lang="en-US" baseline="0" dirty="0" smtClean="0"/>
          </a:p>
          <a:p>
            <a:pPr marL="171450" indent="-171450">
              <a:buFontTx/>
              <a:buChar char="•"/>
            </a:pPr>
            <a:r>
              <a:rPr lang="en-US" baseline="0" dirty="0" smtClean="0"/>
              <a:t>Partners</a:t>
            </a:r>
          </a:p>
          <a:p>
            <a:pPr marL="628650" lvl="1" indent="-171450">
              <a:buFontTx/>
              <a:buChar char="•"/>
            </a:pPr>
            <a:r>
              <a:rPr lang="en-US" baseline="0" dirty="0" err="1" smtClean="0"/>
              <a:t>Sendgrid</a:t>
            </a:r>
            <a:r>
              <a:rPr lang="en-US" baseline="0" dirty="0" smtClean="0"/>
              <a:t> – send emails</a:t>
            </a:r>
          </a:p>
          <a:p>
            <a:pPr marL="628650" lvl="1" indent="-171450">
              <a:buFontTx/>
              <a:buChar char="•"/>
            </a:pPr>
            <a:r>
              <a:rPr lang="en-US" baseline="0" dirty="0" smtClean="0"/>
              <a:t>Pusher – web socket style communications</a:t>
            </a:r>
          </a:p>
          <a:p>
            <a:pPr marL="628650" lvl="1" indent="-171450">
              <a:buFontTx/>
              <a:buChar char="•"/>
            </a:pPr>
            <a:r>
              <a:rPr lang="en-US" baseline="0" dirty="0" err="1" smtClean="0"/>
              <a:t>Twilio</a:t>
            </a:r>
            <a:r>
              <a:rPr lang="en-US" baseline="0" dirty="0" smtClean="0"/>
              <a:t> – SMS and voice</a:t>
            </a:r>
          </a:p>
          <a:p>
            <a:pPr marL="628650" lvl="1" indent="-171450">
              <a:buFontTx/>
              <a:buChar char="•"/>
            </a:pPr>
            <a:r>
              <a:rPr lang="en-US" baseline="0" dirty="0" smtClean="0"/>
              <a:t>Most have a free tier you can use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08574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Customizing</a:t>
            </a:r>
            <a:r>
              <a:rPr lang="en-US" baseline="0" dirty="0" smtClean="0"/>
              <a:t> logic</a:t>
            </a:r>
          </a:p>
          <a:p>
            <a:pPr marL="171450" indent="-171450">
              <a:buFontTx/>
              <a:buChar char="•"/>
            </a:pPr>
            <a:r>
              <a:rPr lang="en-US" baseline="0" dirty="0" smtClean="0"/>
              <a:t>If using quick start</a:t>
            </a:r>
          </a:p>
          <a:p>
            <a:pPr marL="171450" indent="-171450">
              <a:buFontTx/>
              <a:buChar char="•"/>
            </a:pPr>
            <a:r>
              <a:rPr lang="en-US" baseline="0" dirty="0" smtClean="0"/>
              <a:t>Go into insert script and add validation to check length of </a:t>
            </a:r>
            <a:r>
              <a:rPr lang="en-US" baseline="0" dirty="0" err="1" smtClean="0"/>
              <a:t>item.text</a:t>
            </a:r>
            <a:r>
              <a:rPr lang="en-US" baseline="0" dirty="0" smtClean="0"/>
              <a:t> field</a:t>
            </a:r>
          </a:p>
          <a:p>
            <a:pPr marL="171450" indent="-171450">
              <a:buFontTx/>
              <a:buChar char="•"/>
            </a:pPr>
            <a:r>
              <a:rPr lang="en-US" dirty="0" smtClean="0"/>
              <a:t>Run app and show</a:t>
            </a:r>
            <a:r>
              <a:rPr lang="en-US" baseline="0" dirty="0" smtClean="0"/>
              <a:t> validation catching</a:t>
            </a:r>
          </a:p>
          <a:p>
            <a:pPr marL="171450" indent="-171450">
              <a:buFontTx/>
              <a:buChar char="•"/>
            </a:pPr>
            <a:r>
              <a:rPr lang="en-US" baseline="0" dirty="0" smtClean="0"/>
              <a:t>Show app still working if validation is fulfilled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29926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06525989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1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ctr"/>
            <a:r>
              <a:rPr lang="en-US" sz="6600" dirty="0"/>
              <a:t>Azure Mobile Services</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a:t>
            </a:r>
            <a:r>
              <a:rPr lang="en-US" sz="4400" dirty="0" err="1" smtClean="0">
                <a:solidFill>
                  <a:srgbClr val="00B0F0"/>
                </a:solidFill>
                <a:latin typeface="+mj-lt"/>
              </a:rPr>
              <a:t>ziazios</a:t>
            </a:r>
            <a:endParaRPr lang="en-US" sz="4400" dirty="0" smtClean="0">
              <a:solidFill>
                <a:srgbClr val="00B0F0"/>
              </a:solidFill>
              <a:latin typeface="+mj-lt"/>
            </a:endParaRPr>
          </a:p>
          <a:p>
            <a:r>
              <a:rPr lang="en-US" sz="2800" dirty="0" smtClean="0">
                <a:solidFill>
                  <a:schemeClr val="bg1"/>
                </a:solidFill>
                <a:latin typeface="+mj-lt"/>
              </a:rPr>
              <a:t>Software Engineer | Architect</a:t>
            </a:r>
            <a:endParaRPr lang="en-US" sz="2800" dirty="0" smtClean="0">
              <a:solidFill>
                <a:schemeClr val="bg1"/>
              </a:solidFill>
              <a:latin typeface="+mj-lt"/>
            </a:endParaRPr>
          </a:p>
          <a:p>
            <a:r>
              <a:rPr lang="en-US" sz="2800" dirty="0" err="1" smtClean="0">
                <a:solidFill>
                  <a:schemeClr val="bg1"/>
                </a:solidFill>
                <a:latin typeface="+mj-lt"/>
              </a:rPr>
              <a:t>Logismos</a:t>
            </a:r>
            <a:r>
              <a:rPr lang="en-US" sz="2800" dirty="0" smtClean="0">
                <a:solidFill>
                  <a:schemeClr val="bg1"/>
                </a:solidFill>
                <a:latin typeface="+mj-lt"/>
              </a:rPr>
              <a:t> </a:t>
            </a:r>
            <a:r>
              <a:rPr lang="en-US" sz="2800" dirty="0" err="1" smtClean="0">
                <a:solidFill>
                  <a:schemeClr val="bg1"/>
                </a:solidFill>
                <a:latin typeface="+mj-lt"/>
              </a:rPr>
              <a:t>s.a.</a:t>
            </a:r>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l-GR"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4363" y="1482724"/>
            <a:ext cx="7145577" cy="5359183"/>
          </a:xfrm>
        </p:spPr>
      </p:pic>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Tree>
    <p:extLst>
      <p:ext uri="{BB962C8B-B14F-4D97-AF65-F5344CB8AC3E}">
        <p14:creationId xmlns:p14="http://schemas.microsoft.com/office/powerpoint/2010/main" val="42184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5" name="Rectangle 4"/>
          <p:cNvSpPr/>
          <p:nvPr/>
        </p:nvSpPr>
        <p:spPr>
          <a:xfrm>
            <a:off x="660618" y="1426308"/>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request</a:t>
            </a:r>
            <a:endParaRPr lang="en-US" sz="3200" dirty="0"/>
          </a:p>
        </p:txBody>
      </p:sp>
      <p:sp>
        <p:nvSpPr>
          <p:cNvPr id="6" name="Rectangle 5"/>
          <p:cNvSpPr/>
          <p:nvPr/>
        </p:nvSpPr>
        <p:spPr>
          <a:xfrm>
            <a:off x="4336537" y="1422401"/>
            <a:ext cx="3347977"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a:t>
            </a:r>
            <a:endParaRPr lang="en-US" sz="3200" dirty="0"/>
          </a:p>
        </p:txBody>
      </p:sp>
      <p:sp>
        <p:nvSpPr>
          <p:cNvPr id="7" name="Rectangle 6"/>
          <p:cNvSpPr/>
          <p:nvPr/>
        </p:nvSpPr>
        <p:spPr>
          <a:xfrm>
            <a:off x="656711" y="3259015"/>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console</a:t>
            </a:r>
            <a:endParaRPr lang="en-US" sz="3200" dirty="0"/>
          </a:p>
        </p:txBody>
      </p:sp>
      <p:sp>
        <p:nvSpPr>
          <p:cNvPr id="8" name="Rectangle 7"/>
          <p:cNvSpPr/>
          <p:nvPr/>
        </p:nvSpPr>
        <p:spPr>
          <a:xfrm>
            <a:off x="4332630" y="3255108"/>
            <a:ext cx="3347977"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mssql</a:t>
            </a:r>
            <a:endParaRPr lang="en-US" sz="3200" dirty="0"/>
          </a:p>
        </p:txBody>
      </p:sp>
      <p:sp>
        <p:nvSpPr>
          <p:cNvPr id="9" name="Rectangle 8"/>
          <p:cNvSpPr/>
          <p:nvPr/>
        </p:nvSpPr>
        <p:spPr>
          <a:xfrm>
            <a:off x="656710" y="5076093"/>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tables</a:t>
            </a:r>
            <a:endParaRPr lang="en-US" sz="3200" dirty="0"/>
          </a:p>
        </p:txBody>
      </p:sp>
      <p:sp>
        <p:nvSpPr>
          <p:cNvPr id="10" name="Rectangle 9"/>
          <p:cNvSpPr/>
          <p:nvPr/>
        </p:nvSpPr>
        <p:spPr>
          <a:xfrm>
            <a:off x="4332629" y="5072186"/>
            <a:ext cx="3347977"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a:t>
            </a:r>
            <a:endParaRPr lang="en-US" sz="3200" dirty="0"/>
          </a:p>
        </p:txBody>
      </p:sp>
      <p:sp>
        <p:nvSpPr>
          <p:cNvPr id="11" name="Rectangle 10"/>
          <p:cNvSpPr/>
          <p:nvPr/>
        </p:nvSpPr>
        <p:spPr>
          <a:xfrm>
            <a:off x="8036443" y="1439814"/>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sendgrid</a:t>
            </a:r>
            <a:endParaRPr lang="en-US" sz="3200" dirty="0"/>
          </a:p>
        </p:txBody>
      </p:sp>
      <p:sp>
        <p:nvSpPr>
          <p:cNvPr id="12" name="Rectangle 11"/>
          <p:cNvSpPr/>
          <p:nvPr/>
        </p:nvSpPr>
        <p:spPr>
          <a:xfrm>
            <a:off x="8032536" y="3272521"/>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pusher</a:t>
            </a:r>
            <a:endParaRPr lang="en-US" sz="3200" dirty="0"/>
          </a:p>
        </p:txBody>
      </p:sp>
      <p:sp>
        <p:nvSpPr>
          <p:cNvPr id="13" name="Rectangle 12"/>
          <p:cNvSpPr/>
          <p:nvPr/>
        </p:nvSpPr>
        <p:spPr>
          <a:xfrm>
            <a:off x="8032535" y="5089599"/>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twilio</a:t>
            </a:r>
            <a:endParaRPr lang="en-US" sz="3200" dirty="0"/>
          </a:p>
        </p:txBody>
      </p:sp>
    </p:spTree>
    <p:extLst>
      <p:ext uri="{BB962C8B-B14F-4D97-AF65-F5344CB8AC3E}">
        <p14:creationId xmlns:p14="http://schemas.microsoft.com/office/powerpoint/2010/main" val="2301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Customizing Logic</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Adding Data Validation</a:t>
            </a:r>
            <a:endParaRPr lang="en-US" sz="4400" dirty="0">
              <a:latin typeface="+mj-lt"/>
            </a:endParaRPr>
          </a:p>
        </p:txBody>
      </p:sp>
    </p:spTree>
    <p:extLst>
      <p:ext uri="{BB962C8B-B14F-4D97-AF65-F5344CB8AC3E}">
        <p14:creationId xmlns:p14="http://schemas.microsoft.com/office/powerpoint/2010/main" val="2377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Backend</a:t>
            </a:r>
            <a:endParaRPr lang="en-US" dirty="0"/>
          </a:p>
        </p:txBody>
      </p:sp>
      <p:sp>
        <p:nvSpPr>
          <p:cNvPr id="3" name="Content Placeholder 2"/>
          <p:cNvSpPr>
            <a:spLocks noGrp="1"/>
          </p:cNvSpPr>
          <p:nvPr>
            <p:ph idx="1"/>
          </p:nvPr>
        </p:nvSpPr>
        <p:spPr>
          <a:xfrm>
            <a:off x="126609" y="1482812"/>
            <a:ext cx="12065391" cy="4419734"/>
          </a:xfrm>
        </p:spPr>
        <p:txBody>
          <a:bodyPr>
            <a:noAutofit/>
          </a:bodyPr>
          <a:lstStyle/>
          <a:p>
            <a:r>
              <a:rPr lang="en-US" sz="2800" dirty="0" smtClean="0"/>
              <a:t>Web API based w/ additional functionality, </a:t>
            </a:r>
            <a:r>
              <a:rPr lang="en-US" sz="2800" dirty="0"/>
              <a:t>d</a:t>
            </a:r>
            <a:r>
              <a:rPr lang="en-US" sz="2800" dirty="0" smtClean="0"/>
              <a:t>eveloped </a:t>
            </a:r>
            <a:r>
              <a:rPr lang="en-US" sz="2800" dirty="0"/>
              <a:t>in and deployed from Visual </a:t>
            </a:r>
            <a:r>
              <a:rPr lang="en-US" sz="2800" dirty="0" smtClean="0"/>
              <a:t>Studio</a:t>
            </a:r>
          </a:p>
          <a:p>
            <a:r>
              <a:rPr lang="en-US" sz="2800" dirty="0" err="1" smtClean="0"/>
              <a:t>TableController</a:t>
            </a:r>
            <a:r>
              <a:rPr lang="en-US" sz="2800" dirty="0" smtClean="0"/>
              <a:t> </a:t>
            </a:r>
            <a:r>
              <a:rPr lang="en-US" sz="2800" dirty="0"/>
              <a:t>data context can map to SQL, Table Storage, Mongo, </a:t>
            </a:r>
            <a:r>
              <a:rPr lang="en-US" sz="2800" dirty="0" err="1" smtClean="0"/>
              <a:t>etc</a:t>
            </a:r>
            <a:endParaRPr lang="en-US" sz="2800" dirty="0" smtClean="0"/>
          </a:p>
          <a:p>
            <a:r>
              <a:rPr lang="en-US" sz="2800" dirty="0" smtClean="0"/>
              <a:t>Pull </a:t>
            </a:r>
            <a:r>
              <a:rPr lang="en-US" sz="2800" dirty="0"/>
              <a:t>in </a:t>
            </a:r>
            <a:r>
              <a:rPr lang="en-US" sz="2800" dirty="0" err="1"/>
              <a:t>NuGet</a:t>
            </a:r>
            <a:r>
              <a:rPr lang="en-US" sz="2800" dirty="0"/>
              <a:t> modules and other .NET </a:t>
            </a:r>
            <a:r>
              <a:rPr lang="en-US" sz="2800" dirty="0" smtClean="0"/>
              <a:t>libraries</a:t>
            </a:r>
          </a:p>
          <a:p>
            <a:r>
              <a:rPr lang="en-US" sz="2800" dirty="0" smtClean="0"/>
              <a:t>Set permissions with attributes on classes</a:t>
            </a:r>
          </a:p>
          <a:p>
            <a:r>
              <a:rPr lang="en-US" sz="2800" dirty="0"/>
              <a:t>Local </a:t>
            </a:r>
            <a:r>
              <a:rPr lang="en-US" sz="2800" dirty="0" smtClean="0"/>
              <a:t>Debug</a:t>
            </a:r>
          </a:p>
          <a:p>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05159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API</a:t>
            </a:r>
            <a:endParaRPr lang="en-US" dirty="0"/>
          </a:p>
        </p:txBody>
      </p:sp>
      <p:sp>
        <p:nvSpPr>
          <p:cNvPr id="3" name="Content Placeholder 2"/>
          <p:cNvSpPr>
            <a:spLocks noGrp="1"/>
          </p:cNvSpPr>
          <p:nvPr>
            <p:ph idx="1"/>
          </p:nvPr>
        </p:nvSpPr>
        <p:spPr/>
        <p:txBody>
          <a:bodyPr>
            <a:noAutofit/>
          </a:bodyPr>
          <a:lstStyle/>
          <a:p>
            <a:r>
              <a:rPr lang="en-US" sz="2800" dirty="0" smtClean="0"/>
              <a:t>Non-table based endpoints</a:t>
            </a:r>
          </a:p>
          <a:p>
            <a:r>
              <a:rPr lang="en-US" sz="2800" dirty="0" smtClean="0"/>
              <a:t>Accessible from</a:t>
            </a:r>
          </a:p>
          <a:p>
            <a:pPr lvl="1"/>
            <a:r>
              <a:rPr lang="en-US" sz="2000" dirty="0" smtClean="0"/>
              <a:t>GET</a:t>
            </a:r>
          </a:p>
          <a:p>
            <a:pPr lvl="1"/>
            <a:r>
              <a:rPr lang="en-US" sz="2000" dirty="0" smtClean="0"/>
              <a:t>POST</a:t>
            </a:r>
          </a:p>
          <a:p>
            <a:pPr lvl="1"/>
            <a:r>
              <a:rPr lang="en-US" sz="2000" dirty="0" smtClean="0"/>
              <a:t>PUT</a:t>
            </a:r>
            <a:endParaRPr lang="en-US" sz="2000" dirty="0"/>
          </a:p>
          <a:p>
            <a:pPr lvl="1"/>
            <a:r>
              <a:rPr lang="en-US" sz="2000" dirty="0" smtClean="0"/>
              <a:t>PATCH</a:t>
            </a:r>
            <a:endParaRPr lang="en-US" sz="2000" dirty="0"/>
          </a:p>
          <a:p>
            <a:pPr lvl="1"/>
            <a:r>
              <a:rPr lang="en-US" sz="2000" dirty="0" smtClean="0"/>
              <a:t>DELETE</a:t>
            </a:r>
          </a:p>
          <a:p>
            <a:r>
              <a:rPr lang="en-US" sz="2400" dirty="0" smtClean="0"/>
              <a:t>For node.js logic in scripts like table endpoints</a:t>
            </a:r>
          </a:p>
          <a:p>
            <a:r>
              <a:rPr lang="en-US" sz="2400" dirty="0" smtClean="0"/>
              <a:t>For .NET delivered through a </a:t>
            </a:r>
            <a:r>
              <a:rPr lang="en-US" sz="2400" dirty="0" err="1" smtClean="0"/>
              <a:t>WebAPI</a:t>
            </a:r>
            <a:r>
              <a:rPr lang="en-US" sz="2400" dirty="0" smtClean="0"/>
              <a:t> </a:t>
            </a:r>
          </a:p>
          <a:p>
            <a:r>
              <a:rPr lang="en-US" sz="2400" dirty="0" smtClean="0"/>
              <a:t>Expose any functionality you want</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84918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Autofit/>
          </a:bodyPr>
          <a:lstStyle/>
          <a:p>
            <a:r>
              <a:rPr lang="en-US" sz="2800" dirty="0" smtClean="0"/>
              <a:t>Don</a:t>
            </a:r>
            <a:r>
              <a:rPr lang="fr-FR" sz="2800" dirty="0" smtClean="0"/>
              <a:t>’</a:t>
            </a:r>
            <a:r>
              <a:rPr lang="en-US" sz="2800" dirty="0" smtClean="0"/>
              <a:t>t store files in Mobile Services DB</a:t>
            </a:r>
          </a:p>
          <a:p>
            <a:r>
              <a:rPr lang="en-US" sz="2800" dirty="0" smtClean="0"/>
              <a:t>Use Mobile Service to provide a</a:t>
            </a:r>
            <a:r>
              <a:rPr lang="en-US" sz="2800" b="1" dirty="0" smtClean="0"/>
              <a:t> </a:t>
            </a:r>
            <a:r>
              <a:rPr lang="en-US" sz="2800" dirty="0"/>
              <a:t>Valet Key Pattern </a:t>
            </a:r>
            <a:r>
              <a:rPr lang="en-US" sz="2800" dirty="0" smtClean="0"/>
              <a:t>to Blob Storage, aka BLOB SAS</a:t>
            </a:r>
          </a:p>
          <a:p>
            <a:pPr lvl="1"/>
            <a:r>
              <a:rPr lang="en-US" sz="2000" dirty="0" smtClean="0"/>
              <a:t>Create table / custom API script to talk to Blob Storage</a:t>
            </a:r>
          </a:p>
          <a:p>
            <a:pPr lvl="1"/>
            <a:r>
              <a:rPr lang="en-US" sz="2000" dirty="0" smtClean="0"/>
              <a:t>Script generates Shared Access Signature (SAS) URL</a:t>
            </a:r>
          </a:p>
          <a:p>
            <a:pPr lvl="1"/>
            <a:r>
              <a:rPr lang="en-US" sz="2000" dirty="0" smtClean="0"/>
              <a:t>Script returns SAS URL to client app</a:t>
            </a:r>
          </a:p>
          <a:p>
            <a:pPr lvl="1"/>
            <a:r>
              <a:rPr lang="en-US" sz="2000" dirty="0" smtClean="0"/>
              <a:t>Client app uploads data to blob storage directly</a:t>
            </a:r>
          </a:p>
          <a:p>
            <a:pPr lvl="1"/>
            <a:r>
              <a:rPr lang="en-US" sz="2000" dirty="0" smtClean="0"/>
              <a:t>Store file URL in Mobile Service DB as needed</a:t>
            </a:r>
          </a:p>
          <a:p>
            <a:r>
              <a:rPr lang="en-US" sz="2400" dirty="0" smtClean="0"/>
              <a:t>Blob storage costs less and is built for redundant file storage</a:t>
            </a:r>
          </a:p>
          <a:p>
            <a:r>
              <a:rPr lang="en-US" sz="2400" dirty="0"/>
              <a:t>Resource Broker extension for .NET and Node </a:t>
            </a:r>
            <a:r>
              <a:rPr lang="en-US" sz="2400" dirty="0" err="1"/>
              <a:t>backends</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94964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Push Notifications</a:t>
            </a:r>
            <a:endParaRPr lang="en-US" sz="8800" dirty="0">
              <a:solidFill>
                <a:schemeClr val="bg1"/>
              </a:solidFill>
            </a:endParaRPr>
          </a:p>
        </p:txBody>
      </p:sp>
    </p:spTree>
    <p:extLst>
      <p:ext uri="{BB962C8B-B14F-4D97-AF65-F5344CB8AC3E}">
        <p14:creationId xmlns:p14="http://schemas.microsoft.com/office/powerpoint/2010/main" val="259006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Flow</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Register for push notifications with PNS</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your identifier to Mobile Service</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PNS delivers notification to device</a:t>
            </a:r>
            <a:endParaRPr lang="en-US" sz="2800" dirty="0">
              <a:ln>
                <a:solidFill>
                  <a:srgbClr val="FFFFFF">
                    <a:alpha val="0"/>
                  </a:srgbClr>
                </a:solidFill>
              </a:ln>
              <a:solidFill>
                <a:srgbClr val="FFFFFF">
                  <a:alpha val="99000"/>
                </a:srgbClr>
              </a:solidFill>
            </a:endParaRPr>
          </a:p>
        </p:txBody>
      </p:sp>
      <p:sp>
        <p:nvSpPr>
          <p:cNvPr id="9"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1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1"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2"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13" name="Group 12"/>
          <p:cNvGrpSpPr/>
          <p:nvPr/>
        </p:nvGrpSpPr>
        <p:grpSpPr>
          <a:xfrm rot="18714423">
            <a:off x="2060361" y="3716562"/>
            <a:ext cx="782123" cy="2629855"/>
            <a:chOff x="1471220" y="3430995"/>
            <a:chExt cx="782123" cy="1366013"/>
          </a:xfrm>
        </p:grpSpPr>
        <p:sp>
          <p:nvSpPr>
            <p:cNvPr id="14"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5" name="Rectangle 1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6" name="Group 15"/>
          <p:cNvGrpSpPr/>
          <p:nvPr/>
        </p:nvGrpSpPr>
        <p:grpSpPr>
          <a:xfrm>
            <a:off x="2581193" y="2686781"/>
            <a:ext cx="1771733" cy="577291"/>
            <a:chOff x="2581191" y="2686782"/>
            <a:chExt cx="1771733" cy="577290"/>
          </a:xfrm>
        </p:grpSpPr>
        <p:sp>
          <p:nvSpPr>
            <p:cNvPr id="17" name="Up-Down Arrow 1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8" name="Rectangle 17"/>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9" name="Group 18"/>
          <p:cNvGrpSpPr/>
          <p:nvPr/>
        </p:nvGrpSpPr>
        <p:grpSpPr>
          <a:xfrm>
            <a:off x="5181578" y="3452949"/>
            <a:ext cx="933675" cy="954443"/>
            <a:chOff x="5341644" y="3559768"/>
            <a:chExt cx="933676" cy="703848"/>
          </a:xfrm>
        </p:grpSpPr>
        <p:sp>
          <p:nvSpPr>
            <p:cNvPr id="20" name="Down Arrow 1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1"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22" name="Group 21"/>
          <p:cNvGrpSpPr/>
          <p:nvPr/>
        </p:nvGrpSpPr>
        <p:grpSpPr>
          <a:xfrm rot="2586939">
            <a:off x="2570807" y="4131088"/>
            <a:ext cx="1771732" cy="625701"/>
            <a:chOff x="2479860" y="4937164"/>
            <a:chExt cx="1762119" cy="625701"/>
          </a:xfrm>
        </p:grpSpPr>
        <p:sp>
          <p:nvSpPr>
            <p:cNvPr id="23"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4" name="Rectangle 2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5"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6"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7" name="Group 26"/>
          <p:cNvGrpSpPr/>
          <p:nvPr/>
        </p:nvGrpSpPr>
        <p:grpSpPr bwMode="black">
          <a:xfrm>
            <a:off x="1144704" y="2338437"/>
            <a:ext cx="1044176" cy="849483"/>
            <a:chOff x="5184775" y="225425"/>
            <a:chExt cx="1500188" cy="1220788"/>
          </a:xfrm>
          <a:solidFill>
            <a:srgbClr val="FFFFFF"/>
          </a:solidFill>
        </p:grpSpPr>
        <p:sp>
          <p:nvSpPr>
            <p:cNvPr id="2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3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45179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75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75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750"/>
                                        <p:tgtEl>
                                          <p:spTgt spid="7">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75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Push Notifications</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5838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Hubs</a:t>
            </a:r>
            <a:endParaRPr lang="en-US" dirty="0"/>
          </a:p>
        </p:txBody>
      </p:sp>
      <p:sp>
        <p:nvSpPr>
          <p:cNvPr id="3" name="Content Placeholder 2"/>
          <p:cNvSpPr>
            <a:spLocks noGrp="1"/>
          </p:cNvSpPr>
          <p:nvPr>
            <p:ph idx="1"/>
          </p:nvPr>
        </p:nvSpPr>
        <p:spPr/>
        <p:txBody>
          <a:bodyPr>
            <a:noAutofit/>
          </a:bodyPr>
          <a:lstStyle/>
          <a:p>
            <a:r>
              <a:rPr lang="en-US" sz="2800" dirty="0" smtClean="0"/>
              <a:t>Separate from Mobile Services</a:t>
            </a:r>
          </a:p>
          <a:p>
            <a:pPr lvl="1"/>
            <a:r>
              <a:rPr lang="en-US" sz="2000" dirty="0" smtClean="0"/>
              <a:t>Can be used regardless of whether you’re storing data in Azure</a:t>
            </a:r>
          </a:p>
          <a:p>
            <a:r>
              <a:rPr lang="en-US" sz="2400" dirty="0" smtClean="0"/>
              <a:t>Extremely scalable push notifications</a:t>
            </a:r>
          </a:p>
          <a:p>
            <a:r>
              <a:rPr lang="en-US" sz="2400" dirty="0" smtClean="0"/>
              <a:t>Cross platform support</a:t>
            </a:r>
          </a:p>
          <a:p>
            <a:pPr lvl="1"/>
            <a:r>
              <a:rPr lang="en-US" sz="2000" dirty="0" smtClean="0"/>
              <a:t>Push to </a:t>
            </a:r>
            <a:r>
              <a:rPr lang="en-US" sz="2000" dirty="0" err="1" smtClean="0"/>
              <a:t>iOS</a:t>
            </a:r>
            <a:r>
              <a:rPr lang="en-US" sz="2000" dirty="0" smtClean="0"/>
              <a:t>, Android, Kindle, Windows Phone, Windows Store</a:t>
            </a:r>
          </a:p>
          <a:p>
            <a:r>
              <a:rPr lang="en-US" sz="2400" dirty="0" smtClean="0"/>
              <a:t>Tags (i.e. tie my registration to this topic or user ID)</a:t>
            </a:r>
          </a:p>
          <a:p>
            <a:r>
              <a:rPr lang="en-US" sz="2400" dirty="0" smtClean="0"/>
              <a:t>Templates (i.e. when I get a push, send it in this format)</a:t>
            </a:r>
          </a:p>
          <a:p>
            <a:r>
              <a:rPr lang="en-US" sz="2400" dirty="0" smtClean="0"/>
              <a:t>Server SDKs for .NET, Java, and Node (also open as REST API)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5712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187" y="656536"/>
            <a:ext cx="11034445" cy="1155011"/>
          </a:xfrm>
        </p:spPr>
        <p:txBody>
          <a:bodyPr/>
          <a:lstStyle/>
          <a:p>
            <a:r>
              <a:rPr lang="en-US" dirty="0" smtClean="0"/>
              <a:t>Agenda</a:t>
            </a:r>
            <a:endParaRPr lang="el-GR" dirty="0"/>
          </a:p>
        </p:txBody>
      </p:sp>
      <p:sp>
        <p:nvSpPr>
          <p:cNvPr id="3" name="Subtitle 2"/>
          <p:cNvSpPr>
            <a:spLocks noGrp="1"/>
          </p:cNvSpPr>
          <p:nvPr>
            <p:ph type="subTitle" idx="1"/>
          </p:nvPr>
        </p:nvSpPr>
        <p:spPr>
          <a:xfrm>
            <a:off x="606175" y="1794294"/>
            <a:ext cx="11034445" cy="4899804"/>
          </a:xfrm>
        </p:spPr>
        <p:txBody>
          <a:bodyPr>
            <a:normAutofit/>
          </a:bodyPr>
          <a:lstStyle/>
          <a:p>
            <a:pPr marL="571500" indent="-571500">
              <a:buFont typeface="Wingdings" panose="05000000000000000000" pitchFamily="2" charset="2"/>
              <a:buChar char="v"/>
            </a:pPr>
            <a:r>
              <a:rPr lang="en-US" dirty="0"/>
              <a:t>Azure Data</a:t>
            </a:r>
          </a:p>
          <a:p>
            <a:pPr marL="571500" indent="-571500">
              <a:buFont typeface="Wingdings" panose="05000000000000000000" pitchFamily="2" charset="2"/>
              <a:buChar char="v"/>
            </a:pPr>
            <a:r>
              <a:rPr lang="en-US" dirty="0"/>
              <a:t>Scripts – Custom </a:t>
            </a:r>
            <a:r>
              <a:rPr lang="en-US" dirty="0" err="1"/>
              <a:t>Api</a:t>
            </a:r>
            <a:endParaRPr lang="en-US" dirty="0"/>
          </a:p>
          <a:p>
            <a:pPr marL="571500" indent="-571500">
              <a:buFont typeface="Wingdings" panose="05000000000000000000" pitchFamily="2" charset="2"/>
              <a:buChar char="v"/>
            </a:pPr>
            <a:r>
              <a:rPr lang="en-US" dirty="0"/>
              <a:t>Android Project</a:t>
            </a:r>
          </a:p>
          <a:p>
            <a:pPr marL="571500" indent="-571500">
              <a:buFont typeface="Wingdings" panose="05000000000000000000" pitchFamily="2" charset="2"/>
              <a:buChar char="v"/>
            </a:pPr>
            <a:r>
              <a:rPr lang="en-US" dirty="0"/>
              <a:t>Push Notification</a:t>
            </a:r>
          </a:p>
          <a:p>
            <a:pPr marL="571500" indent="-571500">
              <a:buFont typeface="Wingdings" panose="05000000000000000000" pitchFamily="2" charset="2"/>
              <a:buChar char="v"/>
            </a:pPr>
            <a:r>
              <a:rPr lang="en-US" dirty="0"/>
              <a:t>Monitoring</a:t>
            </a:r>
          </a:p>
          <a:p>
            <a:pPr marL="571500" indent="-571500">
              <a:buFont typeface="Wingdings" panose="05000000000000000000" pitchFamily="2" charset="2"/>
              <a:buChar char="v"/>
            </a:pPr>
            <a:r>
              <a:rPr lang="en-US" dirty="0"/>
              <a:t>Automation</a:t>
            </a:r>
          </a:p>
          <a:p>
            <a:pPr marL="571500" indent="-571500">
              <a:buFont typeface="Wingdings" panose="05000000000000000000" pitchFamily="2" charset="2"/>
              <a:buChar char="v"/>
            </a:pPr>
            <a:r>
              <a:rPr lang="en-US" dirty="0"/>
              <a:t>What's new with Mobile Apps</a:t>
            </a:r>
            <a:endParaRPr lang="el-GR" dirty="0"/>
          </a:p>
          <a:p>
            <a:endParaRPr lang="el-GR" dirty="0"/>
          </a:p>
        </p:txBody>
      </p:sp>
    </p:spTree>
    <p:extLst>
      <p:ext uri="{BB962C8B-B14F-4D97-AF65-F5344CB8AC3E}">
        <p14:creationId xmlns:p14="http://schemas.microsoft.com/office/powerpoint/2010/main" val="4142433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Authorization</a:t>
            </a:r>
            <a:br>
              <a:rPr lang="en-US" sz="8800" dirty="0" smtClean="0">
                <a:solidFill>
                  <a:schemeClr val="bg1"/>
                </a:solidFill>
              </a:rPr>
            </a:br>
            <a:r>
              <a:rPr lang="en-US" sz="8800" dirty="0" smtClean="0"/>
              <a:t>&amp;</a:t>
            </a:r>
            <a:br>
              <a:rPr lang="en-US" sz="8800" dirty="0" smtClean="0"/>
            </a:br>
            <a:r>
              <a:rPr lang="en-US" sz="8800" dirty="0" smtClean="0"/>
              <a:t>Authentication</a:t>
            </a:r>
            <a:endParaRPr lang="en-US" sz="8800" dirty="0">
              <a:solidFill>
                <a:schemeClr val="bg1"/>
              </a:solidFill>
            </a:endParaRPr>
          </a:p>
        </p:txBody>
      </p:sp>
    </p:spTree>
    <p:extLst>
      <p:ext uri="{BB962C8B-B14F-4D97-AF65-F5344CB8AC3E}">
        <p14:creationId xmlns:p14="http://schemas.microsoft.com/office/powerpoint/2010/main" val="213579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t>Per HTTP method </a:t>
            </a:r>
            <a:r>
              <a:rPr lang="en-US" sz="4000" dirty="0" err="1" smtClean="0"/>
              <a:t>auth</a:t>
            </a:r>
            <a:r>
              <a:rPr lang="en-US" sz="4000" dirty="0" smtClean="0"/>
              <a:t> options:</a:t>
            </a:r>
          </a:p>
          <a:p>
            <a:pPr lvl="1"/>
            <a:r>
              <a:rPr lang="en-US" dirty="0" smtClean="0"/>
              <a:t>App Key Required</a:t>
            </a:r>
          </a:p>
          <a:p>
            <a:pPr lvl="2"/>
            <a:r>
              <a:rPr lang="en-US" sz="2400" dirty="0" smtClean="0"/>
              <a:t>Not ideal for production use</a:t>
            </a:r>
          </a:p>
          <a:p>
            <a:pPr lvl="1"/>
            <a:r>
              <a:rPr lang="en-US" dirty="0" smtClean="0"/>
              <a:t>Everyone</a:t>
            </a:r>
          </a:p>
          <a:p>
            <a:pPr lvl="1"/>
            <a:r>
              <a:rPr lang="en-US" dirty="0" smtClean="0"/>
              <a:t>Authenticated Users</a:t>
            </a:r>
          </a:p>
          <a:p>
            <a:pPr lvl="1"/>
            <a:r>
              <a:rPr lang="en-US" dirty="0" smtClean="0"/>
              <a:t>Admins and other scripts</a:t>
            </a:r>
          </a:p>
          <a:p>
            <a:pPr lvl="2"/>
            <a:r>
              <a:rPr lang="en-US" sz="2400" dirty="0" smtClean="0"/>
              <a:t>Requires Master Key as header</a:t>
            </a:r>
          </a:p>
          <a:p>
            <a:pPr marL="0" indent="0">
              <a:buNone/>
            </a:pPr>
            <a:r>
              <a:rPr lang="en-US" dirty="0" smtClean="0"/>
              <a:t>401 Unauthorized response if security check fails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8649694" y="402308"/>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9" name="Rectangle 8"/>
          <p:cNvSpPr/>
          <p:nvPr/>
        </p:nvSpPr>
        <p:spPr bwMode="auto">
          <a:xfrm>
            <a:off x="8649694" y="146146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10" name="Rectangle 9"/>
          <p:cNvSpPr/>
          <p:nvPr/>
        </p:nvSpPr>
        <p:spPr bwMode="auto">
          <a:xfrm>
            <a:off x="8649694" y="2520626"/>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13" name="Group 12"/>
          <p:cNvGrpSpPr/>
          <p:nvPr/>
        </p:nvGrpSpPr>
        <p:grpSpPr>
          <a:xfrm>
            <a:off x="3512028" y="1025394"/>
            <a:ext cx="5144609" cy="1962152"/>
            <a:chOff x="3969228" y="1002663"/>
            <a:chExt cx="5144609" cy="1962152"/>
          </a:xfrm>
        </p:grpSpPr>
        <p:cxnSp>
          <p:nvCxnSpPr>
            <p:cNvPr id="14" name="Straight Arrow Connector 13"/>
            <p:cNvCxnSpPr>
              <a:stCxn id="12" idx="3"/>
            </p:cNvCxnSpPr>
            <p:nvPr/>
          </p:nvCxnSpPr>
          <p:spPr>
            <a:xfrm flipV="1">
              <a:off x="3969228" y="1002663"/>
              <a:ext cx="5144609" cy="196215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FFFFFF"/>
                  </a:solidFill>
                </a:rPr>
                <a:t>CREDENTIALS </a:t>
              </a:r>
              <a:br>
                <a:rPr lang="en-US" sz="2400" dirty="0" smtClean="0">
                  <a:solidFill>
                    <a:srgbClr val="FFFFFF"/>
                  </a:solidFill>
                </a:rPr>
              </a:br>
              <a:r>
                <a:rPr lang="en-US" sz="2400" dirty="0" smtClean="0">
                  <a:solidFill>
                    <a:srgbClr val="FFFFFF"/>
                  </a:solidFill>
                </a:rPr>
                <a:t>(via </a:t>
              </a:r>
              <a:r>
                <a:rPr lang="en-US" sz="2400" dirty="0" err="1" smtClean="0">
                  <a:solidFill>
                    <a:srgbClr val="FFFFFF"/>
                  </a:solidFill>
                </a:rPr>
                <a:t>oAuth</a:t>
              </a:r>
              <a:r>
                <a:rPr lang="en-US" sz="2400" dirty="0" smtClean="0">
                  <a:solidFill>
                    <a:srgbClr val="FFFFFF"/>
                  </a:solidFill>
                </a:rPr>
                <a:t>/</a:t>
              </a:r>
              <a:r>
                <a:rPr lang="en-US" sz="2400" dirty="0" err="1" smtClean="0">
                  <a:solidFill>
                    <a:srgbClr val="FFFFFF"/>
                  </a:solidFill>
                </a:rPr>
                <a:t>WebView</a:t>
              </a:r>
              <a:r>
                <a:rPr lang="en-US" sz="2400" dirty="0" smtClean="0">
                  <a:solidFill>
                    <a:srgbClr val="FFFFFF"/>
                  </a:solidFill>
                </a:rPr>
                <a:t>) </a:t>
              </a:r>
            </a:p>
          </p:txBody>
        </p:sp>
      </p:grpSp>
      <p:sp>
        <p:nvSpPr>
          <p:cNvPr id="16" name="Rectangle 15"/>
          <p:cNvSpPr/>
          <p:nvPr/>
        </p:nvSpPr>
        <p:spPr bwMode="auto">
          <a:xfrm>
            <a:off x="8649694" y="357978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 ACCOUNT </a:t>
            </a:r>
            <a:endParaRPr lang="en-US" sz="3200" dirty="0">
              <a:solidFill>
                <a:srgbClr val="FFFFFF"/>
              </a:solidFill>
            </a:endParaRPr>
          </a:p>
        </p:txBody>
      </p:sp>
      <p:grpSp>
        <p:nvGrpSpPr>
          <p:cNvPr id="17" name="Group 16"/>
          <p:cNvGrpSpPr/>
          <p:nvPr/>
        </p:nvGrpSpPr>
        <p:grpSpPr>
          <a:xfrm>
            <a:off x="2929595" y="2787344"/>
            <a:ext cx="2679042" cy="2969657"/>
            <a:chOff x="3386795" y="2764613"/>
            <a:chExt cx="2679042" cy="2969657"/>
          </a:xfrm>
        </p:grpSpPr>
        <p:grpSp>
          <p:nvGrpSpPr>
            <p:cNvPr id="18" name="Group 17"/>
            <p:cNvGrpSpPr/>
            <p:nvPr/>
          </p:nvGrpSpPr>
          <p:grpSpPr>
            <a:xfrm>
              <a:off x="3969228" y="2964815"/>
              <a:ext cx="2096609" cy="2769455"/>
              <a:chOff x="3969228" y="2964815"/>
              <a:chExt cx="2096609" cy="2769455"/>
            </a:xfrm>
          </p:grpSpPr>
          <p:cxnSp>
            <p:nvCxnSpPr>
              <p:cNvPr id="20" name="Straight Arrow Connector 19"/>
              <p:cNvCxnSpPr>
                <a:endCxn id="12" idx="3"/>
              </p:cNvCxnSpPr>
              <p:nvPr/>
            </p:nvCxnSpPr>
            <p:spPr>
              <a:xfrm flipH="1" flipV="1">
                <a:off x="3969228" y="296481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3106418">
                <a:off x="4303895" y="394989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grpSp>
        <p:sp>
          <p:nvSpPr>
            <p:cNvPr id="19" name="Smiley Face 18"/>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2" name="Group 21"/>
          <p:cNvGrpSpPr/>
          <p:nvPr/>
        </p:nvGrpSpPr>
        <p:grpSpPr>
          <a:xfrm>
            <a:off x="5608637" y="1183008"/>
            <a:ext cx="2994819" cy="5274526"/>
            <a:chOff x="6065837" y="753016"/>
            <a:chExt cx="2994819" cy="5274526"/>
          </a:xfrm>
        </p:grpSpPr>
        <p:grpSp>
          <p:nvGrpSpPr>
            <p:cNvPr id="23" name="Group 22"/>
            <p:cNvGrpSpPr/>
            <p:nvPr/>
          </p:nvGrpSpPr>
          <p:grpSpPr>
            <a:xfrm>
              <a:off x="6065837" y="753016"/>
              <a:ext cx="2994819" cy="4618425"/>
              <a:chOff x="6065837" y="753016"/>
              <a:chExt cx="2994819" cy="4618425"/>
            </a:xfrm>
          </p:grpSpPr>
          <p:cxnSp>
            <p:nvCxnSpPr>
              <p:cNvPr id="25" name="Straight Arrow Connector 24"/>
              <p:cNvCxnSpPr/>
              <p:nvPr/>
            </p:nvCxnSpPr>
            <p:spPr>
              <a:xfrm flipH="1">
                <a:off x="6065837" y="753016"/>
                <a:ext cx="2994819" cy="461842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354720">
                <a:off x="6006066" y="2358839"/>
                <a:ext cx="2860997"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TOKEN</a:t>
                </a:r>
              </a:p>
            </p:txBody>
          </p:sp>
        </p:grpSp>
        <p:sp>
          <p:nvSpPr>
            <p:cNvPr id="24" name="Smiley Face 23"/>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7" name="Group 26"/>
          <p:cNvGrpSpPr/>
          <p:nvPr/>
        </p:nvGrpSpPr>
        <p:grpSpPr>
          <a:xfrm>
            <a:off x="6293916" y="1421088"/>
            <a:ext cx="2354124" cy="4380345"/>
            <a:chOff x="6293916" y="1040088"/>
            <a:chExt cx="2354124" cy="4380345"/>
          </a:xfrm>
        </p:grpSpPr>
        <p:cxnSp>
          <p:nvCxnSpPr>
            <p:cNvPr id="28" name="Straight Arrow Connector 27"/>
            <p:cNvCxnSpPr/>
            <p:nvPr/>
          </p:nvCxnSpPr>
          <p:spPr>
            <a:xfrm flipV="1">
              <a:off x="6293916" y="1471792"/>
              <a:ext cx="2354124" cy="3948641"/>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152444">
              <a:off x="5213332" y="2889057"/>
              <a:ext cx="4331958"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 (LIMITED)</a:t>
              </a:r>
            </a:p>
          </p:txBody>
        </p:sp>
      </p:grpSp>
      <p:sp>
        <p:nvSpPr>
          <p:cNvPr id="30" name="Rectangle 29"/>
          <p:cNvSpPr/>
          <p:nvPr/>
        </p:nvSpPr>
        <p:spPr bwMode="auto">
          <a:xfrm>
            <a:off x="8649694" y="463894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AAD</a:t>
            </a:r>
            <a:endParaRPr lang="en-US" sz="3200" dirty="0">
              <a:solidFill>
                <a:srgbClr val="FFFFFF"/>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30" name="Rectangle 29"/>
          <p:cNvSpPr/>
          <p:nvPr/>
        </p:nvSpPr>
        <p:spPr bwMode="auto">
          <a:xfrm>
            <a:off x="8756965" y="33956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31" name="Rectangle 30"/>
          <p:cNvSpPr/>
          <p:nvPr/>
        </p:nvSpPr>
        <p:spPr bwMode="auto">
          <a:xfrm>
            <a:off x="8756965" y="1406136"/>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2" name="Rectangle 31"/>
          <p:cNvSpPr/>
          <p:nvPr/>
        </p:nvSpPr>
        <p:spPr bwMode="auto">
          <a:xfrm>
            <a:off x="8756965" y="247270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3" name="Rectangle 32"/>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4" name="Rectangle 33"/>
          <p:cNvSpPr/>
          <p:nvPr/>
        </p:nvSpPr>
        <p:spPr bwMode="auto">
          <a:xfrm>
            <a:off x="1112837" y="2582862"/>
            <a:ext cx="2399191" cy="913604"/>
          </a:xfrm>
          <a:prstGeom prst="rect">
            <a:avLst/>
          </a:prstGeom>
          <a:solidFill>
            <a:schemeClr val="accent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grpSp>
        <p:nvGrpSpPr>
          <p:cNvPr id="36" name="Group 35"/>
          <p:cNvGrpSpPr/>
          <p:nvPr/>
        </p:nvGrpSpPr>
        <p:grpSpPr>
          <a:xfrm>
            <a:off x="3488641" y="3482429"/>
            <a:ext cx="5123907" cy="2976272"/>
            <a:chOff x="6136758" y="663029"/>
            <a:chExt cx="5123907" cy="2976272"/>
          </a:xfrm>
        </p:grpSpPr>
        <p:grpSp>
          <p:nvGrpSpPr>
            <p:cNvPr id="37" name="Group 36"/>
            <p:cNvGrpSpPr/>
            <p:nvPr/>
          </p:nvGrpSpPr>
          <p:grpSpPr>
            <a:xfrm>
              <a:off x="6136758" y="663029"/>
              <a:ext cx="3080915" cy="2312653"/>
              <a:chOff x="6136758" y="663029"/>
              <a:chExt cx="3080915" cy="2312653"/>
            </a:xfrm>
          </p:grpSpPr>
          <p:cxnSp>
            <p:nvCxnSpPr>
              <p:cNvPr id="39" name="Straight Arrow Connector 38"/>
              <p:cNvCxnSpPr/>
              <p:nvPr/>
            </p:nvCxnSpPr>
            <p:spPr>
              <a:xfrm>
                <a:off x="6136758" y="663029"/>
                <a:ext cx="3080915" cy="2312653"/>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242608">
                <a:off x="6693729" y="1220985"/>
                <a:ext cx="2210151"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a:t>
                </a:r>
              </a:p>
            </p:txBody>
          </p:sp>
        </p:grpSp>
        <p:sp>
          <p:nvSpPr>
            <p:cNvPr id="38" name="Smiley Face 37"/>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1" name="Group 40"/>
          <p:cNvGrpSpPr/>
          <p:nvPr/>
        </p:nvGrpSpPr>
        <p:grpSpPr>
          <a:xfrm>
            <a:off x="2918646" y="1439862"/>
            <a:ext cx="5737991" cy="1828800"/>
            <a:chOff x="3375846" y="1438123"/>
            <a:chExt cx="5737991" cy="1828800"/>
          </a:xfrm>
        </p:grpSpPr>
        <p:grpSp>
          <p:nvGrpSpPr>
            <p:cNvPr id="42" name="Group 41"/>
            <p:cNvGrpSpPr/>
            <p:nvPr/>
          </p:nvGrpSpPr>
          <p:grpSpPr>
            <a:xfrm>
              <a:off x="3969228" y="1438123"/>
              <a:ext cx="5144609" cy="1676002"/>
              <a:chOff x="3969228" y="1438123"/>
              <a:chExt cx="5144609" cy="1676002"/>
            </a:xfrm>
          </p:grpSpPr>
          <p:cxnSp>
            <p:nvCxnSpPr>
              <p:cNvPr id="44" name="Straight Arrow Connector 43"/>
              <p:cNvCxnSpPr/>
              <p:nvPr/>
            </p:nvCxnSpPr>
            <p:spPr>
              <a:xfrm flipH="1">
                <a:off x="3969228" y="1438123"/>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499625">
                <a:off x="4748288" y="1716955"/>
                <a:ext cx="3830653"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 + TOKEN</a:t>
                </a:r>
              </a:p>
            </p:txBody>
          </p:sp>
        </p:grpSp>
        <p:sp>
          <p:nvSpPr>
            <p:cNvPr id="43" name="Smiley Face 42"/>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6" name="Group 45"/>
          <p:cNvGrpSpPr/>
          <p:nvPr/>
        </p:nvGrpSpPr>
        <p:grpSpPr>
          <a:xfrm>
            <a:off x="6686993" y="1770540"/>
            <a:ext cx="1815802" cy="3968696"/>
            <a:chOff x="6686993" y="1389540"/>
            <a:chExt cx="1815802" cy="3968696"/>
          </a:xfrm>
        </p:grpSpPr>
        <p:cxnSp>
          <p:nvCxnSpPr>
            <p:cNvPr id="47" name="Straight Arrow Connector 46"/>
            <p:cNvCxnSpPr/>
            <p:nvPr/>
          </p:nvCxnSpPr>
          <p:spPr>
            <a:xfrm flipV="1">
              <a:off x="6686993" y="1746647"/>
              <a:ext cx="1815802" cy="3611589"/>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7746886">
              <a:off x="5775246" y="2791520"/>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grpSp>
      <p:grpSp>
        <p:nvGrpSpPr>
          <p:cNvPr id="49" name="Group 48"/>
          <p:cNvGrpSpPr/>
          <p:nvPr/>
        </p:nvGrpSpPr>
        <p:grpSpPr>
          <a:xfrm>
            <a:off x="3334863" y="763745"/>
            <a:ext cx="5478174" cy="1895317"/>
            <a:chOff x="3334863" y="763745"/>
            <a:chExt cx="5478174" cy="1895317"/>
          </a:xfrm>
        </p:grpSpPr>
        <p:cxnSp>
          <p:nvCxnSpPr>
            <p:cNvPr id="50" name="Straight Arrow Connector 49"/>
            <p:cNvCxnSpPr/>
            <p:nvPr/>
          </p:nvCxnSpPr>
          <p:spPr>
            <a:xfrm flipV="1">
              <a:off x="3512028" y="983060"/>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20557038">
              <a:off x="3936890" y="763745"/>
              <a:ext cx="4876147" cy="960263"/>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CREDENTIALS</a:t>
              </a:r>
              <a:br>
                <a:rPr lang="en-US" sz="2400" dirty="0" smtClean="0">
                  <a:solidFill>
                    <a:srgbClr val="FFFFFF"/>
                  </a:solidFill>
                </a:rPr>
              </a:br>
              <a:r>
                <a:rPr lang="en-US" sz="2400" dirty="0" smtClean="0">
                  <a:solidFill>
                    <a:srgbClr val="FFFFFF"/>
                  </a:solidFill>
                </a:rPr>
                <a:t>(via native SDKs)</a:t>
              </a:r>
            </a:p>
          </p:txBody>
        </p:sp>
        <p:pic>
          <p:nvPicPr>
            <p:cNvPr id="52" name="Picture 51"/>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a:ln>
              <a:noFill/>
            </a:ln>
          </p:spPr>
        </p:pic>
      </p:grpSp>
      <p:cxnSp>
        <p:nvCxnSpPr>
          <p:cNvPr id="53" name="Straight Arrow Connector 52"/>
          <p:cNvCxnSpPr/>
          <p:nvPr/>
        </p:nvCxnSpPr>
        <p:spPr>
          <a:xfrm rot="20679126" flipH="1" flipV="1">
            <a:off x="2884850" y="326978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2185544">
            <a:off x="3219517" y="425486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sp>
        <p:nvSpPr>
          <p:cNvPr id="55" name="TextBox 54"/>
          <p:cNvSpPr txBox="1"/>
          <p:nvPr/>
        </p:nvSpPr>
        <p:spPr>
          <a:xfrm rot="20440316">
            <a:off x="4563530" y="2478204"/>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sp>
        <p:nvSpPr>
          <p:cNvPr id="56" name="Rectangle 55"/>
          <p:cNvSpPr/>
          <p:nvPr/>
        </p:nvSpPr>
        <p:spPr bwMode="auto">
          <a:xfrm>
            <a:off x="8744538" y="3539278"/>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 ACCOUNT </a:t>
            </a:r>
            <a:endParaRPr lang="en-US" sz="3200" dirty="0">
              <a:solidFill>
                <a:srgbClr val="FFFFFF"/>
              </a:solidFill>
            </a:endParaRPr>
          </a:p>
        </p:txBody>
      </p:sp>
      <p:sp>
        <p:nvSpPr>
          <p:cNvPr id="57" name="Rectangle 56"/>
          <p:cNvSpPr/>
          <p:nvPr/>
        </p:nvSpPr>
        <p:spPr bwMode="auto">
          <a:xfrm>
            <a:off x="8744538" y="460584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AAD</a:t>
            </a:r>
            <a:endParaRPr lang="en-US" sz="3200" dirty="0">
              <a:solidFill>
                <a:srgbClr val="FFFFFF"/>
              </a:solidFill>
            </a:endParaRPr>
          </a:p>
        </p:txBody>
      </p:sp>
    </p:spTree>
    <p:extLst>
      <p:ext uri="{BB962C8B-B14F-4D97-AF65-F5344CB8AC3E}">
        <p14:creationId xmlns:p14="http://schemas.microsoft.com/office/powerpoint/2010/main" val="9487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Content Placeholder 2"/>
          <p:cNvSpPr>
            <a:spLocks noGrp="1"/>
          </p:cNvSpPr>
          <p:nvPr>
            <p:ph idx="1"/>
          </p:nvPr>
        </p:nvSpPr>
        <p:spPr/>
        <p:txBody>
          <a:bodyPr>
            <a:noAutofit/>
          </a:bodyPr>
          <a:lstStyle/>
          <a:p>
            <a:pPr marL="0" indent="0">
              <a:buNone/>
            </a:pPr>
            <a:r>
              <a:rPr lang="en-US" sz="3200" dirty="0" err="1" smtClean="0"/>
              <a:t>User.level</a:t>
            </a:r>
            <a:endParaRPr lang="en-US" sz="3200" dirty="0" smtClean="0"/>
          </a:p>
          <a:p>
            <a:pPr lvl="1"/>
            <a:r>
              <a:rPr lang="en-US" sz="2400" dirty="0" smtClean="0"/>
              <a:t>Admin</a:t>
            </a:r>
          </a:p>
          <a:p>
            <a:pPr lvl="1"/>
            <a:r>
              <a:rPr lang="en-US" sz="2400" dirty="0" smtClean="0"/>
              <a:t>Authenticated</a:t>
            </a:r>
          </a:p>
          <a:p>
            <a:pPr lvl="1"/>
            <a:r>
              <a:rPr lang="en-US" sz="2400" dirty="0" smtClean="0"/>
              <a:t>Anonymous</a:t>
            </a:r>
          </a:p>
          <a:p>
            <a:pPr marL="0" indent="0">
              <a:buNone/>
            </a:pPr>
            <a:r>
              <a:rPr lang="en-US" sz="2800" dirty="0" err="1" smtClean="0"/>
              <a:t>User.userId</a:t>
            </a:r>
            <a:endParaRPr lang="en-US" sz="2800" dirty="0" smtClean="0"/>
          </a:p>
          <a:p>
            <a:pPr lvl="1"/>
            <a:r>
              <a:rPr lang="en-US" sz="2400" dirty="0" err="1" smtClean="0"/>
              <a:t>Provider:id</a:t>
            </a:r>
            <a:r>
              <a:rPr lang="en-US" sz="2400" dirty="0" smtClean="0"/>
              <a:t> or undefined</a:t>
            </a:r>
          </a:p>
          <a:p>
            <a:pPr marL="0" indent="0">
              <a:buNone/>
            </a:pPr>
            <a:r>
              <a:rPr lang="en-US" sz="2800" dirty="0" err="1" smtClean="0"/>
              <a:t>User.getIdentities</a:t>
            </a:r>
            <a:r>
              <a:rPr lang="en-US" sz="2800" dirty="0" smtClean="0"/>
              <a:t>() </a:t>
            </a:r>
          </a:p>
          <a:p>
            <a:pPr lvl="1"/>
            <a:r>
              <a:rPr lang="en-US" sz="2400" dirty="0" err="1" smtClean="0"/>
              <a:t>UserId</a:t>
            </a:r>
            <a:endParaRPr lang="en-US" sz="2400" dirty="0" smtClean="0"/>
          </a:p>
          <a:p>
            <a:pPr lvl="1"/>
            <a:r>
              <a:rPr lang="en-US" sz="2400" dirty="0" smtClean="0"/>
              <a:t>Provider Access Token / Secret</a:t>
            </a:r>
          </a:p>
          <a:p>
            <a:pPr lvl="1"/>
            <a:r>
              <a:rPr lang="en-US" sz="2400" dirty="0" smtClean="0"/>
              <a:t>Basic user information (i.e. name, username, locale, picture, link)</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7651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en-US" dirty="0" err="1" smtClean="0"/>
              <a:t>Auth</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Lock Down and Login</a:t>
            </a:r>
            <a:endParaRPr lang="en-US" sz="4400" dirty="0">
              <a:latin typeface="+mj-lt"/>
            </a:endParaRPr>
          </a:p>
        </p:txBody>
      </p:sp>
    </p:spTree>
    <p:extLst>
      <p:ext uri="{BB962C8B-B14F-4D97-AF65-F5344CB8AC3E}">
        <p14:creationId xmlns:p14="http://schemas.microsoft.com/office/powerpoint/2010/main" val="38822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Offline Sync</a:t>
            </a:r>
            <a:endParaRPr lang="en-US" sz="8800" dirty="0">
              <a:solidFill>
                <a:schemeClr val="bg1"/>
              </a:solidFill>
            </a:endParaRPr>
          </a:p>
        </p:txBody>
      </p:sp>
    </p:spTree>
    <p:extLst>
      <p:ext uri="{BB962C8B-B14F-4D97-AF65-F5344CB8AC3E}">
        <p14:creationId xmlns:p14="http://schemas.microsoft.com/office/powerpoint/2010/main" val="6907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0798" y="1299955"/>
            <a:ext cx="11226041" cy="5323869"/>
          </a:xfrm>
          <a:prstGeom prst="roundRect">
            <a:avLst>
              <a:gd name="adj" fmla="val 3262"/>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14438" y="3486525"/>
            <a:ext cx="2545341" cy="1045813"/>
          </a:xfrm>
          <a:prstGeom prst="roundRect">
            <a:avLst>
              <a:gd name="adj" fmla="val 92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Offline support</a:t>
            </a:r>
            <a:endParaRPr lang="en-US" dirty="0"/>
          </a:p>
        </p:txBody>
      </p:sp>
      <p:pic>
        <p:nvPicPr>
          <p:cNvPr id="5" name="Picture 4"/>
          <p:cNvPicPr>
            <a:picLocks noChangeAspect="1"/>
          </p:cNvPicPr>
          <p:nvPr/>
        </p:nvPicPr>
        <p:blipFill>
          <a:blip r:embed="rId2">
            <a:biLevel thresh="75000"/>
          </a:blip>
          <a:stretch>
            <a:fillRect/>
          </a:stretch>
        </p:blipFill>
        <p:spPr>
          <a:xfrm>
            <a:off x="4855559" y="3255993"/>
            <a:ext cx="1014832" cy="1633980"/>
          </a:xfrm>
          <a:prstGeom prst="rect">
            <a:avLst/>
          </a:prstGeom>
        </p:spPr>
      </p:pic>
      <p:sp>
        <p:nvSpPr>
          <p:cNvPr id="18" name="Rectangle 17"/>
          <p:cNvSpPr/>
          <p:nvPr/>
        </p:nvSpPr>
        <p:spPr>
          <a:xfrm>
            <a:off x="6062073" y="3541465"/>
            <a:ext cx="2466452" cy="940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err="1">
                <a:solidFill>
                  <a:srgbClr val="FFFFFF"/>
                </a:solidFill>
              </a:rPr>
              <a:t>TableController</a:t>
            </a:r>
            <a:endParaRPr lang="en-US" sz="1961" dirty="0">
              <a:solidFill>
                <a:srgbClr val="FFFFFF"/>
              </a:solidFill>
            </a:endParaRPr>
          </a:p>
          <a:p>
            <a:pPr algn="ctr"/>
            <a:r>
              <a:rPr lang="en-US" sz="1961" dirty="0">
                <a:solidFill>
                  <a:srgbClr val="FFFFFF"/>
                </a:solidFill>
              </a:rPr>
              <a:t>(with optimistic concurrency)</a:t>
            </a:r>
          </a:p>
        </p:txBody>
      </p:sp>
      <p:pic>
        <p:nvPicPr>
          <p:cNvPr id="24" name="Picture 23"/>
          <p:cNvPicPr>
            <a:picLocks noChangeAspect="1"/>
          </p:cNvPicPr>
          <p:nvPr/>
        </p:nvPicPr>
        <p:blipFill>
          <a:blip r:embed="rId3">
            <a:biLevel thresh="75000"/>
          </a:blip>
          <a:stretch>
            <a:fillRect/>
          </a:stretch>
        </p:blipFill>
        <p:spPr>
          <a:xfrm>
            <a:off x="1833465" y="3374587"/>
            <a:ext cx="990576" cy="1396790"/>
          </a:xfrm>
          <a:prstGeom prst="rect">
            <a:avLst/>
          </a:prstGeom>
        </p:spPr>
      </p:pic>
      <p:cxnSp>
        <p:nvCxnSpPr>
          <p:cNvPr id="29" name="Straight Arrow Connector 28"/>
          <p:cNvCxnSpPr/>
          <p:nvPr/>
        </p:nvCxnSpPr>
        <p:spPr>
          <a:xfrm>
            <a:off x="2824040" y="4147734"/>
            <a:ext cx="152116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3075275" y="4311516"/>
            <a:ext cx="17802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4709674" y="4979332"/>
            <a:ext cx="1409125" cy="301727"/>
          </a:xfrm>
          <a:prstGeom prst="rect">
            <a:avLst/>
          </a:prstGeom>
          <a:noFill/>
        </p:spPr>
        <p:txBody>
          <a:bodyPr wrap="none" rtlCol="0">
            <a:spAutoFit/>
          </a:bodyPr>
          <a:lstStyle/>
          <a:p>
            <a:r>
              <a:rPr lang="en-US" sz="1372" b="1" dirty="0">
                <a:solidFill>
                  <a:srgbClr val="404040"/>
                </a:solidFill>
              </a:rPr>
              <a:t>Mobile Service</a:t>
            </a:r>
            <a:endParaRPr lang="en-US" sz="1372" dirty="0">
              <a:solidFill>
                <a:srgbClr val="404040"/>
              </a:solidFill>
            </a:endParaRPr>
          </a:p>
        </p:txBody>
      </p:sp>
      <p:sp>
        <p:nvSpPr>
          <p:cNvPr id="37" name="TextBox 36"/>
          <p:cNvSpPr txBox="1"/>
          <p:nvPr/>
        </p:nvSpPr>
        <p:spPr>
          <a:xfrm>
            <a:off x="1953907" y="4977872"/>
            <a:ext cx="734201" cy="301727"/>
          </a:xfrm>
          <a:prstGeom prst="rect">
            <a:avLst/>
          </a:prstGeom>
          <a:noFill/>
        </p:spPr>
        <p:txBody>
          <a:bodyPr wrap="none" rtlCol="0">
            <a:spAutoFit/>
          </a:bodyPr>
          <a:lstStyle/>
          <a:p>
            <a:r>
              <a:rPr lang="en-US" sz="1372" b="1" dirty="0">
                <a:solidFill>
                  <a:srgbClr val="404040"/>
                </a:solidFill>
              </a:rPr>
              <a:t>Device</a:t>
            </a:r>
            <a:endParaRPr lang="en-US" sz="1372" dirty="0">
              <a:solidFill>
                <a:srgbClr val="404040"/>
              </a:solidFill>
            </a:endParaRPr>
          </a:p>
        </p:txBody>
      </p:sp>
      <p:pic>
        <p:nvPicPr>
          <p:cNvPr id="30" name="Picture 29"/>
          <p:cNvPicPr>
            <a:picLocks noChangeAspect="1"/>
          </p:cNvPicPr>
          <p:nvPr/>
        </p:nvPicPr>
        <p:blipFill>
          <a:blip r:embed="rId4">
            <a:biLevel thresh="75000"/>
          </a:blip>
          <a:stretch>
            <a:fillRect/>
          </a:stretch>
        </p:blipFill>
        <p:spPr>
          <a:xfrm>
            <a:off x="2138404" y="3645725"/>
            <a:ext cx="394389" cy="502009"/>
          </a:xfrm>
          <a:prstGeom prst="rect">
            <a:avLst/>
          </a:prstGeom>
        </p:spPr>
      </p:pic>
      <p:grpSp>
        <p:nvGrpSpPr>
          <p:cNvPr id="31" name="Group 30"/>
          <p:cNvGrpSpPr/>
          <p:nvPr/>
        </p:nvGrpSpPr>
        <p:grpSpPr>
          <a:xfrm>
            <a:off x="9530335" y="1768244"/>
            <a:ext cx="1313955" cy="923062"/>
            <a:chOff x="9263837" y="1459884"/>
            <a:chExt cx="1340303" cy="941571"/>
          </a:xfrm>
        </p:grpSpPr>
        <p:pic>
          <p:nvPicPr>
            <p:cNvPr id="39" name="Picture 38"/>
            <p:cNvPicPr>
              <a:picLocks noChangeAspect="1"/>
            </p:cNvPicPr>
            <p:nvPr/>
          </p:nvPicPr>
          <p:blipFill>
            <a:blip r:embed="rId5">
              <a:biLevel thresh="75000"/>
            </a:blip>
            <a:stretch>
              <a:fillRect/>
            </a:stretch>
          </p:blipFill>
          <p:spPr>
            <a:xfrm>
              <a:off x="9657389" y="1459884"/>
              <a:ext cx="553200" cy="584665"/>
            </a:xfrm>
            <a:prstGeom prst="rect">
              <a:avLst/>
            </a:prstGeom>
          </p:spPr>
        </p:pic>
        <p:sp>
          <p:nvSpPr>
            <p:cNvPr id="40" name="TextBox 39"/>
            <p:cNvSpPr txBox="1"/>
            <p:nvPr/>
          </p:nvSpPr>
          <p:spPr>
            <a:xfrm>
              <a:off x="9263837" y="2093678"/>
              <a:ext cx="1340303" cy="307777"/>
            </a:xfrm>
            <a:prstGeom prst="rect">
              <a:avLst/>
            </a:prstGeom>
            <a:noFill/>
          </p:spPr>
          <p:txBody>
            <a:bodyPr wrap="none" rtlCol="0">
              <a:spAutoFit/>
            </a:bodyPr>
            <a:lstStyle/>
            <a:p>
              <a:r>
                <a:rPr lang="en-US" sz="1372" b="1" dirty="0">
                  <a:solidFill>
                    <a:srgbClr val="404040"/>
                  </a:solidFill>
                </a:rPr>
                <a:t>SQL Database</a:t>
              </a:r>
              <a:endParaRPr lang="en-US" sz="1372" dirty="0">
                <a:solidFill>
                  <a:srgbClr val="404040"/>
                </a:solidFill>
              </a:endParaRPr>
            </a:p>
          </p:txBody>
        </p:sp>
      </p:grpSp>
      <p:grpSp>
        <p:nvGrpSpPr>
          <p:cNvPr id="41" name="Group 40"/>
          <p:cNvGrpSpPr/>
          <p:nvPr/>
        </p:nvGrpSpPr>
        <p:grpSpPr>
          <a:xfrm>
            <a:off x="9859184" y="2966325"/>
            <a:ext cx="656255" cy="897722"/>
            <a:chOff x="7840687" y="2622816"/>
            <a:chExt cx="669414" cy="915723"/>
          </a:xfrm>
        </p:grpSpPr>
        <p:pic>
          <p:nvPicPr>
            <p:cNvPr id="45" name="Picture 44"/>
            <p:cNvPicPr>
              <a:picLocks noChangeAspect="1"/>
            </p:cNvPicPr>
            <p:nvPr/>
          </p:nvPicPr>
          <p:blipFill>
            <a:blip r:embed="rId6">
              <a:biLevel thresh="75000"/>
            </a:blip>
            <a:stretch>
              <a:fillRect/>
            </a:stretch>
          </p:blipFill>
          <p:spPr>
            <a:xfrm>
              <a:off x="7970837" y="2622816"/>
              <a:ext cx="409115" cy="530631"/>
            </a:xfrm>
            <a:prstGeom prst="rect">
              <a:avLst/>
            </a:prstGeom>
          </p:spPr>
        </p:pic>
        <p:sp>
          <p:nvSpPr>
            <p:cNvPr id="46" name="TextBox 45"/>
            <p:cNvSpPr txBox="1"/>
            <p:nvPr/>
          </p:nvSpPr>
          <p:spPr>
            <a:xfrm>
              <a:off x="7840687" y="3230762"/>
              <a:ext cx="669414" cy="307777"/>
            </a:xfrm>
            <a:prstGeom prst="rect">
              <a:avLst/>
            </a:prstGeom>
            <a:noFill/>
          </p:spPr>
          <p:txBody>
            <a:bodyPr wrap="none" rtlCol="0">
              <a:spAutoFit/>
            </a:bodyPr>
            <a:lstStyle/>
            <a:p>
              <a:r>
                <a:rPr lang="en-US" sz="1372" b="1" dirty="0">
                  <a:solidFill>
                    <a:srgbClr val="404040"/>
                  </a:solidFill>
                </a:rPr>
                <a:t>BYOD</a:t>
              </a:r>
              <a:endParaRPr lang="en-US" sz="1372" dirty="0">
                <a:solidFill>
                  <a:srgbClr val="404040"/>
                </a:solidFill>
              </a:endParaRPr>
            </a:p>
          </p:txBody>
        </p:sp>
      </p:grpSp>
      <p:grpSp>
        <p:nvGrpSpPr>
          <p:cNvPr id="47" name="Group 46"/>
          <p:cNvGrpSpPr/>
          <p:nvPr/>
        </p:nvGrpSpPr>
        <p:grpSpPr>
          <a:xfrm>
            <a:off x="9676420" y="5281058"/>
            <a:ext cx="1021784" cy="874477"/>
            <a:chOff x="8154067" y="5043138"/>
            <a:chExt cx="1042273" cy="892012"/>
          </a:xfrm>
        </p:grpSpPr>
        <p:pic>
          <p:nvPicPr>
            <p:cNvPr id="48" name="Picture 47"/>
            <p:cNvPicPr>
              <a:picLocks noChangeAspect="1"/>
            </p:cNvPicPr>
            <p:nvPr/>
          </p:nvPicPr>
          <p:blipFill>
            <a:blip r:embed="rId7">
              <a:biLevel thresh="75000"/>
            </a:blip>
            <a:stretch>
              <a:fillRect/>
            </a:stretch>
          </p:blipFill>
          <p:spPr>
            <a:xfrm>
              <a:off x="8379952" y="5043138"/>
              <a:ext cx="590504" cy="513314"/>
            </a:xfrm>
            <a:prstGeom prst="rect">
              <a:avLst/>
            </a:prstGeom>
          </p:spPr>
        </p:pic>
        <p:sp>
          <p:nvSpPr>
            <p:cNvPr id="49" name="TextBox 48"/>
            <p:cNvSpPr txBox="1"/>
            <p:nvPr/>
          </p:nvSpPr>
          <p:spPr>
            <a:xfrm>
              <a:off x="8154067" y="5627373"/>
              <a:ext cx="1042273" cy="307777"/>
            </a:xfrm>
            <a:prstGeom prst="rect">
              <a:avLst/>
            </a:prstGeom>
            <a:noFill/>
          </p:spPr>
          <p:txBody>
            <a:bodyPr wrap="none" rtlCol="0">
              <a:spAutoFit/>
            </a:bodyPr>
            <a:lstStyle/>
            <a:p>
              <a:r>
                <a:rPr lang="en-US" sz="1372" b="1" dirty="0" err="1">
                  <a:solidFill>
                    <a:srgbClr val="404040"/>
                  </a:solidFill>
                </a:rPr>
                <a:t>MongoDB</a:t>
              </a:r>
              <a:endParaRPr lang="en-US" sz="1372" dirty="0">
                <a:solidFill>
                  <a:srgbClr val="404040"/>
                </a:solidFill>
              </a:endParaRPr>
            </a:p>
          </p:txBody>
        </p:sp>
      </p:grpSp>
      <p:grpSp>
        <p:nvGrpSpPr>
          <p:cNvPr id="50" name="Group 49"/>
          <p:cNvGrpSpPr/>
          <p:nvPr/>
        </p:nvGrpSpPr>
        <p:grpSpPr>
          <a:xfrm>
            <a:off x="9534012" y="4139066"/>
            <a:ext cx="1306601" cy="866973"/>
            <a:chOff x="7610031" y="3638368"/>
            <a:chExt cx="1332801" cy="884358"/>
          </a:xfrm>
        </p:grpSpPr>
        <p:pic>
          <p:nvPicPr>
            <p:cNvPr id="51" name="Picture 50"/>
            <p:cNvPicPr>
              <a:picLocks noChangeAspect="1"/>
            </p:cNvPicPr>
            <p:nvPr/>
          </p:nvPicPr>
          <p:blipFill>
            <a:blip r:embed="rId8">
              <a:biLevel thresh="75000"/>
            </a:blip>
            <a:stretch>
              <a:fillRect/>
            </a:stretch>
          </p:blipFill>
          <p:spPr>
            <a:xfrm>
              <a:off x="7943280" y="3638368"/>
              <a:ext cx="666304" cy="562033"/>
            </a:xfrm>
            <a:prstGeom prst="rect">
              <a:avLst/>
            </a:prstGeom>
          </p:spPr>
        </p:pic>
        <p:sp>
          <p:nvSpPr>
            <p:cNvPr id="56" name="TextBox 55"/>
            <p:cNvSpPr txBox="1"/>
            <p:nvPr/>
          </p:nvSpPr>
          <p:spPr>
            <a:xfrm>
              <a:off x="7610031" y="4214949"/>
              <a:ext cx="1332801" cy="307777"/>
            </a:xfrm>
            <a:prstGeom prst="rect">
              <a:avLst/>
            </a:prstGeom>
            <a:noFill/>
          </p:spPr>
          <p:txBody>
            <a:bodyPr wrap="none" rtlCol="0">
              <a:spAutoFit/>
            </a:bodyPr>
            <a:lstStyle/>
            <a:p>
              <a:r>
                <a:rPr lang="en-US" sz="1372" b="1" dirty="0">
                  <a:solidFill>
                    <a:srgbClr val="404040"/>
                  </a:solidFill>
                </a:rPr>
                <a:t>Table Storage</a:t>
              </a:r>
              <a:endParaRPr lang="en-US" sz="1372" dirty="0">
                <a:solidFill>
                  <a:srgbClr val="404040"/>
                </a:solidFill>
              </a:endParaRPr>
            </a:p>
          </p:txBody>
        </p:sp>
      </p:grpSp>
      <p:sp>
        <p:nvSpPr>
          <p:cNvPr id="57" name="Left Brace 56"/>
          <p:cNvSpPr/>
          <p:nvPr/>
        </p:nvSpPr>
        <p:spPr>
          <a:xfrm>
            <a:off x="8808187" y="2118787"/>
            <a:ext cx="224106" cy="3877102"/>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58" name="TextBox 57"/>
          <p:cNvSpPr txBox="1"/>
          <p:nvPr/>
        </p:nvSpPr>
        <p:spPr>
          <a:xfrm>
            <a:off x="1969854" y="4120702"/>
            <a:ext cx="717795" cy="301727"/>
          </a:xfrm>
          <a:prstGeom prst="rect">
            <a:avLst/>
          </a:prstGeom>
          <a:noFill/>
        </p:spPr>
        <p:txBody>
          <a:bodyPr wrap="none" rtlCol="0">
            <a:spAutoFit/>
          </a:bodyPr>
          <a:lstStyle/>
          <a:p>
            <a:r>
              <a:rPr lang="en-US" sz="1372" b="1" dirty="0">
                <a:solidFill>
                  <a:srgbClr val="404040"/>
                </a:solidFill>
              </a:rPr>
              <a:t>SQLite</a:t>
            </a:r>
            <a:endParaRPr lang="en-US" sz="1372" dirty="0">
              <a:solidFill>
                <a:srgbClr val="404040"/>
              </a:solidFill>
            </a:endParaRPr>
          </a:p>
        </p:txBody>
      </p:sp>
      <p:sp>
        <p:nvSpPr>
          <p:cNvPr id="59" name="TextBox 58"/>
          <p:cNvSpPr txBox="1"/>
          <p:nvPr/>
        </p:nvSpPr>
        <p:spPr>
          <a:xfrm>
            <a:off x="3105484" y="4381475"/>
            <a:ext cx="1641351" cy="301727"/>
          </a:xfrm>
          <a:prstGeom prst="rect">
            <a:avLst/>
          </a:prstGeom>
          <a:noFill/>
        </p:spPr>
        <p:txBody>
          <a:bodyPr wrap="square" rtlCol="0">
            <a:spAutoFit/>
          </a:bodyPr>
          <a:lstStyle/>
          <a:p>
            <a:r>
              <a:rPr lang="en-US" sz="1372" b="1" dirty="0">
                <a:solidFill>
                  <a:srgbClr val="404040"/>
                </a:solidFill>
              </a:rPr>
              <a:t>Explicit Push</a:t>
            </a:r>
            <a:r>
              <a:rPr lang="en-US" sz="1372" dirty="0">
                <a:solidFill>
                  <a:srgbClr val="404040"/>
                </a:solidFill>
              </a:rPr>
              <a:t>/</a:t>
            </a:r>
            <a:r>
              <a:rPr lang="en-US" sz="1372" b="1" dirty="0">
                <a:solidFill>
                  <a:srgbClr val="404040"/>
                </a:solidFill>
              </a:rPr>
              <a:t>Pull</a:t>
            </a:r>
          </a:p>
        </p:txBody>
      </p:sp>
      <p:grpSp>
        <p:nvGrpSpPr>
          <p:cNvPr id="61" name="Group 60"/>
          <p:cNvGrpSpPr/>
          <p:nvPr/>
        </p:nvGrpSpPr>
        <p:grpSpPr>
          <a:xfrm>
            <a:off x="1357127" y="2861239"/>
            <a:ext cx="2086436" cy="357278"/>
            <a:chOff x="6564419" y="2733995"/>
            <a:chExt cx="2128273" cy="364442"/>
          </a:xfrm>
        </p:grpSpPr>
        <p:sp>
          <p:nvSpPr>
            <p:cNvPr id="62" name="Lightning Bolt 61"/>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6876710" y="2757017"/>
              <a:ext cx="1815982" cy="307777"/>
            </a:xfrm>
            <a:prstGeom prst="rect">
              <a:avLst/>
            </a:prstGeom>
            <a:noFill/>
          </p:spPr>
          <p:txBody>
            <a:bodyPr wrap="square" rtlCol="0">
              <a:spAutoFit/>
            </a:bodyPr>
            <a:lstStyle/>
            <a:p>
              <a:r>
                <a:rPr lang="en-US" sz="1372" b="1" dirty="0">
                  <a:solidFill>
                    <a:srgbClr val="404040"/>
                  </a:solidFill>
                </a:rPr>
                <a:t>Conflict resolution</a:t>
              </a:r>
            </a:p>
          </p:txBody>
        </p:sp>
      </p:grpSp>
    </p:spTree>
    <p:extLst>
      <p:ext uri="{BB962C8B-B14F-4D97-AF65-F5344CB8AC3E}">
        <p14:creationId xmlns:p14="http://schemas.microsoft.com/office/powerpoint/2010/main" val="238781784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Sync: Potential Uses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C000"/>
                </a:solidFill>
              </a:rPr>
              <a:t>Improve </a:t>
            </a:r>
            <a:r>
              <a:rPr lang="en-US" dirty="0">
                <a:solidFill>
                  <a:srgbClr val="FFC000"/>
                </a:solidFill>
              </a:rPr>
              <a:t>app responsiveness</a:t>
            </a:r>
            <a:r>
              <a:rPr lang="en-US" dirty="0"/>
              <a:t> by caching server data locally on the device</a:t>
            </a:r>
          </a:p>
          <a:p>
            <a:r>
              <a:rPr lang="en-US" dirty="0" smtClean="0">
                <a:solidFill>
                  <a:srgbClr val="FFC000"/>
                </a:solidFill>
              </a:rPr>
              <a:t>Make </a:t>
            </a:r>
            <a:r>
              <a:rPr lang="en-US" dirty="0">
                <a:solidFill>
                  <a:srgbClr val="FFC000"/>
                </a:solidFill>
              </a:rPr>
              <a:t>apps resilient </a:t>
            </a:r>
            <a:r>
              <a:rPr lang="en-US" dirty="0"/>
              <a:t>against intermittent network connectivity</a:t>
            </a:r>
          </a:p>
          <a:p>
            <a:r>
              <a:rPr lang="en-US" dirty="0" smtClean="0"/>
              <a:t>Allow </a:t>
            </a:r>
            <a:r>
              <a:rPr lang="en-US" dirty="0"/>
              <a:t>end-users to create and modify data even when there is </a:t>
            </a:r>
            <a:r>
              <a:rPr lang="en-US" dirty="0">
                <a:solidFill>
                  <a:srgbClr val="FFC000"/>
                </a:solidFill>
              </a:rPr>
              <a:t>no network access</a:t>
            </a:r>
            <a:r>
              <a:rPr lang="en-US" dirty="0"/>
              <a:t>, supporting scenarios with little or no connectivity</a:t>
            </a:r>
          </a:p>
          <a:p>
            <a:r>
              <a:rPr lang="en-US" dirty="0" smtClean="0">
                <a:solidFill>
                  <a:srgbClr val="FFC000"/>
                </a:solidFill>
              </a:rPr>
              <a:t>Sync </a:t>
            </a:r>
            <a:r>
              <a:rPr lang="en-US" dirty="0">
                <a:solidFill>
                  <a:srgbClr val="FFC000"/>
                </a:solidFill>
              </a:rPr>
              <a:t>data across multiple devices </a:t>
            </a:r>
            <a:r>
              <a:rPr lang="en-US" dirty="0"/>
              <a:t>and detect conflicts when the same record is modified by two </a:t>
            </a:r>
            <a:r>
              <a:rPr lang="en-US" dirty="0" smtClean="0"/>
              <a:t>devices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spTree>
    <p:extLst>
      <p:ext uri="{BB962C8B-B14F-4D97-AF65-F5344CB8AC3E}">
        <p14:creationId xmlns:p14="http://schemas.microsoft.com/office/powerpoint/2010/main" val="58305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Scheduler</a:t>
            </a:r>
            <a:endParaRPr lang="en-US" sz="8800" dirty="0">
              <a:solidFill>
                <a:schemeClr val="bg1"/>
              </a:solidFill>
            </a:endParaRPr>
          </a:p>
        </p:txBody>
      </p:sp>
    </p:spTree>
    <p:extLst>
      <p:ext uri="{BB962C8B-B14F-4D97-AF65-F5344CB8AC3E}">
        <p14:creationId xmlns:p14="http://schemas.microsoft.com/office/powerpoint/2010/main" val="199378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3196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Scheduled Jobs</a:t>
            </a:r>
            <a:endParaRPr lang="en-US" dirty="0"/>
          </a:p>
        </p:txBody>
      </p:sp>
      <p:sp>
        <p:nvSpPr>
          <p:cNvPr id="3" name="Content Placeholder 2"/>
          <p:cNvSpPr>
            <a:spLocks noGrp="1"/>
          </p:cNvSpPr>
          <p:nvPr>
            <p:ph idx="1"/>
          </p:nvPr>
        </p:nvSpPr>
        <p:spPr/>
        <p:txBody>
          <a:bodyPr>
            <a:noAutofit/>
          </a:bodyPr>
          <a:lstStyle/>
          <a:p>
            <a:r>
              <a:rPr lang="en-US" sz="2800" dirty="0" smtClean="0"/>
              <a:t>Executes a script on defined schedule</a:t>
            </a:r>
          </a:p>
          <a:p>
            <a:r>
              <a:rPr lang="en-US" sz="2800" dirty="0" smtClean="0"/>
              <a:t>Can be run on demand</a:t>
            </a:r>
          </a:p>
          <a:p>
            <a:r>
              <a:rPr lang="en-US" sz="2800" dirty="0" smtClean="0"/>
              <a:t>Ideal for any backend data processing job</a:t>
            </a:r>
          </a:p>
          <a:p>
            <a:r>
              <a:rPr lang="en-US" sz="2800" dirty="0" smtClean="0"/>
              <a:t>Length / frequency based of Mobile Service tier</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53605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Diagnostics</a:t>
            </a:r>
            <a:br>
              <a:rPr lang="en-US" sz="8800" dirty="0" smtClean="0">
                <a:solidFill>
                  <a:schemeClr val="bg1"/>
                </a:solidFill>
              </a:rPr>
            </a:br>
            <a:r>
              <a:rPr lang="en-US" sz="8800" dirty="0" smtClean="0"/>
              <a:t>Logging</a:t>
            </a:r>
            <a:br>
              <a:rPr lang="en-US" sz="8800" dirty="0" smtClean="0"/>
            </a:br>
            <a:r>
              <a:rPr lang="en-US" sz="8800" dirty="0" smtClean="0"/>
              <a:t>Scale</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465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 Logging, 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32</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API Calls, # of Devices, Data Out</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Console Logging (auto error logging)</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Service Based off API Calls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Auto-scale to Save Money</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Mobile </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SQL</a:t>
            </a:r>
            <a:endParaRPr lang="en-US" sz="2800" dirty="0"/>
          </a:p>
        </p:txBody>
      </p:sp>
    </p:spTree>
    <p:extLst>
      <p:ext uri="{BB962C8B-B14F-4D97-AF65-F5344CB8AC3E}">
        <p14:creationId xmlns:p14="http://schemas.microsoft.com/office/powerpoint/2010/main" val="123621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33</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91437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800" dirty="0" smtClean="0"/>
              <a:t>Get a FREE Microsoft Azure Trial Account:</a:t>
            </a:r>
          </a:p>
          <a:p>
            <a:pPr lvl="1"/>
            <a:r>
              <a:rPr lang="en-US" sz="2000" dirty="0" smtClean="0"/>
              <a:t>http://</a:t>
            </a:r>
            <a:r>
              <a:rPr lang="en-US" sz="2000" dirty="0" err="1" smtClean="0"/>
              <a:t>azure.microsoft.com</a:t>
            </a:r>
            <a:endParaRPr lang="en-US" sz="2000" dirty="0" smtClean="0"/>
          </a:p>
          <a:p>
            <a:r>
              <a:rPr lang="en-US" sz="2400" dirty="0" smtClean="0"/>
              <a:t>Videos, Tutorials, and More</a:t>
            </a:r>
          </a:p>
          <a:p>
            <a:pPr lvl="1"/>
            <a:r>
              <a:rPr lang="en-US" sz="2000" dirty="0" smtClean="0"/>
              <a:t>http://</a:t>
            </a:r>
            <a:r>
              <a:rPr lang="en-US" sz="2000" dirty="0" err="1" smtClean="0"/>
              <a:t>azure.microsoft.com</a:t>
            </a:r>
            <a:r>
              <a:rPr lang="en-US" sz="2000" dirty="0" smtClean="0"/>
              <a:t>/mobile</a:t>
            </a:r>
          </a:p>
          <a:p>
            <a:r>
              <a:rPr lang="en-US" sz="2400" dirty="0" smtClean="0"/>
              <a:t>SDK Source Code on </a:t>
            </a:r>
            <a:r>
              <a:rPr lang="en-US" sz="2400" dirty="0" err="1" smtClean="0"/>
              <a:t>GitHub</a:t>
            </a:r>
            <a:endParaRPr lang="en-US" sz="2400" dirty="0"/>
          </a:p>
          <a:p>
            <a:pPr lvl="1"/>
            <a:r>
              <a:rPr lang="en-US" sz="2000" dirty="0"/>
              <a:t>https://</a:t>
            </a:r>
            <a:r>
              <a:rPr lang="en-US" sz="2000" dirty="0" err="1"/>
              <a:t>github.com</a:t>
            </a:r>
            <a:r>
              <a:rPr lang="en-US" sz="2000" dirty="0"/>
              <a:t>/Azure/azure-mobile-</a:t>
            </a:r>
            <a:r>
              <a:rPr lang="en-US" sz="2000" dirty="0" smtClean="0"/>
              <a:t>services</a:t>
            </a:r>
          </a:p>
          <a:p>
            <a:r>
              <a:rPr lang="en-US" sz="2400" dirty="0" smtClean="0"/>
              <a:t>Contact Details</a:t>
            </a:r>
          </a:p>
          <a:p>
            <a:pPr lvl="1"/>
            <a:r>
              <a:rPr lang="en-US" sz="2000" dirty="0" smtClean="0"/>
              <a:t>&lt;Contact Info&gt;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73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Getting Started</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Your first Mobile Service</a:t>
            </a:r>
            <a:endParaRPr lang="en-US" sz="4400" dirty="0">
              <a:latin typeface="+mj-lt"/>
            </a:endParaRPr>
          </a:p>
        </p:txBody>
      </p:sp>
    </p:spTree>
    <p:extLst>
      <p:ext uri="{BB962C8B-B14F-4D97-AF65-F5344CB8AC3E}">
        <p14:creationId xmlns:p14="http://schemas.microsoft.com/office/powerpoint/2010/main" val="366652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a:t>
            </a:r>
            <a:endParaRPr lang="en-US" dirty="0"/>
          </a:p>
        </p:txBody>
      </p:sp>
      <p:sp>
        <p:nvSpPr>
          <p:cNvPr id="3" name="Content Placeholder 2"/>
          <p:cNvSpPr>
            <a:spLocks noGrp="1"/>
          </p:cNvSpPr>
          <p:nvPr>
            <p:ph idx="1"/>
          </p:nvPr>
        </p:nvSpPr>
        <p:spPr/>
        <p:txBody>
          <a:bodyPr>
            <a:noAutofit/>
          </a:bodyPr>
          <a:lstStyle/>
          <a:p>
            <a:r>
              <a:rPr lang="en-US" sz="2800" dirty="0" smtClean="0"/>
              <a:t>Powered by SQL Database</a:t>
            </a:r>
          </a:p>
          <a:p>
            <a:r>
              <a:rPr lang="en-US" sz="2800" dirty="0" smtClean="0"/>
              <a:t>Supports rich querying capabilities</a:t>
            </a:r>
          </a:p>
          <a:p>
            <a:r>
              <a:rPr lang="en-US" sz="2800" dirty="0" smtClean="0"/>
              <a:t>Dynamic Schematization</a:t>
            </a:r>
          </a:p>
          <a:p>
            <a:r>
              <a:rPr lang="en-US" sz="2800" dirty="0" smtClean="0"/>
              <a:t>Data management in:</a:t>
            </a:r>
          </a:p>
          <a:p>
            <a:pPr lvl="1"/>
            <a:r>
              <a:rPr lang="en-US" sz="2400" dirty="0" smtClean="0"/>
              <a:t>Azure Portal</a:t>
            </a:r>
          </a:p>
          <a:p>
            <a:pPr lvl="1"/>
            <a:r>
              <a:rPr lang="en-US" sz="2400" dirty="0" smtClean="0"/>
              <a:t>SQL Portal (Silverlight)</a:t>
            </a:r>
          </a:p>
          <a:p>
            <a:pPr lvl="1"/>
            <a:r>
              <a:rPr lang="en-US" sz="2400" dirty="0" smtClean="0"/>
              <a:t>SQL Management Studio</a:t>
            </a:r>
          </a:p>
          <a:p>
            <a:pPr lvl="1"/>
            <a:r>
              <a:rPr lang="en-US" sz="2400" dirty="0" smtClean="0"/>
              <a:t>REST API</a:t>
            </a:r>
          </a:p>
          <a:p>
            <a:pPr lvl="1"/>
            <a:r>
              <a:rPr lang="en-US" sz="2400" dirty="0" smtClean="0"/>
              <a:t>Azure CLI Tools</a:t>
            </a:r>
          </a:p>
          <a:p>
            <a:pPr lvl="1"/>
            <a:r>
              <a:rPr lang="en-US" sz="2400" dirty="0" smtClean="0"/>
              <a:t>SQL CLI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39569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to SQL Type Mappings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7715064"/>
              </p:ext>
            </p:extLst>
          </p:nvPr>
        </p:nvGraphicFramePr>
        <p:xfrm>
          <a:off x="604045" y="1627069"/>
          <a:ext cx="11044710" cy="4512740"/>
        </p:xfrm>
        <a:graphic>
          <a:graphicData uri="http://schemas.openxmlformats.org/drawingml/2006/table">
            <a:tbl>
              <a:tblPr firstRow="1" bandRow="1">
                <a:tableStyleId>{5C22544A-7EE6-4342-B048-85BDC9FD1C3A}</a:tableStyleId>
              </a:tblPr>
              <a:tblGrid>
                <a:gridCol w="5522355"/>
                <a:gridCol w="5522355"/>
              </a:tblGrid>
              <a:tr h="546166">
                <a:tc>
                  <a:txBody>
                    <a:bodyPr/>
                    <a:lstStyle/>
                    <a:p>
                      <a:r>
                        <a:rPr lang="en-US" sz="3200" b="1" dirty="0" smtClean="0">
                          <a:solidFill>
                            <a:schemeClr val="bg1"/>
                          </a:solidFill>
                        </a:rPr>
                        <a:t>JSON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3200" b="1" dirty="0" smtClean="0">
                          <a:solidFill>
                            <a:schemeClr val="bg1"/>
                          </a:solidFill>
                        </a:rPr>
                        <a:t>T-SQL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Numeric values</a:t>
                      </a:r>
                      <a:r>
                        <a:rPr lang="en-US" sz="2400" b="1" baseline="0" dirty="0" smtClean="0">
                          <a:solidFill>
                            <a:srgbClr val="3C454F"/>
                          </a:solidFill>
                        </a:rPr>
                        <a:t> (integer, decimal, floating point)</a:t>
                      </a:r>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Float(53)</a:t>
                      </a:r>
                    </a:p>
                    <a:p>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Boolean</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bit</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a:t>
                      </a:r>
                      <a:endParaRPr lang="en-US" sz="2400" b="1" dirty="0" smtClean="0">
                        <a:solidFill>
                          <a:srgbClr val="3C454F"/>
                        </a:solidFill>
                      </a:endParaRP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DateTimeOffset</a:t>
                      </a:r>
                      <a:r>
                        <a:rPr lang="en-US" sz="2400" b="1" dirty="0" smtClean="0">
                          <a:solidFill>
                            <a:srgbClr val="3C454F"/>
                          </a:solidFill>
                        </a:rPr>
                        <a:t>(3)</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String</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err="1" smtClean="0">
                          <a:solidFill>
                            <a:srgbClr val="3C454F"/>
                          </a:solidFill>
                        </a:rPr>
                        <a:t>Nvarchar</a:t>
                      </a:r>
                      <a:r>
                        <a:rPr lang="en-US" sz="2400" b="1" dirty="0" smtClean="0">
                          <a:solidFill>
                            <a:srgbClr val="3C454F"/>
                          </a:solidFill>
                        </a:rPr>
                        <a:t>(max)</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082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Auto-generated Columns</a:t>
            </a:r>
            <a:endParaRPr lang="en-US" dirty="0"/>
          </a:p>
        </p:txBody>
      </p:sp>
      <p:sp>
        <p:nvSpPr>
          <p:cNvPr id="3" name="Content Placeholder 2"/>
          <p:cNvSpPr>
            <a:spLocks noGrp="1"/>
          </p:cNvSpPr>
          <p:nvPr>
            <p:ph idx="1"/>
          </p:nvPr>
        </p:nvSpPr>
        <p:spPr/>
        <p:txBody>
          <a:bodyPr>
            <a:noAutofit/>
          </a:bodyPr>
          <a:lstStyle/>
          <a:p>
            <a:r>
              <a:rPr lang="en-US" sz="2800" dirty="0"/>
              <a:t>i</a:t>
            </a:r>
            <a:r>
              <a:rPr lang="en-US" sz="2800" dirty="0" smtClean="0"/>
              <a:t>d – unique </a:t>
            </a:r>
            <a:r>
              <a:rPr lang="en-US" sz="2800" dirty="0" err="1" smtClean="0"/>
              <a:t>guid</a:t>
            </a:r>
            <a:endParaRPr lang="en-US" sz="2800" dirty="0" smtClean="0"/>
          </a:p>
          <a:p>
            <a:r>
              <a:rPr lang="en-US" sz="2800" dirty="0" smtClean="0"/>
              <a:t>__</a:t>
            </a:r>
            <a:r>
              <a:rPr lang="en-US" sz="2800" dirty="0" err="1" smtClean="0"/>
              <a:t>createdAt</a:t>
            </a:r>
            <a:r>
              <a:rPr lang="en-US" sz="2800" dirty="0" smtClean="0"/>
              <a:t> – date</a:t>
            </a:r>
          </a:p>
          <a:p>
            <a:r>
              <a:rPr lang="en-US" sz="2400" dirty="0" smtClean="0"/>
              <a:t>__</a:t>
            </a:r>
            <a:r>
              <a:rPr lang="en-US" sz="2400" dirty="0" err="1" smtClean="0"/>
              <a:t>updatedAt</a:t>
            </a:r>
            <a:r>
              <a:rPr lang="en-US" sz="2400" dirty="0" smtClean="0"/>
              <a:t> – date</a:t>
            </a:r>
          </a:p>
          <a:p>
            <a:r>
              <a:rPr lang="en-US" sz="2400" dirty="0" smtClean="0"/>
              <a:t>__version – timestamp</a:t>
            </a:r>
          </a:p>
          <a:p>
            <a:pPr lvl="1"/>
            <a:r>
              <a:rPr lang="en-US" sz="2000" dirty="0" smtClean="0"/>
              <a:t>Helps with concurrency and offline</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745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Backend Logic:</a:t>
            </a:r>
            <a:br>
              <a:rPr lang="en-US" sz="8800" dirty="0" smtClean="0">
                <a:solidFill>
                  <a:schemeClr val="bg1"/>
                </a:solidFill>
              </a:rPr>
            </a:br>
            <a:r>
              <a:rPr lang="en-US" sz="6000" dirty="0" smtClean="0">
                <a:solidFill>
                  <a:schemeClr val="bg1"/>
                </a:solidFill>
              </a:rPr>
              <a:t>JavaScript &amp; .NET</a:t>
            </a:r>
            <a:endParaRPr lang="en-US" sz="8800" dirty="0">
              <a:solidFill>
                <a:schemeClr val="bg1"/>
              </a:solidFill>
            </a:endParaRPr>
          </a:p>
        </p:txBody>
      </p:sp>
    </p:spTree>
    <p:extLst>
      <p:ext uri="{BB962C8B-B14F-4D97-AF65-F5344CB8AC3E}">
        <p14:creationId xmlns:p14="http://schemas.microsoft.com/office/powerpoint/2010/main" val="8758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Table Scripts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scripts</a:t>
            </a:r>
            <a:endParaRPr lang="en-US" sz="3200" dirty="0"/>
          </a:p>
        </p:txBody>
      </p:sp>
      <p:sp>
        <p:nvSpPr>
          <p:cNvPr id="6" name="Rectangle 5"/>
          <p:cNvSpPr/>
          <p:nvPr/>
        </p:nvSpPr>
        <p:spPr>
          <a:xfrm>
            <a:off x="894851" y="4868986"/>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Intercept CRUD requests to tables</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Passes through to SQL by default</a:t>
            </a:r>
            <a:endParaRPr lang="en-US" sz="3200" dirty="0"/>
          </a:p>
        </p:txBody>
      </p:sp>
      <p:sp>
        <p:nvSpPr>
          <p:cNvPr id="8" name="Rectangle 7"/>
          <p:cNvSpPr/>
          <p:nvPr/>
        </p:nvSpPr>
        <p:spPr>
          <a:xfrm>
            <a:off x="6650497" y="4868986"/>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Fully customizable</a:t>
            </a:r>
            <a:endParaRPr lang="en-US" sz="3200" dirty="0"/>
          </a:p>
        </p:txBody>
      </p:sp>
      <p:sp>
        <p:nvSpPr>
          <p:cNvPr id="9" name="Rectangle 8"/>
          <p:cNvSpPr/>
          <p:nvPr/>
        </p:nvSpPr>
        <p:spPr>
          <a:xfrm>
            <a:off x="6650497" y="1450664"/>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.NET Web API</a:t>
            </a:r>
          </a:p>
          <a:p>
            <a:pPr algn="ctr"/>
            <a:r>
              <a:rPr lang="en-US" sz="3200" dirty="0" smtClean="0"/>
              <a:t>backend in </a:t>
            </a:r>
          </a:p>
          <a:p>
            <a:pPr algn="ctr"/>
            <a:r>
              <a:rPr lang="en-US" sz="3200" dirty="0" smtClean="0"/>
              <a:t>Visual Studio</a:t>
            </a:r>
            <a:endParaRPr lang="en-US" sz="3200" dirty="0"/>
          </a:p>
        </p:txBody>
      </p:sp>
      <p:sp>
        <p:nvSpPr>
          <p:cNvPr id="10" name="Rectangle 9"/>
          <p:cNvSpPr/>
          <p:nvPr/>
        </p:nvSpPr>
        <p:spPr>
          <a:xfrm>
            <a:off x="6650497" y="3259015"/>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2"/>
                </a:solidFill>
              </a:rPr>
              <a:t>MongoDB</a:t>
            </a:r>
            <a:r>
              <a:rPr lang="en-US" sz="3200" dirty="0" smtClean="0">
                <a:solidFill>
                  <a:schemeClr val="tx2"/>
                </a:solidFill>
              </a:rPr>
              <a:t>, Table Storage, SQL out of the box</a:t>
            </a:r>
            <a:endParaRPr lang="en-US" sz="3200" dirty="0">
              <a:solidFill>
                <a:schemeClr val="tx2"/>
              </a:solidFill>
            </a:endParaRPr>
          </a:p>
        </p:txBody>
      </p:sp>
    </p:spTree>
    <p:extLst>
      <p:ext uri="{BB962C8B-B14F-4D97-AF65-F5344CB8AC3E}">
        <p14:creationId xmlns:p14="http://schemas.microsoft.com/office/powerpoint/2010/main" val="230160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DF1CB3-A2B5-4891-BA2A-7EA1A1CA4401}">
  <ds:schemaRefs>
    <ds:schemaRef ds:uri="http://schemas.microsoft.com/office/infopath/2007/PartnerControls"/>
    <ds:schemaRef ds:uri="fee586e5-3c92-48eb-9898-42915e590ada"/>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1DE60FC7-9FD2-4997-9F84-D85A62205348}">
  <ds:schemaRefs>
    <ds:schemaRef ds:uri="http://schemas.microsoft.com/sharepoint/v3/contenttype/forms"/>
  </ds:schemaRefs>
</ds:datastoreItem>
</file>

<file path=customXml/itemProps3.xml><?xml version="1.0" encoding="utf-8"?>
<ds:datastoreItem xmlns:ds="http://schemas.openxmlformats.org/officeDocument/2006/customXml" ds:itemID="{810E31CD-D1D9-494A-B30E-F6E856D0E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emplate>
  <TotalTime>17</TotalTime>
  <Words>2572</Words>
  <Application>Microsoft Office PowerPoint</Application>
  <PresentationFormat>Custom</PresentationFormat>
  <Paragraphs>490</Paragraphs>
  <Slides>37</Slides>
  <Notes>32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Template</vt:lpstr>
      <vt:lpstr>Azure Mobile Services</vt:lpstr>
      <vt:lpstr>Agenda</vt:lpstr>
      <vt:lpstr>What is Mobile Services?</vt:lpstr>
      <vt:lpstr>Demo: Getting Started</vt:lpstr>
      <vt:lpstr>Structured Storage</vt:lpstr>
      <vt:lpstr>JSON to SQL Type Mappings</vt:lpstr>
      <vt:lpstr>Auto-generated Columns</vt:lpstr>
      <vt:lpstr>Backend Logic: JavaScript &amp; .NET</vt:lpstr>
      <vt:lpstr>Server Side Table Scripts</vt:lpstr>
      <vt:lpstr>Architecture</vt:lpstr>
      <vt:lpstr>Node Modules</vt:lpstr>
      <vt:lpstr>Demo: Customizing Logic</vt:lpstr>
      <vt:lpstr>.NET Backend</vt:lpstr>
      <vt:lpstr>Custom API</vt:lpstr>
      <vt:lpstr>File Storage</vt:lpstr>
      <vt:lpstr>Push Notifications</vt:lpstr>
      <vt:lpstr>Push Notification Flow</vt:lpstr>
      <vt:lpstr>Demo: Adding Push Notifications</vt:lpstr>
      <vt:lpstr>Notification Hubs</vt:lpstr>
      <vt:lpstr>Authorization &amp; Authentication</vt:lpstr>
      <vt:lpstr>Data Authorization</vt:lpstr>
      <vt:lpstr>User Auth Flow (server)</vt:lpstr>
      <vt:lpstr>User Auth Flow (client)</vt:lpstr>
      <vt:lpstr>The User object</vt:lpstr>
      <vt:lpstr>Demo: Adding Auth</vt:lpstr>
      <vt:lpstr>Offline Sync</vt:lpstr>
      <vt:lpstr>Offline support</vt:lpstr>
      <vt:lpstr>Offline Sync: Potential Uses</vt:lpstr>
      <vt:lpstr>Scheduler</vt:lpstr>
      <vt:lpstr>Scheduled Jobs</vt:lpstr>
      <vt:lpstr>Diagnostics Logging Scale</vt:lpstr>
      <vt:lpstr>Diagnostics, Logging, Scale</vt:lpstr>
      <vt:lpstr>Azure Mobile Services</vt:lpstr>
      <vt:lpstr>Resources</vt:lpstr>
      <vt:lpstr>PowerPoint Presentation</vt:lpstr>
      <vt:lpstr>PowerPoint Presentation</vt:lpstr>
      <vt:lpstr>PowerPoint Presentation</vt:lpstr>
    </vt:vector>
  </TitlesOfParts>
  <Company>Logismos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Mobile Services</dc:title>
  <dc:creator>Ziazios Konstantinos</dc:creator>
  <cp:lastModifiedBy>Ziazios Konstantinos</cp:lastModifiedBy>
  <cp:revision>3</cp:revision>
  <cp:lastPrinted>2014-03-26T17:46:13Z</cp:lastPrinted>
  <dcterms:created xsi:type="dcterms:W3CDTF">2015-04-21T09:14:12Z</dcterms:created>
  <dcterms:modified xsi:type="dcterms:W3CDTF">2015-04-21T09:31:39Z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