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88" r:id="rId4"/>
    <p:sldId id="289" r:id="rId5"/>
    <p:sldId id="290" r:id="rId6"/>
    <p:sldId id="291" r:id="rId7"/>
    <p:sldId id="292" r:id="rId8"/>
    <p:sldId id="293" r:id="rId9"/>
    <p:sldId id="294" r:id="rId10"/>
    <p:sldId id="259" r:id="rId11"/>
    <p:sldId id="261" r:id="rId12"/>
    <p:sldId id="262" r:id="rId13"/>
    <p:sldId id="264" r:id="rId14"/>
    <p:sldId id="267" r:id="rId15"/>
    <p:sldId id="263" r:id="rId16"/>
    <p:sldId id="265" r:id="rId17"/>
    <p:sldId id="268" r:id="rId18"/>
    <p:sldId id="266" r:id="rId19"/>
    <p:sldId id="271" r:id="rId20"/>
    <p:sldId id="272" r:id="rId21"/>
    <p:sldId id="273" r:id="rId22"/>
    <p:sldId id="275" r:id="rId23"/>
    <p:sldId id="278" r:id="rId24"/>
    <p:sldId id="295" r:id="rId25"/>
    <p:sldId id="296" r:id="rId26"/>
    <p:sldId id="276" r:id="rId27"/>
    <p:sldId id="297" r:id="rId28"/>
    <p:sldId id="284" r:id="rId29"/>
    <p:sldId id="285" r:id="rId30"/>
    <p:sldId id="287" r:id="rId31"/>
    <p:sldId id="298"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40" autoAdjust="0"/>
  </p:normalViewPr>
  <p:slideViewPr>
    <p:cSldViewPr snapToGrid="0">
      <p:cViewPr varScale="1">
        <p:scale>
          <a:sx n="93" d="100"/>
          <a:sy n="93"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D0B72-7C82-4CCE-B501-D0B20F266F48}" type="datetimeFigureOut">
              <a:rPr lang="en-US" smtClean="0"/>
              <a:t>4/20/2015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3495B-8521-4853-9505-11DC4F030195}" type="slidenum">
              <a:rPr lang="en-US" smtClean="0"/>
              <a:t>‹#›</a:t>
            </a:fld>
            <a:endParaRPr lang="en-US"/>
          </a:p>
        </p:txBody>
      </p:sp>
    </p:spTree>
    <p:extLst>
      <p:ext uri="{BB962C8B-B14F-4D97-AF65-F5344CB8AC3E}">
        <p14:creationId xmlns:p14="http://schemas.microsoft.com/office/powerpoint/2010/main" val="256572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194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32</a:t>
            </a:fld>
            <a:endParaRPr lang="en-US"/>
          </a:p>
        </p:txBody>
      </p:sp>
    </p:spTree>
    <p:extLst>
      <p:ext uri="{BB962C8B-B14F-4D97-AF65-F5344CB8AC3E}">
        <p14:creationId xmlns:p14="http://schemas.microsoft.com/office/powerpoint/2010/main" val="689463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AAS</a:t>
            </a:r>
            <a:r>
              <a:rPr lang="en-US" baseline="0" dirty="0" smtClean="0"/>
              <a:t> = Azure App Service</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11497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Advantages</a:t>
            </a:r>
            <a:r>
              <a:rPr lang="en-US" baseline="0" dirty="0" smtClean="0"/>
              <a:t> gained by an app using AAS</a:t>
            </a:r>
          </a:p>
          <a:p>
            <a:pPr marL="171450" indent="-171450">
              <a:buFont typeface="Arial" panose="020B0604020202020204" pitchFamily="34" charset="0"/>
              <a:buChar char="•"/>
            </a:pPr>
            <a:r>
              <a:rPr lang="el-GR" baseline="0" dirty="0" smtClean="0"/>
              <a:t>Επεκτασιμότητα (</a:t>
            </a:r>
            <a:r>
              <a:rPr lang="en-US" baseline="0" dirty="0" smtClean="0"/>
              <a:t>Scalability)</a:t>
            </a:r>
            <a:r>
              <a:rPr lang="el-GR" baseline="0" dirty="0" smtClean="0"/>
              <a:t> -&gt; </a:t>
            </a:r>
            <a:r>
              <a:rPr lang="en-US" baseline="0" dirty="0" smtClean="0"/>
              <a:t>plus many </a:t>
            </a:r>
            <a:r>
              <a:rPr lang="en-US" baseline="0" dirty="0" err="1" smtClean="0"/>
              <a:t>many</a:t>
            </a:r>
            <a:r>
              <a:rPr lang="en-US" baseline="0" dirty="0" smtClean="0"/>
              <a:t> different ways/types to handle payments</a:t>
            </a:r>
          </a:p>
          <a:p>
            <a:pPr marL="171450" indent="-171450">
              <a:buFont typeface="Arial" panose="020B0604020202020204" pitchFamily="34" charset="0"/>
              <a:buChar char="•"/>
            </a:pPr>
            <a:r>
              <a:rPr lang="el-GR" baseline="0" dirty="0" smtClean="0"/>
              <a:t>Ευελιξία (</a:t>
            </a:r>
            <a:r>
              <a:rPr lang="en-US" baseline="0" dirty="0" smtClean="0"/>
              <a:t>Agility -&gt; Minimum downtime/Easy(visual no CLI) deployment tools/</a:t>
            </a:r>
            <a:r>
              <a:rPr lang="el-GR" baseline="0" dirty="0" smtClean="0"/>
              <a:t>Γεωμετρικά κατανεμημένοι πόροι</a:t>
            </a:r>
            <a:endParaRPr lang="en-US" baseline="0" dirty="0" smtClean="0"/>
          </a:p>
          <a:p>
            <a:pPr marL="171450" indent="-171450">
              <a:buFont typeface="Arial" panose="020B0604020202020204" pitchFamily="34" charset="0"/>
              <a:buChar char="•"/>
            </a:pPr>
            <a:r>
              <a:rPr lang="el-GR" baseline="0" dirty="0" smtClean="0"/>
              <a:t>Τηλεμετρία/Ανάλυση δεδομένων της εφαρμογής σε πραγματικό χρόνο</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4/20/2015 6:13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200246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400" b="0" baseline="0" dirty="0" smtClean="0">
                <a:latin typeface="Segoe UI Light" panose="020B0502040204020203" pitchFamily="34" charset="0"/>
              </a:rPr>
              <a:t>Today we are announcing App Service, a new service in Azure, which brings together the functionality of Azure Websites, Azure Mobile Services, and Azure </a:t>
            </a:r>
            <a:r>
              <a:rPr lang="en-US" sz="1400" b="0" baseline="0" dirty="0" err="1" smtClean="0">
                <a:latin typeface="Segoe UI Light" panose="020B0502040204020203" pitchFamily="34" charset="0"/>
              </a:rPr>
              <a:t>Biztalk</a:t>
            </a:r>
            <a:r>
              <a:rPr lang="en-US" sz="1400" b="0" baseline="0" dirty="0" smtClean="0">
                <a:latin typeface="Segoe UI Light" panose="020B0502040204020203" pitchFamily="34" charset="0"/>
              </a:rPr>
              <a:t> Services into a single development experience.</a:t>
            </a:r>
          </a:p>
          <a:p>
            <a:endParaRPr lang="en-US" sz="1400" dirty="0" smtClean="0"/>
          </a:p>
          <a:p>
            <a:pPr marL="171450" indent="-171450">
              <a:buFont typeface="Arial" panose="020B0604020202020204" pitchFamily="34" charset="0"/>
              <a:buChar char="•"/>
            </a:pPr>
            <a:endParaRPr lang="en-US" sz="1400" b="0" baseline="0" dirty="0" smtClean="0">
              <a:latin typeface="Segoe UI Light"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48115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App Service has everything you need to build apps that target both web and mobile clients from a single app back-end.</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latin typeface="Segoe UI Light" panose="020B0502040204020203" pitchFamily="34" charset="0"/>
              </a:rPr>
              <a:t>Using API Apps, you can connect your app to dozens of popular services like Office 365 and salesforce.com in minutes, and integrate your own APIs so they can be used within any app.</a:t>
            </a:r>
            <a:endParaRPr lang="en-US" sz="1200" dirty="0" smtClean="0"/>
          </a:p>
          <a:p>
            <a:pPr marL="285750" indent="-285750">
              <a:buFont typeface="Arial" panose="020B0604020202020204" pitchFamily="34" charset="0"/>
              <a:buChar char="•"/>
            </a:pPr>
            <a:r>
              <a:rPr lang="en-US" baseline="0" dirty="0" smtClean="0"/>
              <a:t>And finally with Logic Apps, you can automate business processes using a simple no-code experience.</a:t>
            </a: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96799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latin typeface="Segoe UI Light" panose="020B0502040204020203" pitchFamily="34" charset="0"/>
              </a:rPr>
              <a:t>All the connectivity and tools you need to automate your modern business – </a:t>
            </a:r>
            <a:r>
              <a:rPr lang="en-US" sz="1200" dirty="0" smtClean="0">
                <a:latin typeface="Segoe UI Light" panose="020B0502040204020203" pitchFamily="34" charset="0"/>
              </a:rPr>
              <a:t>with</a:t>
            </a:r>
            <a:r>
              <a:rPr lang="en-US" sz="1200" baseline="0" dirty="0" smtClean="0">
                <a:latin typeface="Segoe UI Light" panose="020B0502040204020203" pitchFamily="34" charset="0"/>
              </a:rPr>
              <a:t> over 40 connectors </a:t>
            </a:r>
            <a:r>
              <a:rPr lang="en-US" sz="1200" dirty="0" smtClean="0">
                <a:latin typeface="Segoe UI Light" panose="020B0502040204020203" pitchFamily="34" charset="0"/>
              </a:rPr>
              <a:t>and </a:t>
            </a:r>
            <a:r>
              <a:rPr lang="en-US" sz="1200" dirty="0">
                <a:latin typeface="Segoe UI Light" panose="020B0502040204020203" pitchFamily="34" charset="0"/>
              </a:rPr>
              <a:t>growing all the </a:t>
            </a:r>
            <a:r>
              <a:rPr lang="en-US" sz="1200" dirty="0" smtClean="0">
                <a:latin typeface="Segoe UI Light" panose="020B0502040204020203" pitchFamily="34" charset="0"/>
              </a:rPr>
              <a:t>time</a:t>
            </a:r>
            <a:r>
              <a:rPr lang="en-US" sz="1200" baseline="0" dirty="0" smtClean="0">
                <a:latin typeface="Segoe UI Light" panose="020B0502040204020203" pitchFamily="34" charset="0"/>
              </a:rPr>
              <a:t> with the ability for any 3</a:t>
            </a:r>
            <a:r>
              <a:rPr lang="en-US" sz="1200" baseline="30000" dirty="0" smtClean="0">
                <a:latin typeface="Segoe UI Light" panose="020B0502040204020203" pitchFamily="34" charset="0"/>
              </a:rPr>
              <a:t>rd</a:t>
            </a:r>
            <a:r>
              <a:rPr lang="en-US" sz="1200" baseline="0" dirty="0" smtClean="0">
                <a:latin typeface="Segoe UI Light" panose="020B0502040204020203" pitchFamily="34" charset="0"/>
              </a:rPr>
              <a:t> party to contribute to our gallery.</a:t>
            </a:r>
            <a:endParaRPr lang="en-US" sz="1200" dirty="0" smtClean="0">
              <a:latin typeface="Segoe UI Light" panose="020B0502040204020203" pitchFamily="34" charset="0"/>
            </a:endParaRPr>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4469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965779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n-US" dirty="0" smtClean="0"/>
              <a:t>SKUs such</a:t>
            </a:r>
            <a:r>
              <a:rPr lang="en-US" baseline="0" dirty="0" smtClean="0"/>
              <a:t> us free/basic/standard/shared/premium</a:t>
            </a:r>
            <a:endParaRPr lang="en-US" dirty="0" smtClean="0"/>
          </a:p>
          <a:p>
            <a:endParaRPr lang="en-US" dirty="0" smtClean="0"/>
          </a:p>
          <a:p>
            <a:r>
              <a:rPr lang="en-US" dirty="0" smtClean="0"/>
              <a:t>ARM stands for Azure Resource Management template</a:t>
            </a:r>
            <a:endParaRPr lang="el-GR" dirty="0"/>
          </a:p>
        </p:txBody>
      </p:sp>
      <p:sp>
        <p:nvSpPr>
          <p:cNvPr id="4" name="Θέση αριθμού διαφάνειας 3"/>
          <p:cNvSpPr>
            <a:spLocks noGrp="1"/>
          </p:cNvSpPr>
          <p:nvPr>
            <p:ph type="sldNum" sz="quarter" idx="10"/>
          </p:nvPr>
        </p:nvSpPr>
        <p:spPr/>
        <p:txBody>
          <a:bodyPr/>
          <a:lstStyle/>
          <a:p>
            <a:fld id="{7933495B-8521-4853-9505-11DC4F030195}" type="slidenum">
              <a:rPr lang="en-US" smtClean="0"/>
              <a:t>20</a:t>
            </a:fld>
            <a:endParaRPr lang="en-US"/>
          </a:p>
        </p:txBody>
      </p:sp>
    </p:spTree>
    <p:extLst>
      <p:ext uri="{BB962C8B-B14F-4D97-AF65-F5344CB8AC3E}">
        <p14:creationId xmlns:p14="http://schemas.microsoft.com/office/powerpoint/2010/main" val="42647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30237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98187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509925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9766992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2014 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9841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23360946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pic>
        <p:nvPicPr>
          <p:cNvPr id="28" name="Picture 27"/>
          <p:cNvPicPr>
            <a:picLocks noChangeAspect="1"/>
          </p:cNvPicPr>
          <p:nvPr userDrawn="1"/>
        </p:nvPicPr>
        <p:blipFill>
          <a:blip r:embed="rId2">
            <a:lum bright="70000" contrast="-70000"/>
          </a:blip>
          <a:stretch>
            <a:fillRect/>
          </a:stretch>
        </p:blipFill>
        <p:spPr>
          <a:xfrm>
            <a:off x="379177" y="4569250"/>
            <a:ext cx="1430383" cy="1453330"/>
          </a:xfrm>
          <a:prstGeom prst="rect">
            <a:avLst/>
          </a:prstGeom>
        </p:spPr>
      </p:pic>
      <p:pic>
        <p:nvPicPr>
          <p:cNvPr id="29" name="Picture 28"/>
          <p:cNvPicPr>
            <a:picLocks noChangeAspect="1"/>
          </p:cNvPicPr>
          <p:nvPr userDrawn="1"/>
        </p:nvPicPr>
        <p:blipFill>
          <a:blip r:embed="rId2">
            <a:lum bright="70000" contrast="-70000"/>
          </a:blip>
          <a:stretch>
            <a:fillRect/>
          </a:stretch>
        </p:blipFill>
        <p:spPr>
          <a:xfrm>
            <a:off x="1809560" y="4569250"/>
            <a:ext cx="1430383" cy="1453330"/>
          </a:xfrm>
          <a:prstGeom prst="rect">
            <a:avLst/>
          </a:prstGeom>
        </p:spPr>
      </p:pic>
      <p:pic>
        <p:nvPicPr>
          <p:cNvPr id="30" name="Picture 29"/>
          <p:cNvPicPr>
            <a:picLocks noChangeAspect="1"/>
          </p:cNvPicPr>
          <p:nvPr userDrawn="1"/>
        </p:nvPicPr>
        <p:blipFill>
          <a:blip r:embed="rId2">
            <a:lum bright="70000" contrast="-70000"/>
          </a:blip>
          <a:stretch>
            <a:fillRect/>
          </a:stretch>
        </p:blipFill>
        <p:spPr>
          <a:xfrm>
            <a:off x="3239943" y="4569250"/>
            <a:ext cx="1430383" cy="1453330"/>
          </a:xfrm>
          <a:prstGeom prst="rect">
            <a:avLst/>
          </a:prstGeom>
        </p:spPr>
      </p:pic>
      <p:pic>
        <p:nvPicPr>
          <p:cNvPr id="31" name="Picture 30"/>
          <p:cNvPicPr>
            <a:picLocks noChangeAspect="1"/>
          </p:cNvPicPr>
          <p:nvPr userDrawn="1"/>
        </p:nvPicPr>
        <p:blipFill>
          <a:blip r:embed="rId2">
            <a:lum bright="70000" contrast="-70000"/>
          </a:blip>
          <a:stretch>
            <a:fillRect/>
          </a:stretch>
        </p:blipFill>
        <p:spPr>
          <a:xfrm>
            <a:off x="7531092" y="4569250"/>
            <a:ext cx="1430383" cy="1453330"/>
          </a:xfrm>
          <a:prstGeom prst="rect">
            <a:avLst/>
          </a:prstGeom>
        </p:spPr>
      </p:pic>
      <p:pic>
        <p:nvPicPr>
          <p:cNvPr id="32" name="Picture 31"/>
          <p:cNvPicPr>
            <a:picLocks noChangeAspect="1"/>
          </p:cNvPicPr>
          <p:nvPr userDrawn="1"/>
        </p:nvPicPr>
        <p:blipFill>
          <a:blip r:embed="rId2">
            <a:lum bright="70000" contrast="-70000"/>
          </a:blip>
          <a:stretch>
            <a:fillRect/>
          </a:stretch>
        </p:blipFill>
        <p:spPr>
          <a:xfrm>
            <a:off x="8961475" y="4569250"/>
            <a:ext cx="1430383" cy="1453330"/>
          </a:xfrm>
          <a:prstGeom prst="rect">
            <a:avLst/>
          </a:prstGeom>
        </p:spPr>
      </p:pic>
      <p:pic>
        <p:nvPicPr>
          <p:cNvPr id="33" name="Picture 32"/>
          <p:cNvPicPr>
            <a:picLocks noChangeAspect="1"/>
          </p:cNvPicPr>
          <p:nvPr userDrawn="1"/>
        </p:nvPicPr>
        <p:blipFill>
          <a:blip r:embed="rId2">
            <a:lum bright="70000" contrast="-70000"/>
          </a:blip>
          <a:stretch>
            <a:fillRect/>
          </a:stretch>
        </p:blipFill>
        <p:spPr>
          <a:xfrm>
            <a:off x="10391858" y="4569250"/>
            <a:ext cx="1430383" cy="1453330"/>
          </a:xfrm>
          <a:prstGeom prst="rect">
            <a:avLst/>
          </a:prstGeom>
        </p:spPr>
      </p:pic>
      <p:pic>
        <p:nvPicPr>
          <p:cNvPr id="34" name="Picture 33"/>
          <p:cNvPicPr>
            <a:picLocks noChangeAspect="1"/>
          </p:cNvPicPr>
          <p:nvPr userDrawn="1"/>
        </p:nvPicPr>
        <p:blipFill>
          <a:blip r:embed="rId2">
            <a:lum bright="70000" contrast="-70000"/>
          </a:blip>
          <a:stretch>
            <a:fillRect/>
          </a:stretch>
        </p:blipFill>
        <p:spPr>
          <a:xfrm>
            <a:off x="-1051206" y="4569250"/>
            <a:ext cx="1430383" cy="1453330"/>
          </a:xfrm>
          <a:prstGeom prst="rect">
            <a:avLst/>
          </a:prstGeom>
        </p:spPr>
      </p:pic>
      <p:pic>
        <p:nvPicPr>
          <p:cNvPr id="35" name="Picture 34"/>
          <p:cNvPicPr>
            <a:picLocks noChangeAspect="1"/>
          </p:cNvPicPr>
          <p:nvPr userDrawn="1"/>
        </p:nvPicPr>
        <p:blipFill>
          <a:blip r:embed="rId2">
            <a:lum bright="70000" contrast="-70000"/>
          </a:blip>
          <a:stretch>
            <a:fillRect/>
          </a:stretch>
        </p:blipFill>
        <p:spPr>
          <a:xfrm>
            <a:off x="11822241" y="4569250"/>
            <a:ext cx="1430383" cy="1453330"/>
          </a:xfrm>
          <a:prstGeom prst="rect">
            <a:avLst/>
          </a:prstGeom>
        </p:spPr>
      </p:pic>
      <p:pic>
        <p:nvPicPr>
          <p:cNvPr id="36" name="Picture 35"/>
          <p:cNvPicPr>
            <a:picLocks noChangeAspect="1"/>
          </p:cNvPicPr>
          <p:nvPr userDrawn="1"/>
        </p:nvPicPr>
        <p:blipFill>
          <a:blip r:embed="rId3">
            <a:lum bright="70000" contrast="-70000"/>
          </a:blip>
          <a:stretch>
            <a:fillRect/>
          </a:stretch>
        </p:blipFill>
        <p:spPr>
          <a:xfrm>
            <a:off x="4668925" y="5053262"/>
            <a:ext cx="1430383" cy="484013"/>
          </a:xfrm>
          <a:prstGeom prst="rect">
            <a:avLst/>
          </a:prstGeom>
        </p:spPr>
      </p:pic>
      <p:pic>
        <p:nvPicPr>
          <p:cNvPr id="37" name="Picture 36"/>
          <p:cNvPicPr>
            <a:picLocks noChangeAspect="1"/>
          </p:cNvPicPr>
          <p:nvPr userDrawn="1"/>
        </p:nvPicPr>
        <p:blipFill>
          <a:blip r:embed="rId3">
            <a:lum bright="70000" contrast="-70000"/>
          </a:blip>
          <a:stretch>
            <a:fillRect/>
          </a:stretch>
        </p:blipFill>
        <p:spPr>
          <a:xfrm>
            <a:off x="4670325" y="5538566"/>
            <a:ext cx="1430383" cy="484013"/>
          </a:xfrm>
          <a:prstGeom prst="rect">
            <a:avLst/>
          </a:prstGeom>
        </p:spPr>
      </p:pic>
      <p:pic>
        <p:nvPicPr>
          <p:cNvPr id="38" name="Picture 37"/>
          <p:cNvPicPr>
            <a:picLocks noChangeAspect="1"/>
          </p:cNvPicPr>
          <p:nvPr userDrawn="1"/>
        </p:nvPicPr>
        <p:blipFill>
          <a:blip r:embed="rId3">
            <a:lum bright="70000" contrast="-70000"/>
          </a:blip>
          <a:stretch>
            <a:fillRect/>
          </a:stretch>
        </p:blipFill>
        <p:spPr>
          <a:xfrm>
            <a:off x="6102108" y="5053908"/>
            <a:ext cx="1430383" cy="484013"/>
          </a:xfrm>
          <a:prstGeom prst="rect">
            <a:avLst/>
          </a:prstGeom>
        </p:spPr>
      </p:pic>
      <p:pic>
        <p:nvPicPr>
          <p:cNvPr id="39" name="Picture 38"/>
          <p:cNvPicPr>
            <a:picLocks noChangeAspect="1"/>
          </p:cNvPicPr>
          <p:nvPr userDrawn="1"/>
        </p:nvPicPr>
        <p:blipFill>
          <a:blip r:embed="rId3">
            <a:lum bright="70000" contrast="-70000"/>
          </a:blip>
          <a:stretch>
            <a:fillRect/>
          </a:stretch>
        </p:blipFill>
        <p:spPr>
          <a:xfrm>
            <a:off x="6100709" y="5538567"/>
            <a:ext cx="1430383" cy="484013"/>
          </a:xfrm>
          <a:prstGeom prst="rect">
            <a:avLst/>
          </a:prstGeom>
        </p:spPr>
      </p:pic>
      <p:pic>
        <p:nvPicPr>
          <p:cNvPr id="40" name="Picture 39"/>
          <p:cNvPicPr>
            <a:picLocks noChangeAspect="1"/>
          </p:cNvPicPr>
          <p:nvPr userDrawn="1"/>
        </p:nvPicPr>
        <p:blipFill>
          <a:blip r:embed="rId3">
            <a:lum bright="70000" contrast="-70000"/>
          </a:blip>
          <a:stretch>
            <a:fillRect/>
          </a:stretch>
        </p:blipFill>
        <p:spPr>
          <a:xfrm>
            <a:off x="4673124" y="4568603"/>
            <a:ext cx="1430383" cy="484013"/>
          </a:xfrm>
          <a:prstGeom prst="rect">
            <a:avLst/>
          </a:prstGeom>
        </p:spPr>
      </p:pic>
      <p:pic>
        <p:nvPicPr>
          <p:cNvPr id="41" name="Picture 40"/>
          <p:cNvPicPr>
            <a:picLocks noChangeAspect="1"/>
          </p:cNvPicPr>
          <p:nvPr userDrawn="1"/>
        </p:nvPicPr>
        <p:blipFill>
          <a:blip r:embed="rId3">
            <a:lum bright="70000" contrast="-70000"/>
          </a:blip>
          <a:stretch>
            <a:fillRect/>
          </a:stretch>
        </p:blipFill>
        <p:spPr>
          <a:xfrm>
            <a:off x="6097911" y="4567311"/>
            <a:ext cx="1430383" cy="484013"/>
          </a:xfrm>
          <a:prstGeom prst="rect">
            <a:avLst/>
          </a:prstGeom>
        </p:spPr>
      </p:pic>
    </p:spTree>
    <p:extLst>
      <p:ext uri="{BB962C8B-B14F-4D97-AF65-F5344CB8AC3E}">
        <p14:creationId xmlns:p14="http://schemas.microsoft.com/office/powerpoint/2010/main" val="31292436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53422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110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0"/>
            <a:ext cx="12192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7470025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525479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9561532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5062145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10226692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11284693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113584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41450221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31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9"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1537420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6.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emf"/><Relationship Id="rId3" Type="http://schemas.openxmlformats.org/officeDocument/2006/relationships/image" Target="../media/image23.emf"/><Relationship Id="rId7" Type="http://schemas.openxmlformats.org/officeDocument/2006/relationships/image" Target="../media/image27.emf"/><Relationship Id="rId12" Type="http://schemas.openxmlformats.org/officeDocument/2006/relationships/image" Target="../media/image32.png"/><Relationship Id="rId2" Type="http://schemas.openxmlformats.org/officeDocument/2006/relationships/image" Target="../media/image22.emf"/><Relationship Id="rId16" Type="http://schemas.openxmlformats.org/officeDocument/2006/relationships/image" Target="../media/image36.emf"/><Relationship Id="rId1" Type="http://schemas.openxmlformats.org/officeDocument/2006/relationships/slideLayout" Target="../slideLayouts/slideLayout6.xml"/><Relationship Id="rId6" Type="http://schemas.openxmlformats.org/officeDocument/2006/relationships/image" Target="../media/image26.emf"/><Relationship Id="rId11" Type="http://schemas.openxmlformats.org/officeDocument/2006/relationships/image" Target="../media/image31.png"/><Relationship Id="rId5" Type="http://schemas.openxmlformats.org/officeDocument/2006/relationships/image" Target="../media/image25.emf"/><Relationship Id="rId15" Type="http://schemas.openxmlformats.org/officeDocument/2006/relationships/image" Target="../media/image35.emf"/><Relationship Id="rId10" Type="http://schemas.openxmlformats.org/officeDocument/2006/relationships/image" Target="../media/image30.png"/><Relationship Id="rId4" Type="http://schemas.openxmlformats.org/officeDocument/2006/relationships/image" Target="../media/image24.emf"/><Relationship Id="rId9" Type="http://schemas.openxmlformats.org/officeDocument/2006/relationships/image" Target="../media/image29.png"/><Relationship Id="rId14" Type="http://schemas.openxmlformats.org/officeDocument/2006/relationships/image" Target="../media/image34.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en-us/documentation/videos/azure-app-service-api-apps-with-scott-hunter/" TargetMode="External"/><Relationship Id="rId2" Type="http://schemas.openxmlformats.org/officeDocument/2006/relationships/hyperlink" Target="http://www.kefalidis.me/category/azure-app-service/" TargetMode="External"/><Relationship Id="rId1" Type="http://schemas.openxmlformats.org/officeDocument/2006/relationships/slideLayout" Target="../slideLayouts/slideLayout6.xml"/><Relationship Id="rId4" Type="http://schemas.openxmlformats.org/officeDocument/2006/relationships/hyperlink" Target="http://www.microsoftvirtualacademy.com/product-training/microsoft-azure"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4.emf"/><Relationship Id="rId5" Type="http://schemas.openxmlformats.org/officeDocument/2006/relationships/image" Target="../media/image20.emf"/><Relationship Id="rId4" Type="http://schemas.openxmlformats.org/officeDocument/2006/relationships/image" Target="../media/image19.emf"/></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App Service</a:t>
            </a:r>
            <a:br>
              <a:rPr lang="en-US" sz="9600" dirty="0" smtClean="0"/>
            </a:br>
            <a:r>
              <a:rPr lang="en-US" sz="4000" dirty="0" smtClean="0">
                <a:effectLst>
                  <a:outerShdw blurRad="38100" dist="38100" dir="2700000" algn="tl">
                    <a:srgbClr val="000000">
                      <a:alpha val="43137"/>
                    </a:srgbClr>
                  </a:outerShdw>
                </a:effectLst>
              </a:rPr>
              <a:t>API APPS</a:t>
            </a:r>
            <a:endParaRPr lang="en-US" sz="9600" dirty="0">
              <a:solidFill>
                <a:schemeClr val="bg1"/>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dirty="0" err="1" smtClean="0">
                <a:solidFill>
                  <a:srgbClr val="00B0F0"/>
                </a:solidFill>
                <a:latin typeface="+mj-lt"/>
              </a:rPr>
              <a:t>Panos</a:t>
            </a:r>
            <a:r>
              <a:rPr lang="en-US" sz="4400" dirty="0">
                <a:solidFill>
                  <a:srgbClr val="00B0F0"/>
                </a:solidFill>
                <a:latin typeface="+mj-lt"/>
              </a:rPr>
              <a:t> </a:t>
            </a:r>
            <a:r>
              <a:rPr lang="en-US" sz="4400" dirty="0" smtClean="0">
                <a:solidFill>
                  <a:srgbClr val="00B0F0"/>
                </a:solidFill>
                <a:latin typeface="+mj-lt"/>
              </a:rPr>
              <a:t>Tsilopoulos</a:t>
            </a:r>
          </a:p>
          <a:p>
            <a:r>
              <a:rPr lang="en-US" sz="2800" dirty="0" smtClean="0">
                <a:solidFill>
                  <a:schemeClr val="bg1"/>
                </a:solidFill>
                <a:latin typeface="+mj-lt"/>
              </a:rPr>
              <a:t>Software Engineer</a:t>
            </a:r>
            <a:br>
              <a:rPr lang="en-US" sz="2800" dirty="0" smtClean="0">
                <a:solidFill>
                  <a:schemeClr val="bg1"/>
                </a:solidFill>
                <a:latin typeface="+mj-lt"/>
              </a:rPr>
            </a:br>
            <a:r>
              <a:rPr lang="en-US" sz="2800" dirty="0" smtClean="0">
                <a:solidFill>
                  <a:schemeClr val="bg1"/>
                </a:solidFill>
                <a:latin typeface="+mj-lt"/>
              </a:rPr>
              <a:t>p.tsilopoulos@interworkscloud.com</a:t>
            </a:r>
          </a:p>
          <a:p>
            <a:pPr algn="l"/>
            <a:endParaRPr lang="en-US" sz="3200" dirty="0" smtClean="0">
              <a:solidFill>
                <a:srgbClr val="92D050"/>
              </a:solidFill>
            </a:endParaRPr>
          </a:p>
        </p:txBody>
      </p:sp>
      <p:sp>
        <p:nvSpPr>
          <p:cNvPr id="6" name="TextBox 5"/>
          <p:cNvSpPr txBox="1"/>
          <p:nvPr/>
        </p:nvSpPr>
        <p:spPr>
          <a:xfrm>
            <a:off x="8439652" y="5996070"/>
            <a:ext cx="3476657" cy="400110"/>
          </a:xfrm>
          <a:prstGeom prst="rect">
            <a:avLst/>
          </a:prstGeom>
          <a:noFill/>
        </p:spPr>
        <p:txBody>
          <a:bodyPr wrap="none" rtlCol="0">
            <a:spAutoFit/>
          </a:bodyPr>
          <a:lstStyle/>
          <a:p>
            <a:r>
              <a:rPr lang="en-US" sz="2000" dirty="0" smtClean="0">
                <a:solidFill>
                  <a:srgbClr val="FFFFFF"/>
                </a:solidFill>
              </a:rPr>
              <a:t>Global Azure </a:t>
            </a:r>
            <a:r>
              <a:rPr lang="en-US" sz="2000" dirty="0" err="1" smtClean="0">
                <a:solidFill>
                  <a:srgbClr val="FFFFFF"/>
                </a:solidFill>
              </a:rPr>
              <a:t>Bootcamp</a:t>
            </a:r>
            <a:r>
              <a:rPr lang="en-US" sz="2000" dirty="0" smtClean="0">
                <a:solidFill>
                  <a:srgbClr val="FFFFFF"/>
                </a:solidFill>
              </a:rPr>
              <a:t> 2015</a:t>
            </a:r>
          </a:p>
        </p:txBody>
      </p:sp>
    </p:spTree>
    <p:extLst>
      <p:ext uri="{BB962C8B-B14F-4D97-AF65-F5344CB8AC3E}">
        <p14:creationId xmlns:p14="http://schemas.microsoft.com/office/powerpoint/2010/main" val="213961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Azure App Service?</a:t>
            </a:r>
            <a:endParaRPr lang="en-US" dirty="0"/>
          </a:p>
        </p:txBody>
      </p:sp>
      <p:sp>
        <p:nvSpPr>
          <p:cNvPr id="4" name="Content Placeholder 3"/>
          <p:cNvSpPr>
            <a:spLocks noGrp="1"/>
          </p:cNvSpPr>
          <p:nvPr>
            <p:ph idx="1"/>
          </p:nvPr>
        </p:nvSpPr>
        <p:spPr/>
        <p:txBody>
          <a:bodyPr/>
          <a:lstStyle/>
          <a:p>
            <a:pPr marL="571500" lvl="0" indent="-571500">
              <a:buFont typeface="Wingdings" panose="05000000000000000000" pitchFamily="2" charset="2"/>
              <a:buChar char="à"/>
            </a:pPr>
            <a:r>
              <a:rPr lang="en-US" dirty="0">
                <a:solidFill>
                  <a:srgbClr val="FFFFFF"/>
                </a:solidFill>
                <a:latin typeface="Segoe UI Light"/>
                <a:sym typeface="Wingdings" panose="05000000000000000000" pitchFamily="2" charset="2"/>
              </a:rPr>
              <a:t>N</a:t>
            </a:r>
            <a:r>
              <a:rPr lang="en-US" dirty="0" smtClean="0">
                <a:solidFill>
                  <a:srgbClr val="FFFFFF"/>
                </a:solidFill>
                <a:latin typeface="Segoe UI Light"/>
                <a:sym typeface="Wingdings" panose="05000000000000000000" pitchFamily="2" charset="2"/>
              </a:rPr>
              <a:t>ew application development platform based on existing proven Azure technologies</a:t>
            </a:r>
          </a:p>
          <a:p>
            <a:pPr marL="571500" lvl="0" indent="-571500">
              <a:buFont typeface="Wingdings" panose="05000000000000000000" pitchFamily="2" charset="2"/>
              <a:buChar char="à"/>
            </a:pPr>
            <a:r>
              <a:rPr lang="en-US" dirty="0" err="1" smtClean="0">
                <a:solidFill>
                  <a:srgbClr val="FFFFFF"/>
                </a:solidFill>
                <a:latin typeface="Segoe UI Light"/>
                <a:sym typeface="Wingdings" panose="05000000000000000000" pitchFamily="2" charset="2"/>
              </a:rPr>
              <a:t>WebSites</a:t>
            </a:r>
            <a:r>
              <a:rPr lang="en-US" dirty="0" smtClean="0">
                <a:solidFill>
                  <a:srgbClr val="FFFFFF"/>
                </a:solidFill>
                <a:latin typeface="Segoe UI Light"/>
                <a:sym typeface="Wingdings" panose="05000000000000000000" pitchFamily="2" charset="2"/>
              </a:rPr>
              <a:t> == </a:t>
            </a:r>
            <a:r>
              <a:rPr lang="en-US" dirty="0" err="1" smtClean="0">
                <a:solidFill>
                  <a:srgbClr val="FFFFFF"/>
                </a:solidFill>
                <a:latin typeface="Segoe UI Light"/>
                <a:sym typeface="Wingdings" panose="05000000000000000000" pitchFamily="2" charset="2"/>
              </a:rPr>
              <a:t>WebApps</a:t>
            </a:r>
            <a:endParaRPr lang="en-US" dirty="0" smtClean="0">
              <a:solidFill>
                <a:srgbClr val="FFFFFF"/>
              </a:solidFill>
              <a:latin typeface="Segoe UI Light"/>
              <a:sym typeface="Wingdings" panose="05000000000000000000" pitchFamily="2" charset="2"/>
            </a:endParaRP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Mobile Services == Mobile Apps</a:t>
            </a: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NEW – API Apps</a:t>
            </a:r>
          </a:p>
          <a:p>
            <a:pPr marL="571500" lvl="0" indent="-571500">
              <a:buFont typeface="Wingdings" panose="05000000000000000000" pitchFamily="2" charset="2"/>
              <a:buChar char="à"/>
            </a:pPr>
            <a:r>
              <a:rPr lang="en-US" dirty="0" smtClean="0">
                <a:solidFill>
                  <a:srgbClr val="FFFFFF"/>
                </a:solidFill>
                <a:latin typeface="Segoe UI Light"/>
                <a:sym typeface="Wingdings" panose="05000000000000000000" pitchFamily="2" charset="2"/>
              </a:rPr>
              <a:t>NEW – Logic Apps</a:t>
            </a:r>
            <a:endParaRPr lang="en-US" dirty="0">
              <a:solidFill>
                <a:srgbClr val="FFFFFF"/>
              </a:solidFill>
              <a:latin typeface="Segoe UI Light"/>
              <a:sym typeface="Wingdings" panose="05000000000000000000" pitchFamily="2" charset="2"/>
            </a:endParaRPr>
          </a:p>
          <a:p>
            <a:endParaRPr lang="en-US" dirty="0"/>
          </a:p>
        </p:txBody>
      </p:sp>
      <p:sp>
        <p:nvSpPr>
          <p:cNvPr id="2" name="Slide Number Placeholder 1"/>
          <p:cNvSpPr>
            <a:spLocks noGrp="1"/>
          </p:cNvSpPr>
          <p:nvPr>
            <p:ph type="sldNum" sz="quarter" idx="12"/>
          </p:nvPr>
        </p:nvSpPr>
        <p:spPr/>
        <p:txBody>
          <a:bodyPr/>
          <a:lstStyle/>
          <a:p>
            <a:fld id="{0A164282-434E-41D4-9582-783D542A7B68}" type="slidenum">
              <a:rPr lang="en-US" smtClean="0"/>
              <a:pPr/>
              <a:t>10</a:t>
            </a:fld>
            <a:endParaRPr lang="en-US"/>
          </a:p>
        </p:txBody>
      </p:sp>
    </p:spTree>
    <p:extLst>
      <p:ext uri="{BB962C8B-B14F-4D97-AF65-F5344CB8AC3E}">
        <p14:creationId xmlns:p14="http://schemas.microsoft.com/office/powerpoint/2010/main" val="221345315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needs</a:t>
            </a:r>
            <a:endParaRPr lang="en-US" dirty="0"/>
          </a:p>
        </p:txBody>
      </p:sp>
      <p:sp>
        <p:nvSpPr>
          <p:cNvPr id="3" name="Content Placeholder 2"/>
          <p:cNvSpPr>
            <a:spLocks noGrp="1"/>
          </p:cNvSpPr>
          <p:nvPr>
            <p:ph idx="1"/>
          </p:nvPr>
        </p:nvSpPr>
        <p:spPr>
          <a:xfrm>
            <a:off x="560798" y="1482811"/>
            <a:ext cx="11079822" cy="5045579"/>
          </a:xfrm>
        </p:spPr>
        <p:txBody>
          <a:bodyPr>
            <a:normAutofit lnSpcReduction="10000"/>
          </a:bodyPr>
          <a:lstStyle/>
          <a:p>
            <a:r>
              <a:rPr lang="en-US" dirty="0" smtClean="0">
                <a:latin typeface="+mj-lt"/>
              </a:rPr>
              <a:t>Reusable components</a:t>
            </a:r>
          </a:p>
          <a:p>
            <a:pPr lvl="1"/>
            <a:r>
              <a:rPr lang="en-US" dirty="0" smtClean="0">
                <a:latin typeface="+mj-lt"/>
              </a:rPr>
              <a:t>Easy discovery and distribution</a:t>
            </a:r>
          </a:p>
          <a:p>
            <a:r>
              <a:rPr lang="en-US" dirty="0" smtClean="0">
                <a:latin typeface="+mj-lt"/>
              </a:rPr>
              <a:t>Easily replaceable without breaking the solution</a:t>
            </a:r>
          </a:p>
          <a:p>
            <a:pPr lvl="1"/>
            <a:r>
              <a:rPr lang="en-US" dirty="0">
                <a:solidFill>
                  <a:srgbClr val="FFFFFF"/>
                </a:solidFill>
                <a:latin typeface="Segoe UI Light"/>
              </a:rPr>
              <a:t>Like replacing a tire on a </a:t>
            </a:r>
            <a:r>
              <a:rPr lang="en-US" dirty="0" smtClean="0">
                <a:solidFill>
                  <a:srgbClr val="FFFFFF"/>
                </a:solidFill>
                <a:latin typeface="Segoe UI Light"/>
              </a:rPr>
              <a:t>car</a:t>
            </a:r>
            <a:endParaRPr lang="en-US" dirty="0" smtClean="0">
              <a:latin typeface="+mj-lt"/>
            </a:endParaRPr>
          </a:p>
          <a:p>
            <a:r>
              <a:rPr lang="en-US" dirty="0" smtClean="0">
                <a:latin typeface="+mj-lt"/>
              </a:rPr>
              <a:t>Independently scalable units</a:t>
            </a:r>
          </a:p>
          <a:p>
            <a:pPr lvl="1"/>
            <a:r>
              <a:rPr lang="en-US" sz="2800" dirty="0" smtClean="0">
                <a:latin typeface="+mj-lt"/>
              </a:rPr>
              <a:t>E.g. E-mail service vs database module</a:t>
            </a:r>
          </a:p>
          <a:p>
            <a:r>
              <a:rPr lang="en-US" dirty="0" smtClean="0">
                <a:latin typeface="+mj-lt"/>
              </a:rPr>
              <a:t>Lifecycle management</a:t>
            </a:r>
          </a:p>
          <a:p>
            <a:pPr lvl="1"/>
            <a:r>
              <a:rPr lang="en-US" dirty="0" smtClean="0">
                <a:latin typeface="+mj-lt"/>
              </a:rPr>
              <a:t>Deployment</a:t>
            </a:r>
          </a:p>
          <a:p>
            <a:pPr lvl="1"/>
            <a:r>
              <a:rPr lang="en-US" dirty="0" smtClean="0">
                <a:latin typeface="+mj-lt"/>
              </a:rPr>
              <a:t>Updates</a:t>
            </a:r>
          </a:p>
          <a:p>
            <a:pPr lvl="1"/>
            <a:r>
              <a:rPr lang="en-US" dirty="0" smtClean="0">
                <a:latin typeface="+mj-lt"/>
              </a:rPr>
              <a:t>Monitoring</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11</a:t>
            </a:fld>
            <a:endParaRPr lang="en-US"/>
          </a:p>
        </p:txBody>
      </p:sp>
    </p:spTree>
    <p:extLst>
      <p:ext uri="{BB962C8B-B14F-4D97-AF65-F5344CB8AC3E}">
        <p14:creationId xmlns:p14="http://schemas.microsoft.com/office/powerpoint/2010/main" val="1304038196"/>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12</a:t>
            </a:fld>
            <a:endParaRPr lang="en-US"/>
          </a:p>
        </p:txBody>
      </p:sp>
      <p:grpSp>
        <p:nvGrpSpPr>
          <p:cNvPr id="5" name="Group 4"/>
          <p:cNvGrpSpPr/>
          <p:nvPr/>
        </p:nvGrpSpPr>
        <p:grpSpPr>
          <a:xfrm>
            <a:off x="716500" y="2711148"/>
            <a:ext cx="2364339" cy="1447365"/>
            <a:chOff x="4958360" y="2362629"/>
            <a:chExt cx="2364339" cy="1447365"/>
          </a:xfrm>
        </p:grpSpPr>
        <p:sp>
          <p:nvSpPr>
            <p:cNvPr id="6" name="Rectangle 5"/>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9" name="Picture 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10" name="Picture 9"/>
            <p:cNvPicPr>
              <a:picLocks noChangeAspect="1"/>
            </p:cNvPicPr>
            <p:nvPr/>
          </p:nvPicPr>
          <p:blipFill>
            <a:blip r:embed="rId2"/>
            <a:stretch>
              <a:fillRect/>
            </a:stretch>
          </p:blipFill>
          <p:spPr>
            <a:xfrm>
              <a:off x="5133822" y="2885044"/>
              <a:ext cx="572299" cy="467481"/>
            </a:xfrm>
            <a:prstGeom prst="rect">
              <a:avLst/>
            </a:prstGeom>
          </p:spPr>
        </p:pic>
      </p:grpSp>
      <p:sp>
        <p:nvSpPr>
          <p:cNvPr id="13" name="Rectangle 12"/>
          <p:cNvSpPr/>
          <p:nvPr/>
        </p:nvSpPr>
        <p:spPr>
          <a:xfrm>
            <a:off x="71650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716499" y="2711148"/>
            <a:ext cx="2364339" cy="1447365"/>
            <a:chOff x="4958360" y="2362629"/>
            <a:chExt cx="2364339" cy="1447365"/>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0" name="Picture 29"/>
            <p:cNvPicPr>
              <a:picLocks noChangeAspect="1"/>
            </p:cNvPicPr>
            <p:nvPr/>
          </p:nvPicPr>
          <p:blipFill>
            <a:blip r:embed="rId2"/>
            <a:stretch>
              <a:fillRect/>
            </a:stretch>
          </p:blipFill>
          <p:spPr>
            <a:xfrm>
              <a:off x="5133822" y="2885044"/>
              <a:ext cx="572299" cy="467481"/>
            </a:xfrm>
            <a:prstGeom prst="rect">
              <a:avLst/>
            </a:prstGeom>
          </p:spPr>
        </p:pic>
      </p:grpSp>
      <p:sp>
        <p:nvSpPr>
          <p:cNvPr id="31" name="Rectangle 30"/>
          <p:cNvSpPr/>
          <p:nvPr/>
        </p:nvSpPr>
        <p:spPr>
          <a:xfrm>
            <a:off x="71649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32" name="Group 31"/>
          <p:cNvGrpSpPr/>
          <p:nvPr/>
        </p:nvGrpSpPr>
        <p:grpSpPr>
          <a:xfrm>
            <a:off x="3789310" y="2711148"/>
            <a:ext cx="2364339" cy="1447365"/>
            <a:chOff x="4958360" y="2362629"/>
            <a:chExt cx="2364339" cy="1447365"/>
          </a:xfrm>
        </p:grpSpPr>
        <p:sp>
          <p:nvSpPr>
            <p:cNvPr id="33" name="Rectangle 32"/>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34" name="Picture 33"/>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35" name="Picture 34"/>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6" name="Picture 35"/>
            <p:cNvPicPr>
              <a:picLocks noChangeAspect="1"/>
            </p:cNvPicPr>
            <p:nvPr/>
          </p:nvPicPr>
          <p:blipFill>
            <a:blip r:embed="rId2"/>
            <a:stretch>
              <a:fillRect/>
            </a:stretch>
          </p:blipFill>
          <p:spPr>
            <a:xfrm>
              <a:off x="5133822" y="2885044"/>
              <a:ext cx="572299" cy="467481"/>
            </a:xfrm>
            <a:prstGeom prst="rect">
              <a:avLst/>
            </a:prstGeom>
          </p:spPr>
        </p:pic>
      </p:grpSp>
      <p:sp>
        <p:nvSpPr>
          <p:cNvPr id="37" name="Rectangle 36"/>
          <p:cNvSpPr/>
          <p:nvPr/>
        </p:nvSpPr>
        <p:spPr>
          <a:xfrm>
            <a:off x="378931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38" name="Group 37"/>
          <p:cNvGrpSpPr/>
          <p:nvPr/>
        </p:nvGrpSpPr>
        <p:grpSpPr>
          <a:xfrm>
            <a:off x="3789309" y="2711148"/>
            <a:ext cx="2364339" cy="1447365"/>
            <a:chOff x="4958360" y="2362629"/>
            <a:chExt cx="2364339" cy="1447365"/>
          </a:xfrm>
        </p:grpSpPr>
        <p:sp>
          <p:nvSpPr>
            <p:cNvPr id="39" name="Rectangle 38"/>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0" name="Picture 39"/>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41" name="Picture 40"/>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42" name="Picture 41"/>
            <p:cNvPicPr>
              <a:picLocks noChangeAspect="1"/>
            </p:cNvPicPr>
            <p:nvPr/>
          </p:nvPicPr>
          <p:blipFill>
            <a:blip r:embed="rId2"/>
            <a:stretch>
              <a:fillRect/>
            </a:stretch>
          </p:blipFill>
          <p:spPr>
            <a:xfrm>
              <a:off x="5133822" y="2885044"/>
              <a:ext cx="572299" cy="467481"/>
            </a:xfrm>
            <a:prstGeom prst="rect">
              <a:avLst/>
            </a:prstGeom>
          </p:spPr>
        </p:pic>
      </p:grpSp>
      <p:sp>
        <p:nvSpPr>
          <p:cNvPr id="43" name="Rectangle 42"/>
          <p:cNvSpPr/>
          <p:nvPr/>
        </p:nvSpPr>
        <p:spPr>
          <a:xfrm>
            <a:off x="378930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56" name="Group 55"/>
          <p:cNvGrpSpPr/>
          <p:nvPr/>
        </p:nvGrpSpPr>
        <p:grpSpPr>
          <a:xfrm>
            <a:off x="6876296" y="2711062"/>
            <a:ext cx="2364339" cy="1447365"/>
            <a:chOff x="4958360" y="2362629"/>
            <a:chExt cx="2364339" cy="1447365"/>
          </a:xfrm>
        </p:grpSpPr>
        <p:sp>
          <p:nvSpPr>
            <p:cNvPr id="57" name="Rectangle 5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8" name="Picture 5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59" name="Picture 5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60" name="Picture 59"/>
            <p:cNvPicPr>
              <a:picLocks noChangeAspect="1"/>
            </p:cNvPicPr>
            <p:nvPr/>
          </p:nvPicPr>
          <p:blipFill>
            <a:blip r:embed="rId2"/>
            <a:stretch>
              <a:fillRect/>
            </a:stretch>
          </p:blipFill>
          <p:spPr>
            <a:xfrm>
              <a:off x="5133822" y="2885044"/>
              <a:ext cx="572299" cy="467481"/>
            </a:xfrm>
            <a:prstGeom prst="rect">
              <a:avLst/>
            </a:prstGeom>
          </p:spPr>
        </p:pic>
      </p:grpSp>
      <p:sp>
        <p:nvSpPr>
          <p:cNvPr id="61" name="Rectangle 60"/>
          <p:cNvSpPr/>
          <p:nvPr/>
        </p:nvSpPr>
        <p:spPr>
          <a:xfrm>
            <a:off x="6876296"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62" name="Group 61"/>
          <p:cNvGrpSpPr/>
          <p:nvPr/>
        </p:nvGrpSpPr>
        <p:grpSpPr>
          <a:xfrm>
            <a:off x="6876295" y="2711062"/>
            <a:ext cx="2364339" cy="1447365"/>
            <a:chOff x="4958360" y="2362629"/>
            <a:chExt cx="2364339" cy="1447365"/>
          </a:xfrm>
        </p:grpSpPr>
        <p:sp>
          <p:nvSpPr>
            <p:cNvPr id="63" name="Rectangle 62"/>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64" name="Picture 63"/>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65" name="Picture 64"/>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66" name="Picture 65"/>
            <p:cNvPicPr>
              <a:picLocks noChangeAspect="1"/>
            </p:cNvPicPr>
            <p:nvPr/>
          </p:nvPicPr>
          <p:blipFill>
            <a:blip r:embed="rId2"/>
            <a:stretch>
              <a:fillRect/>
            </a:stretch>
          </p:blipFill>
          <p:spPr>
            <a:xfrm>
              <a:off x="5133822" y="2885044"/>
              <a:ext cx="572299" cy="467481"/>
            </a:xfrm>
            <a:prstGeom prst="rect">
              <a:avLst/>
            </a:prstGeom>
          </p:spPr>
        </p:pic>
      </p:grpSp>
      <p:sp>
        <p:nvSpPr>
          <p:cNvPr id="67" name="Rectangle 66"/>
          <p:cNvSpPr/>
          <p:nvPr/>
        </p:nvSpPr>
        <p:spPr>
          <a:xfrm>
            <a:off x="6876295"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Tree>
    <p:extLst>
      <p:ext uri="{BB962C8B-B14F-4D97-AF65-F5344CB8AC3E}">
        <p14:creationId xmlns:p14="http://schemas.microsoft.com/office/powerpoint/2010/main" val="795121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arn(inVertical)">
                                      <p:cBhvr>
                                        <p:cTn id="10" dur="500"/>
                                        <p:tgtEl>
                                          <p:spTgt spid="37"/>
                                        </p:tgtEl>
                                      </p:cBhvr>
                                    </p:animEffect>
                                  </p:childTnLst>
                                </p:cTn>
                              </p:par>
                              <p:par>
                                <p:cTn id="11" presetID="16" presetClass="entr" presetSubtype="21"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arn(inVertical)">
                                      <p:cBhvr>
                                        <p:cTn id="13" dur="500"/>
                                        <p:tgtEl>
                                          <p:spTgt spid="3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barn(inVertical)">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barn(inVertical)">
                                      <p:cBhvr>
                                        <p:cTn id="24" dur="500"/>
                                        <p:tgtEl>
                                          <p:spTgt spid="61"/>
                                        </p:tgtEl>
                                      </p:cBhvr>
                                    </p:animEffect>
                                  </p:childTnLst>
                                </p:cTn>
                              </p:par>
                              <p:par>
                                <p:cTn id="25" presetID="16" presetClass="entr" presetSubtype="21"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barn(inVertical)">
                                      <p:cBhvr>
                                        <p:cTn id="27" dur="500"/>
                                        <p:tgtEl>
                                          <p:spTgt spid="6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barn(inVertical)">
                                      <p:cBhvr>
                                        <p:cTn id="3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3" grpId="0" animBg="1"/>
      <p:bldP spid="61" grpId="0" animBg="1"/>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grpSp>
        <p:nvGrpSpPr>
          <p:cNvPr id="5" name="Group 4"/>
          <p:cNvGrpSpPr/>
          <p:nvPr/>
        </p:nvGrpSpPr>
        <p:grpSpPr>
          <a:xfrm>
            <a:off x="3899179" y="2541026"/>
            <a:ext cx="2364339" cy="1447365"/>
            <a:chOff x="4958360" y="2362629"/>
            <a:chExt cx="2364339" cy="1447365"/>
          </a:xfrm>
        </p:grpSpPr>
        <p:sp>
          <p:nvSpPr>
            <p:cNvPr id="6" name="Rectangle 5"/>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 name="Picture 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9" name="Picture 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10" name="Picture 9"/>
            <p:cNvPicPr>
              <a:picLocks noChangeAspect="1"/>
            </p:cNvPicPr>
            <p:nvPr/>
          </p:nvPicPr>
          <p:blipFill>
            <a:blip r:embed="rId2"/>
            <a:stretch>
              <a:fillRect/>
            </a:stretch>
          </p:blipFill>
          <p:spPr>
            <a:xfrm>
              <a:off x="5133822" y="2885044"/>
              <a:ext cx="572299" cy="467481"/>
            </a:xfrm>
            <a:prstGeom prst="rect">
              <a:avLst/>
            </a:prstGeom>
          </p:spPr>
        </p:pic>
      </p:grpSp>
      <p:sp>
        <p:nvSpPr>
          <p:cNvPr id="13" name="Rectangle 12"/>
          <p:cNvSpPr/>
          <p:nvPr/>
        </p:nvSpPr>
        <p:spPr>
          <a:xfrm>
            <a:off x="3899179" y="400441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3899178" y="2541026"/>
            <a:ext cx="2364339" cy="1447365"/>
            <a:chOff x="4958360" y="2362629"/>
            <a:chExt cx="2364339" cy="1447365"/>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556428" y="2871873"/>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845125" y="2885044"/>
              <a:ext cx="572299" cy="467481"/>
            </a:xfrm>
            <a:prstGeom prst="rect">
              <a:avLst/>
            </a:prstGeom>
          </p:spPr>
        </p:pic>
        <p:pic>
          <p:nvPicPr>
            <p:cNvPr id="30" name="Picture 29"/>
            <p:cNvPicPr>
              <a:picLocks noChangeAspect="1"/>
            </p:cNvPicPr>
            <p:nvPr/>
          </p:nvPicPr>
          <p:blipFill>
            <a:blip r:embed="rId2"/>
            <a:stretch>
              <a:fillRect/>
            </a:stretch>
          </p:blipFill>
          <p:spPr>
            <a:xfrm>
              <a:off x="5133822" y="2885044"/>
              <a:ext cx="572299" cy="467481"/>
            </a:xfrm>
            <a:prstGeom prst="rect">
              <a:avLst/>
            </a:prstGeom>
          </p:spPr>
        </p:pic>
      </p:grpSp>
      <p:sp>
        <p:nvSpPr>
          <p:cNvPr id="31" name="Rectangle 30"/>
          <p:cNvSpPr/>
          <p:nvPr/>
        </p:nvSpPr>
        <p:spPr>
          <a:xfrm>
            <a:off x="3899178" y="400441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44" name="Group 43"/>
          <p:cNvGrpSpPr/>
          <p:nvPr/>
        </p:nvGrpSpPr>
        <p:grpSpPr>
          <a:xfrm>
            <a:off x="354935" y="3329198"/>
            <a:ext cx="1792863" cy="1190005"/>
            <a:chOff x="199525" y="3319836"/>
            <a:chExt cx="1792863" cy="1190005"/>
          </a:xfrm>
        </p:grpSpPr>
        <p:sp>
          <p:nvSpPr>
            <p:cNvPr id="45" name="TextBox 44"/>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46" name="Group 45"/>
            <p:cNvGrpSpPr/>
            <p:nvPr/>
          </p:nvGrpSpPr>
          <p:grpSpPr>
            <a:xfrm>
              <a:off x="625228" y="3319836"/>
              <a:ext cx="941456" cy="493702"/>
              <a:chOff x="729527" y="2180022"/>
              <a:chExt cx="941456" cy="493702"/>
            </a:xfrm>
          </p:grpSpPr>
          <p:sp>
            <p:nvSpPr>
              <p:cNvPr id="47" name="Trapezoid 4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48" name="Picture 47"/>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49" name="Group 48"/>
          <p:cNvGrpSpPr/>
          <p:nvPr/>
        </p:nvGrpSpPr>
        <p:grpSpPr>
          <a:xfrm>
            <a:off x="364488" y="2136108"/>
            <a:ext cx="1801469" cy="614504"/>
            <a:chOff x="144154" y="2312570"/>
            <a:chExt cx="1801469" cy="614504"/>
          </a:xfrm>
        </p:grpSpPr>
        <p:pic>
          <p:nvPicPr>
            <p:cNvPr id="50" name="Picture 49"/>
            <p:cNvPicPr>
              <a:picLocks noChangeAspect="1"/>
            </p:cNvPicPr>
            <p:nvPr/>
          </p:nvPicPr>
          <p:blipFill>
            <a:blip r:embed="rId4">
              <a:biLevel thresh="25000"/>
            </a:blip>
            <a:stretch>
              <a:fillRect/>
            </a:stretch>
          </p:blipFill>
          <p:spPr>
            <a:xfrm>
              <a:off x="144154" y="2312570"/>
              <a:ext cx="435794" cy="614504"/>
            </a:xfrm>
            <a:prstGeom prst="rect">
              <a:avLst/>
            </a:prstGeom>
          </p:spPr>
        </p:pic>
        <p:pic>
          <p:nvPicPr>
            <p:cNvPr id="51" name="Picture 50"/>
            <p:cNvPicPr>
              <a:picLocks noChangeAspect="1"/>
            </p:cNvPicPr>
            <p:nvPr/>
          </p:nvPicPr>
          <p:blipFill>
            <a:blip r:embed="rId5">
              <a:biLevel thresh="25000"/>
            </a:blip>
            <a:stretch>
              <a:fillRect/>
            </a:stretch>
          </p:blipFill>
          <p:spPr>
            <a:xfrm>
              <a:off x="1369250" y="2442108"/>
              <a:ext cx="576373" cy="380566"/>
            </a:xfrm>
            <a:prstGeom prst="rect">
              <a:avLst/>
            </a:prstGeom>
          </p:spPr>
        </p:pic>
        <p:pic>
          <p:nvPicPr>
            <p:cNvPr id="52" name="Picture 51"/>
            <p:cNvPicPr>
              <a:picLocks noChangeAspect="1"/>
            </p:cNvPicPr>
            <p:nvPr/>
          </p:nvPicPr>
          <p:blipFill>
            <a:blip r:embed="rId6">
              <a:biLevel thresh="25000"/>
            </a:blip>
            <a:stretch>
              <a:fillRect/>
            </a:stretch>
          </p:blipFill>
          <p:spPr>
            <a:xfrm>
              <a:off x="625228" y="2419998"/>
              <a:ext cx="679390" cy="424786"/>
            </a:xfrm>
            <a:prstGeom prst="rect">
              <a:avLst/>
            </a:prstGeom>
          </p:spPr>
        </p:pic>
      </p:grpSp>
      <p:cxnSp>
        <p:nvCxnSpPr>
          <p:cNvPr id="53" name="Straight Arrow Connector 52"/>
          <p:cNvCxnSpPr>
            <a:endCxn id="4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722094" y="3576049"/>
            <a:ext cx="195972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7">
            <a:biLevel thresh="25000"/>
          </a:blip>
          <a:stretch>
            <a:fillRect/>
          </a:stretch>
        </p:blipFill>
        <p:spPr>
          <a:xfrm>
            <a:off x="7213769" y="2483258"/>
            <a:ext cx="553200" cy="584665"/>
          </a:xfrm>
          <a:prstGeom prst="rect">
            <a:avLst/>
          </a:prstGeom>
        </p:spPr>
      </p:pic>
      <p:sp>
        <p:nvSpPr>
          <p:cNvPr id="68" name="TextBox 67"/>
          <p:cNvSpPr txBox="1"/>
          <p:nvPr/>
        </p:nvSpPr>
        <p:spPr>
          <a:xfrm>
            <a:off x="7793001" y="2544561"/>
            <a:ext cx="2347309" cy="369332"/>
          </a:xfrm>
          <a:prstGeom prst="rect">
            <a:avLst/>
          </a:prstGeom>
          <a:noFill/>
        </p:spPr>
        <p:txBody>
          <a:bodyPr wrap="none" rtlCol="0">
            <a:spAutoFit/>
          </a:bodyPr>
          <a:lstStyle/>
          <a:p>
            <a:r>
              <a:rPr lang="en-US" dirty="0">
                <a:solidFill>
                  <a:prstClr val="white"/>
                </a:solidFill>
              </a:rPr>
              <a:t>Application Database</a:t>
            </a:r>
          </a:p>
        </p:txBody>
      </p:sp>
      <p:cxnSp>
        <p:nvCxnSpPr>
          <p:cNvPr id="69" name="Straight Arrow Connector 68"/>
          <p:cNvCxnSpPr>
            <a:endCxn id="55" idx="1"/>
          </p:cNvCxnSpPr>
          <p:nvPr/>
        </p:nvCxnSpPr>
        <p:spPr>
          <a:xfrm flipV="1">
            <a:off x="6392855" y="277559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0" name="Picture 69"/>
          <p:cNvPicPr>
            <a:picLocks noChangeAspect="1"/>
          </p:cNvPicPr>
          <p:nvPr/>
        </p:nvPicPr>
        <p:blipFill>
          <a:blip r:embed="rId8">
            <a:biLevel thresh="25000"/>
          </a:blip>
          <a:stretch>
            <a:fillRect/>
          </a:stretch>
        </p:blipFill>
        <p:spPr>
          <a:xfrm>
            <a:off x="7230265" y="3294859"/>
            <a:ext cx="605264" cy="527979"/>
          </a:xfrm>
          <a:prstGeom prst="rect">
            <a:avLst/>
          </a:prstGeom>
        </p:spPr>
      </p:pic>
      <p:sp>
        <p:nvSpPr>
          <p:cNvPr id="71" name="TextBox 70"/>
          <p:cNvSpPr txBox="1"/>
          <p:nvPr/>
        </p:nvSpPr>
        <p:spPr>
          <a:xfrm>
            <a:off x="7835529" y="3375890"/>
            <a:ext cx="1488293" cy="369332"/>
          </a:xfrm>
          <a:prstGeom prst="rect">
            <a:avLst/>
          </a:prstGeom>
          <a:noFill/>
        </p:spPr>
        <p:txBody>
          <a:bodyPr wrap="none" rtlCol="0">
            <a:spAutoFit/>
          </a:bodyPr>
          <a:lstStyle/>
          <a:p>
            <a:r>
              <a:rPr lang="en-US" dirty="0">
                <a:solidFill>
                  <a:prstClr val="white"/>
                </a:solidFill>
              </a:rPr>
              <a:t>Blob Storage</a:t>
            </a:r>
          </a:p>
        </p:txBody>
      </p:sp>
      <p:cxnSp>
        <p:nvCxnSpPr>
          <p:cNvPr id="72" name="Straight Arrow Connector 71"/>
          <p:cNvCxnSpPr/>
          <p:nvPr/>
        </p:nvCxnSpPr>
        <p:spPr>
          <a:xfrm flipV="1">
            <a:off x="6392855" y="3548024"/>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12733" y="3940183"/>
            <a:ext cx="638242" cy="548632"/>
          </a:xfrm>
          <a:prstGeom prst="rect">
            <a:avLst/>
          </a:prstGeom>
        </p:spPr>
      </p:pic>
      <p:sp>
        <p:nvSpPr>
          <p:cNvPr id="74" name="TextBox 73"/>
          <p:cNvSpPr txBox="1"/>
          <p:nvPr/>
        </p:nvSpPr>
        <p:spPr>
          <a:xfrm>
            <a:off x="7975562" y="4003926"/>
            <a:ext cx="726481" cy="369332"/>
          </a:xfrm>
          <a:prstGeom prst="rect">
            <a:avLst/>
          </a:prstGeom>
          <a:noFill/>
        </p:spPr>
        <p:txBody>
          <a:bodyPr wrap="none" rtlCol="0">
            <a:spAutoFit/>
          </a:bodyPr>
          <a:lstStyle/>
          <a:p>
            <a:r>
              <a:rPr lang="en-US" dirty="0" err="1" smtClean="0">
                <a:solidFill>
                  <a:prstClr val="white"/>
                </a:solidFill>
              </a:rPr>
              <a:t>Redis</a:t>
            </a:r>
            <a:endParaRPr lang="en-US" dirty="0">
              <a:solidFill>
                <a:prstClr val="white"/>
              </a:solidFill>
            </a:endParaRPr>
          </a:p>
        </p:txBody>
      </p:sp>
      <p:cxnSp>
        <p:nvCxnSpPr>
          <p:cNvPr id="75" name="Straight Arrow Connector 74"/>
          <p:cNvCxnSpPr/>
          <p:nvPr/>
        </p:nvCxnSpPr>
        <p:spPr>
          <a:xfrm flipV="1">
            <a:off x="6409351" y="4214499"/>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3854289"/>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Monolithic issues</a:t>
            </a:r>
            <a:endParaRPr lang="en-US" dirty="0"/>
          </a:p>
        </p:txBody>
      </p:sp>
      <p:sp>
        <p:nvSpPr>
          <p:cNvPr id="3" name="Content Placeholder 2"/>
          <p:cNvSpPr>
            <a:spLocks noGrp="1"/>
          </p:cNvSpPr>
          <p:nvPr>
            <p:ph idx="1"/>
          </p:nvPr>
        </p:nvSpPr>
        <p:spPr/>
        <p:txBody>
          <a:bodyPr/>
          <a:lstStyle/>
          <a:p>
            <a:r>
              <a:rPr lang="en-US" dirty="0" smtClean="0">
                <a:latin typeface="+mj-lt"/>
              </a:rPr>
              <a:t>Scaling</a:t>
            </a:r>
          </a:p>
          <a:p>
            <a:pPr lvl="1"/>
            <a:r>
              <a:rPr lang="en-US" dirty="0" smtClean="0">
                <a:latin typeface="+mj-lt"/>
              </a:rPr>
              <a:t>N:1 mapping on roles. Resources wasted</a:t>
            </a:r>
          </a:p>
          <a:p>
            <a:pPr lvl="1"/>
            <a:r>
              <a:rPr lang="en-US" dirty="0" smtClean="0">
                <a:latin typeface="+mj-lt"/>
              </a:rPr>
              <a:t>1:1 mapping on roles. Expensive, resources wasted.</a:t>
            </a:r>
          </a:p>
          <a:p>
            <a:r>
              <a:rPr lang="en-US" dirty="0" smtClean="0">
                <a:latin typeface="+mj-lt"/>
              </a:rPr>
              <a:t>Deployment takes time</a:t>
            </a:r>
          </a:p>
          <a:p>
            <a:r>
              <a:rPr lang="en-US" dirty="0" smtClean="0">
                <a:latin typeface="+mj-lt"/>
              </a:rPr>
              <a:t>Manual updates of components</a:t>
            </a:r>
          </a:p>
          <a:p>
            <a:r>
              <a:rPr lang="en-US" dirty="0" smtClean="0">
                <a:latin typeface="+mj-lt"/>
              </a:rPr>
              <a:t>App and project oriented</a:t>
            </a: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14</a:t>
            </a:fld>
            <a:endParaRPr lang="en-US"/>
          </a:p>
        </p:txBody>
      </p:sp>
    </p:spTree>
    <p:extLst>
      <p:ext uri="{BB962C8B-B14F-4D97-AF65-F5344CB8AC3E}">
        <p14:creationId xmlns:p14="http://schemas.microsoft.com/office/powerpoint/2010/main" val="222555340"/>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15</a:t>
            </a:fld>
            <a:endParaRPr lang="en-US"/>
          </a:p>
        </p:txBody>
      </p:sp>
      <p:sp>
        <p:nvSpPr>
          <p:cNvPr id="6" name="Rectangle 5"/>
          <p:cNvSpPr/>
          <p:nvPr/>
        </p:nvSpPr>
        <p:spPr>
          <a:xfrm>
            <a:off x="716500"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71650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grpSp>
        <p:nvGrpSpPr>
          <p:cNvPr id="26" name="Group 25"/>
          <p:cNvGrpSpPr/>
          <p:nvPr/>
        </p:nvGrpSpPr>
        <p:grpSpPr>
          <a:xfrm>
            <a:off x="716499" y="1531941"/>
            <a:ext cx="2364339" cy="2626572"/>
            <a:chOff x="4958360" y="1183422"/>
            <a:chExt cx="2364339" cy="2626572"/>
          </a:xfrm>
        </p:grpSpPr>
        <p:sp>
          <p:nvSpPr>
            <p:cNvPr id="27" name="Rectangle 2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8" name="Picture 27"/>
            <p:cNvPicPr>
              <a:picLocks noChangeAspect="1"/>
            </p:cNvPicPr>
            <p:nvPr/>
          </p:nvPicPr>
          <p:blipFill>
            <a:blip r:embed="rId2">
              <a:duotone>
                <a:prstClr val="black"/>
                <a:schemeClr val="accent6">
                  <a:tint val="45000"/>
                  <a:satMod val="400000"/>
                </a:schemeClr>
              </a:duotone>
            </a:blip>
            <a:stretch>
              <a:fillRect/>
            </a:stretch>
          </p:blipFill>
          <p:spPr>
            <a:xfrm>
              <a:off x="6465390" y="1183422"/>
              <a:ext cx="572299" cy="467481"/>
            </a:xfrm>
            <a:prstGeom prst="rect">
              <a:avLst/>
            </a:prstGeom>
          </p:spPr>
        </p:pic>
        <p:pic>
          <p:nvPicPr>
            <p:cNvPr id="29" name="Picture 28"/>
            <p:cNvPicPr>
              <a:picLocks noChangeAspect="1"/>
            </p:cNvPicPr>
            <p:nvPr/>
          </p:nvPicPr>
          <p:blipFill>
            <a:blip r:embed="rId2">
              <a:duotone>
                <a:schemeClr val="accent4">
                  <a:shade val="45000"/>
                  <a:satMod val="135000"/>
                </a:schemeClr>
                <a:prstClr val="white"/>
              </a:duotone>
            </a:blip>
            <a:stretch>
              <a:fillRect/>
            </a:stretch>
          </p:blipFill>
          <p:spPr>
            <a:xfrm>
              <a:off x="5706122" y="1189507"/>
              <a:ext cx="572299" cy="467481"/>
            </a:xfrm>
            <a:prstGeom prst="rect">
              <a:avLst/>
            </a:prstGeom>
          </p:spPr>
        </p:pic>
        <p:pic>
          <p:nvPicPr>
            <p:cNvPr id="30" name="Picture 29"/>
            <p:cNvPicPr>
              <a:picLocks noChangeAspect="1"/>
            </p:cNvPicPr>
            <p:nvPr/>
          </p:nvPicPr>
          <p:blipFill>
            <a:blip r:embed="rId2"/>
            <a:stretch>
              <a:fillRect/>
            </a:stretch>
          </p:blipFill>
          <p:spPr>
            <a:xfrm>
              <a:off x="4958933" y="1189508"/>
              <a:ext cx="572299" cy="467481"/>
            </a:xfrm>
            <a:prstGeom prst="rect">
              <a:avLst/>
            </a:prstGeom>
          </p:spPr>
        </p:pic>
      </p:grpSp>
      <p:sp>
        <p:nvSpPr>
          <p:cNvPr id="31" name="Rectangle 30"/>
          <p:cNvSpPr/>
          <p:nvPr/>
        </p:nvSpPr>
        <p:spPr>
          <a:xfrm>
            <a:off x="71649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33" name="Rectangle 32"/>
          <p:cNvSpPr/>
          <p:nvPr/>
        </p:nvSpPr>
        <p:spPr>
          <a:xfrm>
            <a:off x="3789310"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Rectangle 36"/>
          <p:cNvSpPr/>
          <p:nvPr/>
        </p:nvSpPr>
        <p:spPr>
          <a:xfrm>
            <a:off x="3789310"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39" name="Rectangle 38"/>
          <p:cNvSpPr/>
          <p:nvPr/>
        </p:nvSpPr>
        <p:spPr>
          <a:xfrm>
            <a:off x="3789309" y="2711148"/>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Rectangle 42"/>
          <p:cNvSpPr/>
          <p:nvPr/>
        </p:nvSpPr>
        <p:spPr>
          <a:xfrm>
            <a:off x="3789309" y="4174539"/>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57" name="Rectangle 56"/>
          <p:cNvSpPr/>
          <p:nvPr/>
        </p:nvSpPr>
        <p:spPr>
          <a:xfrm>
            <a:off x="6876296" y="2711062"/>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1" name="Rectangle 60"/>
          <p:cNvSpPr/>
          <p:nvPr/>
        </p:nvSpPr>
        <p:spPr>
          <a:xfrm>
            <a:off x="6876296"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sp>
        <p:nvSpPr>
          <p:cNvPr id="63" name="Rectangle 62"/>
          <p:cNvSpPr/>
          <p:nvPr/>
        </p:nvSpPr>
        <p:spPr>
          <a:xfrm>
            <a:off x="6876295" y="2711062"/>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7" name="Rectangle 66"/>
          <p:cNvSpPr/>
          <p:nvPr/>
        </p:nvSpPr>
        <p:spPr>
          <a:xfrm>
            <a:off x="6876295" y="41744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pic>
        <p:nvPicPr>
          <p:cNvPr id="44" name="Picture 43"/>
          <p:cNvPicPr>
            <a:picLocks noChangeAspect="1"/>
          </p:cNvPicPr>
          <p:nvPr/>
        </p:nvPicPr>
        <p:blipFill>
          <a:blip r:embed="rId2"/>
          <a:stretch>
            <a:fillRect/>
          </a:stretch>
        </p:blipFill>
        <p:spPr>
          <a:xfrm>
            <a:off x="841119" y="2852920"/>
            <a:ext cx="572299" cy="467481"/>
          </a:xfrm>
          <a:prstGeom prst="rect">
            <a:avLst/>
          </a:prstGeom>
        </p:spPr>
      </p:pic>
      <p:pic>
        <p:nvPicPr>
          <p:cNvPr id="45" name="Picture 44"/>
          <p:cNvPicPr>
            <a:picLocks noChangeAspect="1"/>
          </p:cNvPicPr>
          <p:nvPr/>
        </p:nvPicPr>
        <p:blipFill>
          <a:blip r:embed="rId2"/>
          <a:stretch>
            <a:fillRect/>
          </a:stretch>
        </p:blipFill>
        <p:spPr>
          <a:xfrm>
            <a:off x="3917472" y="2833003"/>
            <a:ext cx="572299" cy="467481"/>
          </a:xfrm>
          <a:prstGeom prst="rect">
            <a:avLst/>
          </a:prstGeom>
        </p:spPr>
      </p:pic>
      <p:pic>
        <p:nvPicPr>
          <p:cNvPr id="46" name="Picture 45"/>
          <p:cNvPicPr>
            <a:picLocks noChangeAspect="1"/>
          </p:cNvPicPr>
          <p:nvPr/>
        </p:nvPicPr>
        <p:blipFill>
          <a:blip r:embed="rId2"/>
          <a:stretch>
            <a:fillRect/>
          </a:stretch>
        </p:blipFill>
        <p:spPr>
          <a:xfrm>
            <a:off x="841119" y="3558560"/>
            <a:ext cx="572299" cy="467481"/>
          </a:xfrm>
          <a:prstGeom prst="rect">
            <a:avLst/>
          </a:prstGeom>
        </p:spPr>
      </p:pic>
      <p:pic>
        <p:nvPicPr>
          <p:cNvPr id="47" name="Picture 46"/>
          <p:cNvPicPr>
            <a:picLocks noChangeAspect="1"/>
          </p:cNvPicPr>
          <p:nvPr/>
        </p:nvPicPr>
        <p:blipFill>
          <a:blip r:embed="rId2">
            <a:duotone>
              <a:schemeClr val="accent4">
                <a:shade val="45000"/>
                <a:satMod val="135000"/>
              </a:schemeClr>
              <a:prstClr val="white"/>
            </a:duotone>
          </a:blip>
          <a:stretch>
            <a:fillRect/>
          </a:stretch>
        </p:blipFill>
        <p:spPr>
          <a:xfrm>
            <a:off x="1553133" y="2852920"/>
            <a:ext cx="572299" cy="467481"/>
          </a:xfrm>
          <a:prstGeom prst="rect">
            <a:avLst/>
          </a:prstGeom>
        </p:spPr>
      </p:pic>
      <p:pic>
        <p:nvPicPr>
          <p:cNvPr id="48" name="Picture 47"/>
          <p:cNvPicPr>
            <a:picLocks noChangeAspect="1"/>
          </p:cNvPicPr>
          <p:nvPr/>
        </p:nvPicPr>
        <p:blipFill>
          <a:blip r:embed="rId2">
            <a:duotone>
              <a:prstClr val="black"/>
              <a:schemeClr val="accent6">
                <a:tint val="45000"/>
                <a:satMod val="400000"/>
              </a:schemeClr>
            </a:duotone>
          </a:blip>
          <a:stretch>
            <a:fillRect/>
          </a:stretch>
        </p:blipFill>
        <p:spPr>
          <a:xfrm>
            <a:off x="3917472" y="3495758"/>
            <a:ext cx="572299" cy="467481"/>
          </a:xfrm>
          <a:prstGeom prst="rect">
            <a:avLst/>
          </a:prstGeom>
        </p:spPr>
      </p:pic>
      <p:pic>
        <p:nvPicPr>
          <p:cNvPr id="49" name="Picture 48"/>
          <p:cNvPicPr>
            <a:picLocks noChangeAspect="1"/>
          </p:cNvPicPr>
          <p:nvPr/>
        </p:nvPicPr>
        <p:blipFill>
          <a:blip r:embed="rId2">
            <a:duotone>
              <a:prstClr val="black"/>
              <a:schemeClr val="accent6">
                <a:tint val="45000"/>
                <a:satMod val="400000"/>
              </a:schemeClr>
            </a:duotone>
          </a:blip>
          <a:stretch>
            <a:fillRect/>
          </a:stretch>
        </p:blipFill>
        <p:spPr>
          <a:xfrm>
            <a:off x="4685328" y="2840592"/>
            <a:ext cx="572299" cy="467481"/>
          </a:xfrm>
          <a:prstGeom prst="rect">
            <a:avLst/>
          </a:prstGeom>
        </p:spPr>
      </p:pic>
      <p:pic>
        <p:nvPicPr>
          <p:cNvPr id="50" name="Picture 49"/>
          <p:cNvPicPr>
            <a:picLocks noChangeAspect="1"/>
          </p:cNvPicPr>
          <p:nvPr/>
        </p:nvPicPr>
        <p:blipFill>
          <a:blip r:embed="rId2">
            <a:duotone>
              <a:prstClr val="black"/>
              <a:schemeClr val="accent6">
                <a:tint val="45000"/>
                <a:satMod val="400000"/>
              </a:schemeClr>
            </a:duotone>
          </a:blip>
          <a:stretch>
            <a:fillRect/>
          </a:stretch>
        </p:blipFill>
        <p:spPr>
          <a:xfrm>
            <a:off x="5420752" y="2833002"/>
            <a:ext cx="572299" cy="467481"/>
          </a:xfrm>
          <a:prstGeom prst="rect">
            <a:avLst/>
          </a:prstGeom>
        </p:spPr>
      </p:pic>
      <p:pic>
        <p:nvPicPr>
          <p:cNvPr id="51" name="Picture 50"/>
          <p:cNvPicPr>
            <a:picLocks noChangeAspect="1"/>
          </p:cNvPicPr>
          <p:nvPr/>
        </p:nvPicPr>
        <p:blipFill>
          <a:blip r:embed="rId2">
            <a:duotone>
              <a:prstClr val="black"/>
              <a:schemeClr val="accent6">
                <a:tint val="45000"/>
                <a:satMod val="400000"/>
              </a:schemeClr>
            </a:duotone>
          </a:blip>
          <a:stretch>
            <a:fillRect/>
          </a:stretch>
        </p:blipFill>
        <p:spPr>
          <a:xfrm>
            <a:off x="1553132" y="3558560"/>
            <a:ext cx="572299" cy="467481"/>
          </a:xfrm>
          <a:prstGeom prst="rect">
            <a:avLst/>
          </a:prstGeom>
        </p:spPr>
      </p:pic>
      <p:pic>
        <p:nvPicPr>
          <p:cNvPr id="52" name="Picture 51"/>
          <p:cNvPicPr>
            <a:picLocks noChangeAspect="1"/>
          </p:cNvPicPr>
          <p:nvPr/>
        </p:nvPicPr>
        <p:blipFill>
          <a:blip r:embed="rId2">
            <a:duotone>
              <a:prstClr val="black"/>
              <a:schemeClr val="accent6">
                <a:tint val="45000"/>
                <a:satMod val="400000"/>
              </a:schemeClr>
            </a:duotone>
          </a:blip>
          <a:stretch>
            <a:fillRect/>
          </a:stretch>
        </p:blipFill>
        <p:spPr>
          <a:xfrm>
            <a:off x="2302688" y="2852920"/>
            <a:ext cx="572299" cy="467481"/>
          </a:xfrm>
          <a:prstGeom prst="rect">
            <a:avLst/>
          </a:prstGeom>
        </p:spPr>
      </p:pic>
      <p:pic>
        <p:nvPicPr>
          <p:cNvPr id="53" name="Picture 52"/>
          <p:cNvPicPr>
            <a:picLocks noChangeAspect="1"/>
          </p:cNvPicPr>
          <p:nvPr/>
        </p:nvPicPr>
        <p:blipFill>
          <a:blip r:embed="rId2">
            <a:duotone>
              <a:prstClr val="black"/>
              <a:schemeClr val="accent6">
                <a:tint val="45000"/>
                <a:satMod val="400000"/>
              </a:schemeClr>
            </a:duotone>
          </a:blip>
          <a:stretch>
            <a:fillRect/>
          </a:stretch>
        </p:blipFill>
        <p:spPr>
          <a:xfrm>
            <a:off x="2292247" y="3544345"/>
            <a:ext cx="572299" cy="467481"/>
          </a:xfrm>
          <a:prstGeom prst="rect">
            <a:avLst/>
          </a:prstGeom>
        </p:spPr>
      </p:pic>
      <p:pic>
        <p:nvPicPr>
          <p:cNvPr id="71" name="Picture 70"/>
          <p:cNvPicPr>
            <a:picLocks noChangeAspect="1"/>
          </p:cNvPicPr>
          <p:nvPr/>
        </p:nvPicPr>
        <p:blipFill>
          <a:blip r:embed="rId2">
            <a:duotone>
              <a:prstClr val="black"/>
              <a:schemeClr val="accent6">
                <a:tint val="45000"/>
                <a:satMod val="400000"/>
              </a:schemeClr>
            </a:duotone>
          </a:blip>
          <a:stretch>
            <a:fillRect/>
          </a:stretch>
        </p:blipFill>
        <p:spPr>
          <a:xfrm>
            <a:off x="4685328" y="3495758"/>
            <a:ext cx="572299" cy="467481"/>
          </a:xfrm>
          <a:prstGeom prst="rect">
            <a:avLst/>
          </a:prstGeom>
        </p:spPr>
      </p:pic>
      <p:pic>
        <p:nvPicPr>
          <p:cNvPr id="72" name="Picture 71"/>
          <p:cNvPicPr>
            <a:picLocks noChangeAspect="1"/>
          </p:cNvPicPr>
          <p:nvPr/>
        </p:nvPicPr>
        <p:blipFill>
          <a:blip r:embed="rId2">
            <a:duotone>
              <a:prstClr val="black"/>
              <a:schemeClr val="accent6">
                <a:tint val="45000"/>
                <a:satMod val="400000"/>
              </a:schemeClr>
            </a:duotone>
          </a:blip>
          <a:stretch>
            <a:fillRect/>
          </a:stretch>
        </p:blipFill>
        <p:spPr>
          <a:xfrm>
            <a:off x="5420752" y="3504719"/>
            <a:ext cx="572299" cy="467481"/>
          </a:xfrm>
          <a:prstGeom prst="rect">
            <a:avLst/>
          </a:prstGeom>
        </p:spPr>
      </p:pic>
      <p:pic>
        <p:nvPicPr>
          <p:cNvPr id="73" name="Picture 72"/>
          <p:cNvPicPr>
            <a:picLocks noChangeAspect="1"/>
          </p:cNvPicPr>
          <p:nvPr/>
        </p:nvPicPr>
        <p:blipFill>
          <a:blip r:embed="rId2">
            <a:duotone>
              <a:schemeClr val="accent4">
                <a:shade val="45000"/>
                <a:satMod val="135000"/>
              </a:schemeClr>
              <a:prstClr val="white"/>
            </a:duotone>
          </a:blip>
          <a:stretch>
            <a:fillRect/>
          </a:stretch>
        </p:blipFill>
        <p:spPr>
          <a:xfrm>
            <a:off x="6948507" y="2857812"/>
            <a:ext cx="572299" cy="467481"/>
          </a:xfrm>
          <a:prstGeom prst="rect">
            <a:avLst/>
          </a:prstGeom>
        </p:spPr>
      </p:pic>
      <p:pic>
        <p:nvPicPr>
          <p:cNvPr id="74" name="Picture 73"/>
          <p:cNvPicPr>
            <a:picLocks noChangeAspect="1"/>
          </p:cNvPicPr>
          <p:nvPr/>
        </p:nvPicPr>
        <p:blipFill>
          <a:blip r:embed="rId2"/>
          <a:stretch>
            <a:fillRect/>
          </a:stretch>
        </p:blipFill>
        <p:spPr>
          <a:xfrm>
            <a:off x="7624493" y="2853766"/>
            <a:ext cx="572299" cy="467481"/>
          </a:xfrm>
          <a:prstGeom prst="rect">
            <a:avLst/>
          </a:prstGeom>
        </p:spPr>
      </p:pic>
      <p:pic>
        <p:nvPicPr>
          <p:cNvPr id="75" name="Picture 74"/>
          <p:cNvPicPr>
            <a:picLocks noChangeAspect="1"/>
          </p:cNvPicPr>
          <p:nvPr/>
        </p:nvPicPr>
        <p:blipFill>
          <a:blip r:embed="rId2"/>
          <a:stretch>
            <a:fillRect/>
          </a:stretch>
        </p:blipFill>
        <p:spPr>
          <a:xfrm>
            <a:off x="6952158" y="3495757"/>
            <a:ext cx="572299" cy="467481"/>
          </a:xfrm>
          <a:prstGeom prst="rect">
            <a:avLst/>
          </a:prstGeom>
        </p:spPr>
      </p:pic>
    </p:spTree>
    <p:extLst>
      <p:ext uri="{BB962C8B-B14F-4D97-AF65-F5344CB8AC3E}">
        <p14:creationId xmlns:p14="http://schemas.microsoft.com/office/powerpoint/2010/main" val="6300984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inVertical)">
                                      <p:cBhvr>
                                        <p:cTn id="7" dur="500"/>
                                        <p:tgtEl>
                                          <p:spTgt spid="3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arn(inVertic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fade">
                                      <p:cBhvr>
                                        <p:cTn id="35" dur="500"/>
                                        <p:tgtEl>
                                          <p:spTgt spid="45"/>
                                        </p:tgtEl>
                                      </p:cBhvr>
                                    </p:animEffect>
                                  </p:childTnLst>
                                </p:cTn>
                              </p:par>
                              <p:par>
                                <p:cTn id="36" presetID="10" presetClass="entr" presetSubtype="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10"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10" presetClass="entr" presetSubtype="0" fill="hold" nodeType="with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fad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500"/>
                                        <p:tgtEl>
                                          <p:spTgt spid="73"/>
                                        </p:tgtEl>
                                      </p:cBhvr>
                                    </p:animEffect>
                                  </p:childTnLst>
                                </p:cTn>
                              </p:par>
                              <p:par>
                                <p:cTn id="56" presetID="10" presetClass="entr" presetSubtype="0" fill="hold"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fade">
                                      <p:cBhvr>
                                        <p:cTn id="58" dur="500"/>
                                        <p:tgtEl>
                                          <p:spTgt spid="74"/>
                                        </p:tgtEl>
                                      </p:cBhvr>
                                    </p:animEffect>
                                  </p:childTnLst>
                                </p:cTn>
                              </p:par>
                              <p:par>
                                <p:cTn id="59" presetID="10"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architecture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16</a:t>
            </a:fld>
            <a:endParaRPr lang="en-US"/>
          </a:p>
        </p:txBody>
      </p:sp>
      <p:pic>
        <p:nvPicPr>
          <p:cNvPr id="35" name="Picture 34"/>
          <p:cNvPicPr>
            <a:picLocks noChangeAspect="1"/>
          </p:cNvPicPr>
          <p:nvPr/>
        </p:nvPicPr>
        <p:blipFill>
          <a:blip r:embed="rId2"/>
          <a:stretch>
            <a:fillRect/>
          </a:stretch>
        </p:blipFill>
        <p:spPr>
          <a:xfrm>
            <a:off x="5712328" y="2992279"/>
            <a:ext cx="572299" cy="467481"/>
          </a:xfrm>
          <a:prstGeom prst="rect">
            <a:avLst/>
          </a:prstGeom>
        </p:spPr>
      </p:pic>
      <p:pic>
        <p:nvPicPr>
          <p:cNvPr id="36" name="Picture 35"/>
          <p:cNvPicPr>
            <a:picLocks noChangeAspect="1"/>
          </p:cNvPicPr>
          <p:nvPr/>
        </p:nvPicPr>
        <p:blipFill>
          <a:blip r:embed="rId2">
            <a:duotone>
              <a:schemeClr val="accent4">
                <a:shade val="45000"/>
                <a:satMod val="135000"/>
              </a:schemeClr>
              <a:prstClr val="white"/>
            </a:duotone>
          </a:blip>
          <a:stretch>
            <a:fillRect/>
          </a:stretch>
        </p:blipFill>
        <p:spPr>
          <a:xfrm>
            <a:off x="5712327" y="3779628"/>
            <a:ext cx="572299" cy="467481"/>
          </a:xfrm>
          <a:prstGeom prst="rect">
            <a:avLst/>
          </a:prstGeom>
        </p:spPr>
      </p:pic>
      <p:pic>
        <p:nvPicPr>
          <p:cNvPr id="38" name="Picture 37"/>
          <p:cNvPicPr>
            <a:picLocks noChangeAspect="1"/>
          </p:cNvPicPr>
          <p:nvPr/>
        </p:nvPicPr>
        <p:blipFill>
          <a:blip r:embed="rId2">
            <a:duotone>
              <a:prstClr val="black"/>
              <a:schemeClr val="accent6">
                <a:tint val="45000"/>
                <a:satMod val="400000"/>
              </a:schemeClr>
            </a:duotone>
          </a:blip>
          <a:stretch>
            <a:fillRect/>
          </a:stretch>
        </p:blipFill>
        <p:spPr>
          <a:xfrm>
            <a:off x="5712327" y="4502152"/>
            <a:ext cx="572299" cy="467481"/>
          </a:xfrm>
          <a:prstGeom prst="rect">
            <a:avLst/>
          </a:prstGeom>
        </p:spPr>
      </p:pic>
      <p:grpSp>
        <p:nvGrpSpPr>
          <p:cNvPr id="66" name="Group 65"/>
          <p:cNvGrpSpPr/>
          <p:nvPr/>
        </p:nvGrpSpPr>
        <p:grpSpPr>
          <a:xfrm>
            <a:off x="411642" y="3779628"/>
            <a:ext cx="1792863" cy="1190005"/>
            <a:chOff x="199525" y="3319836"/>
            <a:chExt cx="1792863" cy="1190005"/>
          </a:xfrm>
        </p:grpSpPr>
        <p:sp>
          <p:nvSpPr>
            <p:cNvPr id="68" name="TextBox 67"/>
            <p:cNvSpPr txBox="1"/>
            <p:nvPr/>
          </p:nvSpPr>
          <p:spPr>
            <a:xfrm>
              <a:off x="199525" y="3863510"/>
              <a:ext cx="1792863" cy="646331"/>
            </a:xfrm>
            <a:prstGeom prst="rect">
              <a:avLst/>
            </a:prstGeom>
            <a:noFill/>
          </p:spPr>
          <p:txBody>
            <a:bodyPr wrap="none" rtlCol="0">
              <a:spAutoFit/>
            </a:bodyPr>
            <a:lstStyle/>
            <a:p>
              <a:pPr algn="ctr"/>
              <a:r>
                <a:rPr lang="en-US" smtClean="0">
                  <a:solidFill>
                    <a:prstClr val="white"/>
                  </a:solidFill>
                </a:rPr>
                <a:t>Microsoft Azure</a:t>
              </a:r>
              <a:endParaRPr lang="en-US" dirty="0">
                <a:solidFill>
                  <a:prstClr val="white"/>
                </a:solidFill>
              </a:endParaRPr>
            </a:p>
            <a:p>
              <a:pPr algn="ctr"/>
              <a:r>
                <a:rPr lang="en-US" dirty="0">
                  <a:solidFill>
                    <a:prstClr val="white"/>
                  </a:solidFill>
                </a:rPr>
                <a:t>Load Balancer</a:t>
              </a:r>
            </a:p>
          </p:txBody>
        </p:sp>
        <p:grpSp>
          <p:nvGrpSpPr>
            <p:cNvPr id="69" name="Group 68"/>
            <p:cNvGrpSpPr/>
            <p:nvPr/>
          </p:nvGrpSpPr>
          <p:grpSpPr>
            <a:xfrm>
              <a:off x="625228" y="3319836"/>
              <a:ext cx="941456" cy="493702"/>
              <a:chOff x="729527" y="2180022"/>
              <a:chExt cx="941456" cy="493702"/>
            </a:xfrm>
          </p:grpSpPr>
          <p:sp>
            <p:nvSpPr>
              <p:cNvPr id="70" name="Trapezoid 69"/>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6" name="Picture 75"/>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77" name="Group 76"/>
          <p:cNvGrpSpPr/>
          <p:nvPr/>
        </p:nvGrpSpPr>
        <p:grpSpPr>
          <a:xfrm>
            <a:off x="421195" y="2586538"/>
            <a:ext cx="1801469" cy="614504"/>
            <a:chOff x="144154" y="2312570"/>
            <a:chExt cx="1801469" cy="614504"/>
          </a:xfrm>
        </p:grpSpPr>
        <p:pic>
          <p:nvPicPr>
            <p:cNvPr id="78" name="Picture 77"/>
            <p:cNvPicPr>
              <a:picLocks noChangeAspect="1"/>
            </p:cNvPicPr>
            <p:nvPr/>
          </p:nvPicPr>
          <p:blipFill>
            <a:blip r:embed="rId4">
              <a:biLevel thresh="25000"/>
            </a:blip>
            <a:stretch>
              <a:fillRect/>
            </a:stretch>
          </p:blipFill>
          <p:spPr>
            <a:xfrm>
              <a:off x="144154" y="2312570"/>
              <a:ext cx="435794" cy="614504"/>
            </a:xfrm>
            <a:prstGeom prst="rect">
              <a:avLst/>
            </a:prstGeom>
          </p:spPr>
        </p:pic>
        <p:pic>
          <p:nvPicPr>
            <p:cNvPr id="79" name="Picture 78"/>
            <p:cNvPicPr>
              <a:picLocks noChangeAspect="1"/>
            </p:cNvPicPr>
            <p:nvPr/>
          </p:nvPicPr>
          <p:blipFill>
            <a:blip r:embed="rId5">
              <a:biLevel thresh="25000"/>
            </a:blip>
            <a:stretch>
              <a:fillRect/>
            </a:stretch>
          </p:blipFill>
          <p:spPr>
            <a:xfrm>
              <a:off x="1369250" y="2442108"/>
              <a:ext cx="576373" cy="380566"/>
            </a:xfrm>
            <a:prstGeom prst="rect">
              <a:avLst/>
            </a:prstGeom>
          </p:spPr>
        </p:pic>
        <p:pic>
          <p:nvPicPr>
            <p:cNvPr id="80" name="Picture 79"/>
            <p:cNvPicPr>
              <a:picLocks noChangeAspect="1"/>
            </p:cNvPicPr>
            <p:nvPr/>
          </p:nvPicPr>
          <p:blipFill>
            <a:blip r:embed="rId6">
              <a:biLevel thresh="25000"/>
            </a:blip>
            <a:stretch>
              <a:fillRect/>
            </a:stretch>
          </p:blipFill>
          <p:spPr>
            <a:xfrm>
              <a:off x="625228" y="2419998"/>
              <a:ext cx="679390" cy="424786"/>
            </a:xfrm>
            <a:prstGeom prst="rect">
              <a:avLst/>
            </a:prstGeom>
          </p:spPr>
        </p:pic>
      </p:grpSp>
      <p:cxnSp>
        <p:nvCxnSpPr>
          <p:cNvPr id="81" name="Straight Arrow Connector 80"/>
          <p:cNvCxnSpPr>
            <a:endCxn id="70" idx="0"/>
          </p:cNvCxnSpPr>
          <p:nvPr/>
        </p:nvCxnSpPr>
        <p:spPr>
          <a:xfrm>
            <a:off x="1302529" y="322602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778801" y="4026479"/>
            <a:ext cx="195972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biLevel thresh="25000"/>
          </a:blip>
          <a:stretch>
            <a:fillRect/>
          </a:stretch>
        </p:blipFill>
        <p:spPr>
          <a:xfrm>
            <a:off x="7270476" y="2933688"/>
            <a:ext cx="553200" cy="584665"/>
          </a:xfrm>
          <a:prstGeom prst="rect">
            <a:avLst/>
          </a:prstGeom>
        </p:spPr>
      </p:pic>
      <p:sp>
        <p:nvSpPr>
          <p:cNvPr id="84" name="TextBox 83"/>
          <p:cNvSpPr txBox="1"/>
          <p:nvPr/>
        </p:nvSpPr>
        <p:spPr>
          <a:xfrm>
            <a:off x="7849708" y="2994991"/>
            <a:ext cx="2347309" cy="369332"/>
          </a:xfrm>
          <a:prstGeom prst="rect">
            <a:avLst/>
          </a:prstGeom>
          <a:noFill/>
        </p:spPr>
        <p:txBody>
          <a:bodyPr wrap="none" rtlCol="0">
            <a:spAutoFit/>
          </a:bodyPr>
          <a:lstStyle/>
          <a:p>
            <a:r>
              <a:rPr lang="en-US" dirty="0">
                <a:solidFill>
                  <a:prstClr val="white"/>
                </a:solidFill>
              </a:rPr>
              <a:t>Application Database</a:t>
            </a:r>
          </a:p>
        </p:txBody>
      </p:sp>
      <p:cxnSp>
        <p:nvCxnSpPr>
          <p:cNvPr id="85" name="Straight Arrow Connector 84"/>
          <p:cNvCxnSpPr>
            <a:endCxn id="83" idx="1"/>
          </p:cNvCxnSpPr>
          <p:nvPr/>
        </p:nvCxnSpPr>
        <p:spPr>
          <a:xfrm flipV="1">
            <a:off x="6449562" y="322602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8">
            <a:biLevel thresh="25000"/>
          </a:blip>
          <a:stretch>
            <a:fillRect/>
          </a:stretch>
        </p:blipFill>
        <p:spPr>
          <a:xfrm>
            <a:off x="7286972" y="3745289"/>
            <a:ext cx="605264" cy="527979"/>
          </a:xfrm>
          <a:prstGeom prst="rect">
            <a:avLst/>
          </a:prstGeom>
        </p:spPr>
      </p:pic>
      <p:sp>
        <p:nvSpPr>
          <p:cNvPr id="87" name="TextBox 86"/>
          <p:cNvSpPr txBox="1"/>
          <p:nvPr/>
        </p:nvSpPr>
        <p:spPr>
          <a:xfrm>
            <a:off x="7892236" y="3826320"/>
            <a:ext cx="1488293" cy="369332"/>
          </a:xfrm>
          <a:prstGeom prst="rect">
            <a:avLst/>
          </a:prstGeom>
          <a:noFill/>
        </p:spPr>
        <p:txBody>
          <a:bodyPr wrap="none" rtlCol="0">
            <a:spAutoFit/>
          </a:bodyPr>
          <a:lstStyle/>
          <a:p>
            <a:r>
              <a:rPr lang="en-US" dirty="0">
                <a:solidFill>
                  <a:prstClr val="white"/>
                </a:solidFill>
              </a:rPr>
              <a:t>Blob Storage</a:t>
            </a:r>
          </a:p>
        </p:txBody>
      </p:sp>
      <p:cxnSp>
        <p:nvCxnSpPr>
          <p:cNvPr id="88" name="Straight Arrow Connector 87"/>
          <p:cNvCxnSpPr/>
          <p:nvPr/>
        </p:nvCxnSpPr>
        <p:spPr>
          <a:xfrm flipV="1">
            <a:off x="6449562" y="3372187"/>
            <a:ext cx="772258" cy="637091"/>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rot="16200000">
            <a:off x="3540073" y="3755347"/>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Server</a:t>
            </a:r>
            <a:endParaRPr lang="en-US" dirty="0">
              <a:solidFill>
                <a:prstClr val="white"/>
              </a:solidFill>
            </a:endParaRPr>
          </a:p>
        </p:txBody>
      </p:sp>
      <p:cxnSp>
        <p:nvCxnSpPr>
          <p:cNvPr id="95" name="Straight Arrow Connector 94"/>
          <p:cNvCxnSpPr/>
          <p:nvPr/>
        </p:nvCxnSpPr>
        <p:spPr>
          <a:xfrm flipV="1">
            <a:off x="6412595" y="4103564"/>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70476" y="4510727"/>
            <a:ext cx="638242" cy="548632"/>
          </a:xfrm>
          <a:prstGeom prst="rect">
            <a:avLst/>
          </a:prstGeom>
        </p:spPr>
      </p:pic>
      <p:sp>
        <p:nvSpPr>
          <p:cNvPr id="97" name="TextBox 96"/>
          <p:cNvSpPr txBox="1"/>
          <p:nvPr/>
        </p:nvSpPr>
        <p:spPr>
          <a:xfrm>
            <a:off x="7933305" y="4574470"/>
            <a:ext cx="726481" cy="369332"/>
          </a:xfrm>
          <a:prstGeom prst="rect">
            <a:avLst/>
          </a:prstGeom>
          <a:noFill/>
        </p:spPr>
        <p:txBody>
          <a:bodyPr wrap="none" rtlCol="0">
            <a:spAutoFit/>
          </a:bodyPr>
          <a:lstStyle/>
          <a:p>
            <a:r>
              <a:rPr lang="en-US" dirty="0" err="1" smtClean="0">
                <a:solidFill>
                  <a:prstClr val="white"/>
                </a:solidFill>
              </a:rPr>
              <a:t>Redis</a:t>
            </a:r>
            <a:endParaRPr lang="en-US" dirty="0">
              <a:solidFill>
                <a:prstClr val="white"/>
              </a:solidFill>
            </a:endParaRPr>
          </a:p>
        </p:txBody>
      </p:sp>
      <p:cxnSp>
        <p:nvCxnSpPr>
          <p:cNvPr id="98" name="Straight Arrow Connector 97"/>
          <p:cNvCxnSpPr/>
          <p:nvPr/>
        </p:nvCxnSpPr>
        <p:spPr>
          <a:xfrm flipV="1">
            <a:off x="6367094" y="4785043"/>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170627"/>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a:t>
            </a:r>
            <a:r>
              <a:rPr lang="en-US" dirty="0" smtClean="0"/>
              <a:t> benefits</a:t>
            </a:r>
            <a:endParaRPr lang="en-US" dirty="0"/>
          </a:p>
        </p:txBody>
      </p:sp>
      <p:sp>
        <p:nvSpPr>
          <p:cNvPr id="3" name="Content Placeholder 2"/>
          <p:cNvSpPr>
            <a:spLocks noGrp="1"/>
          </p:cNvSpPr>
          <p:nvPr>
            <p:ph idx="1"/>
          </p:nvPr>
        </p:nvSpPr>
        <p:spPr>
          <a:xfrm>
            <a:off x="560798" y="1482812"/>
            <a:ext cx="11079822" cy="4995960"/>
          </a:xfrm>
        </p:spPr>
        <p:txBody>
          <a:bodyPr>
            <a:normAutofit/>
          </a:bodyPr>
          <a:lstStyle/>
          <a:p>
            <a:r>
              <a:rPr lang="en-US" dirty="0" smtClean="0">
                <a:latin typeface="+mj-lt"/>
              </a:rPr>
              <a:t>Scaling</a:t>
            </a:r>
          </a:p>
          <a:p>
            <a:pPr lvl="1"/>
            <a:r>
              <a:rPr lang="en-US" dirty="0" smtClean="0">
                <a:latin typeface="+mj-lt"/>
              </a:rPr>
              <a:t>Services scale independently</a:t>
            </a:r>
          </a:p>
          <a:p>
            <a:r>
              <a:rPr lang="en-US" dirty="0" smtClean="0">
                <a:latin typeface="+mj-lt"/>
              </a:rPr>
              <a:t>Fast deployments</a:t>
            </a:r>
          </a:p>
          <a:p>
            <a:r>
              <a:rPr lang="en-US" dirty="0" smtClean="0">
                <a:latin typeface="+mj-lt"/>
              </a:rPr>
              <a:t>Control over component updates</a:t>
            </a:r>
          </a:p>
          <a:p>
            <a:r>
              <a:rPr lang="en-US" dirty="0" smtClean="0">
                <a:latin typeface="+mj-lt"/>
              </a:rPr>
              <a:t>Business functionality oriented e.g.:</a:t>
            </a:r>
          </a:p>
          <a:p>
            <a:pPr lvl="1"/>
            <a:r>
              <a:rPr lang="en-US" dirty="0" smtClean="0">
                <a:latin typeface="+mj-lt"/>
              </a:rPr>
              <a:t>Send e-mails</a:t>
            </a:r>
          </a:p>
          <a:p>
            <a:pPr lvl="1"/>
            <a:r>
              <a:rPr lang="en-US" dirty="0" smtClean="0">
                <a:latin typeface="+mj-lt"/>
              </a:rPr>
              <a:t>Database CRUD</a:t>
            </a:r>
            <a:endParaRPr lang="en-US" dirty="0">
              <a:latin typeface="+mj-lt"/>
            </a:endParaRPr>
          </a:p>
          <a:p>
            <a:pPr lvl="1"/>
            <a:r>
              <a:rPr lang="en-US" dirty="0" smtClean="0">
                <a:latin typeface="+mj-lt"/>
              </a:rPr>
              <a:t>Payments</a:t>
            </a: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17</a:t>
            </a:fld>
            <a:endParaRPr lang="en-US"/>
          </a:p>
        </p:txBody>
      </p:sp>
    </p:spTree>
    <p:extLst>
      <p:ext uri="{BB962C8B-B14F-4D97-AF65-F5344CB8AC3E}">
        <p14:creationId xmlns:p14="http://schemas.microsoft.com/office/powerpoint/2010/main" val="293439113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Azure App Service</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3200" dirty="0" smtClean="0">
                <a:solidFill>
                  <a:srgbClr val="92D050"/>
                </a:solidFill>
              </a:rPr>
              <a:t>API Apps in detail</a:t>
            </a:r>
          </a:p>
        </p:txBody>
      </p:sp>
    </p:spTree>
    <p:extLst>
      <p:ext uri="{BB962C8B-B14F-4D97-AF65-F5344CB8AC3E}">
        <p14:creationId xmlns:p14="http://schemas.microsoft.com/office/powerpoint/2010/main" val="662935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API Apps!</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mj-lt"/>
              </a:rPr>
              <a:t>Build, deploy and consume APIs</a:t>
            </a:r>
          </a:p>
          <a:p>
            <a:r>
              <a:rPr lang="en-US" dirty="0" smtClean="0">
                <a:latin typeface="+mj-lt"/>
              </a:rPr>
              <a:t>API App is 1:1 mapping to a Web App</a:t>
            </a:r>
          </a:p>
          <a:p>
            <a:pPr lvl="1"/>
            <a:r>
              <a:rPr lang="en-US" dirty="0" smtClean="0">
                <a:latin typeface="+mj-lt"/>
              </a:rPr>
              <a:t>Extra metadata</a:t>
            </a:r>
          </a:p>
          <a:p>
            <a:r>
              <a:rPr lang="en-US" dirty="0" smtClean="0">
                <a:latin typeface="+mj-lt"/>
              </a:rPr>
              <a:t>Two forms</a:t>
            </a:r>
          </a:p>
          <a:p>
            <a:pPr lvl="1"/>
            <a:r>
              <a:rPr lang="en-US" dirty="0" smtClean="0">
                <a:latin typeface="+mj-lt"/>
              </a:rPr>
              <a:t>Code API Apps</a:t>
            </a:r>
          </a:p>
          <a:p>
            <a:pPr lvl="1"/>
            <a:r>
              <a:rPr lang="en-US" dirty="0" smtClean="0">
                <a:latin typeface="+mj-lt"/>
              </a:rPr>
              <a:t>Codeless API Apps*</a:t>
            </a:r>
          </a:p>
          <a:p>
            <a:r>
              <a:rPr lang="en-US" dirty="0" smtClean="0">
                <a:latin typeface="+mj-lt"/>
              </a:rPr>
              <a:t>Distributed through feeds aka galleries*</a:t>
            </a:r>
          </a:p>
          <a:p>
            <a:pPr lvl="1"/>
            <a:r>
              <a:rPr lang="en-US" dirty="0" smtClean="0">
                <a:latin typeface="+mj-lt"/>
              </a:rPr>
              <a:t>Public or private</a:t>
            </a:r>
          </a:p>
          <a:p>
            <a:pPr lvl="1"/>
            <a:endParaRPr lang="en-US" dirty="0">
              <a:latin typeface="+mj-lt"/>
            </a:endParaRPr>
          </a:p>
          <a:p>
            <a:pPr lvl="1"/>
            <a:endParaRPr lang="en-US" dirty="0" smtClean="0">
              <a:latin typeface="+mj-lt"/>
            </a:endParaRPr>
          </a:p>
          <a:p>
            <a:pPr marL="457200" lvl="1" indent="0">
              <a:buNone/>
            </a:pPr>
            <a:endParaRPr lang="en-US" dirty="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19</a:t>
            </a:fld>
            <a:endParaRPr lang="en-US"/>
          </a:p>
        </p:txBody>
      </p:sp>
    </p:spTree>
    <p:extLst>
      <p:ext uri="{BB962C8B-B14F-4D97-AF65-F5344CB8AC3E}">
        <p14:creationId xmlns:p14="http://schemas.microsoft.com/office/powerpoint/2010/main" val="229831769"/>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3" y="135096"/>
            <a:ext cx="11034445" cy="1875651"/>
          </a:xfrm>
        </p:spPr>
        <p:txBody>
          <a:bodyPr>
            <a:normAutofit/>
          </a:bodyPr>
          <a:lstStyle/>
          <a:p>
            <a:r>
              <a:rPr lang="en-US"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2155371"/>
            <a:ext cx="11585827" cy="4416879"/>
          </a:xfrm>
        </p:spPr>
        <p:txBody>
          <a:bodyPr numCol="2">
            <a:noAutofit/>
          </a:bodyPr>
          <a:lstStyle/>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Why Azure App Service (AAS)?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Platform Changes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What is AAS?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Developing API apps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Architecture &amp; Lifecycle</a:t>
            </a:r>
          </a:p>
        </p:txBody>
      </p:sp>
    </p:spTree>
    <p:extLst>
      <p:ext uri="{BB962C8B-B14F-4D97-AF65-F5344CB8AC3E}">
        <p14:creationId xmlns:p14="http://schemas.microsoft.com/office/powerpoint/2010/main" val="387754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Apps – In detail</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Deployed into an RG</a:t>
            </a:r>
          </a:p>
          <a:p>
            <a:r>
              <a:rPr lang="en-US" dirty="0" smtClean="0">
                <a:latin typeface="+mj-lt"/>
              </a:rPr>
              <a:t>Exposed through a gateway</a:t>
            </a:r>
          </a:p>
          <a:p>
            <a:r>
              <a:rPr lang="en-US" dirty="0" smtClean="0">
                <a:latin typeface="+mj-lt"/>
              </a:rPr>
              <a:t>Automatic or manual updates</a:t>
            </a:r>
          </a:p>
          <a:p>
            <a:r>
              <a:rPr lang="en-US" dirty="0" smtClean="0">
                <a:latin typeface="+mj-lt"/>
              </a:rPr>
              <a:t>Mix and match App Hosting </a:t>
            </a:r>
            <a:r>
              <a:rPr lang="en-US" dirty="0">
                <a:latin typeface="+mj-lt"/>
              </a:rPr>
              <a:t>P</a:t>
            </a:r>
            <a:r>
              <a:rPr lang="en-US" dirty="0" smtClean="0">
                <a:latin typeface="+mj-lt"/>
              </a:rPr>
              <a:t>lans</a:t>
            </a:r>
          </a:p>
          <a:p>
            <a:pPr lvl="1"/>
            <a:r>
              <a:rPr lang="en-US" dirty="0" smtClean="0">
                <a:latin typeface="+mj-lt"/>
              </a:rPr>
              <a:t>Different SKUs within the same RG</a:t>
            </a:r>
          </a:p>
          <a:p>
            <a:r>
              <a:rPr lang="en-US" dirty="0" smtClean="0">
                <a:latin typeface="+mj-lt"/>
              </a:rPr>
              <a:t>ARM template can be customized*</a:t>
            </a:r>
          </a:p>
          <a:p>
            <a:pPr lvl="1"/>
            <a:r>
              <a:rPr lang="en-US" dirty="0" smtClean="0">
                <a:latin typeface="+mj-lt"/>
              </a:rPr>
              <a:t>You can deploy dependencies, jobs etc.</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20</a:t>
            </a:fld>
            <a:endParaRPr lang="en-US"/>
          </a:p>
        </p:txBody>
      </p:sp>
    </p:spTree>
    <p:extLst>
      <p:ext uri="{BB962C8B-B14F-4D97-AF65-F5344CB8AC3E}">
        <p14:creationId xmlns:p14="http://schemas.microsoft.com/office/powerpoint/2010/main" val="3177553537"/>
      </p:ext>
    </p:extLst>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Code API Apps</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MVC Web API or other any technology</a:t>
            </a:r>
          </a:p>
          <a:p>
            <a:r>
              <a:rPr lang="en-US" dirty="0" smtClean="0">
                <a:latin typeface="+mj-lt"/>
              </a:rPr>
              <a:t>Swagger 2.0 for metadata</a:t>
            </a:r>
          </a:p>
          <a:p>
            <a:r>
              <a:rPr lang="en-US" dirty="0" smtClean="0">
                <a:latin typeface="+mj-lt"/>
              </a:rPr>
              <a:t>Visual Studio experience</a:t>
            </a:r>
          </a:p>
          <a:p>
            <a:r>
              <a:rPr lang="en-US" dirty="0" smtClean="0">
                <a:latin typeface="+mj-lt"/>
              </a:rPr>
              <a:t>Build, Package*, Deploy</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21</a:t>
            </a:fld>
            <a:endParaRPr lang="en-US"/>
          </a:p>
        </p:txBody>
      </p:sp>
    </p:spTree>
    <p:extLst>
      <p:ext uri="{BB962C8B-B14F-4D97-AF65-F5344CB8AC3E}">
        <p14:creationId xmlns:p14="http://schemas.microsoft.com/office/powerpoint/2010/main" val="665388337"/>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Let’s build a code API App</a:t>
            </a:r>
            <a:endParaRPr lang="en-US" dirty="0"/>
          </a:p>
        </p:txBody>
      </p:sp>
      <p:sp>
        <p:nvSpPr>
          <p:cNvPr id="6" name="Subtitle 5"/>
          <p:cNvSpPr>
            <a:spLocks noGrp="1"/>
          </p:cNvSpPr>
          <p:nvPr>
            <p:ph type="subTitle" idx="1"/>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22</a:t>
            </a:fld>
            <a:endParaRPr lang="en-US"/>
          </a:p>
        </p:txBody>
      </p:sp>
    </p:spTree>
    <p:extLst>
      <p:ext uri="{BB962C8B-B14F-4D97-AF65-F5344CB8AC3E}">
        <p14:creationId xmlns:p14="http://schemas.microsoft.com/office/powerpoint/2010/main" val="3943803319"/>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did we do?</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Created an API App using the template</a:t>
            </a:r>
          </a:p>
          <a:p>
            <a:pPr lvl="1"/>
            <a:r>
              <a:rPr lang="en-US" dirty="0" smtClean="0">
                <a:latin typeface="+mj-lt"/>
              </a:rPr>
              <a:t>This can also be any other technology</a:t>
            </a:r>
          </a:p>
          <a:p>
            <a:r>
              <a:rPr lang="en-US" dirty="0" smtClean="0">
                <a:latin typeface="+mj-lt"/>
              </a:rPr>
              <a:t>Change some (simple) code</a:t>
            </a:r>
          </a:p>
          <a:p>
            <a:r>
              <a:rPr lang="en-US" dirty="0" smtClean="0">
                <a:latin typeface="+mj-lt"/>
              </a:rPr>
              <a:t>App Service SDK is already present</a:t>
            </a:r>
          </a:p>
          <a:p>
            <a:pPr lvl="1"/>
            <a:r>
              <a:rPr lang="en-US" dirty="0" err="1" smtClean="0">
                <a:latin typeface="+mj-lt"/>
              </a:rPr>
              <a:t>Swashbuckle</a:t>
            </a:r>
            <a:r>
              <a:rPr lang="en-US" dirty="0" smtClean="0">
                <a:latin typeface="+mj-lt"/>
              </a:rPr>
              <a:t> (Swagger Metadata 2.0)</a:t>
            </a:r>
          </a:p>
          <a:p>
            <a:pPr lvl="1"/>
            <a:r>
              <a:rPr lang="en-US" dirty="0" smtClean="0">
                <a:latin typeface="+mj-lt"/>
              </a:rPr>
              <a:t>Some required metadata files</a:t>
            </a:r>
            <a:endParaRPr lang="en-US" dirty="0">
              <a:latin typeface="+mj-lt"/>
            </a:endParaRPr>
          </a:p>
          <a:p>
            <a:r>
              <a:rPr lang="en-US" dirty="0" smtClean="0">
                <a:latin typeface="+mj-lt"/>
              </a:rPr>
              <a:t>Deployed to the API App container</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3257734226"/>
      </p:ext>
    </p:extLst>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Let’s consume the API App</a:t>
            </a:r>
            <a:endParaRPr lang="en-US" dirty="0"/>
          </a:p>
        </p:txBody>
      </p:sp>
      <p:sp>
        <p:nvSpPr>
          <p:cNvPr id="6" name="Subtitle 5"/>
          <p:cNvSpPr>
            <a:spLocks noGrp="1"/>
          </p:cNvSpPr>
          <p:nvPr>
            <p:ph type="subTitle" idx="1"/>
          </p:nvPr>
        </p:nvSpPr>
        <p:spPr/>
        <p:txBody>
          <a:bodyPr/>
          <a:lstStyle/>
          <a:p>
            <a:r>
              <a:rPr lang="en-US" dirty="0" smtClean="0"/>
              <a:t>Demo</a:t>
            </a:r>
            <a:endParaRPr lang="en-US" dirty="0"/>
          </a:p>
        </p:txBody>
      </p:sp>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pPr/>
              <a:t>24</a:t>
            </a:fld>
            <a:endParaRPr lang="en-US"/>
          </a:p>
        </p:txBody>
      </p:sp>
    </p:spTree>
    <p:extLst>
      <p:ext uri="{BB962C8B-B14F-4D97-AF65-F5344CB8AC3E}">
        <p14:creationId xmlns:p14="http://schemas.microsoft.com/office/powerpoint/2010/main" val="2210485312"/>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the SDK</a:t>
            </a:r>
            <a:endParaRPr lang="en-US" dirty="0"/>
          </a:p>
        </p:txBody>
      </p:sp>
      <p:sp>
        <p:nvSpPr>
          <p:cNvPr id="3" name="Content Placeholder 2"/>
          <p:cNvSpPr>
            <a:spLocks noGrp="1"/>
          </p:cNvSpPr>
          <p:nvPr>
            <p:ph idx="1"/>
          </p:nvPr>
        </p:nvSpPr>
        <p:spPr>
          <a:xfrm>
            <a:off x="560798" y="1482812"/>
            <a:ext cx="11079822" cy="4960518"/>
          </a:xfrm>
        </p:spPr>
        <p:txBody>
          <a:bodyPr/>
          <a:lstStyle/>
          <a:p>
            <a:r>
              <a:rPr lang="en-US" dirty="0" smtClean="0">
                <a:latin typeface="+mj-lt"/>
              </a:rPr>
              <a:t>Created a simple console app</a:t>
            </a:r>
          </a:p>
          <a:p>
            <a:r>
              <a:rPr lang="en-US" dirty="0" smtClean="0">
                <a:latin typeface="+mj-lt"/>
              </a:rPr>
              <a:t>Added the API App Client</a:t>
            </a:r>
          </a:p>
          <a:p>
            <a:pPr lvl="1"/>
            <a:r>
              <a:rPr lang="en-US" dirty="0" smtClean="0">
                <a:latin typeface="+mj-lt"/>
              </a:rPr>
              <a:t>It generated the SDK/library for us</a:t>
            </a:r>
          </a:p>
          <a:p>
            <a:r>
              <a:rPr lang="en-US" dirty="0" smtClean="0">
                <a:latin typeface="+mj-lt"/>
              </a:rPr>
              <a:t>Called the API using strongly typed code </a:t>
            </a:r>
            <a:r>
              <a:rPr lang="en-US" dirty="0" smtClean="0">
                <a:latin typeface="+mj-lt"/>
                <a:sym typeface="Wingdings" panose="05000000000000000000" pitchFamily="2" charset="2"/>
              </a:rPr>
              <a:t></a:t>
            </a:r>
            <a:endParaRPr lang="en-US" dirty="0" smtClean="0">
              <a:latin typeface="+mj-lt"/>
            </a:endParaRPr>
          </a:p>
        </p:txBody>
      </p:sp>
      <p:sp>
        <p:nvSpPr>
          <p:cNvPr id="4" name="Slide Number Placeholder 3"/>
          <p:cNvSpPr>
            <a:spLocks noGrp="1"/>
          </p:cNvSpPr>
          <p:nvPr>
            <p:ph type="sldNum" sz="quarter" idx="12"/>
          </p:nvPr>
        </p:nvSpPr>
        <p:spPr/>
        <p:txBody>
          <a:bodyPr/>
          <a:lstStyle/>
          <a:p>
            <a:fld id="{0A164282-434E-41D4-9582-783D542A7B68}" type="slidenum">
              <a:rPr lang="en-US" smtClean="0"/>
              <a:pPr/>
              <a:t>25</a:t>
            </a:fld>
            <a:endParaRPr lang="en-US"/>
          </a:p>
        </p:txBody>
      </p:sp>
    </p:spTree>
    <p:extLst>
      <p:ext uri="{BB962C8B-B14F-4D97-AF65-F5344CB8AC3E}">
        <p14:creationId xmlns:p14="http://schemas.microsoft.com/office/powerpoint/2010/main" val="2663509626"/>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Authentication</a:t>
            </a:r>
            <a:endParaRPr lang="en-US" dirty="0"/>
          </a:p>
        </p:txBody>
      </p:sp>
      <p:sp>
        <p:nvSpPr>
          <p:cNvPr id="7" name="Content Placeholder 6"/>
          <p:cNvSpPr>
            <a:spLocks noGrp="1"/>
          </p:cNvSpPr>
          <p:nvPr>
            <p:ph idx="1"/>
          </p:nvPr>
        </p:nvSpPr>
        <p:spPr>
          <a:xfrm>
            <a:off x="560798" y="1482812"/>
            <a:ext cx="11079822" cy="4988872"/>
          </a:xfrm>
        </p:spPr>
        <p:txBody>
          <a:bodyPr>
            <a:normAutofit fontScale="85000" lnSpcReduction="20000"/>
          </a:bodyPr>
          <a:lstStyle/>
          <a:p>
            <a:r>
              <a:rPr lang="en-US" dirty="0" smtClean="0">
                <a:latin typeface="+mj-lt"/>
              </a:rPr>
              <a:t>Multiple Identity providers supported</a:t>
            </a:r>
          </a:p>
          <a:p>
            <a:r>
              <a:rPr lang="en-US" dirty="0" smtClean="0">
                <a:latin typeface="+mj-lt"/>
              </a:rPr>
              <a:t>Authentication is done at the gateway</a:t>
            </a:r>
          </a:p>
          <a:p>
            <a:pPr lvl="1"/>
            <a:r>
              <a:rPr lang="en-US" dirty="0" smtClean="0">
                <a:latin typeface="+mj-lt"/>
              </a:rPr>
              <a:t>You get a token on your App Service Apps</a:t>
            </a:r>
          </a:p>
          <a:p>
            <a:r>
              <a:rPr lang="en-US" dirty="0" err="1" smtClean="0">
                <a:latin typeface="+mj-lt"/>
              </a:rPr>
              <a:t>IdPs</a:t>
            </a:r>
            <a:r>
              <a:rPr lang="en-US" dirty="0" smtClean="0">
                <a:latin typeface="+mj-lt"/>
              </a:rPr>
              <a:t> supported:</a:t>
            </a:r>
          </a:p>
          <a:p>
            <a:pPr lvl="1"/>
            <a:r>
              <a:rPr lang="en-US" dirty="0" smtClean="0">
                <a:latin typeface="+mj-lt"/>
              </a:rPr>
              <a:t>AAD</a:t>
            </a:r>
          </a:p>
          <a:p>
            <a:pPr lvl="1"/>
            <a:r>
              <a:rPr lang="en-US" dirty="0" smtClean="0">
                <a:latin typeface="+mj-lt"/>
              </a:rPr>
              <a:t>MSA</a:t>
            </a:r>
          </a:p>
          <a:p>
            <a:pPr lvl="1"/>
            <a:r>
              <a:rPr lang="en-US" dirty="0" smtClean="0">
                <a:latin typeface="+mj-lt"/>
              </a:rPr>
              <a:t>Facebook</a:t>
            </a:r>
          </a:p>
          <a:p>
            <a:pPr lvl="1"/>
            <a:r>
              <a:rPr lang="en-US" dirty="0" smtClean="0">
                <a:latin typeface="+mj-lt"/>
              </a:rPr>
              <a:t>Twitter</a:t>
            </a:r>
          </a:p>
          <a:p>
            <a:pPr lvl="1"/>
            <a:r>
              <a:rPr lang="en-US" dirty="0" smtClean="0">
                <a:latin typeface="+mj-lt"/>
              </a:rPr>
              <a:t>Google</a:t>
            </a:r>
          </a:p>
          <a:p>
            <a:r>
              <a:rPr lang="en-US" dirty="0" smtClean="0">
                <a:latin typeface="+mj-lt"/>
              </a:rPr>
              <a:t>API Apps can have be:</a:t>
            </a:r>
          </a:p>
          <a:p>
            <a:pPr lvl="1"/>
            <a:r>
              <a:rPr lang="en-US" dirty="0" smtClean="0">
                <a:latin typeface="+mj-lt"/>
              </a:rPr>
              <a:t>Internal</a:t>
            </a:r>
          </a:p>
          <a:p>
            <a:pPr lvl="1"/>
            <a:r>
              <a:rPr lang="en-US" dirty="0" smtClean="0">
                <a:latin typeface="+mj-lt"/>
              </a:rPr>
              <a:t>Public Anonymous</a:t>
            </a:r>
          </a:p>
          <a:p>
            <a:pPr lvl="1"/>
            <a:r>
              <a:rPr lang="en-US" dirty="0" smtClean="0">
                <a:latin typeface="+mj-lt"/>
              </a:rPr>
              <a:t>Public Authenticated</a:t>
            </a:r>
            <a:endParaRPr lang="en-US" dirty="0">
              <a:latin typeface="+mj-lt"/>
            </a:endParaRPr>
          </a:p>
        </p:txBody>
      </p:sp>
    </p:spTree>
    <p:extLst>
      <p:ext uri="{BB962C8B-B14F-4D97-AF65-F5344CB8AC3E}">
        <p14:creationId xmlns:p14="http://schemas.microsoft.com/office/powerpoint/2010/main" val="625867623"/>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Summary of features</a:t>
            </a:r>
            <a:endParaRPr lang="en-US" dirty="0"/>
          </a:p>
        </p:txBody>
      </p:sp>
      <p:sp>
        <p:nvSpPr>
          <p:cNvPr id="7" name="Content Placeholder 6"/>
          <p:cNvSpPr>
            <a:spLocks noGrp="1"/>
          </p:cNvSpPr>
          <p:nvPr>
            <p:ph idx="1"/>
          </p:nvPr>
        </p:nvSpPr>
        <p:spPr>
          <a:xfrm>
            <a:off x="560798" y="1482812"/>
            <a:ext cx="11079822" cy="4988872"/>
          </a:xfrm>
        </p:spPr>
        <p:txBody>
          <a:bodyPr>
            <a:normAutofit/>
          </a:bodyPr>
          <a:lstStyle/>
          <a:p>
            <a:r>
              <a:rPr lang="en-US" dirty="0" smtClean="0">
                <a:latin typeface="+mj-lt"/>
              </a:rPr>
              <a:t>Available now:</a:t>
            </a:r>
          </a:p>
          <a:p>
            <a:pPr lvl="1"/>
            <a:r>
              <a:rPr lang="en-US" dirty="0" smtClean="0">
                <a:latin typeface="+mj-lt"/>
              </a:rPr>
              <a:t>Seamless authentication</a:t>
            </a:r>
          </a:p>
          <a:p>
            <a:pPr lvl="1"/>
            <a:r>
              <a:rPr lang="en-US" dirty="0" smtClean="0">
                <a:latin typeface="+mj-lt"/>
              </a:rPr>
              <a:t>API definition and </a:t>
            </a:r>
            <a:r>
              <a:rPr lang="en-US" dirty="0">
                <a:latin typeface="+mj-lt"/>
              </a:rPr>
              <a:t>c</a:t>
            </a:r>
            <a:r>
              <a:rPr lang="en-US" dirty="0" smtClean="0">
                <a:latin typeface="+mj-lt"/>
              </a:rPr>
              <a:t>ode generation in Visual Studio</a:t>
            </a:r>
          </a:p>
          <a:p>
            <a:pPr lvl="1"/>
            <a:r>
              <a:rPr lang="en-US" dirty="0" smtClean="0">
                <a:latin typeface="+mj-lt"/>
              </a:rPr>
              <a:t>Integration with Logic Apps</a:t>
            </a:r>
          </a:p>
          <a:p>
            <a:r>
              <a:rPr lang="en-US" dirty="0" smtClean="0">
                <a:latin typeface="+mj-lt"/>
              </a:rPr>
              <a:t>Coming in the near future:</a:t>
            </a:r>
          </a:p>
          <a:p>
            <a:pPr lvl="1"/>
            <a:r>
              <a:rPr lang="en-US" dirty="0" smtClean="0">
                <a:latin typeface="+mj-lt"/>
              </a:rPr>
              <a:t>Galleries (marketplace)</a:t>
            </a:r>
          </a:p>
          <a:p>
            <a:pPr lvl="1"/>
            <a:r>
              <a:rPr lang="en-US" dirty="0" smtClean="0">
                <a:latin typeface="+mj-lt"/>
              </a:rPr>
              <a:t>Packaging and dependencies with ARM templates</a:t>
            </a:r>
          </a:p>
          <a:p>
            <a:pPr lvl="1"/>
            <a:r>
              <a:rPr lang="en-US" dirty="0" smtClean="0">
                <a:latin typeface="+mj-lt"/>
              </a:rPr>
              <a:t>API management</a:t>
            </a:r>
          </a:p>
          <a:p>
            <a:pPr lvl="1"/>
            <a:r>
              <a:rPr lang="en-US" dirty="0" smtClean="0">
                <a:latin typeface="+mj-lt"/>
              </a:rPr>
              <a:t>Codeless API Apps</a:t>
            </a:r>
            <a:endParaRPr lang="en-US" dirty="0">
              <a:latin typeface="+mj-lt"/>
            </a:endParaRPr>
          </a:p>
        </p:txBody>
      </p:sp>
    </p:spTree>
    <p:extLst>
      <p:ext uri="{BB962C8B-B14F-4D97-AF65-F5344CB8AC3E}">
        <p14:creationId xmlns:p14="http://schemas.microsoft.com/office/powerpoint/2010/main" val="763600200"/>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sz="9600" dirty="0" smtClean="0"/>
              <a:t>API App Architecture</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endParaRPr lang="en-US" sz="3200" dirty="0" smtClean="0">
              <a:solidFill>
                <a:srgbClr val="92D050"/>
              </a:solidFill>
            </a:endParaRPr>
          </a:p>
        </p:txBody>
      </p:sp>
    </p:spTree>
    <p:extLst>
      <p:ext uri="{BB962C8B-B14F-4D97-AF65-F5344CB8AC3E}">
        <p14:creationId xmlns:p14="http://schemas.microsoft.com/office/powerpoint/2010/main" val="1503717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pic>
        <p:nvPicPr>
          <p:cNvPr id="35" name="Picture 34"/>
          <p:cNvPicPr>
            <a:picLocks noChangeAspect="1"/>
          </p:cNvPicPr>
          <p:nvPr/>
        </p:nvPicPr>
        <p:blipFill>
          <a:blip r:embed="rId2"/>
          <a:stretch>
            <a:fillRect/>
          </a:stretch>
        </p:blipFill>
        <p:spPr>
          <a:xfrm>
            <a:off x="5901358" y="4181837"/>
            <a:ext cx="572299" cy="467481"/>
          </a:xfrm>
          <a:prstGeom prst="rect">
            <a:avLst/>
          </a:prstGeom>
        </p:spPr>
      </p:pic>
      <p:pic>
        <p:nvPicPr>
          <p:cNvPr id="36" name="Picture 35"/>
          <p:cNvPicPr>
            <a:picLocks noChangeAspect="1"/>
          </p:cNvPicPr>
          <p:nvPr/>
        </p:nvPicPr>
        <p:blipFill>
          <a:blip r:embed="rId2">
            <a:duotone>
              <a:schemeClr val="accent4">
                <a:shade val="45000"/>
                <a:satMod val="135000"/>
              </a:schemeClr>
              <a:prstClr val="white"/>
            </a:duotone>
          </a:blip>
          <a:stretch>
            <a:fillRect/>
          </a:stretch>
        </p:blipFill>
        <p:spPr>
          <a:xfrm>
            <a:off x="7759115" y="4176034"/>
            <a:ext cx="572299" cy="467481"/>
          </a:xfrm>
          <a:prstGeom prst="rect">
            <a:avLst/>
          </a:prstGeom>
        </p:spPr>
      </p:pic>
      <p:pic>
        <p:nvPicPr>
          <p:cNvPr id="38" name="Picture 37"/>
          <p:cNvPicPr>
            <a:picLocks noChangeAspect="1"/>
          </p:cNvPicPr>
          <p:nvPr/>
        </p:nvPicPr>
        <p:blipFill>
          <a:blip r:embed="rId2">
            <a:duotone>
              <a:prstClr val="black"/>
              <a:schemeClr val="accent6">
                <a:tint val="45000"/>
                <a:satMod val="400000"/>
              </a:schemeClr>
            </a:duotone>
          </a:blip>
          <a:stretch>
            <a:fillRect/>
          </a:stretch>
        </p:blipFill>
        <p:spPr>
          <a:xfrm>
            <a:off x="9699288" y="4176034"/>
            <a:ext cx="572299" cy="467481"/>
          </a:xfrm>
          <a:prstGeom prst="rect">
            <a:avLst/>
          </a:prstGeom>
        </p:spPr>
      </p:pic>
      <p:grpSp>
        <p:nvGrpSpPr>
          <p:cNvPr id="66" name="Group 65"/>
          <p:cNvGrpSpPr/>
          <p:nvPr/>
        </p:nvGrpSpPr>
        <p:grpSpPr>
          <a:xfrm>
            <a:off x="7695065" y="1517966"/>
            <a:ext cx="776431" cy="736518"/>
            <a:chOff x="532219" y="3319836"/>
            <a:chExt cx="1127475" cy="1090524"/>
          </a:xfrm>
        </p:grpSpPr>
        <p:sp>
          <p:nvSpPr>
            <p:cNvPr id="68" name="TextBox 67"/>
            <p:cNvSpPr txBox="1"/>
            <p:nvPr/>
          </p:nvSpPr>
          <p:spPr>
            <a:xfrm>
              <a:off x="532219" y="3863509"/>
              <a:ext cx="1127475" cy="546851"/>
            </a:xfrm>
            <a:prstGeom prst="rect">
              <a:avLst/>
            </a:prstGeom>
            <a:noFill/>
          </p:spPr>
          <p:txBody>
            <a:bodyPr wrap="none" rtlCol="0">
              <a:spAutoFit/>
            </a:bodyPr>
            <a:lstStyle/>
            <a:p>
              <a:pPr algn="ctr"/>
              <a:r>
                <a:rPr lang="en-US" dirty="0" smtClean="0">
                  <a:solidFill>
                    <a:prstClr val="white"/>
                  </a:solidFill>
                </a:rPr>
                <a:t>AZ LB</a:t>
              </a:r>
              <a:endParaRPr lang="en-US" dirty="0">
                <a:solidFill>
                  <a:prstClr val="white"/>
                </a:solidFill>
              </a:endParaRPr>
            </a:p>
          </p:txBody>
        </p:sp>
        <p:grpSp>
          <p:nvGrpSpPr>
            <p:cNvPr id="69" name="Group 68"/>
            <p:cNvGrpSpPr/>
            <p:nvPr/>
          </p:nvGrpSpPr>
          <p:grpSpPr>
            <a:xfrm>
              <a:off x="625228" y="3319836"/>
              <a:ext cx="941456" cy="493702"/>
              <a:chOff x="729527" y="2180022"/>
              <a:chExt cx="941456" cy="493702"/>
            </a:xfrm>
          </p:grpSpPr>
          <p:sp>
            <p:nvSpPr>
              <p:cNvPr id="70" name="Trapezoid 69"/>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6" name="Picture 75"/>
              <p:cNvPicPr>
                <a:picLocks noChangeAspect="1"/>
              </p:cNvPicPr>
              <p:nvPr/>
            </p:nvPicPr>
            <p:blipFill>
              <a:blip r:embed="rId3">
                <a:duotone>
                  <a:prstClr val="black"/>
                  <a:srgbClr val="1D4380">
                    <a:tint val="45000"/>
                    <a:satMod val="400000"/>
                  </a:srgbClr>
                </a:duotone>
              </a:blip>
              <a:stretch>
                <a:fillRect/>
              </a:stretch>
            </p:blipFill>
            <p:spPr>
              <a:xfrm>
                <a:off x="1034424" y="2234337"/>
                <a:ext cx="331662" cy="439325"/>
              </a:xfrm>
              <a:prstGeom prst="rect">
                <a:avLst/>
              </a:prstGeom>
            </p:spPr>
          </p:pic>
        </p:grpSp>
      </p:grpSp>
      <p:grpSp>
        <p:nvGrpSpPr>
          <p:cNvPr id="77" name="Group 76"/>
          <p:cNvGrpSpPr/>
          <p:nvPr/>
        </p:nvGrpSpPr>
        <p:grpSpPr>
          <a:xfrm>
            <a:off x="7475510" y="324876"/>
            <a:ext cx="1225096" cy="476110"/>
            <a:chOff x="144154" y="2312570"/>
            <a:chExt cx="1801469" cy="614504"/>
          </a:xfrm>
        </p:grpSpPr>
        <p:pic>
          <p:nvPicPr>
            <p:cNvPr id="78" name="Picture 77"/>
            <p:cNvPicPr>
              <a:picLocks noChangeAspect="1"/>
            </p:cNvPicPr>
            <p:nvPr/>
          </p:nvPicPr>
          <p:blipFill>
            <a:blip r:embed="rId4">
              <a:biLevel thresh="25000"/>
            </a:blip>
            <a:stretch>
              <a:fillRect/>
            </a:stretch>
          </p:blipFill>
          <p:spPr>
            <a:xfrm>
              <a:off x="144154" y="2312570"/>
              <a:ext cx="435794" cy="614504"/>
            </a:xfrm>
            <a:prstGeom prst="rect">
              <a:avLst/>
            </a:prstGeom>
          </p:spPr>
        </p:pic>
        <p:pic>
          <p:nvPicPr>
            <p:cNvPr id="79" name="Picture 78"/>
            <p:cNvPicPr>
              <a:picLocks noChangeAspect="1"/>
            </p:cNvPicPr>
            <p:nvPr/>
          </p:nvPicPr>
          <p:blipFill>
            <a:blip r:embed="rId5">
              <a:biLevel thresh="25000"/>
            </a:blip>
            <a:stretch>
              <a:fillRect/>
            </a:stretch>
          </p:blipFill>
          <p:spPr>
            <a:xfrm>
              <a:off x="1369250" y="2442108"/>
              <a:ext cx="576373" cy="380566"/>
            </a:xfrm>
            <a:prstGeom prst="rect">
              <a:avLst/>
            </a:prstGeom>
          </p:spPr>
        </p:pic>
        <p:pic>
          <p:nvPicPr>
            <p:cNvPr id="80" name="Picture 79"/>
            <p:cNvPicPr>
              <a:picLocks noChangeAspect="1"/>
            </p:cNvPicPr>
            <p:nvPr/>
          </p:nvPicPr>
          <p:blipFill>
            <a:blip r:embed="rId6">
              <a:biLevel thresh="25000"/>
            </a:blip>
            <a:stretch>
              <a:fillRect/>
            </a:stretch>
          </p:blipFill>
          <p:spPr>
            <a:xfrm>
              <a:off x="625228" y="2419998"/>
              <a:ext cx="679390" cy="424786"/>
            </a:xfrm>
            <a:prstGeom prst="rect">
              <a:avLst/>
            </a:prstGeom>
          </p:spPr>
        </p:pic>
      </p:grpSp>
      <p:cxnSp>
        <p:nvCxnSpPr>
          <p:cNvPr id="81" name="Straight Arrow Connector 80"/>
          <p:cNvCxnSpPr>
            <a:endCxn id="70" idx="0"/>
          </p:cNvCxnSpPr>
          <p:nvPr/>
        </p:nvCxnSpPr>
        <p:spPr>
          <a:xfrm flipH="1">
            <a:off x="8083280" y="886047"/>
            <a:ext cx="4553" cy="63192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3" name="Picture 82"/>
          <p:cNvPicPr>
            <a:picLocks noChangeAspect="1"/>
          </p:cNvPicPr>
          <p:nvPr/>
        </p:nvPicPr>
        <p:blipFill>
          <a:blip r:embed="rId7">
            <a:biLevel thresh="25000"/>
          </a:blip>
          <a:stretch>
            <a:fillRect/>
          </a:stretch>
        </p:blipFill>
        <p:spPr>
          <a:xfrm>
            <a:off x="5856365" y="5415090"/>
            <a:ext cx="553200" cy="584665"/>
          </a:xfrm>
          <a:prstGeom prst="rect">
            <a:avLst/>
          </a:prstGeom>
        </p:spPr>
      </p:pic>
      <p:pic>
        <p:nvPicPr>
          <p:cNvPr id="86" name="Picture 85"/>
          <p:cNvPicPr>
            <a:picLocks noChangeAspect="1"/>
          </p:cNvPicPr>
          <p:nvPr/>
        </p:nvPicPr>
        <p:blipFill>
          <a:blip r:embed="rId8">
            <a:biLevel thresh="25000"/>
          </a:blip>
          <a:stretch>
            <a:fillRect/>
          </a:stretch>
        </p:blipFill>
        <p:spPr>
          <a:xfrm>
            <a:off x="6681260" y="5415090"/>
            <a:ext cx="605264" cy="527979"/>
          </a:xfrm>
          <a:prstGeom prst="rect">
            <a:avLst/>
          </a:prstGeom>
        </p:spPr>
      </p:pic>
      <p:sp>
        <p:nvSpPr>
          <p:cNvPr id="94" name="Rectangle 93"/>
          <p:cNvSpPr/>
          <p:nvPr/>
        </p:nvSpPr>
        <p:spPr>
          <a:xfrm>
            <a:off x="6192508" y="2613381"/>
            <a:ext cx="3638487" cy="41798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Gateway App</a:t>
            </a:r>
            <a:endParaRPr lang="en-US" dirty="0">
              <a:solidFill>
                <a:prstClr val="white"/>
              </a:solidFill>
            </a:endParaRPr>
          </a:p>
        </p:txBody>
      </p:sp>
      <p:pic>
        <p:nvPicPr>
          <p:cNvPr id="96" name="Picture 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59237" y="5451123"/>
            <a:ext cx="638242" cy="548632"/>
          </a:xfrm>
          <a:prstGeom prst="rect">
            <a:avLst/>
          </a:prstGeom>
        </p:spPr>
      </p:pic>
      <p:cxnSp>
        <p:nvCxnSpPr>
          <p:cNvPr id="31" name="Straight Arrow Connector 30"/>
          <p:cNvCxnSpPr>
            <a:endCxn id="41" idx="0"/>
          </p:cNvCxnSpPr>
          <p:nvPr/>
        </p:nvCxnSpPr>
        <p:spPr>
          <a:xfrm flipH="1">
            <a:off x="8014166" y="2199539"/>
            <a:ext cx="69115" cy="33468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856364" y="4928285"/>
            <a:ext cx="4477427"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Azure Services</a:t>
            </a:r>
            <a:endParaRPr lang="en-US" dirty="0">
              <a:solidFill>
                <a:prstClr val="white"/>
              </a:solidFill>
            </a:endParaRPr>
          </a:p>
        </p:txBody>
      </p:sp>
      <p:sp>
        <p:nvSpPr>
          <p:cNvPr id="7" name="Rectangle 6"/>
          <p:cNvSpPr/>
          <p:nvPr/>
        </p:nvSpPr>
        <p:spPr>
          <a:xfrm>
            <a:off x="5853425" y="4090621"/>
            <a:ext cx="2554020" cy="614642"/>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637086" y="4102453"/>
            <a:ext cx="696705" cy="614642"/>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192508" y="3086123"/>
            <a:ext cx="1944943" cy="41798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API Management</a:t>
            </a:r>
            <a:endParaRPr lang="en-US" dirty="0">
              <a:solidFill>
                <a:prstClr val="white"/>
              </a:solidFill>
            </a:endParaRPr>
          </a:p>
        </p:txBody>
      </p:sp>
      <p:sp>
        <p:nvSpPr>
          <p:cNvPr id="40" name="Rectangle 39"/>
          <p:cNvSpPr/>
          <p:nvPr/>
        </p:nvSpPr>
        <p:spPr>
          <a:xfrm>
            <a:off x="8137452" y="3086123"/>
            <a:ext cx="1693543" cy="4179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prstClr val="white"/>
                </a:solidFill>
              </a:rPr>
              <a:t>Authentication</a:t>
            </a:r>
            <a:endParaRPr lang="en-US" dirty="0">
              <a:solidFill>
                <a:prstClr val="white"/>
              </a:solidFill>
            </a:endParaRPr>
          </a:p>
        </p:txBody>
      </p:sp>
      <p:sp>
        <p:nvSpPr>
          <p:cNvPr id="41" name="Rectangle 40"/>
          <p:cNvSpPr/>
          <p:nvPr/>
        </p:nvSpPr>
        <p:spPr>
          <a:xfrm>
            <a:off x="6132964" y="2534219"/>
            <a:ext cx="3762403" cy="100683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p:nvPr/>
        </p:nvCxnSpPr>
        <p:spPr>
          <a:xfrm flipH="1">
            <a:off x="6344094" y="3659552"/>
            <a:ext cx="1279597" cy="306436"/>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7947817" y="3602433"/>
            <a:ext cx="63934" cy="414558"/>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253832" y="3631308"/>
            <a:ext cx="1577163" cy="385683"/>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0" cstate="print">
            <a:biLevel thresh="25000"/>
            <a:extLst>
              <a:ext uri="{28A0092B-C50C-407E-A947-70E740481C1C}">
                <a14:useLocalDpi xmlns:a14="http://schemas.microsoft.com/office/drawing/2010/main" val="0"/>
              </a:ext>
            </a:extLst>
          </a:blip>
          <a:stretch>
            <a:fillRect/>
          </a:stretch>
        </p:blipFill>
        <p:spPr>
          <a:xfrm flipH="1">
            <a:off x="8472005" y="5421353"/>
            <a:ext cx="552499" cy="552499"/>
          </a:xfrm>
          <a:prstGeom prst="rect">
            <a:avLst/>
          </a:prstGeom>
          <a:solidFill>
            <a:srgbClr val="1D4380"/>
          </a:solidFill>
        </p:spPr>
      </p:pic>
      <p:pic>
        <p:nvPicPr>
          <p:cNvPr id="48" name="Picture 47"/>
          <p:cNvPicPr>
            <a:picLocks noChangeAspect="1"/>
          </p:cNvPicPr>
          <p:nvPr/>
        </p:nvPicPr>
        <p:blipFill>
          <a:blip r:embed="rId11" cstate="print">
            <a:biLevel thresh="25000"/>
            <a:extLst>
              <a:ext uri="{28A0092B-C50C-407E-A947-70E740481C1C}">
                <a14:useLocalDpi xmlns:a14="http://schemas.microsoft.com/office/drawing/2010/main" val="0"/>
              </a:ext>
            </a:extLst>
          </a:blip>
          <a:stretch>
            <a:fillRect/>
          </a:stretch>
        </p:blipFill>
        <p:spPr>
          <a:xfrm>
            <a:off x="9935460" y="5443658"/>
            <a:ext cx="534066" cy="534066"/>
          </a:xfrm>
          <a:prstGeom prst="rect">
            <a:avLst/>
          </a:prstGeom>
          <a:solidFill>
            <a:srgbClr val="1D4380"/>
          </a:solidFill>
        </p:spPr>
      </p:pic>
      <p:pic>
        <p:nvPicPr>
          <p:cNvPr id="49" name="Picture 48"/>
          <p:cNvPicPr>
            <a:picLocks noChangeAspect="1"/>
          </p:cNvPicPr>
          <p:nvPr/>
        </p:nvPicPr>
        <p:blipFill>
          <a:blip r:embed="rId12" cstate="print">
            <a:biLevel thresh="25000"/>
            <a:extLst>
              <a:ext uri="{28A0092B-C50C-407E-A947-70E740481C1C}">
                <a14:useLocalDpi xmlns:a14="http://schemas.microsoft.com/office/drawing/2010/main" val="0"/>
              </a:ext>
            </a:extLst>
          </a:blip>
          <a:stretch>
            <a:fillRect/>
          </a:stretch>
        </p:blipFill>
        <p:spPr>
          <a:xfrm>
            <a:off x="9203733" y="5428792"/>
            <a:ext cx="549868" cy="549868"/>
          </a:xfrm>
          <a:prstGeom prst="rect">
            <a:avLst/>
          </a:prstGeom>
          <a:solidFill>
            <a:srgbClr val="1D4380"/>
          </a:solidFill>
        </p:spPr>
      </p:pic>
      <p:sp>
        <p:nvSpPr>
          <p:cNvPr id="50" name="Rectangle 49"/>
          <p:cNvSpPr/>
          <p:nvPr/>
        </p:nvSpPr>
        <p:spPr>
          <a:xfrm>
            <a:off x="5643458" y="2314191"/>
            <a:ext cx="4826067" cy="2486574"/>
          </a:xfrm>
          <a:prstGeom prst="rect">
            <a:avLst/>
          </a:prstGeom>
          <a:no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214625" y="175425"/>
            <a:ext cx="373710" cy="298901"/>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19128" y="140209"/>
            <a:ext cx="1165704" cy="369332"/>
          </a:xfrm>
          <a:prstGeom prst="rect">
            <a:avLst/>
          </a:prstGeom>
          <a:noFill/>
        </p:spPr>
        <p:txBody>
          <a:bodyPr wrap="none" rtlCol="0">
            <a:spAutoFit/>
          </a:bodyPr>
          <a:lstStyle/>
          <a:p>
            <a:r>
              <a:rPr lang="en-US" dirty="0" smtClean="0"/>
              <a:t>Scale unit</a:t>
            </a:r>
            <a:endParaRPr lang="en-US" dirty="0"/>
          </a:p>
        </p:txBody>
      </p:sp>
      <p:sp>
        <p:nvSpPr>
          <p:cNvPr id="53" name="Rectangle 52"/>
          <p:cNvSpPr/>
          <p:nvPr/>
        </p:nvSpPr>
        <p:spPr>
          <a:xfrm>
            <a:off x="216148" y="599549"/>
            <a:ext cx="372188" cy="286498"/>
          </a:xfrm>
          <a:prstGeom prst="rect">
            <a:avLst/>
          </a:prstGeom>
          <a:noFill/>
          <a:ln w="28575">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32289" y="535432"/>
            <a:ext cx="477951" cy="369332"/>
          </a:xfrm>
          <a:prstGeom prst="rect">
            <a:avLst/>
          </a:prstGeom>
          <a:noFill/>
        </p:spPr>
        <p:txBody>
          <a:bodyPr wrap="none" rtlCol="0">
            <a:spAutoFit/>
          </a:bodyPr>
          <a:lstStyle/>
          <a:p>
            <a:r>
              <a:rPr lang="en-US" dirty="0" smtClean="0"/>
              <a:t>RG</a:t>
            </a:r>
            <a:endParaRPr lang="en-US" dirty="0"/>
          </a:p>
        </p:txBody>
      </p:sp>
      <p:sp>
        <p:nvSpPr>
          <p:cNvPr id="55" name="Rectangle 54"/>
          <p:cNvSpPr/>
          <p:nvPr/>
        </p:nvSpPr>
        <p:spPr>
          <a:xfrm rot="16200000">
            <a:off x="2998907" y="3448533"/>
            <a:ext cx="2546281" cy="36554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Feed/Gallery</a:t>
            </a:r>
            <a:endParaRPr lang="en-US" dirty="0">
              <a:solidFill>
                <a:prstClr val="white"/>
              </a:solidFill>
            </a:endParaRPr>
          </a:p>
        </p:txBody>
      </p:sp>
      <p:cxnSp>
        <p:nvCxnSpPr>
          <p:cNvPr id="56" name="Straight Arrow Connector 55"/>
          <p:cNvCxnSpPr/>
          <p:nvPr/>
        </p:nvCxnSpPr>
        <p:spPr>
          <a:xfrm>
            <a:off x="5061098" y="3541049"/>
            <a:ext cx="492880"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65" name="Picture 64"/>
          <p:cNvPicPr>
            <a:picLocks noChangeAspect="1"/>
          </p:cNvPicPr>
          <p:nvPr/>
        </p:nvPicPr>
        <p:blipFill>
          <a:blip r:embed="rId13">
            <a:biLevel thresh="25000"/>
          </a:blip>
          <a:stretch>
            <a:fillRect/>
          </a:stretch>
        </p:blipFill>
        <p:spPr>
          <a:xfrm>
            <a:off x="1409557" y="3928116"/>
            <a:ext cx="350967" cy="348674"/>
          </a:xfrm>
          <a:prstGeom prst="rect">
            <a:avLst/>
          </a:prstGeom>
        </p:spPr>
      </p:pic>
      <p:sp>
        <p:nvSpPr>
          <p:cNvPr id="67" name="TextBox 66"/>
          <p:cNvSpPr txBox="1"/>
          <p:nvPr/>
        </p:nvSpPr>
        <p:spPr>
          <a:xfrm>
            <a:off x="1239672" y="4360482"/>
            <a:ext cx="665567" cy="276999"/>
          </a:xfrm>
          <a:prstGeom prst="rect">
            <a:avLst/>
          </a:prstGeom>
          <a:noFill/>
        </p:spPr>
        <p:txBody>
          <a:bodyPr wrap="none" rtlCol="0">
            <a:spAutoFit/>
          </a:bodyPr>
          <a:lstStyle/>
          <a:p>
            <a:r>
              <a:rPr lang="en-US" sz="1200" dirty="0" err="1">
                <a:solidFill>
                  <a:prstClr val="white"/>
                </a:solidFill>
              </a:rPr>
              <a:t>GitHub</a:t>
            </a:r>
            <a:endParaRPr lang="en-US" dirty="0">
              <a:solidFill>
                <a:prstClr val="white"/>
              </a:solidFill>
            </a:endParaRPr>
          </a:p>
        </p:txBody>
      </p:sp>
      <p:pic>
        <p:nvPicPr>
          <p:cNvPr id="71" name="Picture 70"/>
          <p:cNvPicPr>
            <a:picLocks noChangeAspect="1"/>
          </p:cNvPicPr>
          <p:nvPr/>
        </p:nvPicPr>
        <p:blipFill>
          <a:blip r:embed="rId14">
            <a:biLevel thresh="25000"/>
          </a:blip>
          <a:stretch>
            <a:fillRect/>
          </a:stretch>
        </p:blipFill>
        <p:spPr>
          <a:xfrm>
            <a:off x="1451731" y="3141726"/>
            <a:ext cx="308793" cy="306775"/>
          </a:xfrm>
          <a:prstGeom prst="rect">
            <a:avLst/>
          </a:prstGeom>
        </p:spPr>
      </p:pic>
      <p:sp>
        <p:nvSpPr>
          <p:cNvPr id="72" name="TextBox 71"/>
          <p:cNvSpPr txBox="1"/>
          <p:nvPr/>
        </p:nvSpPr>
        <p:spPr>
          <a:xfrm>
            <a:off x="1059092" y="3504105"/>
            <a:ext cx="1061381" cy="276999"/>
          </a:xfrm>
          <a:prstGeom prst="rect">
            <a:avLst/>
          </a:prstGeom>
          <a:noFill/>
        </p:spPr>
        <p:txBody>
          <a:bodyPr wrap="none" rtlCol="0">
            <a:spAutoFit/>
          </a:bodyPr>
          <a:lstStyle/>
          <a:p>
            <a:r>
              <a:rPr lang="en-US" sz="1200" dirty="0">
                <a:solidFill>
                  <a:prstClr val="white"/>
                </a:solidFill>
              </a:rPr>
              <a:t>Visual </a:t>
            </a:r>
            <a:r>
              <a:rPr lang="en-US" sz="1200" dirty="0" smtClean="0">
                <a:solidFill>
                  <a:prstClr val="white"/>
                </a:solidFill>
              </a:rPr>
              <a:t>Studio</a:t>
            </a:r>
            <a:endParaRPr lang="en-US" sz="1200" dirty="0">
              <a:solidFill>
                <a:prstClr val="white"/>
              </a:solidFill>
            </a:endParaRPr>
          </a:p>
        </p:txBody>
      </p:sp>
      <p:pic>
        <p:nvPicPr>
          <p:cNvPr id="73" name="Picture 72"/>
          <p:cNvPicPr>
            <a:picLocks noChangeAspect="1"/>
          </p:cNvPicPr>
          <p:nvPr/>
        </p:nvPicPr>
        <p:blipFill>
          <a:blip r:embed="rId15">
            <a:biLevel thresh="25000"/>
          </a:blip>
          <a:stretch>
            <a:fillRect/>
          </a:stretch>
        </p:blipFill>
        <p:spPr>
          <a:xfrm>
            <a:off x="1384388" y="2347380"/>
            <a:ext cx="376136" cy="373677"/>
          </a:xfrm>
          <a:prstGeom prst="rect">
            <a:avLst/>
          </a:prstGeom>
        </p:spPr>
      </p:pic>
      <p:sp>
        <p:nvSpPr>
          <p:cNvPr id="74" name="TextBox 73"/>
          <p:cNvSpPr txBox="1"/>
          <p:nvPr/>
        </p:nvSpPr>
        <p:spPr>
          <a:xfrm>
            <a:off x="1399667" y="2723353"/>
            <a:ext cx="380232" cy="276999"/>
          </a:xfrm>
          <a:prstGeom prst="rect">
            <a:avLst/>
          </a:prstGeom>
          <a:noFill/>
        </p:spPr>
        <p:txBody>
          <a:bodyPr wrap="none" rtlCol="0">
            <a:spAutoFit/>
          </a:bodyPr>
          <a:lstStyle/>
          <a:p>
            <a:r>
              <a:rPr lang="en-US" sz="1200" dirty="0" err="1">
                <a:solidFill>
                  <a:prstClr val="white"/>
                </a:solidFill>
              </a:rPr>
              <a:t>Git</a:t>
            </a:r>
            <a:endParaRPr lang="en-US" sz="1600" dirty="0">
              <a:solidFill>
                <a:prstClr val="white"/>
              </a:solidFill>
            </a:endParaRPr>
          </a:p>
        </p:txBody>
      </p:sp>
      <p:cxnSp>
        <p:nvCxnSpPr>
          <p:cNvPr id="75" name="Straight Arrow Connector 74"/>
          <p:cNvCxnSpPr/>
          <p:nvPr/>
        </p:nvCxnSpPr>
        <p:spPr>
          <a:xfrm>
            <a:off x="1905239" y="2592523"/>
            <a:ext cx="2071338" cy="79571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2120473" y="3557478"/>
            <a:ext cx="1799397" cy="0"/>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1905239" y="3781104"/>
            <a:ext cx="2071338" cy="411766"/>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16">
            <a:biLevel thresh="25000"/>
          </a:blip>
          <a:stretch>
            <a:fillRect/>
          </a:stretch>
        </p:blipFill>
        <p:spPr>
          <a:xfrm>
            <a:off x="1376271" y="4716390"/>
            <a:ext cx="355139" cy="352817"/>
          </a:xfrm>
          <a:prstGeom prst="rect">
            <a:avLst/>
          </a:prstGeom>
        </p:spPr>
      </p:pic>
      <p:sp>
        <p:nvSpPr>
          <p:cNvPr id="92" name="TextBox 91"/>
          <p:cNvSpPr txBox="1"/>
          <p:nvPr/>
        </p:nvSpPr>
        <p:spPr>
          <a:xfrm>
            <a:off x="1263376" y="5138091"/>
            <a:ext cx="580928" cy="276999"/>
          </a:xfrm>
          <a:prstGeom prst="rect">
            <a:avLst/>
          </a:prstGeom>
          <a:noFill/>
        </p:spPr>
        <p:txBody>
          <a:bodyPr wrap="none" rtlCol="0">
            <a:spAutoFit/>
          </a:bodyPr>
          <a:lstStyle/>
          <a:p>
            <a:r>
              <a:rPr lang="en-US" sz="1200" dirty="0" smtClean="0">
                <a:solidFill>
                  <a:prstClr val="white"/>
                </a:solidFill>
              </a:rPr>
              <a:t>Portal</a:t>
            </a:r>
            <a:endParaRPr lang="en-US" dirty="0">
              <a:solidFill>
                <a:prstClr val="white"/>
              </a:solidFill>
            </a:endParaRPr>
          </a:p>
        </p:txBody>
      </p:sp>
      <p:cxnSp>
        <p:nvCxnSpPr>
          <p:cNvPr id="93" name="Straight Arrow Connector 92"/>
          <p:cNvCxnSpPr/>
          <p:nvPr/>
        </p:nvCxnSpPr>
        <p:spPr>
          <a:xfrm flipV="1">
            <a:off x="1823963" y="3948716"/>
            <a:ext cx="2169006" cy="95064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rot="16200000">
            <a:off x="4097860" y="2809421"/>
            <a:ext cx="1278226" cy="3655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Private</a:t>
            </a:r>
            <a:endParaRPr lang="en-US" dirty="0">
              <a:solidFill>
                <a:prstClr val="white"/>
              </a:solidFill>
            </a:endParaRPr>
          </a:p>
        </p:txBody>
      </p:sp>
      <p:sp>
        <p:nvSpPr>
          <p:cNvPr id="100" name="Rectangle 99"/>
          <p:cNvSpPr/>
          <p:nvPr/>
        </p:nvSpPr>
        <p:spPr>
          <a:xfrm rot="16200000">
            <a:off x="4127799" y="4136336"/>
            <a:ext cx="1218350" cy="3655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Public</a:t>
            </a:r>
            <a:endParaRPr lang="en-US" dirty="0">
              <a:solidFill>
                <a:prstClr val="white"/>
              </a:solidFill>
            </a:endParaRPr>
          </a:p>
        </p:txBody>
      </p:sp>
    </p:spTree>
    <p:extLst>
      <p:ext uri="{BB962C8B-B14F-4D97-AF65-F5344CB8AC3E}">
        <p14:creationId xmlns:p14="http://schemas.microsoft.com/office/powerpoint/2010/main" val="554853110"/>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29352"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5" name="Oval 4"/>
          <p:cNvSpPr/>
          <p:nvPr/>
        </p:nvSpPr>
        <p:spPr>
          <a:xfrm>
            <a:off x="7821583" y="2395300"/>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3" name="Oval 2"/>
          <p:cNvSpPr/>
          <p:nvPr/>
        </p:nvSpPr>
        <p:spPr>
          <a:xfrm>
            <a:off x="6412134" y="381434"/>
            <a:ext cx="3951675" cy="3951675"/>
          </a:xfrm>
          <a:prstGeom prst="ellipse">
            <a:avLst/>
          </a:prstGeom>
          <a:solidFill>
            <a:srgbClr val="007A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7" tIns="91427" rIns="91427" bIns="91427" numCol="1" spcCol="0" rtlCol="0" fromWordArt="0" anchor="b" anchorCtr="0" forceAA="0" compatLnSpc="1">
            <a:prstTxWarp prst="textNoShape">
              <a:avLst/>
            </a:prstTxWarp>
            <a:noAutofit/>
          </a:bodyPr>
          <a:lstStyle/>
          <a:p>
            <a:pPr algn="r"/>
            <a:endParaRPr lang="en-US" sz="1200" dirty="0" err="1">
              <a:solidFill>
                <a:prstClr val="white"/>
              </a:solidFill>
            </a:endParaRPr>
          </a:p>
        </p:txBody>
      </p:sp>
      <p:sp>
        <p:nvSpPr>
          <p:cNvPr id="6" name="Text Placeholder 12"/>
          <p:cNvSpPr txBox="1">
            <a:spLocks/>
          </p:cNvSpPr>
          <p:nvPr/>
        </p:nvSpPr>
        <p:spPr>
          <a:xfrm>
            <a:off x="373955" y="2108634"/>
            <a:ext cx="4467231" cy="2922732"/>
          </a:xfrm>
          <a:prstGeom prst="rect">
            <a:avLst/>
          </a:prstGeom>
        </p:spPr>
        <p:txBody>
          <a:bodyPr vert="horz" wrap="square" lIns="143387" tIns="89616" rIns="143387" bIns="89616"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6598" dirty="0">
                <a:solidFill>
                  <a:prstClr val="white"/>
                </a:solidFill>
              </a:rPr>
              <a:t>Apps using Microsoft Azure</a:t>
            </a:r>
          </a:p>
        </p:txBody>
      </p:sp>
      <p:sp>
        <p:nvSpPr>
          <p:cNvPr id="16" name="Rectangle 15"/>
          <p:cNvSpPr/>
          <p:nvPr/>
        </p:nvSpPr>
        <p:spPr>
          <a:xfrm>
            <a:off x="5562677" y="4744012"/>
            <a:ext cx="2735437" cy="487821"/>
          </a:xfrm>
          <a:prstGeom prst="rect">
            <a:avLst/>
          </a:prstGeom>
        </p:spPr>
        <p:txBody>
          <a:bodyPr wrap="square">
            <a:spAutoFit/>
          </a:bodyPr>
          <a:lstStyle/>
          <a:p>
            <a:pPr algn="ctr" defTabSz="932013"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Agility</a:t>
            </a:r>
          </a:p>
        </p:txBody>
      </p:sp>
      <p:sp>
        <p:nvSpPr>
          <p:cNvPr id="18" name="Rectangle 17"/>
          <p:cNvSpPr/>
          <p:nvPr/>
        </p:nvSpPr>
        <p:spPr>
          <a:xfrm>
            <a:off x="8861659" y="4744012"/>
            <a:ext cx="2154378" cy="487821"/>
          </a:xfrm>
          <a:prstGeom prst="rect">
            <a:avLst/>
          </a:prstGeom>
        </p:spPr>
        <p:txBody>
          <a:bodyPr wrap="square">
            <a:spAutoFit/>
          </a:bodyPr>
          <a:lstStyle/>
          <a:p>
            <a:pPr algn="ctr" defTabSz="932013" fontAlgn="base">
              <a:lnSpc>
                <a:spcPct val="90000"/>
              </a:lnSpc>
              <a:spcBef>
                <a:spcPct val="0"/>
              </a:spcBef>
              <a:spcAft>
                <a:spcPct val="0"/>
              </a:spcAft>
            </a:pPr>
            <a:r>
              <a:rPr lang="en-US" sz="2800" dirty="0">
                <a:solidFill>
                  <a:prstClr val="white"/>
                </a:solidFill>
                <a:latin typeface="Segoe UI Light"/>
                <a:ea typeface="Segoe UI" pitchFamily="34" charset="0"/>
                <a:cs typeface="Segoe UI" pitchFamily="34" charset="0"/>
              </a:rPr>
              <a:t>Insight</a:t>
            </a:r>
          </a:p>
        </p:txBody>
      </p:sp>
      <p:grpSp>
        <p:nvGrpSpPr>
          <p:cNvPr id="32" name="Group 31"/>
          <p:cNvGrpSpPr/>
          <p:nvPr/>
        </p:nvGrpSpPr>
        <p:grpSpPr>
          <a:xfrm>
            <a:off x="6427209" y="2391986"/>
            <a:ext cx="3936598" cy="3358908"/>
            <a:chOff x="6425668" y="2391838"/>
            <a:chExt cx="3937156" cy="3359384"/>
          </a:xfrm>
        </p:grpSpPr>
        <p:sp>
          <p:nvSpPr>
            <p:cNvPr id="33" name="Freeform 32"/>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4" name="Freeform 33"/>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5" name="Freeform 34"/>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36" name="Freeform 35"/>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5" rIns="182806" bIns="146245" numCol="1" spcCol="0" rtlCol="0" fromWordArt="0" anchor="t" anchorCtr="0" forceAA="0" compatLnSpc="1">
              <a:prstTxWarp prst="textNoShape">
                <a:avLst/>
              </a:prstTxWarp>
              <a:noAutofit/>
            </a:bodyPr>
            <a:lstStyle/>
            <a:p>
              <a:pPr defTabSz="932013"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Rectangle 16"/>
          <p:cNvSpPr/>
          <p:nvPr/>
        </p:nvSpPr>
        <p:spPr>
          <a:xfrm>
            <a:off x="7238839" y="2667110"/>
            <a:ext cx="2260235" cy="544366"/>
          </a:xfrm>
          <a:prstGeom prst="rect">
            <a:avLst/>
          </a:prstGeom>
        </p:spPr>
        <p:txBody>
          <a:bodyPr wrap="none">
            <a:spAutoFit/>
          </a:bodyPr>
          <a:lstStyle/>
          <a:p>
            <a:pPr defTabSz="932013" fontAlgn="base">
              <a:lnSpc>
                <a:spcPct val="90000"/>
              </a:lnSpc>
              <a:spcBef>
                <a:spcPct val="0"/>
              </a:spcBef>
              <a:spcAft>
                <a:spcPct val="0"/>
              </a:spcAft>
            </a:pPr>
            <a:r>
              <a:rPr lang="en-US" sz="3200" dirty="0">
                <a:solidFill>
                  <a:prstClr val="white"/>
                </a:solidFill>
                <a:latin typeface="Segoe UI Light"/>
                <a:ea typeface="Segoe UI" pitchFamily="34" charset="0"/>
                <a:cs typeface="Segoe UI" pitchFamily="34" charset="0"/>
              </a:rPr>
              <a:t>Hyper-scale</a:t>
            </a:r>
          </a:p>
        </p:txBody>
      </p:sp>
      <p:pic>
        <p:nvPicPr>
          <p:cNvPr id="19" name="Picture 18"/>
          <p:cNvPicPr>
            <a:picLocks noChangeAspect="1"/>
          </p:cNvPicPr>
          <p:nvPr/>
        </p:nvPicPr>
        <p:blipFill>
          <a:blip r:embed="rId3"/>
          <a:stretch>
            <a:fillRect/>
          </a:stretch>
        </p:blipFill>
        <p:spPr>
          <a:xfrm>
            <a:off x="8013316" y="1963097"/>
            <a:ext cx="749306" cy="593562"/>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8572" y="3868873"/>
            <a:ext cx="769336" cy="769336"/>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5340" y="3800946"/>
            <a:ext cx="1018961" cy="1018961"/>
          </a:xfrm>
          <a:prstGeom prst="rect">
            <a:avLst/>
          </a:prstGeom>
        </p:spPr>
      </p:pic>
    </p:spTree>
    <p:extLst>
      <p:ext uri="{BB962C8B-B14F-4D97-AF65-F5344CB8AC3E}">
        <p14:creationId xmlns:p14="http://schemas.microsoft.com/office/powerpoint/2010/main" val="135145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Next steps</a:t>
            </a:r>
            <a:endParaRPr lang="en-US" dirty="0"/>
          </a:p>
        </p:txBody>
      </p:sp>
      <p:sp>
        <p:nvSpPr>
          <p:cNvPr id="7" name="Content Placeholder 6"/>
          <p:cNvSpPr>
            <a:spLocks noGrp="1"/>
          </p:cNvSpPr>
          <p:nvPr>
            <p:ph idx="1"/>
          </p:nvPr>
        </p:nvSpPr>
        <p:spPr>
          <a:xfrm>
            <a:off x="560798" y="1482812"/>
            <a:ext cx="11079822" cy="4988872"/>
          </a:xfrm>
        </p:spPr>
        <p:txBody>
          <a:bodyPr>
            <a:normAutofit/>
          </a:bodyPr>
          <a:lstStyle/>
          <a:p>
            <a:r>
              <a:rPr lang="en-US" dirty="0" smtClean="0">
                <a:latin typeface="+mj-lt"/>
              </a:rPr>
              <a:t>Grab the bits</a:t>
            </a:r>
          </a:p>
          <a:p>
            <a:r>
              <a:rPr lang="en-US" dirty="0" smtClean="0">
                <a:latin typeface="+mj-lt"/>
              </a:rPr>
              <a:t>Start developing</a:t>
            </a:r>
          </a:p>
          <a:p>
            <a:r>
              <a:rPr lang="en-US" dirty="0" smtClean="0">
                <a:latin typeface="+mj-lt"/>
              </a:rPr>
              <a:t>F</a:t>
            </a:r>
            <a:r>
              <a:rPr lang="en-US" dirty="0" smtClean="0">
                <a:latin typeface="+mj-lt"/>
              </a:rPr>
              <a:t>eedback!</a:t>
            </a:r>
            <a:endParaRPr lang="en-US" dirty="0">
              <a:latin typeface="+mj-lt"/>
            </a:endParaRPr>
          </a:p>
        </p:txBody>
      </p:sp>
    </p:spTree>
    <p:extLst>
      <p:ext uri="{BB962C8B-B14F-4D97-AF65-F5344CB8AC3E}">
        <p14:creationId xmlns:p14="http://schemas.microsoft.com/office/powerpoint/2010/main" val="1400431009"/>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dirty="0" smtClean="0"/>
              <a:t>References, resources &amp; repository</a:t>
            </a:r>
            <a:endParaRPr lang="el-GR" dirty="0"/>
          </a:p>
        </p:txBody>
      </p:sp>
      <p:sp>
        <p:nvSpPr>
          <p:cNvPr id="3" name="Θέση περιεχομένου 2"/>
          <p:cNvSpPr>
            <a:spLocks noGrp="1"/>
          </p:cNvSpPr>
          <p:nvPr>
            <p:ph idx="1"/>
          </p:nvPr>
        </p:nvSpPr>
        <p:spPr/>
        <p:txBody>
          <a:bodyPr/>
          <a:lstStyle/>
          <a:p>
            <a:r>
              <a:rPr lang="en-US" dirty="0">
                <a:hlinkClick r:id="rId2"/>
              </a:rPr>
              <a:t>http://www.kefalidis.me/category/azure-app-service</a:t>
            </a:r>
            <a:r>
              <a:rPr lang="en-US" dirty="0" smtClean="0">
                <a:hlinkClick r:id="rId2"/>
              </a:rPr>
              <a:t>/</a:t>
            </a:r>
            <a:endParaRPr lang="en-US" dirty="0" smtClean="0"/>
          </a:p>
          <a:p>
            <a:r>
              <a:rPr lang="en-US" dirty="0">
                <a:hlinkClick r:id="rId3"/>
              </a:rPr>
              <a:t>https://azure.microsoft.com/en-us/documentation/videos/azure-app-service-api-apps-with-scott-hunter</a:t>
            </a:r>
            <a:r>
              <a:rPr lang="en-US" dirty="0" smtClean="0">
                <a:hlinkClick r:id="rId3"/>
              </a:rPr>
              <a:t>/</a:t>
            </a:r>
            <a:endParaRPr lang="en-US" dirty="0" smtClean="0"/>
          </a:p>
          <a:p>
            <a:r>
              <a:rPr lang="en-US" dirty="0">
                <a:hlinkClick r:id="rId4"/>
              </a:rPr>
              <a:t>http</a:t>
            </a:r>
            <a:r>
              <a:rPr lang="en-US">
                <a:hlinkClick r:id="rId4"/>
              </a:rPr>
              <a:t>://</a:t>
            </a:r>
            <a:r>
              <a:rPr lang="en-US" smtClean="0">
                <a:hlinkClick r:id="rId4"/>
              </a:rPr>
              <a:t>www.microsoftvirtualacademy.com/product-training/microsoft-azure</a:t>
            </a:r>
            <a:endParaRPr lang="en-US" smtClean="0"/>
          </a:p>
          <a:p>
            <a:endParaRPr lang="en-US" dirty="0" smtClean="0"/>
          </a:p>
          <a:p>
            <a:endParaRPr lang="en-US" dirty="0" smtClean="0"/>
          </a:p>
        </p:txBody>
      </p:sp>
      <p:sp>
        <p:nvSpPr>
          <p:cNvPr id="4" name="Θέση αριθμού διαφάνειας 3"/>
          <p:cNvSpPr>
            <a:spLocks noGrp="1"/>
          </p:cNvSpPr>
          <p:nvPr>
            <p:ph type="sldNum" sz="quarter" idx="12"/>
          </p:nvPr>
        </p:nvSpPr>
        <p:spPr/>
        <p:txBody>
          <a:bodyPr/>
          <a:lstStyle/>
          <a:p>
            <a:fld id="{0A164282-434E-41D4-9582-783D542A7B68}" type="slidenum">
              <a:rPr lang="en-US" smtClean="0"/>
              <a:pPr/>
              <a:t>31</a:t>
            </a:fld>
            <a:endParaRPr lang="en-US"/>
          </a:p>
        </p:txBody>
      </p:sp>
    </p:spTree>
    <p:extLst>
      <p:ext uri="{BB962C8B-B14F-4D97-AF65-F5344CB8AC3E}">
        <p14:creationId xmlns:p14="http://schemas.microsoft.com/office/powerpoint/2010/main" val="1328373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510608"/>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sp>
        <p:nvSpPr>
          <p:cNvPr id="8" name="Title 1"/>
          <p:cNvSpPr>
            <a:spLocks noGrp="1"/>
          </p:cNvSpPr>
          <p:nvPr>
            <p:ph type="title"/>
          </p:nvPr>
        </p:nvSpPr>
        <p:spPr>
          <a:xfrm>
            <a:off x="269241" y="523229"/>
            <a:ext cx="11653522" cy="1287847"/>
          </a:xfrm>
        </p:spPr>
        <p:txBody>
          <a:bodyPr/>
          <a:lstStyle/>
          <a:p>
            <a:r>
              <a:rPr lang="en-US" sz="5882" dirty="0">
                <a:solidFill>
                  <a:srgbClr val="00B0F0"/>
                </a:solidFill>
              </a:rPr>
              <a:t>Typical Usage Pattern</a:t>
            </a:r>
          </a:p>
        </p:txBody>
      </p:sp>
    </p:spTree>
    <p:extLst>
      <p:ext uri="{BB962C8B-B14F-4D97-AF65-F5344CB8AC3E}">
        <p14:creationId xmlns:p14="http://schemas.microsoft.com/office/powerpoint/2010/main" val="1889687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extLst>
              <a:ext uri="{28A0092B-C50C-407E-A947-70E740481C1C}">
                <a14:useLocalDpi xmlns:a14="http://schemas.microsoft.com/office/drawing/2010/main" val="0"/>
              </a:ext>
            </a:extLst>
          </a:blip>
          <a:srcRect t="12987"/>
          <a:stretch/>
        </p:blipFill>
        <p:spPr>
          <a:xfrm>
            <a:off x="386966" y="2337072"/>
            <a:ext cx="11373392" cy="2332632"/>
          </a:xfrm>
          <a:prstGeom prst="rect">
            <a:avLst/>
          </a:prstGeom>
        </p:spPr>
      </p:pic>
      <p:pic>
        <p:nvPicPr>
          <p:cNvPr id="16" name="Picture 15"/>
          <p:cNvPicPr>
            <a:picLocks noChangeAspect="1"/>
          </p:cNvPicPr>
          <p:nvPr/>
        </p:nvPicPr>
        <p:blipFill rotWithShape="1">
          <a:blip r:embed="rId3">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sp>
        <p:nvSpPr>
          <p:cNvPr id="12" name="TextBox 11"/>
          <p:cNvSpPr txBox="1"/>
          <p:nvPr/>
        </p:nvSpPr>
        <p:spPr>
          <a:xfrm>
            <a:off x="371475" y="1743537"/>
            <a:ext cx="4196574" cy="367477"/>
          </a:xfrm>
          <a:prstGeom prst="rect">
            <a:avLst/>
          </a:prstGeom>
          <a:noFill/>
        </p:spPr>
        <p:txBody>
          <a:bodyPr wrap="none" rtlCol="0">
            <a:spAutoFit/>
          </a:bodyPr>
          <a:lstStyle/>
          <a:p>
            <a:r>
              <a:rPr lang="en-US" sz="1765" dirty="0">
                <a:solidFill>
                  <a:schemeClr val="bg1"/>
                </a:solidFill>
              </a:rPr>
              <a:t>TRADITIONAL COMPUTE DEPLOYMENT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cxnSp>
        <p:nvCxnSpPr>
          <p:cNvPr id="6" name="Straight Connector 5"/>
          <p:cNvCxnSpPr/>
          <p:nvPr/>
        </p:nvCxnSpPr>
        <p:spPr>
          <a:xfrm>
            <a:off x="386966" y="2308813"/>
            <a:ext cx="1137339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42031" y="1743487"/>
            <a:ext cx="2813157" cy="367477"/>
          </a:xfrm>
          <a:prstGeom prst="rect">
            <a:avLst/>
          </a:prstGeom>
        </p:spPr>
        <p:txBody>
          <a:bodyPr wrap="none">
            <a:spAutoFit/>
          </a:bodyPr>
          <a:lstStyle/>
          <a:p>
            <a:pPr algn="ctr"/>
            <a:r>
              <a:rPr lang="en-US" sz="1765" dirty="0">
                <a:solidFill>
                  <a:srgbClr val="DD5900"/>
                </a:solidFill>
              </a:rPr>
              <a:t>Unused compute capacity</a:t>
            </a:r>
          </a:p>
        </p:txBody>
      </p:sp>
      <p:sp>
        <p:nvSpPr>
          <p:cNvPr id="20" name="Down Arrow 19"/>
          <p:cNvSpPr/>
          <p:nvPr/>
        </p:nvSpPr>
        <p:spPr bwMode="auto">
          <a:xfrm>
            <a:off x="6906880" y="1811702"/>
            <a:ext cx="411473" cy="830922"/>
          </a:xfrm>
          <a:prstGeom prst="downArrow">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42" tIns="89642" rIns="33620" bIns="33620" rtlCol="0" anchor="t" anchorCtr="0"/>
          <a:lstStyle/>
          <a:p>
            <a:pPr algn="ctr" defTabSz="914038"/>
            <a:endParaRPr lang="en-US" sz="1568" spc="-1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Title 1"/>
          <p:cNvSpPr>
            <a:spLocks noGrp="1"/>
          </p:cNvSpPr>
          <p:nvPr>
            <p:ph type="title"/>
          </p:nvPr>
        </p:nvSpPr>
        <p:spPr>
          <a:xfrm>
            <a:off x="269241" y="523229"/>
            <a:ext cx="11653522" cy="1287847"/>
          </a:xfrm>
        </p:spPr>
        <p:txBody>
          <a:bodyPr/>
          <a:lstStyle/>
          <a:p>
            <a:r>
              <a:rPr lang="en-US" sz="5882" dirty="0">
                <a:solidFill>
                  <a:srgbClr val="00B0F0"/>
                </a:solidFill>
              </a:rPr>
              <a:t>Typical Usage Pattern</a:t>
            </a:r>
          </a:p>
        </p:txBody>
      </p:sp>
    </p:spTree>
    <p:extLst>
      <p:ext uri="{BB962C8B-B14F-4D97-AF65-F5344CB8AC3E}">
        <p14:creationId xmlns:p14="http://schemas.microsoft.com/office/powerpoint/2010/main" val="272798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150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fade">
                                      <p:cBhvr>
                                        <p:cTn id="15" dur="500"/>
                                        <p:tgtEl>
                                          <p:spTgt spid="15">
                                            <p:txEl>
                                              <p:pRg st="0" end="0"/>
                                            </p:txEl>
                                          </p:spTgt>
                                        </p:tgtEl>
                                      </p:cBhvr>
                                    </p:animEffect>
                                  </p:childTnLst>
                                </p:cTn>
                              </p:par>
                              <p:par>
                                <p:cTn id="16" presetID="10" presetClass="entr" presetSubtype="0" fill="hold" grpId="0" nodeType="withEffect">
                                  <p:stCondLst>
                                    <p:cond delay="15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1475" y="1743537"/>
            <a:ext cx="3813381" cy="367477"/>
          </a:xfrm>
          <a:prstGeom prst="rect">
            <a:avLst/>
          </a:prstGeom>
          <a:noFill/>
        </p:spPr>
        <p:txBody>
          <a:bodyPr wrap="none" rtlCol="0">
            <a:spAutoFit/>
          </a:bodyPr>
          <a:lstStyle/>
          <a:p>
            <a:r>
              <a:rPr lang="en-US" sz="1765" dirty="0">
                <a:solidFill>
                  <a:schemeClr val="bg1"/>
                </a:solidFill>
              </a:rPr>
              <a:t>AUTO SCALED COMPUTE CAPACITY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7024715"/>
            <a:ext cx="11373401" cy="315681"/>
          </a:xfrm>
          <a:prstGeom prst="rect">
            <a:avLst/>
          </a:prstGeom>
        </p:spPr>
      </p:pic>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566" r="824"/>
          <a:stretch/>
        </p:blipFill>
        <p:spPr>
          <a:xfrm>
            <a:off x="374868" y="2342827"/>
            <a:ext cx="11360148" cy="2306704"/>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r="-62"/>
          <a:stretch/>
        </p:blipFill>
        <p:spPr>
          <a:xfrm>
            <a:off x="371485" y="2642625"/>
            <a:ext cx="11380426" cy="2262209"/>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67" y="5401896"/>
            <a:ext cx="11373392" cy="315681"/>
          </a:xfrm>
          <a:prstGeom prst="rect">
            <a:avLst/>
          </a:prstGeom>
        </p:spPr>
      </p:pic>
      <p:sp>
        <p:nvSpPr>
          <p:cNvPr id="9" name="Title 1"/>
          <p:cNvSpPr>
            <a:spLocks noGrp="1"/>
          </p:cNvSpPr>
          <p:nvPr>
            <p:ph type="title"/>
          </p:nvPr>
        </p:nvSpPr>
        <p:spPr>
          <a:xfrm>
            <a:off x="269241" y="118350"/>
            <a:ext cx="11653522" cy="1287847"/>
          </a:xfrm>
        </p:spPr>
        <p:txBody>
          <a:bodyPr/>
          <a:lstStyle/>
          <a:p>
            <a:r>
              <a:rPr lang="en-US" sz="8627" dirty="0"/>
              <a:t>Typical Usage Pattern</a:t>
            </a:r>
          </a:p>
        </p:txBody>
      </p:sp>
    </p:spTree>
    <p:extLst>
      <p:ext uri="{BB962C8B-B14F-4D97-AF65-F5344CB8AC3E}">
        <p14:creationId xmlns:p14="http://schemas.microsoft.com/office/powerpoint/2010/main" val="137052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3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52382" y="1350878"/>
            <a:ext cx="2405294" cy="2811981"/>
            <a:chOff x="2446422" y="1377469"/>
            <a:chExt cx="2453525" cy="2868367"/>
          </a:xfrm>
        </p:grpSpPr>
        <p:sp>
          <p:nvSpPr>
            <p:cNvPr id="31" name="Rectangle 30"/>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Mobile Services</a:t>
              </a:r>
            </a:p>
          </p:txBody>
        </p:sp>
        <p:pic>
          <p:nvPicPr>
            <p:cNvPr id="7" name="Picture 6"/>
            <p:cNvPicPr>
              <a:picLocks noChangeAspect="1"/>
            </p:cNvPicPr>
            <p:nvPr/>
          </p:nvPicPr>
          <p:blipFill>
            <a:blip r:embed="rId3"/>
            <a:stretch>
              <a:fillRect/>
            </a:stretch>
          </p:blipFill>
          <p:spPr>
            <a:xfrm>
              <a:off x="3317791" y="1912227"/>
              <a:ext cx="838572" cy="1204104"/>
            </a:xfrm>
            <a:prstGeom prst="rect">
              <a:avLst/>
            </a:prstGeom>
          </p:spPr>
        </p:pic>
        <p:cxnSp>
          <p:nvCxnSpPr>
            <p:cNvPr id="15" name="Straight Connector 14"/>
            <p:cNvCxnSpPr/>
            <p:nvPr/>
          </p:nvCxnSpPr>
          <p:spPr>
            <a:xfrm>
              <a:off x="2446422" y="1377469"/>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Title 2"/>
          <p:cNvSpPr txBox="1">
            <a:spLocks/>
          </p:cNvSpPr>
          <p:nvPr/>
        </p:nvSpPr>
        <p:spPr>
          <a:xfrm>
            <a:off x="343716" y="4794161"/>
            <a:ext cx="11474416"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r>
              <a:rPr lang="en-US" sz="4800" dirty="0">
                <a:solidFill>
                  <a:schemeClr val="tx1"/>
                </a:solidFill>
              </a:rPr>
              <a:t>Key app services in Azure today</a:t>
            </a:r>
          </a:p>
        </p:txBody>
      </p:sp>
      <p:grpSp>
        <p:nvGrpSpPr>
          <p:cNvPr id="10" name="Group 9"/>
          <p:cNvGrpSpPr/>
          <p:nvPr/>
        </p:nvGrpSpPr>
        <p:grpSpPr>
          <a:xfrm>
            <a:off x="2391692" y="1861625"/>
            <a:ext cx="2241062" cy="2313306"/>
            <a:chOff x="140401" y="1898457"/>
            <a:chExt cx="2286000" cy="2359693"/>
          </a:xfrm>
        </p:grpSpPr>
        <p:sp>
          <p:nvSpPr>
            <p:cNvPr id="35" name="Rectangle 34"/>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Azure Websites</a:t>
              </a:r>
            </a:p>
          </p:txBody>
        </p:sp>
        <p:pic>
          <p:nvPicPr>
            <p:cNvPr id="6" name="Picture 5"/>
            <p:cNvPicPr>
              <a:picLocks noChangeAspect="1"/>
            </p:cNvPicPr>
            <p:nvPr/>
          </p:nvPicPr>
          <p:blipFill>
            <a:blip r:embed="rId4"/>
            <a:stretch>
              <a:fillRect/>
            </a:stretch>
          </p:blipFill>
          <p:spPr>
            <a:xfrm>
              <a:off x="696944" y="1898457"/>
              <a:ext cx="1226857" cy="1198255"/>
            </a:xfrm>
            <a:prstGeom prst="rect">
              <a:avLst/>
            </a:prstGeom>
          </p:spPr>
        </p:pic>
      </p:grpSp>
      <p:grpSp>
        <p:nvGrpSpPr>
          <p:cNvPr id="3" name="Group 2"/>
          <p:cNvGrpSpPr/>
          <p:nvPr/>
        </p:nvGrpSpPr>
        <p:grpSpPr>
          <a:xfrm>
            <a:off x="7120459" y="1350878"/>
            <a:ext cx="2342510" cy="2823298"/>
            <a:chOff x="4963990" y="1687706"/>
            <a:chExt cx="2389482" cy="2879911"/>
          </a:xfrm>
        </p:grpSpPr>
        <p:sp>
          <p:nvSpPr>
            <p:cNvPr id="53" name="Rectangle 5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2854" tIns="182854" rIns="182854" bIns="182854" rtlCol="0" anchor="b"/>
            <a:lstStyle/>
            <a:p>
              <a:pPr algn="ctr" defTabSz="914225"/>
              <a:r>
                <a:rPr lang="en-US" sz="2353" dirty="0">
                  <a:solidFill>
                    <a:srgbClr val="FFFFFF"/>
                  </a:solidFill>
                  <a:latin typeface="Segoe UI Light"/>
                </a:rPr>
                <a:t>BizTalk Services</a:t>
              </a:r>
            </a:p>
          </p:txBody>
        </p:sp>
        <p:pic>
          <p:nvPicPr>
            <p:cNvPr id="5" name="Picture 4"/>
            <p:cNvPicPr>
              <a:picLocks noChangeAspect="1"/>
            </p:cNvPicPr>
            <p:nvPr/>
          </p:nvPicPr>
          <p:blipFill>
            <a:blip r:embed="rId5"/>
            <a:stretch>
              <a:fillRect/>
            </a:stretch>
          </p:blipFill>
          <p:spPr>
            <a:xfrm>
              <a:off x="5471472" y="2170934"/>
              <a:ext cx="1408397" cy="1380282"/>
            </a:xfrm>
            <a:prstGeom prst="rect">
              <a:avLst/>
            </a:prstGeom>
          </p:spPr>
        </p:pic>
        <p:cxnSp>
          <p:nvCxnSpPr>
            <p:cNvPr id="37" name="Straight Connector 36"/>
            <p:cNvCxnSpPr/>
            <p:nvPr/>
          </p:nvCxnSpPr>
          <p:spPr>
            <a:xfrm>
              <a:off x="4963990" y="1687706"/>
              <a:ext cx="0" cy="265098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801095" y="2668152"/>
            <a:ext cx="6517649" cy="1810358"/>
          </a:xfrm>
          <a:prstGeom prst="rect">
            <a:avLst/>
          </a:prstGeom>
        </p:spPr>
        <p:txBody>
          <a:bodyPr wrap="square">
            <a:spAutoFit/>
          </a:bodyPr>
          <a:lstStyle/>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Unique integrated offering</a:t>
            </a:r>
          </a:p>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Build intelligent web and mobile apps</a:t>
            </a:r>
          </a:p>
          <a:p>
            <a:pPr marL="448193" indent="-448193">
              <a:spcAft>
                <a:spcPts val="1765"/>
              </a:spcAft>
              <a:buFont typeface="Wingdings" panose="05000000000000000000" pitchFamily="2" charset="2"/>
              <a:buChar char="à"/>
            </a:pPr>
            <a:r>
              <a:rPr lang="en-US" sz="2745" dirty="0">
                <a:solidFill>
                  <a:srgbClr val="FFFFFF"/>
                </a:solidFill>
                <a:latin typeface="Segoe UI Light"/>
                <a:ea typeface="Calibri" panose="020F0502020204030204" pitchFamily="34" charset="0"/>
                <a:cs typeface="Times New Roman" panose="02020603050405020304" pitchFamily="18" charset="0"/>
              </a:rPr>
              <a:t>Scale as your business grows</a:t>
            </a:r>
            <a:endParaRPr lang="en-US" sz="1078" dirty="0">
              <a:solidFill>
                <a:srgbClr val="FFFFFF"/>
              </a:solidFill>
              <a:latin typeface="Segoe UI Light"/>
              <a:ea typeface="Calibri" panose="020F0502020204030204" pitchFamily="34" charset="0"/>
              <a:cs typeface="Times New Roman" panose="02020603050405020304" pitchFamily="18"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5461" y="2518559"/>
            <a:ext cx="2409402" cy="2409401"/>
          </a:xfrm>
          <a:prstGeom prst="rect">
            <a:avLst/>
          </a:prstGeom>
        </p:spPr>
      </p:pic>
      <p:sp>
        <p:nvSpPr>
          <p:cNvPr id="23"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Introducing Azure </a:t>
            </a:r>
            <a:r>
              <a:rPr lang="en-US" sz="4800">
                <a:solidFill>
                  <a:srgbClr val="FFFFFF"/>
                </a:solidFill>
              </a:rPr>
              <a:t>App Service</a:t>
            </a:r>
            <a:endParaRPr lang="en-US" sz="3200" dirty="0">
              <a:solidFill>
                <a:srgbClr val="FFFFFF"/>
              </a:solidFill>
            </a:endParaRPr>
          </a:p>
        </p:txBody>
      </p:sp>
    </p:spTree>
    <p:extLst>
      <p:ext uri="{BB962C8B-B14F-4D97-AF65-F5344CB8AC3E}">
        <p14:creationId xmlns:p14="http://schemas.microsoft.com/office/powerpoint/2010/main" val="202230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0"/>
                                        </p:tgtEl>
                                      </p:cBhvr>
                                    </p:animEffect>
                                    <p:set>
                                      <p:cBhvr>
                                        <p:cTn id="7" dur="1" fill="hold">
                                          <p:stCondLst>
                                            <p:cond delay="9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250"/>
                                        <p:tgtEl>
                                          <p:spTgt spid="4"/>
                                        </p:tgtEl>
                                      </p:cBhvr>
                                    </p:animEffect>
                                    <p:set>
                                      <p:cBhvr>
                                        <p:cTn id="10" dur="1" fill="hold">
                                          <p:stCondLst>
                                            <p:cond delay="1249"/>
                                          </p:stCondLst>
                                        </p:cTn>
                                        <p:tgtEl>
                                          <p:spTgt spid="4"/>
                                        </p:tgtEl>
                                        <p:attrNameLst>
                                          <p:attrName>style.visibility</p:attrName>
                                        </p:attrNameLst>
                                      </p:cBhvr>
                                      <p:to>
                                        <p:strVal val="hidden"/>
                                      </p:to>
                                    </p:set>
                                  </p:childTnLst>
                                </p:cTn>
                              </p:par>
                              <p:par>
                                <p:cTn id="11" presetID="2" presetClass="exit" presetSubtype="8" fill="hold" nodeType="withEffect">
                                  <p:stCondLst>
                                    <p:cond delay="0"/>
                                  </p:stCondLst>
                                  <p:childTnLst>
                                    <p:anim calcmode="lin" valueType="num">
                                      <p:cBhvr additive="base">
                                        <p:cTn id="12" dur="1250"/>
                                        <p:tgtEl>
                                          <p:spTgt spid="2"/>
                                        </p:tgtEl>
                                        <p:attrNameLst>
                                          <p:attrName>ppt_x</p:attrName>
                                        </p:attrNameLst>
                                      </p:cBhvr>
                                      <p:tavLst>
                                        <p:tav tm="0">
                                          <p:val>
                                            <p:strVal val="ppt_x"/>
                                          </p:val>
                                        </p:tav>
                                        <p:tav tm="100000">
                                          <p:val>
                                            <p:strVal val="0-ppt_w/2"/>
                                          </p:val>
                                        </p:tav>
                                      </p:tavLst>
                                    </p:anim>
                                    <p:anim calcmode="lin" valueType="num">
                                      <p:cBhvr additive="base">
                                        <p:cTn id="13" dur="1250"/>
                                        <p:tgtEl>
                                          <p:spTgt spid="2"/>
                                        </p:tgtEl>
                                        <p:attrNameLst>
                                          <p:attrName>ppt_y</p:attrName>
                                        </p:attrNameLst>
                                      </p:cBhvr>
                                      <p:tavLst>
                                        <p:tav tm="0">
                                          <p:val>
                                            <p:strVal val="ppt_y"/>
                                          </p:val>
                                        </p:tav>
                                        <p:tav tm="100000">
                                          <p:val>
                                            <p:strVal val="ppt_y"/>
                                          </p:val>
                                        </p:tav>
                                      </p:tavLst>
                                    </p:anim>
                                    <p:set>
                                      <p:cBhvr>
                                        <p:cTn id="14" dur="1" fill="hold">
                                          <p:stCondLst>
                                            <p:cond delay="1249"/>
                                          </p:stCondLst>
                                        </p:cTn>
                                        <p:tgtEl>
                                          <p:spTgt spid="2"/>
                                        </p:tgtEl>
                                        <p:attrNameLst>
                                          <p:attrName>style.visibility</p:attrName>
                                        </p:attrNameLst>
                                      </p:cBhvr>
                                      <p:to>
                                        <p:strVal val="hidden"/>
                                      </p:to>
                                    </p:set>
                                  </p:childTnLst>
                                </p:cTn>
                              </p:par>
                              <p:par>
                                <p:cTn id="15" presetID="2" presetClass="exit" presetSubtype="8" fill="hold" nodeType="withEffect">
                                  <p:stCondLst>
                                    <p:cond delay="0"/>
                                  </p:stCondLst>
                                  <p:childTnLst>
                                    <p:anim calcmode="lin" valueType="num">
                                      <p:cBhvr additive="base">
                                        <p:cTn id="16" dur="1250"/>
                                        <p:tgtEl>
                                          <p:spTgt spid="3"/>
                                        </p:tgtEl>
                                        <p:attrNameLst>
                                          <p:attrName>ppt_x</p:attrName>
                                        </p:attrNameLst>
                                      </p:cBhvr>
                                      <p:tavLst>
                                        <p:tav tm="0">
                                          <p:val>
                                            <p:strVal val="ppt_x"/>
                                          </p:val>
                                        </p:tav>
                                        <p:tav tm="100000">
                                          <p:val>
                                            <p:strVal val="0-ppt_w/2"/>
                                          </p:val>
                                        </p:tav>
                                      </p:tavLst>
                                    </p:anim>
                                    <p:anim calcmode="lin" valueType="num">
                                      <p:cBhvr additive="base">
                                        <p:cTn id="17" dur="1250"/>
                                        <p:tgtEl>
                                          <p:spTgt spid="3"/>
                                        </p:tgtEl>
                                        <p:attrNameLst>
                                          <p:attrName>ppt_y</p:attrName>
                                        </p:attrNameLst>
                                      </p:cBhvr>
                                      <p:tavLst>
                                        <p:tav tm="0">
                                          <p:val>
                                            <p:strVal val="ppt_y"/>
                                          </p:val>
                                        </p:tav>
                                        <p:tav tm="100000">
                                          <p:val>
                                            <p:strVal val="ppt_y"/>
                                          </p:val>
                                        </p:tav>
                                      </p:tavLst>
                                    </p:anim>
                                    <p:set>
                                      <p:cBhvr>
                                        <p:cTn id="18" dur="1" fill="hold">
                                          <p:stCondLst>
                                            <p:cond delay="1249"/>
                                          </p:stCondLst>
                                        </p:cTn>
                                        <p:tgtEl>
                                          <p:spTgt spid="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childTnLst>
                          </p:cTn>
                        </p:par>
                        <p:par>
                          <p:cTn id="25" fill="hold">
                            <p:stCondLst>
                              <p:cond delay="1250"/>
                            </p:stCondLst>
                            <p:childTnLst>
                              <p:par>
                                <p:cTn id="26" presetID="10" presetClass="entr" presetSubtype="0"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6" presetClass="emph" presetSubtype="0" fill="hold" nodeType="withEffect">
                                  <p:stCondLst>
                                    <p:cond delay="50"/>
                                  </p:stCondLst>
                                  <p:childTnLst>
                                    <p:animScale>
                                      <p:cBhvr>
                                        <p:cTn id="33" dur="750" fill="hold"/>
                                        <p:tgtEl>
                                          <p:spTgt spid="22"/>
                                        </p:tgtEl>
                                      </p:cBhvr>
                                      <p:by x="126000" y="126000"/>
                                    </p:animScale>
                                  </p:childTnLst>
                                </p:cTn>
                              </p:par>
                            </p:childTnLst>
                          </p:cTn>
                        </p:par>
                        <p:par>
                          <p:cTn id="34" fill="hold">
                            <p:stCondLst>
                              <p:cond delay="2050"/>
                            </p:stCondLst>
                            <p:childTnLst>
                              <p:par>
                                <p:cTn id="35" presetID="10"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rPr>
                <a:t>Api</a:t>
              </a:r>
              <a:r>
                <a:rPr lang="en-US" sz="1836" b="1" kern="0" cap="all" dirty="0">
                  <a:solidFill>
                    <a:srgbClr val="FFFFFF"/>
                  </a:solidFill>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rgbClr val="FFFFFF"/>
                    </a:solidFill>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rgbClr val="FFFFFF"/>
                    </a:solidFill>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Title 2"/>
          <p:cNvSpPr txBox="1">
            <a:spLocks/>
          </p:cNvSpPr>
          <p:nvPr/>
        </p:nvSpPr>
        <p:spPr>
          <a:xfrm>
            <a:off x="516386" y="257970"/>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a:lnSpc>
                <a:spcPct val="100000"/>
              </a:lnSpc>
              <a:spcAft>
                <a:spcPts val="588"/>
              </a:spcAft>
            </a:pPr>
            <a:r>
              <a:rPr lang="en-US" sz="4800" dirty="0">
                <a:solidFill>
                  <a:srgbClr val="FFFFFF"/>
                </a:solidFill>
              </a:rPr>
              <a:t>One integrated offering</a:t>
            </a:r>
            <a:endParaRPr lang="en-US" sz="3200" dirty="0">
              <a:solidFill>
                <a:srgbClr val="FFFFFF"/>
              </a:solidFill>
            </a:endParaRPr>
          </a:p>
        </p:txBody>
      </p:sp>
      <p:cxnSp>
        <p:nvCxnSpPr>
          <p:cNvPr id="9" name="Ευθύγραμμο βέλος σύνδεσης 8"/>
          <p:cNvCxnSpPr/>
          <p:nvPr/>
        </p:nvCxnSpPr>
        <p:spPr>
          <a:xfrm flipH="1" flipV="1">
            <a:off x="10860459" y="5708667"/>
            <a:ext cx="1336200" cy="114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829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a:spcAft>
                <a:spcPts val="147"/>
              </a:spcAft>
              <a:buFont typeface="Arial" panose="020B0604020202020204" pitchFamily="34" charset="0"/>
              <a:buChar char="•"/>
            </a:pPr>
            <a:r>
              <a:rPr lang="en-US" sz="1176" dirty="0">
                <a:solidFill>
                  <a:srgbClr val="FFFFFF"/>
                </a:solidFill>
              </a:rPr>
              <a:t>Box</a:t>
            </a:r>
          </a:p>
          <a:p>
            <a:pPr marL="280121" indent="-280121">
              <a:spcAft>
                <a:spcPts val="147"/>
              </a:spcAft>
              <a:buFont typeface="Arial" panose="020B0604020202020204" pitchFamily="34" charset="0"/>
              <a:buChar char="•"/>
            </a:pPr>
            <a:r>
              <a:rPr lang="en-US" sz="1176" dirty="0">
                <a:solidFill>
                  <a:srgbClr val="FFFFFF"/>
                </a:solidFill>
              </a:rPr>
              <a:t>Chatter</a:t>
            </a:r>
          </a:p>
          <a:p>
            <a:pPr marL="280121" indent="-280121">
              <a:spcAft>
                <a:spcPts val="147"/>
              </a:spcAft>
              <a:buFont typeface="Arial" panose="020B0604020202020204" pitchFamily="34" charset="0"/>
              <a:buChar char="•"/>
            </a:pPr>
            <a:r>
              <a:rPr lang="en-US" sz="1176" dirty="0">
                <a:solidFill>
                  <a:srgbClr val="FFFFFF"/>
                </a:solidFill>
              </a:rPr>
              <a:t>Delay</a:t>
            </a:r>
          </a:p>
          <a:p>
            <a:pPr marL="280121" indent="-280121">
              <a:spcAft>
                <a:spcPts val="147"/>
              </a:spcAft>
              <a:buFont typeface="Arial" panose="020B0604020202020204" pitchFamily="34" charset="0"/>
              <a:buChar char="•"/>
            </a:pPr>
            <a:r>
              <a:rPr lang="en-US" sz="1176" dirty="0">
                <a:solidFill>
                  <a:srgbClr val="FFFFFF"/>
                </a:solidFill>
              </a:rPr>
              <a:t>Dropbox</a:t>
            </a:r>
          </a:p>
          <a:p>
            <a:pPr marL="280121" indent="-280121">
              <a:spcAft>
                <a:spcPts val="147"/>
              </a:spcAft>
              <a:buFont typeface="Arial" panose="020B0604020202020204" pitchFamily="34" charset="0"/>
              <a:buChar char="•"/>
            </a:pPr>
            <a:r>
              <a:rPr lang="en-US" sz="1176" dirty="0">
                <a:solidFill>
                  <a:srgbClr val="FFFFFF"/>
                </a:solidFill>
              </a:rPr>
              <a:t>Azure HD Insight</a:t>
            </a:r>
          </a:p>
          <a:p>
            <a:pPr marL="280121" indent="-280121">
              <a:spcAft>
                <a:spcPts val="147"/>
              </a:spcAft>
              <a:buFont typeface="Arial" panose="020B0604020202020204" pitchFamily="34" charset="0"/>
              <a:buChar char="•"/>
            </a:pPr>
            <a:r>
              <a:rPr lang="en-US" sz="1176" dirty="0" err="1">
                <a:solidFill>
                  <a:srgbClr val="FFFFFF"/>
                </a:solidFill>
              </a:rPr>
              <a:t>Marketo</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Azure Media Services</a:t>
            </a:r>
          </a:p>
          <a:p>
            <a:pPr marL="280121" indent="-280121">
              <a:spcAft>
                <a:spcPts val="147"/>
              </a:spcAft>
              <a:buFont typeface="Arial" panose="020B0604020202020204" pitchFamily="34" charset="0"/>
              <a:buChar char="•"/>
            </a:pPr>
            <a:r>
              <a:rPr lang="en-US" sz="1176" dirty="0">
                <a:solidFill>
                  <a:srgbClr val="FFFFFF"/>
                </a:solidFill>
              </a:rPr>
              <a:t>OneDrive</a:t>
            </a:r>
          </a:p>
          <a:p>
            <a:pPr marL="280121" indent="-280121">
              <a:spcAft>
                <a:spcPts val="147"/>
              </a:spcAft>
              <a:buFont typeface="Arial" panose="020B0604020202020204" pitchFamily="34" charset="0"/>
              <a:buChar char="•"/>
            </a:pPr>
            <a:r>
              <a:rPr lang="en-US" sz="1176" dirty="0">
                <a:solidFill>
                  <a:srgbClr val="FFFFFF"/>
                </a:solidFill>
              </a:rPr>
              <a:t>SharePoint </a:t>
            </a:r>
          </a:p>
          <a:p>
            <a:pPr marL="280121" indent="-280121">
              <a:spcAft>
                <a:spcPts val="147"/>
              </a:spcAft>
              <a:buFont typeface="Arial" panose="020B0604020202020204" pitchFamily="34" charset="0"/>
              <a:buChar char="•"/>
            </a:pPr>
            <a:r>
              <a:rPr lang="en-US" sz="1176" dirty="0">
                <a:solidFill>
                  <a:srgbClr val="FFFFFF"/>
                </a:solidFill>
              </a:rPr>
              <a:t>SQL Server</a:t>
            </a:r>
          </a:p>
          <a:p>
            <a:pPr marL="280121" indent="-280121">
              <a:spcAft>
                <a:spcPts val="147"/>
              </a:spcAft>
              <a:buFont typeface="Arial" panose="020B0604020202020204" pitchFamily="34" charset="0"/>
              <a:buChar char="•"/>
            </a:pPr>
            <a:r>
              <a:rPr lang="en-US" sz="1176" dirty="0">
                <a:solidFill>
                  <a:srgbClr val="FFFFFF"/>
                </a:solidFill>
              </a:rPr>
              <a:t>Office 365</a:t>
            </a:r>
          </a:p>
          <a:p>
            <a:pPr marL="280121" indent="-280121">
              <a:spcAft>
                <a:spcPts val="147"/>
              </a:spcAft>
              <a:buFont typeface="Arial" panose="020B0604020202020204" pitchFamily="34" charset="0"/>
              <a:buChar char="•"/>
            </a:pPr>
            <a:r>
              <a:rPr lang="en-US" sz="1176" dirty="0">
                <a:solidFill>
                  <a:srgbClr val="FFFFFF"/>
                </a:solidFill>
              </a:rPr>
              <a:t>Oracle</a:t>
            </a:r>
          </a:p>
          <a:p>
            <a:pPr marL="280121" indent="-280121">
              <a:spcAft>
                <a:spcPts val="147"/>
              </a:spcAft>
              <a:buFont typeface="Arial" panose="020B0604020202020204" pitchFamily="34" charset="0"/>
              <a:buChar char="•"/>
            </a:pPr>
            <a:r>
              <a:rPr lang="en-US" sz="1176" dirty="0">
                <a:solidFill>
                  <a:srgbClr val="FFFFFF"/>
                </a:solidFill>
              </a:rPr>
              <a:t>QuickBooks</a:t>
            </a:r>
          </a:p>
          <a:p>
            <a:pPr marL="280121" indent="-280121">
              <a:spcAft>
                <a:spcPts val="147"/>
              </a:spcAft>
              <a:buFont typeface="Arial" panose="020B0604020202020204" pitchFamily="34" charset="0"/>
              <a:buChar char="•"/>
            </a:pPr>
            <a:r>
              <a:rPr lang="en-US" sz="1176" dirty="0" err="1">
                <a:solidFill>
                  <a:srgbClr val="FFFFFF"/>
                </a:solidFill>
              </a:rPr>
              <a:t>SalesForce</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Sugar CRM </a:t>
            </a:r>
          </a:p>
          <a:p>
            <a:pPr marL="280121" indent="-280121">
              <a:spcAft>
                <a:spcPts val="147"/>
              </a:spcAft>
              <a:buFont typeface="Arial" panose="020B0604020202020204" pitchFamily="34" charset="0"/>
              <a:buChar char="•"/>
            </a:pPr>
            <a:r>
              <a:rPr lang="en-US" sz="1176" dirty="0">
                <a:solidFill>
                  <a:srgbClr val="FFFFFF"/>
                </a:solidFill>
              </a:rPr>
              <a:t>SAP</a:t>
            </a:r>
          </a:p>
          <a:p>
            <a:pPr marL="280121" indent="-280121">
              <a:spcAft>
                <a:spcPts val="147"/>
              </a:spcAft>
              <a:buFont typeface="Arial" panose="020B0604020202020204" pitchFamily="34" charset="0"/>
              <a:buChar char="•"/>
            </a:pPr>
            <a:r>
              <a:rPr lang="en-US" sz="1176" dirty="0">
                <a:solidFill>
                  <a:srgbClr val="FFFFFF"/>
                </a:solidFill>
              </a:rPr>
              <a:t>Azure Service Bus</a:t>
            </a:r>
          </a:p>
          <a:p>
            <a:pPr marL="280121" indent="-280121">
              <a:spcAft>
                <a:spcPts val="147"/>
              </a:spcAft>
              <a:buFont typeface="Arial" panose="020B0604020202020204" pitchFamily="34" charset="0"/>
              <a:buChar char="•"/>
            </a:pPr>
            <a:r>
              <a:rPr lang="en-US" sz="1176" dirty="0">
                <a:solidFill>
                  <a:srgbClr val="FFFFFF"/>
                </a:solidFill>
              </a:rPr>
              <a:t>Azure Storage</a:t>
            </a:r>
          </a:p>
          <a:p>
            <a:pPr marL="280121" indent="-280121">
              <a:spcAft>
                <a:spcPts val="147"/>
              </a:spcAft>
              <a:buFont typeface="Arial" panose="020B0604020202020204" pitchFamily="34" charset="0"/>
              <a:buChar char="•"/>
            </a:pPr>
            <a:r>
              <a:rPr lang="en-US" sz="1176" dirty="0">
                <a:solidFill>
                  <a:srgbClr val="FFFFFF"/>
                </a:solidFill>
              </a:rPr>
              <a:t>Timer / Recurrence</a:t>
            </a:r>
          </a:p>
          <a:p>
            <a:pPr marL="280121" indent="-280121">
              <a:spcAft>
                <a:spcPts val="147"/>
              </a:spcAft>
              <a:buFont typeface="Arial" panose="020B0604020202020204" pitchFamily="34" charset="0"/>
              <a:buChar char="•"/>
            </a:pPr>
            <a:r>
              <a:rPr lang="en-US" sz="1176" dirty="0" err="1">
                <a:solidFill>
                  <a:srgbClr val="FFFFFF"/>
                </a:solidFill>
              </a:rPr>
              <a:t>Twilio</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Twitter</a:t>
            </a:r>
          </a:p>
          <a:p>
            <a:pPr marL="280121" indent="-280121">
              <a:spcAft>
                <a:spcPts val="147"/>
              </a:spcAft>
              <a:buFont typeface="Arial" panose="020B0604020202020204" pitchFamily="34" charset="0"/>
              <a:buChar char="•"/>
            </a:pPr>
            <a:r>
              <a:rPr lang="en-US" sz="1176" dirty="0">
                <a:solidFill>
                  <a:srgbClr val="FFFFFF"/>
                </a:solidFill>
              </a:rPr>
              <a:t>IBM DB2 </a:t>
            </a:r>
          </a:p>
          <a:p>
            <a:pPr marL="280121" indent="-280121">
              <a:spcAft>
                <a:spcPts val="147"/>
              </a:spcAft>
              <a:buFont typeface="Arial" panose="020B0604020202020204" pitchFamily="34" charset="0"/>
              <a:buChar char="•"/>
            </a:pPr>
            <a:r>
              <a:rPr lang="en-US" sz="1176" dirty="0">
                <a:solidFill>
                  <a:srgbClr val="FFFFFF"/>
                </a:solidFill>
              </a:rPr>
              <a:t>Informix</a:t>
            </a:r>
          </a:p>
          <a:p>
            <a:pPr marL="280121" indent="-280121">
              <a:spcAft>
                <a:spcPts val="147"/>
              </a:spcAft>
              <a:buFont typeface="Arial" panose="020B0604020202020204" pitchFamily="34" charset="0"/>
              <a:buChar char="•"/>
            </a:pPr>
            <a:r>
              <a:rPr lang="en-US" sz="1176" dirty="0" err="1">
                <a:solidFill>
                  <a:srgbClr val="FFFFFF"/>
                </a:solidFill>
              </a:rPr>
              <a:t>Websphere</a:t>
            </a:r>
            <a:r>
              <a:rPr lang="en-US" sz="1176" dirty="0">
                <a:solidFill>
                  <a:srgbClr val="FFFFFF"/>
                </a:solidFill>
              </a:rPr>
              <a:t> MQ</a:t>
            </a:r>
          </a:p>
          <a:p>
            <a:pPr marL="280121" indent="-280121">
              <a:spcAft>
                <a:spcPts val="147"/>
              </a:spcAft>
              <a:buFont typeface="Arial" panose="020B0604020202020204" pitchFamily="34" charset="0"/>
              <a:buChar char="•"/>
            </a:pPr>
            <a:r>
              <a:rPr lang="en-US" sz="1176" dirty="0">
                <a:solidFill>
                  <a:srgbClr val="FFFFFF"/>
                </a:solidFill>
              </a:rPr>
              <a:t>Azure Web Jobs</a:t>
            </a:r>
          </a:p>
          <a:p>
            <a:pPr marL="280121" indent="-280121">
              <a:spcAft>
                <a:spcPts val="147"/>
              </a:spcAft>
              <a:buFont typeface="Arial" panose="020B0604020202020204" pitchFamily="34" charset="0"/>
              <a:buChar char="•"/>
            </a:pPr>
            <a:r>
              <a:rPr lang="en-US" sz="1176" dirty="0">
                <a:solidFill>
                  <a:srgbClr val="FFFFFF"/>
                </a:solidFill>
              </a:rPr>
              <a:t>Yammer</a:t>
            </a:r>
          </a:p>
          <a:p>
            <a:pPr marL="280121" indent="-280121">
              <a:spcAft>
                <a:spcPts val="147"/>
              </a:spcAft>
              <a:buFont typeface="Arial" panose="020B0604020202020204" pitchFamily="34" charset="0"/>
              <a:buChar char="•"/>
            </a:pPr>
            <a:r>
              <a:rPr lang="en-US" sz="1176" dirty="0">
                <a:solidFill>
                  <a:srgbClr val="FFFFFF"/>
                </a:solidFill>
              </a:rPr>
              <a:t>Dynamics CRM</a:t>
            </a:r>
          </a:p>
          <a:p>
            <a:pPr marL="280121" indent="-280121">
              <a:spcAft>
                <a:spcPts val="147"/>
              </a:spcAft>
              <a:buFont typeface="Arial" panose="020B0604020202020204" pitchFamily="34" charset="0"/>
              <a:buChar char="•"/>
            </a:pPr>
            <a:r>
              <a:rPr lang="en-US" sz="1176" dirty="0">
                <a:solidFill>
                  <a:srgbClr val="FFFFFF"/>
                </a:solidFill>
              </a:rPr>
              <a:t>Dynamics AX</a:t>
            </a:r>
          </a:p>
          <a:p>
            <a:pPr marL="280121" indent="-280121">
              <a:spcAft>
                <a:spcPts val="147"/>
              </a:spcAft>
              <a:buFont typeface="Arial" panose="020B0604020202020204" pitchFamily="34" charset="0"/>
              <a:buChar char="•"/>
            </a:pPr>
            <a:r>
              <a:rPr lang="en-US" sz="1176" dirty="0">
                <a:solidFill>
                  <a:srgbClr val="FFFFFF"/>
                </a:solidFill>
              </a:rPr>
              <a:t>Hybrid Connectivity</a:t>
            </a: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a:p>
            <a:pPr marL="280121" indent="-280121">
              <a:spcAft>
                <a:spcPts val="147"/>
              </a:spcAft>
              <a:buFont typeface="Arial" panose="020B0604020202020204" pitchFamily="34" charset="0"/>
              <a:buChar char="•"/>
            </a:pPr>
            <a:endParaRPr lang="en-US" sz="1176" dirty="0">
              <a:solidFill>
                <a:srgbClr val="FFFFFF"/>
              </a:solidFill>
            </a:endParaRPr>
          </a:p>
        </p:txBody>
      </p:sp>
      <p:sp>
        <p:nvSpPr>
          <p:cNvPr id="4" name="Rectangle 3"/>
          <p:cNvSpPr/>
          <p:nvPr/>
        </p:nvSpPr>
        <p:spPr>
          <a:xfrm>
            <a:off x="543489" y="4867564"/>
            <a:ext cx="1750818" cy="1435906"/>
          </a:xfrm>
          <a:prstGeom prst="rect">
            <a:avLst/>
          </a:prstGeom>
        </p:spPr>
        <p:txBody>
          <a:bodyPr wrap="square">
            <a:spAutoFit/>
          </a:bodyPr>
          <a:lstStyle/>
          <a:p>
            <a:pPr marL="280121" indent="-280121">
              <a:spcAft>
                <a:spcPts val="147"/>
              </a:spcAft>
              <a:buFont typeface="Arial" panose="020B0604020202020204" pitchFamily="34" charset="0"/>
              <a:buChar char="•"/>
            </a:pPr>
            <a:r>
              <a:rPr lang="en-US" sz="1176" dirty="0">
                <a:solidFill>
                  <a:srgbClr val="FFFFFF"/>
                </a:solidFill>
              </a:rPr>
              <a:t>HTTP, HTTPS </a:t>
            </a:r>
          </a:p>
          <a:p>
            <a:pPr marL="280121" indent="-280121">
              <a:spcAft>
                <a:spcPts val="147"/>
              </a:spcAft>
              <a:buFont typeface="Arial" panose="020B0604020202020204" pitchFamily="34" charset="0"/>
              <a:buChar char="•"/>
            </a:pPr>
            <a:r>
              <a:rPr lang="en-US" sz="1176" dirty="0">
                <a:solidFill>
                  <a:srgbClr val="FFFFFF"/>
                </a:solidFill>
              </a:rPr>
              <a:t>File</a:t>
            </a:r>
          </a:p>
          <a:p>
            <a:pPr marL="280121" indent="-280121">
              <a:spcAft>
                <a:spcPts val="147"/>
              </a:spcAft>
              <a:buFont typeface="Arial" panose="020B0604020202020204" pitchFamily="34" charset="0"/>
              <a:buChar char="•"/>
            </a:pPr>
            <a:r>
              <a:rPr lang="en-US" sz="1176" dirty="0">
                <a:solidFill>
                  <a:srgbClr val="FFFFFF"/>
                </a:solidFill>
              </a:rPr>
              <a:t>Flat File</a:t>
            </a:r>
          </a:p>
          <a:p>
            <a:pPr marL="280121" indent="-280121">
              <a:spcAft>
                <a:spcPts val="147"/>
              </a:spcAft>
              <a:buFont typeface="Arial" panose="020B0604020202020204" pitchFamily="34" charset="0"/>
              <a:buChar char="•"/>
            </a:pPr>
            <a:r>
              <a:rPr lang="en-US" sz="1176" dirty="0">
                <a:solidFill>
                  <a:srgbClr val="FFFFFF"/>
                </a:solidFill>
              </a:rPr>
              <a:t>FTP, SFTP</a:t>
            </a:r>
          </a:p>
          <a:p>
            <a:pPr marL="280121" indent="-280121">
              <a:spcAft>
                <a:spcPts val="147"/>
              </a:spcAft>
              <a:buFont typeface="Arial" panose="020B0604020202020204" pitchFamily="34" charset="0"/>
              <a:buChar char="•"/>
            </a:pPr>
            <a:r>
              <a:rPr lang="en-US" sz="1176" dirty="0">
                <a:solidFill>
                  <a:srgbClr val="FFFFFF"/>
                </a:solidFill>
              </a:rPr>
              <a:t>POP3/IMAP</a:t>
            </a:r>
          </a:p>
          <a:p>
            <a:pPr marL="280121" indent="-280121">
              <a:spcAft>
                <a:spcPts val="147"/>
              </a:spcAft>
              <a:buFont typeface="Arial" panose="020B0604020202020204" pitchFamily="34" charset="0"/>
              <a:buChar char="•"/>
            </a:pPr>
            <a:r>
              <a:rPr lang="en-US" sz="1176" dirty="0">
                <a:solidFill>
                  <a:srgbClr val="FFFFFF"/>
                </a:solidFill>
              </a:rPr>
              <a:t>SMTP</a:t>
            </a:r>
          </a:p>
          <a:p>
            <a:pPr marL="280121" indent="-280121">
              <a:spcAft>
                <a:spcPts val="147"/>
              </a:spcAft>
              <a:buFont typeface="Arial" panose="020B0604020202020204" pitchFamily="34" charset="0"/>
              <a:buChar char="•"/>
            </a:pPr>
            <a:r>
              <a:rPr lang="en-US" sz="1176" dirty="0">
                <a:solidFill>
                  <a:srgbClr val="FFFFFF"/>
                </a:solidFill>
              </a:rPr>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a:spcAft>
                <a:spcPts val="147"/>
              </a:spcAft>
              <a:buFont typeface="Arial" panose="020B0604020202020204" pitchFamily="34" charset="0"/>
              <a:buChar char="•"/>
            </a:pPr>
            <a:r>
              <a:rPr lang="en-US" sz="1176" dirty="0">
                <a:solidFill>
                  <a:srgbClr val="FFFFFF"/>
                </a:solidFill>
              </a:rPr>
              <a:t>Batching / </a:t>
            </a:r>
            <a:r>
              <a:rPr lang="en-US" sz="1176" dirty="0" err="1">
                <a:solidFill>
                  <a:srgbClr val="FFFFFF"/>
                </a:solidFill>
              </a:rPr>
              <a:t>Debatching</a:t>
            </a:r>
            <a:endParaRPr lang="en-US" sz="1176" dirty="0">
              <a:solidFill>
                <a:srgbClr val="FFFFFF"/>
              </a:solidFill>
            </a:endParaRPr>
          </a:p>
          <a:p>
            <a:pPr marL="280121" indent="-280121">
              <a:spcAft>
                <a:spcPts val="147"/>
              </a:spcAft>
              <a:buFont typeface="Arial" panose="020B0604020202020204" pitchFamily="34" charset="0"/>
              <a:buChar char="•"/>
            </a:pPr>
            <a:r>
              <a:rPr lang="en-US" sz="1176" dirty="0">
                <a:solidFill>
                  <a:srgbClr val="FFFFFF"/>
                </a:solidFill>
              </a:rPr>
              <a:t>Validate</a:t>
            </a:r>
          </a:p>
          <a:p>
            <a:pPr marL="280121" indent="-280121">
              <a:spcAft>
                <a:spcPts val="147"/>
              </a:spcAft>
              <a:buFont typeface="Arial" panose="020B0604020202020204" pitchFamily="34" charset="0"/>
              <a:buChar char="•"/>
            </a:pPr>
            <a:r>
              <a:rPr lang="en-US" sz="1176" dirty="0">
                <a:solidFill>
                  <a:srgbClr val="FFFFFF"/>
                </a:solidFill>
              </a:rPr>
              <a:t>Extract (XPath)</a:t>
            </a:r>
          </a:p>
          <a:p>
            <a:pPr marL="280121" indent="-280121">
              <a:spcAft>
                <a:spcPts val="147"/>
              </a:spcAft>
              <a:buFont typeface="Arial" panose="020B0604020202020204" pitchFamily="34" charset="0"/>
              <a:buChar char="•"/>
            </a:pPr>
            <a:r>
              <a:rPr lang="en-US" sz="1176" dirty="0">
                <a:solidFill>
                  <a:srgbClr val="FFFFFF"/>
                </a:solidFill>
              </a:rPr>
              <a:t>Transform (+Mapper)</a:t>
            </a:r>
          </a:p>
          <a:p>
            <a:pPr marL="280121" indent="-280121">
              <a:spcAft>
                <a:spcPts val="147"/>
              </a:spcAft>
              <a:buFont typeface="Arial" panose="020B0604020202020204" pitchFamily="34" charset="0"/>
              <a:buChar char="•"/>
            </a:pPr>
            <a:r>
              <a:rPr lang="en-US" sz="1176" dirty="0">
                <a:solidFill>
                  <a:srgbClr val="FFFFFF"/>
                </a:solidFill>
              </a:rPr>
              <a:t>Convert (XML-JSON)</a:t>
            </a:r>
          </a:p>
          <a:p>
            <a:pPr marL="280121" indent="-280121">
              <a:spcAft>
                <a:spcPts val="147"/>
              </a:spcAft>
              <a:buFont typeface="Arial" panose="020B0604020202020204" pitchFamily="34" charset="0"/>
              <a:buChar char="•"/>
            </a:pPr>
            <a:r>
              <a:rPr lang="en-US" sz="1176" dirty="0">
                <a:solidFill>
                  <a:srgbClr val="FFFFFF"/>
                </a:solidFill>
              </a:rPr>
              <a:t>Convert (XML-FF)</a:t>
            </a:r>
          </a:p>
          <a:p>
            <a:pPr marL="280121" indent="-280121">
              <a:spcAft>
                <a:spcPts val="147"/>
              </a:spcAft>
              <a:buFont typeface="Arial" panose="020B0604020202020204" pitchFamily="34" charset="0"/>
              <a:buChar char="•"/>
            </a:pPr>
            <a:r>
              <a:rPr lang="en-US" sz="1176" dirty="0">
                <a:solidFill>
                  <a:srgbClr val="FFFFFF"/>
                </a:solidFill>
              </a:rPr>
              <a:t>X12</a:t>
            </a:r>
          </a:p>
          <a:p>
            <a:pPr marL="280121" indent="-280121">
              <a:spcAft>
                <a:spcPts val="147"/>
              </a:spcAft>
              <a:buFont typeface="Arial" panose="020B0604020202020204" pitchFamily="34" charset="0"/>
              <a:buChar char="•"/>
            </a:pPr>
            <a:r>
              <a:rPr lang="en-US" sz="1176" dirty="0">
                <a:solidFill>
                  <a:srgbClr val="FFFFFF"/>
                </a:solidFill>
              </a:rPr>
              <a:t>EDIFACT</a:t>
            </a:r>
          </a:p>
          <a:p>
            <a:pPr marL="280121" indent="-280121">
              <a:spcAft>
                <a:spcPts val="147"/>
              </a:spcAft>
              <a:buFont typeface="Arial" panose="020B0604020202020204" pitchFamily="34" charset="0"/>
              <a:buChar char="•"/>
            </a:pPr>
            <a:r>
              <a:rPr lang="en-US" sz="1176" dirty="0">
                <a:solidFill>
                  <a:srgbClr val="FFFFFF"/>
                </a:solidFill>
              </a:rPr>
              <a:t>AS2</a:t>
            </a:r>
          </a:p>
          <a:p>
            <a:pPr marL="280121" indent="-280121">
              <a:spcAft>
                <a:spcPts val="147"/>
              </a:spcAft>
              <a:buFont typeface="Arial" panose="020B0604020202020204" pitchFamily="34" charset="0"/>
              <a:buChar char="•"/>
            </a:pPr>
            <a:r>
              <a:rPr lang="en-US" sz="1176" dirty="0">
                <a:solidFill>
                  <a:srgbClr val="FFFFFF"/>
                </a:solidFill>
              </a:rPr>
              <a:t>TPMOM</a:t>
            </a:r>
          </a:p>
          <a:p>
            <a:pPr marL="280121" indent="-280121">
              <a:spcAft>
                <a:spcPts val="147"/>
              </a:spcAft>
              <a:buFont typeface="Arial" panose="020B0604020202020204" pitchFamily="34" charset="0"/>
              <a:buChar char="•"/>
            </a:pPr>
            <a:r>
              <a:rPr lang="en-US" sz="1176" dirty="0">
                <a:solidFill>
                  <a:srgbClr val="FFFFFF"/>
                </a:solidFill>
              </a:rPr>
              <a:t>Rules Engine</a:t>
            </a:r>
          </a:p>
        </p:txBody>
      </p:sp>
      <p:sp>
        <p:nvSpPr>
          <p:cNvPr id="8" name="Rectangle 7"/>
          <p:cNvSpPr/>
          <p:nvPr/>
        </p:nvSpPr>
        <p:spPr>
          <a:xfrm>
            <a:off x="482955" y="1346034"/>
            <a:ext cx="1313893" cy="334916"/>
          </a:xfrm>
          <a:prstGeom prst="rect">
            <a:avLst/>
          </a:prstGeom>
        </p:spPr>
        <p:txBody>
          <a:bodyPr wrap="none">
            <a:spAutoFit/>
          </a:bodyPr>
          <a:lstStyle/>
          <a:p>
            <a:pPr>
              <a:lnSpc>
                <a:spcPct val="90000"/>
              </a:lnSpc>
            </a:pPr>
            <a:r>
              <a:rPr lang="en-US" sz="1765" dirty="0">
                <a:solidFill>
                  <a:srgbClr val="FFFFFF"/>
                </a:solidFill>
              </a:rPr>
              <a:t>Connectors</a:t>
            </a:r>
            <a:endParaRPr lang="en-US" sz="2353" dirty="0">
              <a:solidFill>
                <a:srgbClr val="FFFFFF"/>
              </a:solidFill>
            </a:endParaRPr>
          </a:p>
        </p:txBody>
      </p:sp>
      <p:sp>
        <p:nvSpPr>
          <p:cNvPr id="10" name="Rectangle 9"/>
          <p:cNvSpPr/>
          <p:nvPr/>
        </p:nvSpPr>
        <p:spPr>
          <a:xfrm>
            <a:off x="482954" y="4468211"/>
            <a:ext cx="1111359" cy="362072"/>
          </a:xfrm>
          <a:prstGeom prst="rect">
            <a:avLst/>
          </a:prstGeom>
        </p:spPr>
        <p:txBody>
          <a:bodyPr wrap="none">
            <a:spAutoFit/>
          </a:bodyPr>
          <a:lstStyle/>
          <a:p>
            <a:r>
              <a:rPr lang="en-US" sz="1765" dirty="0">
                <a:solidFill>
                  <a:srgbClr val="FFFFFF"/>
                </a:solidFill>
              </a:rPr>
              <a:t>Protocols</a:t>
            </a:r>
          </a:p>
        </p:txBody>
      </p:sp>
      <p:sp>
        <p:nvSpPr>
          <p:cNvPr id="11" name="Rectangle 10"/>
          <p:cNvSpPr/>
          <p:nvPr/>
        </p:nvSpPr>
        <p:spPr>
          <a:xfrm>
            <a:off x="2773215" y="4495366"/>
            <a:ext cx="1715629" cy="334916"/>
          </a:xfrm>
          <a:prstGeom prst="rect">
            <a:avLst/>
          </a:prstGeom>
        </p:spPr>
        <p:txBody>
          <a:bodyPr wrap="none">
            <a:spAutoFit/>
          </a:bodyPr>
          <a:lstStyle/>
          <a:p>
            <a:pPr>
              <a:lnSpc>
                <a:spcPct val="90000"/>
              </a:lnSpc>
            </a:pPr>
            <a:r>
              <a:rPr lang="en-US" sz="1765" dirty="0">
                <a:solidFill>
                  <a:srgbClr val="FFFFFF"/>
                </a:solidFill>
              </a:rPr>
              <a:t>BizTalk Services</a:t>
            </a:r>
            <a:endParaRPr lang="en-US" sz="2353" dirty="0">
              <a:solidFill>
                <a:srgbClr val="FFFFFF"/>
              </a:solidFill>
            </a:endParaRPr>
          </a:p>
        </p:txBody>
      </p:sp>
      <p:sp>
        <p:nvSpPr>
          <p:cNvPr id="14" name="Title 1"/>
          <p:cNvSpPr>
            <a:spLocks noGrp="1"/>
          </p:cNvSpPr>
          <p:nvPr>
            <p:ph type="title"/>
          </p:nvPr>
        </p:nvSpPr>
        <p:spPr>
          <a:xfrm>
            <a:off x="456265" y="283555"/>
            <a:ext cx="6176249" cy="837611"/>
          </a:xfrm>
        </p:spPr>
        <p:txBody>
          <a:bodyPr anchor="ctr"/>
          <a:lstStyle/>
          <a:p>
            <a:pPr>
              <a:lnSpc>
                <a:spcPct val="100000"/>
              </a:lnSpc>
            </a:pPr>
            <a:r>
              <a:rPr lang="en-US" sz="3921" dirty="0"/>
              <a:t>Built-in API Connectors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735145880"/>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4244</TotalTime>
  <Words>1060</Words>
  <Application>Microsoft Office PowerPoint</Application>
  <PresentationFormat>Ευρεία οθόνη</PresentationFormat>
  <Paragraphs>288</Paragraphs>
  <Slides>32</Slides>
  <Notes>10</Notes>
  <HiddenSlides>6</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32</vt:i4>
      </vt:variant>
    </vt:vector>
  </HeadingPairs>
  <TitlesOfParts>
    <vt:vector size="39" baseType="lpstr">
      <vt:lpstr>Arial</vt:lpstr>
      <vt:lpstr>Calibri</vt:lpstr>
      <vt:lpstr>Segoe UI</vt:lpstr>
      <vt:lpstr>Segoe UI Light</vt:lpstr>
      <vt:lpstr>Times New Roman</vt:lpstr>
      <vt:lpstr>Wingdings</vt:lpstr>
      <vt:lpstr>Azure Medium</vt:lpstr>
      <vt:lpstr>Azure App Service API APPS</vt:lpstr>
      <vt:lpstr>Agenda</vt:lpstr>
      <vt:lpstr>Παρουσίαση του PowerPoint</vt:lpstr>
      <vt:lpstr>Typical Usage Pattern</vt:lpstr>
      <vt:lpstr>Typical Usage Pattern</vt:lpstr>
      <vt:lpstr>Typical Usage Pattern</vt:lpstr>
      <vt:lpstr>Παρουσίαση του PowerPoint</vt:lpstr>
      <vt:lpstr>Παρουσίαση του PowerPoint</vt:lpstr>
      <vt:lpstr>Built-in API Connectors</vt:lpstr>
      <vt:lpstr>What is Azure App Service?</vt:lpstr>
      <vt:lpstr>Common needs</vt:lpstr>
      <vt:lpstr>Monolithic architecture</vt:lpstr>
      <vt:lpstr>Monolithic architecture</vt:lpstr>
      <vt:lpstr>Monolithic issues</vt:lpstr>
      <vt:lpstr>Microservice architecture</vt:lpstr>
      <vt:lpstr>Microservice architecture</vt:lpstr>
      <vt:lpstr>Microservice benefits</vt:lpstr>
      <vt:lpstr>Azure App Service</vt:lpstr>
      <vt:lpstr>What’s new? API Apps!</vt:lpstr>
      <vt:lpstr>API Apps – In detail</vt:lpstr>
      <vt:lpstr>Building Code API Apps</vt:lpstr>
      <vt:lpstr>Let’s build a code API App</vt:lpstr>
      <vt:lpstr>What did we do?</vt:lpstr>
      <vt:lpstr>Let’s consume the API App</vt:lpstr>
      <vt:lpstr>Generating the SDK</vt:lpstr>
      <vt:lpstr>Authentication</vt:lpstr>
      <vt:lpstr>Summary of features</vt:lpstr>
      <vt:lpstr>API App Architecture</vt:lpstr>
      <vt:lpstr>Παρουσίαση του PowerPoint</vt:lpstr>
      <vt:lpstr>Next steps</vt:lpstr>
      <vt:lpstr>References, resources &amp; repository</vt:lpstr>
      <vt:lpstr>Παρουσίαση του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Services</dc:title>
  <dc:creator>Panagiotis Kefalidis</dc:creator>
  <cp:lastModifiedBy>Panagiotis Tsilopoulos</cp:lastModifiedBy>
  <cp:revision>54</cp:revision>
  <dcterms:created xsi:type="dcterms:W3CDTF">2015-03-02T19:08:17Z</dcterms:created>
  <dcterms:modified xsi:type="dcterms:W3CDTF">2015-04-20T20:27:56Z</dcterms:modified>
</cp:coreProperties>
</file>