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71" r:id="rId10"/>
    <p:sldId id="263" r:id="rId11"/>
    <p:sldId id="269" r:id="rId12"/>
    <p:sldId id="267" r:id="rId13"/>
    <p:sldId id="272" r:id="rId14"/>
    <p:sldId id="264" r:id="rId15"/>
    <p:sldId id="265" r:id="rId16"/>
    <p:sldId id="273" r:id="rId17"/>
    <p:sldId id="270"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A2C8"/>
    <a:srgbClr val="2C8A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69" d="100"/>
          <a:sy n="69"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gestrad.com/la-lengua-de-senas/" TargetMode="External"/><Relationship Id="rId2" Type="http://schemas.openxmlformats.org/officeDocument/2006/relationships/hyperlink" Target="https://www.crehana.com/bo/blog/estilo-vida/lenguaje-de-senas/" TargetMode="External"/><Relationship Id="rId1" Type="http://schemas.openxmlformats.org/officeDocument/2006/relationships/slideLayout" Target="../slideLayouts/slideLayout2.xml"/><Relationship Id="rId4" Type="http://schemas.openxmlformats.org/officeDocument/2006/relationships/hyperlink" Target="https://www.hrw.org/es/news/2018/09/23/el-lenguaje-de-senas-un-componente-clave-para-los-derechos-de-las-personas-sorda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9142CF61-0E3B-47E6-A97D-3F66CAD5E0CD}"/>
              </a:ext>
            </a:extLst>
          </p:cNvPr>
          <p:cNvSpPr txBox="1"/>
          <p:nvPr/>
        </p:nvSpPr>
        <p:spPr>
          <a:xfrm>
            <a:off x="1763456" y="3425459"/>
            <a:ext cx="8091055" cy="1200329"/>
          </a:xfrm>
          <a:prstGeom prst="rect">
            <a:avLst/>
          </a:prstGeom>
          <a:noFill/>
        </p:spPr>
        <p:txBody>
          <a:bodyPr wrap="square" rtlCol="0">
            <a:spAutoFit/>
          </a:bodyPr>
          <a:lstStyle/>
          <a:p>
            <a:r>
              <a:rPr lang="es-ES" dirty="0">
                <a:solidFill>
                  <a:schemeClr val="bg1"/>
                </a:solidFill>
                <a:latin typeface="Times New Roman" panose="02020603050405020304" pitchFamily="18" charset="0"/>
                <a:cs typeface="Times New Roman" panose="02020603050405020304" pitchFamily="18" charset="0"/>
              </a:rPr>
              <a:t>INTEGRANTES:</a:t>
            </a:r>
          </a:p>
          <a:p>
            <a:pPr marL="285750" indent="-285750">
              <a:buFont typeface="Wingdings" panose="05000000000000000000" pitchFamily="2" charset="2"/>
              <a:buChar char="Ø"/>
            </a:pPr>
            <a:r>
              <a:rPr lang="es-ES" dirty="0">
                <a:solidFill>
                  <a:schemeClr val="bg1"/>
                </a:solidFill>
                <a:latin typeface="Times New Roman" panose="02020603050405020304" pitchFamily="18" charset="0"/>
                <a:cs typeface="Times New Roman" panose="02020603050405020304" pitchFamily="18" charset="0"/>
              </a:rPr>
              <a:t>Br. Douglas Fabian Quiroz Gómez</a:t>
            </a:r>
          </a:p>
          <a:p>
            <a:pPr marL="285750" indent="-285750">
              <a:buFont typeface="Wingdings" panose="05000000000000000000" pitchFamily="2" charset="2"/>
              <a:buChar char="Ø"/>
            </a:pPr>
            <a:r>
              <a:rPr lang="es-ES" dirty="0">
                <a:solidFill>
                  <a:schemeClr val="bg1"/>
                </a:solidFill>
                <a:latin typeface="Times New Roman" panose="02020603050405020304" pitchFamily="18" charset="0"/>
                <a:cs typeface="Times New Roman" panose="02020603050405020304" pitchFamily="18" charset="0"/>
              </a:rPr>
              <a:t>Br. Iris Violeta Talavera</a:t>
            </a:r>
          </a:p>
          <a:p>
            <a:pPr marL="285750" indent="-285750">
              <a:buFont typeface="Wingdings" panose="05000000000000000000" pitchFamily="2" charset="2"/>
              <a:buChar char="Ø"/>
            </a:pPr>
            <a:r>
              <a:rPr lang="es-ES" dirty="0">
                <a:solidFill>
                  <a:schemeClr val="bg1"/>
                </a:solidFill>
                <a:latin typeface="Times New Roman" panose="02020603050405020304" pitchFamily="18" charset="0"/>
                <a:cs typeface="Times New Roman" panose="02020603050405020304" pitchFamily="18" charset="0"/>
              </a:rPr>
              <a:t>Br. Erling José Castillo</a:t>
            </a:r>
            <a:endParaRPr lang="es-NI"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Facebook">
            <a:extLst>
              <a:ext uri="{FF2B5EF4-FFF2-40B4-BE49-F238E27FC236}">
                <a16:creationId xmlns:a16="http://schemas.microsoft.com/office/drawing/2014/main" id="{AE613483-1CB0-0707-533F-B90946A14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567" y="201043"/>
            <a:ext cx="2143125"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AN-Managua (@UNANManagua) / Twitter">
            <a:extLst>
              <a:ext uri="{FF2B5EF4-FFF2-40B4-BE49-F238E27FC236}">
                <a16:creationId xmlns:a16="http://schemas.microsoft.com/office/drawing/2014/main" id="{BF91A8B0-7A01-36F2-9EE9-DE9A51E34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341"/>
            <a:ext cx="2334643" cy="233464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3E45223-B91D-2BEA-A465-6FCCD2C289D1}"/>
              </a:ext>
            </a:extLst>
          </p:cNvPr>
          <p:cNvSpPr txBox="1"/>
          <p:nvPr/>
        </p:nvSpPr>
        <p:spPr>
          <a:xfrm>
            <a:off x="2534910" y="667678"/>
            <a:ext cx="7122179" cy="2585323"/>
          </a:xfrm>
          <a:prstGeom prst="rect">
            <a:avLst/>
          </a:prstGeom>
          <a:noFill/>
        </p:spPr>
        <p:txBody>
          <a:bodyPr wrap="square" rtlCol="0">
            <a:spAutoFit/>
          </a:bodyPr>
          <a:lstStyle/>
          <a:p>
            <a:r>
              <a:rPr lang="es-MX"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UNIVERSIDAD NACIONAL AUTÓNOMA DE NICARAGUA</a:t>
            </a:r>
          </a:p>
          <a:p>
            <a:pPr algn="ctr"/>
            <a:r>
              <a:rPr lang="es-MX"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UNAN-MANAGUA</a:t>
            </a:r>
          </a:p>
          <a:p>
            <a:pPr algn="ctr"/>
            <a:endParaRPr lang="es-MX"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s-MX" dirty="0">
                <a:solidFill>
                  <a:schemeClr val="bg1"/>
                </a:solidFill>
                <a:latin typeface="Times New Roman" panose="02020603050405020304" pitchFamily="18" charset="0"/>
                <a:cs typeface="Times New Roman" panose="02020603050405020304" pitchFamily="18" charset="0"/>
              </a:rPr>
              <a:t>FACULTAD DE CIENCIAS E INGENIERÍA</a:t>
            </a:r>
          </a:p>
          <a:p>
            <a:pPr algn="ctr"/>
            <a:r>
              <a:rPr lang="es-MX" dirty="0">
                <a:solidFill>
                  <a:schemeClr val="bg1"/>
                </a:solidFill>
                <a:latin typeface="Times New Roman" panose="02020603050405020304" pitchFamily="18" charset="0"/>
                <a:cs typeface="Times New Roman" panose="02020603050405020304" pitchFamily="18" charset="0"/>
              </a:rPr>
              <a:t>DEPARTAMENTO DE COMPUTACIÓN</a:t>
            </a:r>
          </a:p>
          <a:p>
            <a:pPr algn="ctr"/>
            <a:r>
              <a:rPr lang="es-MX" dirty="0">
                <a:solidFill>
                  <a:schemeClr val="bg1"/>
                </a:solidFill>
                <a:latin typeface="Times New Roman" panose="02020603050405020304" pitchFamily="18" charset="0"/>
                <a:cs typeface="Times New Roman" panose="02020603050405020304" pitchFamily="18" charset="0"/>
              </a:rPr>
              <a:t>ING. EN SISTEMAS DE LA INFORMACIÓN</a:t>
            </a:r>
          </a:p>
          <a:p>
            <a:pPr algn="ctr"/>
            <a:r>
              <a:rPr lang="es-MX" dirty="0">
                <a:solidFill>
                  <a:schemeClr val="bg1"/>
                </a:solidFill>
                <a:latin typeface="Times New Roman" panose="02020603050405020304" pitchFamily="18" charset="0"/>
                <a:cs typeface="Times New Roman" panose="02020603050405020304" pitchFamily="18" charset="0"/>
              </a:rPr>
              <a:t>INTEGRADOR I</a:t>
            </a:r>
          </a:p>
          <a:p>
            <a:pPr algn="ctr"/>
            <a:r>
              <a:rPr lang="es-MX" dirty="0">
                <a:solidFill>
                  <a:schemeClr val="bg1"/>
                </a:solidFill>
                <a:latin typeface="Times New Roman" panose="02020603050405020304" pitchFamily="18" charset="0"/>
                <a:cs typeface="Times New Roman" panose="02020603050405020304" pitchFamily="18" charset="0"/>
              </a:rPr>
              <a:t>LA VIDA EN UN GESTO</a:t>
            </a:r>
          </a:p>
          <a:p>
            <a:pPr algn="ctr"/>
            <a:endParaRPr lang="es-MX"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3E6E83E7-7242-23AC-808A-120637193A37}"/>
              </a:ext>
            </a:extLst>
          </p:cNvPr>
          <p:cNvSpPr txBox="1"/>
          <p:nvPr/>
        </p:nvSpPr>
        <p:spPr>
          <a:xfrm>
            <a:off x="1758311" y="4975412"/>
            <a:ext cx="3953435" cy="923330"/>
          </a:xfrm>
          <a:prstGeom prst="rect">
            <a:avLst/>
          </a:prstGeom>
          <a:noFill/>
        </p:spPr>
        <p:txBody>
          <a:bodyPr wrap="square" rtlCol="0">
            <a:spAutoFit/>
          </a:bodyPr>
          <a:lstStyle/>
          <a:p>
            <a:r>
              <a:rPr lang="es-MX" dirty="0">
                <a:solidFill>
                  <a:schemeClr val="bg1"/>
                </a:solidFill>
                <a:latin typeface="Times New Roman" panose="02020603050405020304" pitchFamily="18" charset="0"/>
                <a:cs typeface="Times New Roman" panose="02020603050405020304" pitchFamily="18" charset="0"/>
              </a:rPr>
              <a:t>DOCENTE:</a:t>
            </a:r>
          </a:p>
          <a:p>
            <a:endParaRPr lang="es-MX" dirty="0">
              <a:solidFill>
                <a:schemeClr val="bg1"/>
              </a:solidFill>
              <a:latin typeface="Times New Roman" panose="02020603050405020304" pitchFamily="18" charset="0"/>
              <a:cs typeface="Times New Roman" panose="02020603050405020304" pitchFamily="18" charset="0"/>
            </a:endParaRPr>
          </a:p>
          <a:p>
            <a:r>
              <a:rPr lang="es-MX" dirty="0">
                <a:solidFill>
                  <a:schemeClr val="bg1"/>
                </a:solidFill>
                <a:latin typeface="Times New Roman" panose="02020603050405020304" pitchFamily="18" charset="0"/>
                <a:cs typeface="Times New Roman" panose="02020603050405020304" pitchFamily="18" charset="0"/>
              </a:rPr>
              <a:t>MSC. </a:t>
            </a:r>
            <a:r>
              <a:rPr lang="es-MX" dirty="0" err="1">
                <a:solidFill>
                  <a:schemeClr val="bg1"/>
                </a:solidFill>
                <a:latin typeface="Times New Roman" panose="02020603050405020304" pitchFamily="18" charset="0"/>
                <a:cs typeface="Times New Roman" panose="02020603050405020304" pitchFamily="18" charset="0"/>
              </a:rPr>
              <a:t>Lawdee</a:t>
            </a:r>
            <a:r>
              <a:rPr lang="es-MX" dirty="0">
                <a:solidFill>
                  <a:schemeClr val="bg1"/>
                </a:solidFill>
                <a:latin typeface="Times New Roman" panose="02020603050405020304" pitchFamily="18" charset="0"/>
                <a:cs typeface="Times New Roman" panose="02020603050405020304" pitchFamily="18" charset="0"/>
              </a:rPr>
              <a:t> </a:t>
            </a:r>
            <a:r>
              <a:rPr lang="es-MX" dirty="0" err="1">
                <a:solidFill>
                  <a:schemeClr val="bg1"/>
                </a:solidFill>
                <a:latin typeface="Times New Roman" panose="02020603050405020304" pitchFamily="18" charset="0"/>
                <a:cs typeface="Times New Roman" panose="02020603050405020304" pitchFamily="18" charset="0"/>
              </a:rPr>
              <a:t>Narvaez</a:t>
            </a:r>
            <a:r>
              <a:rPr lang="es-MX" dirty="0">
                <a:solidFill>
                  <a:schemeClr val="bg1"/>
                </a:solidFill>
                <a:latin typeface="Times New Roman" panose="02020603050405020304" pitchFamily="18" charset="0"/>
                <a:cs typeface="Times New Roman" panose="02020603050405020304" pitchFamily="18" charset="0"/>
              </a:rPr>
              <a:t> Bello</a:t>
            </a:r>
          </a:p>
        </p:txBody>
      </p:sp>
      <p:sp>
        <p:nvSpPr>
          <p:cNvPr id="7" name="CuadroTexto 6">
            <a:extLst>
              <a:ext uri="{FF2B5EF4-FFF2-40B4-BE49-F238E27FC236}">
                <a16:creationId xmlns:a16="http://schemas.microsoft.com/office/drawing/2014/main" id="{9E93F7C8-33F5-4254-9721-C3C1B72D38E2}"/>
              </a:ext>
            </a:extLst>
          </p:cNvPr>
          <p:cNvSpPr txBox="1"/>
          <p:nvPr/>
        </p:nvSpPr>
        <p:spPr>
          <a:xfrm>
            <a:off x="357925" y="6356576"/>
            <a:ext cx="3953435" cy="369332"/>
          </a:xfrm>
          <a:prstGeom prst="rect">
            <a:avLst/>
          </a:prstGeom>
          <a:noFill/>
        </p:spPr>
        <p:txBody>
          <a:bodyPr wrap="square" rtlCol="0">
            <a:spAutoFit/>
          </a:bodyPr>
          <a:lstStyle/>
          <a:p>
            <a:r>
              <a:rPr lang="es-MX" dirty="0">
                <a:solidFill>
                  <a:schemeClr val="bg1"/>
                </a:solidFill>
                <a:latin typeface="Times New Roman" panose="02020603050405020304" pitchFamily="18" charset="0"/>
                <a:cs typeface="Times New Roman" panose="02020603050405020304" pitchFamily="18" charset="0"/>
              </a:rPr>
              <a:t>Viernes 6 de mayo de 2022</a:t>
            </a:r>
          </a:p>
        </p:txBody>
      </p:sp>
    </p:spTree>
    <p:extLst>
      <p:ext uri="{BB962C8B-B14F-4D97-AF65-F5344CB8AC3E}">
        <p14:creationId xmlns:p14="http://schemas.microsoft.com/office/powerpoint/2010/main" val="274843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7E6785-5D39-4775-B2A1-D116A9B7BD02}"/>
              </a:ext>
            </a:extLst>
          </p:cNvPr>
          <p:cNvPicPr>
            <a:picLocks noChangeAspect="1"/>
          </p:cNvPicPr>
          <p:nvPr/>
        </p:nvPicPr>
        <p:blipFill>
          <a:blip r:embed="rId2"/>
          <a:stretch>
            <a:fillRect/>
          </a:stretch>
        </p:blipFill>
        <p:spPr>
          <a:xfrm>
            <a:off x="2078182" y="256621"/>
            <a:ext cx="8035636" cy="6344757"/>
          </a:xfrm>
          <a:prstGeom prst="rect">
            <a:avLst/>
          </a:prstGeom>
        </p:spPr>
      </p:pic>
    </p:spTree>
    <p:extLst>
      <p:ext uri="{BB962C8B-B14F-4D97-AF65-F5344CB8AC3E}">
        <p14:creationId xmlns:p14="http://schemas.microsoft.com/office/powerpoint/2010/main" val="2067777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346C8E-E4B3-4385-9F28-91D063662F15}"/>
              </a:ext>
            </a:extLst>
          </p:cNvPr>
          <p:cNvPicPr>
            <a:picLocks noChangeAspect="1"/>
          </p:cNvPicPr>
          <p:nvPr/>
        </p:nvPicPr>
        <p:blipFill>
          <a:blip r:embed="rId2"/>
          <a:stretch>
            <a:fillRect/>
          </a:stretch>
        </p:blipFill>
        <p:spPr>
          <a:xfrm>
            <a:off x="2431473" y="-471054"/>
            <a:ext cx="7329054" cy="7329054"/>
          </a:xfrm>
          <a:prstGeom prst="rect">
            <a:avLst/>
          </a:prstGeom>
        </p:spPr>
      </p:pic>
    </p:spTree>
    <p:extLst>
      <p:ext uri="{BB962C8B-B14F-4D97-AF65-F5344CB8AC3E}">
        <p14:creationId xmlns:p14="http://schemas.microsoft.com/office/powerpoint/2010/main" val="2852533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B53B0C63-F161-48AD-944E-8FC0A98F057F}"/>
              </a:ext>
            </a:extLst>
          </p:cNvPr>
          <p:cNvSpPr/>
          <p:nvPr/>
        </p:nvSpPr>
        <p:spPr>
          <a:xfrm>
            <a:off x="207816" y="2840179"/>
            <a:ext cx="3588328" cy="1177637"/>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pPr algn="ctr"/>
            <a:r>
              <a:rPr lang="es-ES" dirty="0">
                <a:solidFill>
                  <a:schemeClr val="tx1"/>
                </a:solidFill>
                <a:latin typeface="Times New Roman" panose="02020603050405020304" pitchFamily="18" charset="0"/>
                <a:cs typeface="Times New Roman" panose="02020603050405020304" pitchFamily="18" charset="0"/>
              </a:rPr>
              <a:t>Mini vistazo a la app</a:t>
            </a:r>
            <a:endParaRPr lang="es-NI" dirty="0">
              <a:solidFill>
                <a:schemeClr val="tx1"/>
              </a:solidFill>
              <a:latin typeface="Times New Roman" panose="02020603050405020304" pitchFamily="18" charset="0"/>
              <a:cs typeface="Times New Roman" panose="02020603050405020304" pitchFamily="18" charset="0"/>
            </a:endParaRPr>
          </a:p>
        </p:txBody>
      </p:sp>
      <p:sp>
        <p:nvSpPr>
          <p:cNvPr id="10" name="Rectángulo 9">
            <a:extLst>
              <a:ext uri="{FF2B5EF4-FFF2-40B4-BE49-F238E27FC236}">
                <a16:creationId xmlns:a16="http://schemas.microsoft.com/office/drawing/2014/main" id="{1C8AE616-240C-4DF9-937D-1DE44882A4E1}"/>
              </a:ext>
            </a:extLst>
          </p:cNvPr>
          <p:cNvSpPr/>
          <p:nvPr/>
        </p:nvSpPr>
        <p:spPr>
          <a:xfrm>
            <a:off x="8465129" y="124690"/>
            <a:ext cx="3167180" cy="6608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NI"/>
          </a:p>
        </p:txBody>
      </p:sp>
      <p:pic>
        <p:nvPicPr>
          <p:cNvPr id="9" name="Gráfico 8">
            <a:extLst>
              <a:ext uri="{FF2B5EF4-FFF2-40B4-BE49-F238E27FC236}">
                <a16:creationId xmlns:a16="http://schemas.microsoft.com/office/drawing/2014/main" id="{321DACF2-D3B2-4A29-B8E0-4E489B5F65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65129" y="124690"/>
            <a:ext cx="3167180" cy="6858000"/>
          </a:xfrm>
          <a:prstGeom prst="rect">
            <a:avLst/>
          </a:prstGeom>
        </p:spPr>
      </p:pic>
      <p:sp>
        <p:nvSpPr>
          <p:cNvPr id="14" name="Rectángulo 13">
            <a:extLst>
              <a:ext uri="{FF2B5EF4-FFF2-40B4-BE49-F238E27FC236}">
                <a16:creationId xmlns:a16="http://schemas.microsoft.com/office/drawing/2014/main" id="{D4CE46BC-7BC8-42A8-8553-652F37553FFC}"/>
              </a:ext>
            </a:extLst>
          </p:cNvPr>
          <p:cNvSpPr/>
          <p:nvPr/>
        </p:nvSpPr>
        <p:spPr>
          <a:xfrm>
            <a:off x="4747937" y="124689"/>
            <a:ext cx="3167180" cy="6608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NI"/>
          </a:p>
        </p:txBody>
      </p:sp>
      <p:pic>
        <p:nvPicPr>
          <p:cNvPr id="13" name="Gráfico 12">
            <a:extLst>
              <a:ext uri="{FF2B5EF4-FFF2-40B4-BE49-F238E27FC236}">
                <a16:creationId xmlns:a16="http://schemas.microsoft.com/office/drawing/2014/main" id="{67EDFB44-843A-4986-A8DD-CA6DC6D6F3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47937" y="124690"/>
            <a:ext cx="3167180" cy="6858000"/>
          </a:xfrm>
          <a:prstGeom prst="rect">
            <a:avLst/>
          </a:prstGeom>
        </p:spPr>
      </p:pic>
    </p:spTree>
    <p:extLst>
      <p:ext uri="{BB962C8B-B14F-4D97-AF65-F5344CB8AC3E}">
        <p14:creationId xmlns:p14="http://schemas.microsoft.com/office/powerpoint/2010/main" val="2663872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35AFFEC6-C902-434C-9AC7-74A581E0E52B}"/>
              </a:ext>
            </a:extLst>
          </p:cNvPr>
          <p:cNvSpPr/>
          <p:nvPr/>
        </p:nvSpPr>
        <p:spPr>
          <a:xfrm>
            <a:off x="4880263" y="706580"/>
            <a:ext cx="2431474" cy="10113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Tipografía de la App</a:t>
            </a:r>
            <a:endParaRPr lang="es-NI" dirty="0">
              <a:latin typeface="Times New Roman" panose="02020603050405020304" pitchFamily="18" charset="0"/>
              <a:cs typeface="Times New Roman" panose="02020603050405020304" pitchFamily="18" charset="0"/>
            </a:endParaRPr>
          </a:p>
        </p:txBody>
      </p:sp>
      <p:sp>
        <p:nvSpPr>
          <p:cNvPr id="5" name="Rectángulo: esquinas redondeadas 4">
            <a:extLst>
              <a:ext uri="{FF2B5EF4-FFF2-40B4-BE49-F238E27FC236}">
                <a16:creationId xmlns:a16="http://schemas.microsoft.com/office/drawing/2014/main" id="{9577F4AA-3440-4743-A74A-466BA1428E3C}"/>
              </a:ext>
            </a:extLst>
          </p:cNvPr>
          <p:cNvSpPr/>
          <p:nvPr/>
        </p:nvSpPr>
        <p:spPr>
          <a:xfrm>
            <a:off x="7311736" y="3726872"/>
            <a:ext cx="1801091" cy="7897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Eras Demi ITC</a:t>
            </a:r>
            <a:endParaRPr lang="es-NI" dirty="0">
              <a:latin typeface="Times New Roman" panose="02020603050405020304" pitchFamily="18" charset="0"/>
              <a:cs typeface="Times New Roman" panose="02020603050405020304" pitchFamily="18" charset="0"/>
            </a:endParaRPr>
          </a:p>
        </p:txBody>
      </p:sp>
      <p:sp>
        <p:nvSpPr>
          <p:cNvPr id="6" name="Rectángulo: esquinas redondeadas 5">
            <a:extLst>
              <a:ext uri="{FF2B5EF4-FFF2-40B4-BE49-F238E27FC236}">
                <a16:creationId xmlns:a16="http://schemas.microsoft.com/office/drawing/2014/main" id="{1EA43EE2-4C1E-4A09-BB6D-621D06B8D21C}"/>
              </a:ext>
            </a:extLst>
          </p:cNvPr>
          <p:cNvSpPr/>
          <p:nvPr/>
        </p:nvSpPr>
        <p:spPr>
          <a:xfrm>
            <a:off x="3079172" y="3726872"/>
            <a:ext cx="1801091" cy="7897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Sans Serif</a:t>
            </a:r>
            <a:endParaRPr lang="es-NI" dirty="0">
              <a:latin typeface="Times New Roman" panose="02020603050405020304" pitchFamily="18" charset="0"/>
              <a:cs typeface="Times New Roman" panose="02020603050405020304" pitchFamily="18" charset="0"/>
            </a:endParaRPr>
          </a:p>
        </p:txBody>
      </p:sp>
      <p:cxnSp>
        <p:nvCxnSpPr>
          <p:cNvPr id="7" name="Conector recto de flecha 6">
            <a:extLst>
              <a:ext uri="{FF2B5EF4-FFF2-40B4-BE49-F238E27FC236}">
                <a16:creationId xmlns:a16="http://schemas.microsoft.com/office/drawing/2014/main" id="{EF566413-867F-4A86-8339-31C93BC2C0BC}"/>
              </a:ext>
            </a:extLst>
          </p:cNvPr>
          <p:cNvCxnSpPr>
            <a:stCxn id="4" idx="2"/>
            <a:endCxn id="6" idx="0"/>
          </p:cNvCxnSpPr>
          <p:nvPr/>
        </p:nvCxnSpPr>
        <p:spPr>
          <a:xfrm flipH="1">
            <a:off x="3979718" y="1717963"/>
            <a:ext cx="2116282" cy="20089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ector recto de flecha 7">
            <a:extLst>
              <a:ext uri="{FF2B5EF4-FFF2-40B4-BE49-F238E27FC236}">
                <a16:creationId xmlns:a16="http://schemas.microsoft.com/office/drawing/2014/main" id="{6F4E0064-0270-40C0-902E-E9F04688ACC8}"/>
              </a:ext>
            </a:extLst>
          </p:cNvPr>
          <p:cNvCxnSpPr>
            <a:stCxn id="4" idx="2"/>
            <a:endCxn id="5" idx="0"/>
          </p:cNvCxnSpPr>
          <p:nvPr/>
        </p:nvCxnSpPr>
        <p:spPr>
          <a:xfrm>
            <a:off x="6096000" y="1717963"/>
            <a:ext cx="2116282" cy="20089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65232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1C79B486-A937-4FD6-A82F-24C707CD883B}"/>
              </a:ext>
            </a:extLst>
          </p:cNvPr>
          <p:cNvSpPr/>
          <p:nvPr/>
        </p:nvSpPr>
        <p:spPr>
          <a:xfrm>
            <a:off x="4301836" y="443346"/>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Tipo de solución</a:t>
            </a:r>
            <a:endParaRPr lang="es-NI" dirty="0">
              <a:latin typeface="Times New Roman" panose="02020603050405020304" pitchFamily="18" charset="0"/>
              <a:cs typeface="Times New Roman" panose="02020603050405020304" pitchFamily="18" charset="0"/>
            </a:endParaRPr>
          </a:p>
        </p:txBody>
      </p:sp>
      <p:sp>
        <p:nvSpPr>
          <p:cNvPr id="5" name="Rectángulo: esquinas redondeadas 4">
            <a:extLst>
              <a:ext uri="{FF2B5EF4-FFF2-40B4-BE49-F238E27FC236}">
                <a16:creationId xmlns:a16="http://schemas.microsoft.com/office/drawing/2014/main" id="{F97DD50C-B3B1-4E5E-92BB-0CB3A9BF92C5}"/>
              </a:ext>
            </a:extLst>
          </p:cNvPr>
          <p:cNvSpPr/>
          <p:nvPr/>
        </p:nvSpPr>
        <p:spPr>
          <a:xfrm>
            <a:off x="4429990" y="2833254"/>
            <a:ext cx="3332019" cy="9282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Arial" panose="020B0604020202020204" pitchFamily="34" charset="0"/>
                <a:cs typeface="Arial" panose="020B0604020202020204" pitchFamily="34" charset="0"/>
              </a:rPr>
              <a:t>Software de aplicación</a:t>
            </a:r>
            <a:endParaRPr lang="es-NI" dirty="0">
              <a:latin typeface="Arial" panose="020B0604020202020204" pitchFamily="34" charset="0"/>
              <a:cs typeface="Arial" panose="020B0604020202020204" pitchFamily="34" charset="0"/>
            </a:endParaRPr>
          </a:p>
        </p:txBody>
      </p:sp>
      <p:cxnSp>
        <p:nvCxnSpPr>
          <p:cNvPr id="8" name="Conector recto de flecha 7">
            <a:extLst>
              <a:ext uri="{FF2B5EF4-FFF2-40B4-BE49-F238E27FC236}">
                <a16:creationId xmlns:a16="http://schemas.microsoft.com/office/drawing/2014/main" id="{C036EB6C-B230-4652-840C-376EEC41F492}"/>
              </a:ext>
            </a:extLst>
          </p:cNvPr>
          <p:cNvCxnSpPr>
            <a:cxnSpLocks/>
            <a:stCxn id="4" idx="2"/>
            <a:endCxn id="5" idx="0"/>
          </p:cNvCxnSpPr>
          <p:nvPr/>
        </p:nvCxnSpPr>
        <p:spPr>
          <a:xfrm>
            <a:off x="6096000" y="1620983"/>
            <a:ext cx="0" cy="1212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Rectángulo: esquinas redondeadas 6">
            <a:extLst>
              <a:ext uri="{FF2B5EF4-FFF2-40B4-BE49-F238E27FC236}">
                <a16:creationId xmlns:a16="http://schemas.microsoft.com/office/drawing/2014/main" id="{997F833D-E551-4EEB-B036-49C9604BDAB7}"/>
              </a:ext>
            </a:extLst>
          </p:cNvPr>
          <p:cNvSpPr/>
          <p:nvPr/>
        </p:nvSpPr>
        <p:spPr>
          <a:xfrm>
            <a:off x="4700154" y="5237017"/>
            <a:ext cx="2791691" cy="8035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Arial" panose="020B0604020202020204" pitchFamily="34" charset="0"/>
                <a:cs typeface="Arial" panose="020B0604020202020204" pitchFamily="34" charset="0"/>
              </a:rPr>
              <a:t>Software de traducción</a:t>
            </a:r>
            <a:endParaRPr lang="es-NI" dirty="0">
              <a:latin typeface="Arial" panose="020B0604020202020204" pitchFamily="34" charset="0"/>
              <a:cs typeface="Arial" panose="020B0604020202020204" pitchFamily="34" charset="0"/>
            </a:endParaRPr>
          </a:p>
        </p:txBody>
      </p:sp>
      <p:cxnSp>
        <p:nvCxnSpPr>
          <p:cNvPr id="16" name="Conector recto de flecha 15">
            <a:extLst>
              <a:ext uri="{FF2B5EF4-FFF2-40B4-BE49-F238E27FC236}">
                <a16:creationId xmlns:a16="http://schemas.microsoft.com/office/drawing/2014/main" id="{7604DFDC-E93E-4714-BFA4-43B22304BF12}"/>
              </a:ext>
            </a:extLst>
          </p:cNvPr>
          <p:cNvCxnSpPr>
            <a:cxnSpLocks/>
            <a:stCxn id="5" idx="2"/>
            <a:endCxn id="7" idx="0"/>
          </p:cNvCxnSpPr>
          <p:nvPr/>
        </p:nvCxnSpPr>
        <p:spPr>
          <a:xfrm>
            <a:off x="6096000" y="3761509"/>
            <a:ext cx="0" cy="14755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026909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A804462-730A-41F4-B48A-B9A126274C06}"/>
              </a:ext>
            </a:extLst>
          </p:cNvPr>
          <p:cNvPicPr>
            <a:picLocks noChangeAspect="1"/>
          </p:cNvPicPr>
          <p:nvPr/>
        </p:nvPicPr>
        <p:blipFill>
          <a:blip r:embed="rId2"/>
          <a:stretch>
            <a:fillRect/>
          </a:stretch>
        </p:blipFill>
        <p:spPr>
          <a:xfrm>
            <a:off x="339436" y="2590799"/>
            <a:ext cx="4267200" cy="4267200"/>
          </a:xfrm>
          <a:prstGeom prst="rect">
            <a:avLst/>
          </a:prstGeom>
        </p:spPr>
      </p:pic>
      <p:sp>
        <p:nvSpPr>
          <p:cNvPr id="8" name="Rectángulo: esquinas redondeadas 7">
            <a:extLst>
              <a:ext uri="{FF2B5EF4-FFF2-40B4-BE49-F238E27FC236}">
                <a16:creationId xmlns:a16="http://schemas.microsoft.com/office/drawing/2014/main" id="{D8C0D1F1-514B-43A4-BA67-697381A6A57D}"/>
              </a:ext>
            </a:extLst>
          </p:cNvPr>
          <p:cNvSpPr/>
          <p:nvPr/>
        </p:nvSpPr>
        <p:spPr>
          <a:xfrm>
            <a:off x="678872" y="616527"/>
            <a:ext cx="3588328" cy="1177637"/>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pPr algn="ctr"/>
            <a:r>
              <a:rPr lang="es-ES" dirty="0">
                <a:solidFill>
                  <a:schemeClr val="tx1"/>
                </a:solidFill>
                <a:latin typeface="Times New Roman" panose="02020603050405020304" pitchFamily="18" charset="0"/>
                <a:cs typeface="Times New Roman" panose="02020603050405020304" pitchFamily="18" charset="0"/>
              </a:rPr>
              <a:t>Herramientas colaborativas</a:t>
            </a:r>
            <a:endParaRPr lang="es-NI" dirty="0">
              <a:solidFill>
                <a:schemeClr val="tx1"/>
              </a:solidFill>
              <a:latin typeface="Times New Roman" panose="02020603050405020304" pitchFamily="18" charset="0"/>
              <a:cs typeface="Times New Roman" panose="02020603050405020304" pitchFamily="18" charset="0"/>
            </a:endParaRPr>
          </a:p>
        </p:txBody>
      </p:sp>
      <p:sp>
        <p:nvSpPr>
          <p:cNvPr id="9" name="Rectángulo: esquinas redondeadas 8">
            <a:extLst>
              <a:ext uri="{FF2B5EF4-FFF2-40B4-BE49-F238E27FC236}">
                <a16:creationId xmlns:a16="http://schemas.microsoft.com/office/drawing/2014/main" id="{0FC8B825-6728-48AF-B005-72859595D8D4}"/>
              </a:ext>
            </a:extLst>
          </p:cNvPr>
          <p:cNvSpPr/>
          <p:nvPr/>
        </p:nvSpPr>
        <p:spPr>
          <a:xfrm>
            <a:off x="6096000" y="3546762"/>
            <a:ext cx="5611091" cy="2355273"/>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r>
              <a:rPr lang="es-ES" dirty="0">
                <a:solidFill>
                  <a:schemeClr val="tx1"/>
                </a:solidFill>
                <a:latin typeface="Arial" panose="020B0604020202020204" pitchFamily="34" charset="0"/>
                <a:cs typeface="Arial" panose="020B0604020202020204" pitchFamily="34" charset="0"/>
              </a:rPr>
              <a:t>Drive es una herramienta que no sólo te permite guardar tus archivos en su nube, sino que también brinda la oportunidad de realizar trabajos en grupo de forma simultánea mientras guarda cada cambio realizado</a:t>
            </a:r>
            <a:endParaRPr lang="es-NI" dirty="0">
              <a:solidFill>
                <a:schemeClr val="tx1"/>
              </a:solidFill>
              <a:latin typeface="Arial" panose="020B0604020202020204" pitchFamily="34" charset="0"/>
              <a:cs typeface="Arial" panose="020B0604020202020204" pitchFamily="34" charset="0"/>
            </a:endParaRPr>
          </a:p>
        </p:txBody>
      </p:sp>
      <p:cxnSp>
        <p:nvCxnSpPr>
          <p:cNvPr id="11" name="Conector recto de flecha 10">
            <a:extLst>
              <a:ext uri="{FF2B5EF4-FFF2-40B4-BE49-F238E27FC236}">
                <a16:creationId xmlns:a16="http://schemas.microsoft.com/office/drawing/2014/main" id="{10E3B4CA-0930-4A21-A1F2-8E6D446E75A9}"/>
              </a:ext>
            </a:extLst>
          </p:cNvPr>
          <p:cNvCxnSpPr>
            <a:cxnSpLocks/>
            <a:stCxn id="9" idx="1"/>
            <a:endCxn id="6" idx="3"/>
          </p:cNvCxnSpPr>
          <p:nvPr/>
        </p:nvCxnSpPr>
        <p:spPr>
          <a:xfrm flipH="1">
            <a:off x="4606636" y="4724399"/>
            <a:ext cx="14893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ector recto de flecha 13">
            <a:extLst>
              <a:ext uri="{FF2B5EF4-FFF2-40B4-BE49-F238E27FC236}">
                <a16:creationId xmlns:a16="http://schemas.microsoft.com/office/drawing/2014/main" id="{1A1FF61C-AF02-4369-8F2A-866B04DBBF82}"/>
              </a:ext>
            </a:extLst>
          </p:cNvPr>
          <p:cNvCxnSpPr>
            <a:cxnSpLocks/>
            <a:stCxn id="8" idx="2"/>
            <a:endCxn id="6" idx="0"/>
          </p:cNvCxnSpPr>
          <p:nvPr/>
        </p:nvCxnSpPr>
        <p:spPr>
          <a:xfrm>
            <a:off x="2473036" y="1794164"/>
            <a:ext cx="0" cy="7966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0879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CDA47DE2-23DC-4268-B3D6-B88BD7469036}"/>
              </a:ext>
            </a:extLst>
          </p:cNvPr>
          <p:cNvSpPr/>
          <p:nvPr/>
        </p:nvSpPr>
        <p:spPr>
          <a:xfrm>
            <a:off x="3565814" y="408709"/>
            <a:ext cx="5060369" cy="1572491"/>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r>
              <a:rPr lang="es-ES" dirty="0">
                <a:solidFill>
                  <a:schemeClr val="tx1"/>
                </a:solidFill>
                <a:latin typeface="Arial" panose="020B0604020202020204" pitchFamily="34" charset="0"/>
                <a:cs typeface="Arial" panose="020B0604020202020204" pitchFamily="34" charset="0"/>
              </a:rPr>
              <a:t>La dificultad que existe para desarrollar una conversación entre una persona con problemas auditivos y </a:t>
            </a:r>
            <a:r>
              <a:rPr lang="es-NI" dirty="0">
                <a:solidFill>
                  <a:schemeClr val="tx1"/>
                </a:solidFill>
                <a:latin typeface="Arial" panose="020B0604020202020204" pitchFamily="34" charset="0"/>
                <a:cs typeface="Arial" panose="020B0604020202020204" pitchFamily="34" charset="0"/>
              </a:rPr>
              <a:t>otro individuo que no presenta estas contrariedades</a:t>
            </a:r>
            <a:endParaRPr lang="es-ES" dirty="0">
              <a:solidFill>
                <a:schemeClr val="tx1"/>
              </a:solidFill>
              <a:latin typeface="Arial" panose="020B0604020202020204" pitchFamily="34" charset="0"/>
              <a:cs typeface="Arial" panose="020B0604020202020204" pitchFamily="34" charset="0"/>
            </a:endParaRPr>
          </a:p>
          <a:p>
            <a:pPr algn="ctr"/>
            <a:endParaRPr lang="es-NI" dirty="0">
              <a:solidFill>
                <a:schemeClr val="tx1"/>
              </a:solidFill>
            </a:endParaRPr>
          </a:p>
        </p:txBody>
      </p:sp>
      <p:sp>
        <p:nvSpPr>
          <p:cNvPr id="7" name="Rectángulo: esquinas redondeadas 6">
            <a:extLst>
              <a:ext uri="{FF2B5EF4-FFF2-40B4-BE49-F238E27FC236}">
                <a16:creationId xmlns:a16="http://schemas.microsoft.com/office/drawing/2014/main" id="{F06ECDEC-6B9D-4BB5-94E0-CC920121C0F1}"/>
              </a:ext>
            </a:extLst>
          </p:cNvPr>
          <p:cNvSpPr/>
          <p:nvPr/>
        </p:nvSpPr>
        <p:spPr>
          <a:xfrm>
            <a:off x="2272001" y="2552699"/>
            <a:ext cx="7647993" cy="1752601"/>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r>
              <a:rPr lang="es-ES" dirty="0">
                <a:solidFill>
                  <a:schemeClr val="tx1"/>
                </a:solidFill>
                <a:latin typeface="Arial" panose="020B0604020202020204" pitchFamily="34" charset="0"/>
                <a:cs typeface="Arial" panose="020B0604020202020204" pitchFamily="34" charset="0"/>
              </a:rPr>
              <a:t>p: Persona que tiene dificultad auditiva</a:t>
            </a:r>
          </a:p>
          <a:p>
            <a:endParaRPr lang="es-ES" dirty="0">
              <a:solidFill>
                <a:schemeClr val="tx1"/>
              </a:solidFill>
              <a:latin typeface="Arial" panose="020B0604020202020204" pitchFamily="34" charset="0"/>
              <a:cs typeface="Arial" panose="020B0604020202020204" pitchFamily="34" charset="0"/>
            </a:endParaRPr>
          </a:p>
          <a:p>
            <a:r>
              <a:rPr lang="es-ES" dirty="0">
                <a:solidFill>
                  <a:schemeClr val="tx1"/>
                </a:solidFill>
                <a:latin typeface="Arial" panose="020B0604020202020204" pitchFamily="34" charset="0"/>
                <a:cs typeface="Arial" panose="020B0604020202020204" pitchFamily="34" charset="0"/>
              </a:rPr>
              <a:t>q: Persona que tiene dificultad de expresión oral</a:t>
            </a:r>
          </a:p>
          <a:p>
            <a:endParaRPr lang="es-ES" dirty="0">
              <a:solidFill>
                <a:schemeClr val="tx1"/>
              </a:solidFill>
              <a:latin typeface="Arial" panose="020B0604020202020204" pitchFamily="34" charset="0"/>
              <a:cs typeface="Arial" panose="020B0604020202020204" pitchFamily="34" charset="0"/>
            </a:endParaRPr>
          </a:p>
          <a:p>
            <a:r>
              <a:rPr lang="es-ES" dirty="0">
                <a:solidFill>
                  <a:schemeClr val="tx1"/>
                </a:solidFill>
                <a:latin typeface="Arial" panose="020B0604020202020204" pitchFamily="34" charset="0"/>
                <a:cs typeface="Arial" panose="020B0604020202020204" pitchFamily="34" charset="0"/>
              </a:rPr>
              <a:t>r: Dificultad al comunicarse</a:t>
            </a:r>
            <a:endParaRPr lang="es-NI" dirty="0">
              <a:solidFill>
                <a:schemeClr val="tx1"/>
              </a:solidFill>
              <a:latin typeface="Arial" panose="020B0604020202020204" pitchFamily="34" charset="0"/>
              <a:cs typeface="Arial" panose="020B0604020202020204" pitchFamily="34" charset="0"/>
            </a:endParaRPr>
          </a:p>
        </p:txBody>
      </p:sp>
      <p:sp>
        <p:nvSpPr>
          <p:cNvPr id="8" name="Rectángulo: esquinas redondeadas 7">
            <a:extLst>
              <a:ext uri="{FF2B5EF4-FFF2-40B4-BE49-F238E27FC236}">
                <a16:creationId xmlns:a16="http://schemas.microsoft.com/office/drawing/2014/main" id="{7B48A32A-B7F0-42C8-B67A-01B2DFA5DEDF}"/>
              </a:ext>
            </a:extLst>
          </p:cNvPr>
          <p:cNvSpPr/>
          <p:nvPr/>
        </p:nvSpPr>
        <p:spPr>
          <a:xfrm>
            <a:off x="3492788" y="5181012"/>
            <a:ext cx="5206417" cy="1268279"/>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pPr algn="ctr"/>
            <a:r>
              <a:rPr lang="es-ES" dirty="0">
                <a:solidFill>
                  <a:schemeClr val="tx1"/>
                </a:solidFill>
              </a:rPr>
              <a:t>(p </a:t>
            </a:r>
            <a:r>
              <a:rPr lang="es-NI" dirty="0"/>
              <a:t>^ </a:t>
            </a:r>
            <a:r>
              <a:rPr lang="es-NI" dirty="0">
                <a:solidFill>
                  <a:schemeClr val="tx1"/>
                </a:solidFill>
              </a:rPr>
              <a:t>q) </a:t>
            </a:r>
            <a:r>
              <a:rPr lang="es-NI" dirty="0"/>
              <a:t> → </a:t>
            </a:r>
            <a:r>
              <a:rPr lang="es-NI" dirty="0">
                <a:solidFill>
                  <a:schemeClr val="tx1"/>
                </a:solidFill>
              </a:rPr>
              <a:t>r</a:t>
            </a:r>
          </a:p>
        </p:txBody>
      </p:sp>
      <p:cxnSp>
        <p:nvCxnSpPr>
          <p:cNvPr id="10" name="Conector recto de flecha 9">
            <a:extLst>
              <a:ext uri="{FF2B5EF4-FFF2-40B4-BE49-F238E27FC236}">
                <a16:creationId xmlns:a16="http://schemas.microsoft.com/office/drawing/2014/main" id="{4F432787-214A-4B57-A13C-4F366B0ED872}"/>
              </a:ext>
            </a:extLst>
          </p:cNvPr>
          <p:cNvCxnSpPr>
            <a:stCxn id="6" idx="2"/>
            <a:endCxn id="7" idx="0"/>
          </p:cNvCxnSpPr>
          <p:nvPr/>
        </p:nvCxnSpPr>
        <p:spPr>
          <a:xfrm flipH="1">
            <a:off x="6095998" y="1981200"/>
            <a:ext cx="1" cy="5714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ector recto de flecha 11">
            <a:extLst>
              <a:ext uri="{FF2B5EF4-FFF2-40B4-BE49-F238E27FC236}">
                <a16:creationId xmlns:a16="http://schemas.microsoft.com/office/drawing/2014/main" id="{DBF6D819-C55F-4525-84EF-E9803AAEBCC7}"/>
              </a:ext>
            </a:extLst>
          </p:cNvPr>
          <p:cNvCxnSpPr>
            <a:stCxn id="7" idx="2"/>
            <a:endCxn id="8" idx="0"/>
          </p:cNvCxnSpPr>
          <p:nvPr/>
        </p:nvCxnSpPr>
        <p:spPr>
          <a:xfrm flipH="1">
            <a:off x="6095997" y="4305300"/>
            <a:ext cx="1" cy="875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39815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915A50F-F28E-455B-B751-6C2AA795592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9598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7646BBD0-DD06-444D-A359-97D6835135C5}"/>
              </a:ext>
            </a:extLst>
          </p:cNvPr>
          <p:cNvSpPr/>
          <p:nvPr/>
        </p:nvSpPr>
        <p:spPr>
          <a:xfrm>
            <a:off x="4301836" y="166254"/>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sz="2000" dirty="0">
                <a:latin typeface="Times New Roman" panose="02020603050405020304" pitchFamily="18" charset="0"/>
                <a:cs typeface="Times New Roman" panose="02020603050405020304" pitchFamily="18" charset="0"/>
              </a:rPr>
              <a:t>Referencias</a:t>
            </a:r>
          </a:p>
        </p:txBody>
      </p:sp>
      <p:sp>
        <p:nvSpPr>
          <p:cNvPr id="5" name="Rectángulo: esquinas redondeadas 4">
            <a:extLst>
              <a:ext uri="{FF2B5EF4-FFF2-40B4-BE49-F238E27FC236}">
                <a16:creationId xmlns:a16="http://schemas.microsoft.com/office/drawing/2014/main" id="{4806F38A-8B30-4975-B8A3-D4843D5014D7}"/>
              </a:ext>
            </a:extLst>
          </p:cNvPr>
          <p:cNvSpPr/>
          <p:nvPr/>
        </p:nvSpPr>
        <p:spPr>
          <a:xfrm>
            <a:off x="770659" y="1904999"/>
            <a:ext cx="10650682" cy="43711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s-ES" sz="1800" dirty="0">
                <a:effectLst/>
                <a:latin typeface="Arial" panose="020B0604020202020204" pitchFamily="34" charset="0"/>
                <a:ea typeface="Calibri" panose="020F0502020204030204" pitchFamily="34" charset="0"/>
                <a:cs typeface="Arial" panose="020B0604020202020204" pitchFamily="34" charset="0"/>
              </a:rPr>
              <a:t>Ignacio Risso. (21 de octubre de 2021). Aprende sobre el lenguaje de señas y comunícate con todo el mundo. </a:t>
            </a:r>
            <a:r>
              <a:rPr lang="es-ES" sz="1800" dirty="0" err="1">
                <a:effectLst/>
                <a:latin typeface="Arial" panose="020B0604020202020204" pitchFamily="34" charset="0"/>
                <a:ea typeface="Calibri" panose="020F0502020204030204" pitchFamily="34" charset="0"/>
                <a:cs typeface="Arial" panose="020B0604020202020204" pitchFamily="34" charset="0"/>
              </a:rPr>
              <a:t>Crehana</a:t>
            </a:r>
            <a:r>
              <a:rPr lang="es-ES" sz="1800" dirty="0">
                <a:effectLst/>
                <a:latin typeface="Arial" panose="020B0604020202020204" pitchFamily="34" charset="0"/>
                <a:ea typeface="Calibri" panose="020F0502020204030204" pitchFamily="34" charset="0"/>
                <a:cs typeface="Arial" panose="020B0604020202020204" pitchFamily="34" charset="0"/>
              </a:rPr>
              <a:t>. </a:t>
            </a:r>
            <a:r>
              <a:rPr lang="es-E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2"/>
              </a:rPr>
              <a:t>https://www.crehana.com/bo/blog/estilo-vida/lenguaje-de-senas/</a:t>
            </a:r>
            <a:endParaRPr lang="es-E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endParaRPr>
          </a:p>
          <a:p>
            <a:pPr algn="ctr"/>
            <a:endParaRPr lang="es-ES" u="sng" dirty="0">
              <a:solidFill>
                <a:srgbClr val="0563C1"/>
              </a:solidFill>
              <a:latin typeface="Arial" panose="020B0604020202020204" pitchFamily="34" charset="0"/>
              <a:ea typeface="Calibri" panose="020F0502020204030204" pitchFamily="34" charset="0"/>
              <a:cs typeface="Arial" panose="020B0604020202020204" pitchFamily="34" charset="0"/>
            </a:endParaRPr>
          </a:p>
          <a:p>
            <a:r>
              <a:rPr lang="es-ES" sz="1800" dirty="0">
                <a:effectLst/>
                <a:latin typeface="Arial" panose="020B0604020202020204" pitchFamily="34" charset="0"/>
                <a:ea typeface="Calibri" panose="020F0502020204030204" pitchFamily="34" charset="0"/>
                <a:cs typeface="Arial" panose="020B0604020202020204" pitchFamily="34" charset="0"/>
              </a:rPr>
              <a:t>Enrique </a:t>
            </a:r>
            <a:r>
              <a:rPr lang="es-ES" sz="1800" dirty="0" err="1">
                <a:effectLst/>
                <a:latin typeface="Arial" panose="020B0604020202020204" pitchFamily="34" charset="0"/>
                <a:ea typeface="Calibri" panose="020F0502020204030204" pitchFamily="34" charset="0"/>
                <a:cs typeface="Arial" panose="020B0604020202020204" pitchFamily="34" charset="0"/>
              </a:rPr>
              <a:t>Vercher</a:t>
            </a:r>
            <a:r>
              <a:rPr lang="es-ES" sz="1800" dirty="0">
                <a:effectLst/>
                <a:latin typeface="Arial" panose="020B0604020202020204" pitchFamily="34" charset="0"/>
                <a:ea typeface="Calibri" panose="020F0502020204030204" pitchFamily="34" charset="0"/>
                <a:cs typeface="Arial" panose="020B0604020202020204" pitchFamily="34" charset="0"/>
              </a:rPr>
              <a:t>. (11 de abril de 2018). La lengua de señas. </a:t>
            </a:r>
            <a:r>
              <a:rPr lang="es-E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https://www.agestrad.com/la-lengua-de-senas/</a:t>
            </a:r>
            <a:endParaRPr lang="es-NI" sz="1800" dirty="0">
              <a:effectLst/>
              <a:latin typeface="Arial" panose="020B0604020202020204" pitchFamily="34" charset="0"/>
              <a:ea typeface="Calibri" panose="020F0502020204030204" pitchFamily="34" charset="0"/>
              <a:cs typeface="Arial" panose="020B0604020202020204" pitchFamily="34" charset="0"/>
            </a:endParaRPr>
          </a:p>
          <a:p>
            <a:endParaRPr lang="es-E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ES" sz="1800" dirty="0">
                <a:effectLst/>
                <a:latin typeface="Arial" panose="020B0604020202020204" pitchFamily="34" charset="0"/>
                <a:ea typeface="Calibri" panose="020F0502020204030204" pitchFamily="34" charset="0"/>
                <a:cs typeface="Arial" panose="020B0604020202020204" pitchFamily="34" charset="0"/>
              </a:rPr>
              <a:t>Human </a:t>
            </a:r>
            <a:r>
              <a:rPr lang="es-ES" sz="1800" dirty="0" err="1">
                <a:effectLst/>
                <a:latin typeface="Arial" panose="020B0604020202020204" pitchFamily="34" charset="0"/>
                <a:ea typeface="Calibri" panose="020F0502020204030204" pitchFamily="34" charset="0"/>
                <a:cs typeface="Arial" panose="020B0604020202020204" pitchFamily="34" charset="0"/>
              </a:rPr>
              <a:t>Rigths</a:t>
            </a:r>
            <a:r>
              <a:rPr lang="es-ES" sz="1800" dirty="0">
                <a:effectLst/>
                <a:latin typeface="Arial" panose="020B0604020202020204" pitchFamily="34" charset="0"/>
                <a:ea typeface="Calibri" panose="020F0502020204030204" pitchFamily="34" charset="0"/>
                <a:cs typeface="Arial" panose="020B0604020202020204" pitchFamily="34" charset="0"/>
              </a:rPr>
              <a:t> </a:t>
            </a:r>
            <a:r>
              <a:rPr lang="es-ES" sz="1800" dirty="0" err="1">
                <a:effectLst/>
                <a:latin typeface="Arial" panose="020B0604020202020204" pitchFamily="34" charset="0"/>
                <a:ea typeface="Calibri" panose="020F0502020204030204" pitchFamily="34" charset="0"/>
                <a:cs typeface="Arial" panose="020B0604020202020204" pitchFamily="34" charset="0"/>
              </a:rPr>
              <a:t>Watch</a:t>
            </a:r>
            <a:r>
              <a:rPr lang="es-ES" sz="1800" dirty="0">
                <a:effectLst/>
                <a:latin typeface="Arial" panose="020B0604020202020204" pitchFamily="34" charset="0"/>
                <a:ea typeface="Calibri" panose="020F0502020204030204" pitchFamily="34" charset="0"/>
                <a:cs typeface="Arial" panose="020B0604020202020204" pitchFamily="34" charset="0"/>
              </a:rPr>
              <a:t>. (23 de septiembre de 2018). El lenguaje de señas, un componente clave para los derechos de las personas sordas. </a:t>
            </a:r>
            <a:r>
              <a:rPr lang="es-E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4"/>
              </a:rPr>
              <a:t>https://www.hrw.org/es/news/2018/09/23/el-lenguaje-de-senas-un-componente-clave-para-los-derechos-de-las-personas-sordas</a:t>
            </a:r>
            <a:endParaRPr lang="es-ES" sz="1800" u="sng" dirty="0">
              <a:solidFill>
                <a:srgbClr val="0563C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s-ES"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ES" dirty="0">
                <a:solidFill>
                  <a:schemeClr val="bg1"/>
                </a:solidFill>
                <a:latin typeface="Arial" panose="020B0604020202020204" pitchFamily="34" charset="0"/>
                <a:ea typeface="Calibri" panose="020F0502020204030204" pitchFamily="34" charset="0"/>
                <a:cs typeface="Arial" panose="020B0604020202020204" pitchFamily="34" charset="0"/>
              </a:rPr>
              <a:t>Universidad del valle. (2017). Lenguaje de colores para niños sordos. http://uvsalud.univalle.edu.co/comunicandosalud/wp-content/uploads/2017/06/25.06.17-Lenguaje-de-colores-para-ni%C3%B1os-sordos.pdf</a:t>
            </a:r>
          </a:p>
          <a:p>
            <a:pPr>
              <a:lnSpc>
                <a:spcPct val="107000"/>
              </a:lnSpc>
              <a:spcAft>
                <a:spcPts val="800"/>
              </a:spcAft>
            </a:pPr>
            <a:endParaRPr lang="es-ES" u="sng" dirty="0">
              <a:solidFill>
                <a:srgbClr val="0563C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404232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A44FC8A5-7115-4FCF-A273-EE41712AB10E}"/>
              </a:ext>
            </a:extLst>
          </p:cNvPr>
          <p:cNvSpPr/>
          <p:nvPr/>
        </p:nvSpPr>
        <p:spPr>
          <a:xfrm>
            <a:off x="713508" y="1325706"/>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Área</a:t>
            </a:r>
            <a:endParaRPr lang="es-NI" dirty="0">
              <a:latin typeface="Times New Roman" panose="02020603050405020304" pitchFamily="18" charset="0"/>
              <a:cs typeface="Times New Roman" panose="02020603050405020304" pitchFamily="18" charset="0"/>
            </a:endParaRPr>
          </a:p>
        </p:txBody>
      </p:sp>
      <p:sp>
        <p:nvSpPr>
          <p:cNvPr id="5" name="Rectángulo: esquinas redondeadas 4">
            <a:extLst>
              <a:ext uri="{FF2B5EF4-FFF2-40B4-BE49-F238E27FC236}">
                <a16:creationId xmlns:a16="http://schemas.microsoft.com/office/drawing/2014/main" id="{20DD39B7-3976-45DA-9547-B4A8950F4645}"/>
              </a:ext>
            </a:extLst>
          </p:cNvPr>
          <p:cNvSpPr/>
          <p:nvPr/>
        </p:nvSpPr>
        <p:spPr>
          <a:xfrm>
            <a:off x="713508" y="4659455"/>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Arial" panose="020B0604020202020204" pitchFamily="34" charset="0"/>
                <a:cs typeface="Arial" panose="020B0604020202020204" pitchFamily="34" charset="0"/>
              </a:rPr>
              <a:t>Social</a:t>
            </a:r>
            <a:endParaRPr lang="es-NI" dirty="0">
              <a:latin typeface="Arial" panose="020B0604020202020204" pitchFamily="34" charset="0"/>
              <a:cs typeface="Arial" panose="020B0604020202020204" pitchFamily="34" charset="0"/>
            </a:endParaRPr>
          </a:p>
        </p:txBody>
      </p:sp>
      <p:cxnSp>
        <p:nvCxnSpPr>
          <p:cNvPr id="7" name="Conector recto de flecha 6">
            <a:extLst>
              <a:ext uri="{FF2B5EF4-FFF2-40B4-BE49-F238E27FC236}">
                <a16:creationId xmlns:a16="http://schemas.microsoft.com/office/drawing/2014/main" id="{3755FF6E-F1AC-4D81-96EF-63DFC0269902}"/>
              </a:ext>
            </a:extLst>
          </p:cNvPr>
          <p:cNvCxnSpPr>
            <a:stCxn id="4" idx="2"/>
            <a:endCxn id="5" idx="0"/>
          </p:cNvCxnSpPr>
          <p:nvPr/>
        </p:nvCxnSpPr>
        <p:spPr>
          <a:xfrm>
            <a:off x="2507672" y="2503343"/>
            <a:ext cx="0" cy="21561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3" name="Imagen 12">
            <a:extLst>
              <a:ext uri="{FF2B5EF4-FFF2-40B4-BE49-F238E27FC236}">
                <a16:creationId xmlns:a16="http://schemas.microsoft.com/office/drawing/2014/main" id="{2D5EA036-A9E2-4C26-9DB8-43225268658A}"/>
              </a:ext>
            </a:extLst>
          </p:cNvPr>
          <p:cNvPicPr>
            <a:picLocks noChangeAspect="1"/>
          </p:cNvPicPr>
          <p:nvPr/>
        </p:nvPicPr>
        <p:blipFill>
          <a:blip r:embed="rId2"/>
          <a:stretch>
            <a:fillRect/>
          </a:stretch>
        </p:blipFill>
        <p:spPr>
          <a:xfrm>
            <a:off x="5816311" y="1914524"/>
            <a:ext cx="5962650" cy="3333750"/>
          </a:xfrm>
          <a:prstGeom prst="rect">
            <a:avLst/>
          </a:prstGeom>
        </p:spPr>
      </p:pic>
    </p:spTree>
    <p:extLst>
      <p:ext uri="{BB962C8B-B14F-4D97-AF65-F5344CB8AC3E}">
        <p14:creationId xmlns:p14="http://schemas.microsoft.com/office/powerpoint/2010/main" val="22217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7" name="Conector recto de flecha 6">
            <a:extLst>
              <a:ext uri="{FF2B5EF4-FFF2-40B4-BE49-F238E27FC236}">
                <a16:creationId xmlns:a16="http://schemas.microsoft.com/office/drawing/2014/main" id="{762443A9-54EF-457E-9CEF-88499B18737F}"/>
              </a:ext>
            </a:extLst>
          </p:cNvPr>
          <p:cNvCxnSpPr>
            <a:cxnSpLocks/>
          </p:cNvCxnSpPr>
          <p:nvPr/>
        </p:nvCxnSpPr>
        <p:spPr>
          <a:xfrm flipH="1">
            <a:off x="2836146" y="2563091"/>
            <a:ext cx="1" cy="15517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5" name="Imagen 14">
            <a:extLst>
              <a:ext uri="{FF2B5EF4-FFF2-40B4-BE49-F238E27FC236}">
                <a16:creationId xmlns:a16="http://schemas.microsoft.com/office/drawing/2014/main" id="{BE59A7B3-1A45-475E-AE78-A40AEF19DC7E}"/>
              </a:ext>
            </a:extLst>
          </p:cNvPr>
          <p:cNvPicPr>
            <a:picLocks noChangeAspect="1"/>
          </p:cNvPicPr>
          <p:nvPr/>
        </p:nvPicPr>
        <p:blipFill>
          <a:blip r:embed="rId2"/>
          <a:stretch>
            <a:fillRect/>
          </a:stretch>
        </p:blipFill>
        <p:spPr>
          <a:xfrm>
            <a:off x="4685728" y="436419"/>
            <a:ext cx="7506272" cy="5929157"/>
          </a:xfrm>
          <a:prstGeom prst="rect">
            <a:avLst/>
          </a:prstGeom>
        </p:spPr>
      </p:pic>
      <p:sp>
        <p:nvSpPr>
          <p:cNvPr id="24" name="Rectángulo: esquinas redondeadas 23">
            <a:extLst>
              <a:ext uri="{FF2B5EF4-FFF2-40B4-BE49-F238E27FC236}">
                <a16:creationId xmlns:a16="http://schemas.microsoft.com/office/drawing/2014/main" id="{E2259055-E172-4E23-B349-58189D471615}"/>
              </a:ext>
            </a:extLst>
          </p:cNvPr>
          <p:cNvSpPr/>
          <p:nvPr/>
        </p:nvSpPr>
        <p:spPr>
          <a:xfrm>
            <a:off x="986565" y="4148848"/>
            <a:ext cx="3699146" cy="2216728"/>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r>
              <a:rPr lang="es-ES" dirty="0">
                <a:solidFill>
                  <a:schemeClr val="tx1"/>
                </a:solidFill>
                <a:latin typeface="Arial" panose="020B0604020202020204" pitchFamily="34" charset="0"/>
                <a:cs typeface="Arial" panose="020B0604020202020204" pitchFamily="34" charset="0"/>
              </a:rPr>
              <a:t>La dificultad que existe para desarrollar una conversación entre una persona con problemas auditivos y </a:t>
            </a:r>
            <a:r>
              <a:rPr lang="es-NI" dirty="0">
                <a:solidFill>
                  <a:schemeClr val="tx1"/>
                </a:solidFill>
                <a:latin typeface="Arial" panose="020B0604020202020204" pitchFamily="34" charset="0"/>
                <a:cs typeface="Arial" panose="020B0604020202020204" pitchFamily="34" charset="0"/>
              </a:rPr>
              <a:t>otro individuo que no presenta estas contrariedades</a:t>
            </a:r>
            <a:endParaRPr lang="es-ES" dirty="0">
              <a:solidFill>
                <a:schemeClr val="tx1"/>
              </a:solidFill>
              <a:latin typeface="Arial" panose="020B0604020202020204" pitchFamily="34" charset="0"/>
              <a:cs typeface="Arial" panose="020B0604020202020204" pitchFamily="34" charset="0"/>
            </a:endParaRPr>
          </a:p>
          <a:p>
            <a:pPr algn="ctr"/>
            <a:endParaRPr lang="es-NI" dirty="0">
              <a:solidFill>
                <a:schemeClr val="tx1"/>
              </a:solidFill>
            </a:endParaRPr>
          </a:p>
        </p:txBody>
      </p:sp>
      <p:sp>
        <p:nvSpPr>
          <p:cNvPr id="25" name="Rectángulo: esquinas redondeadas 24">
            <a:extLst>
              <a:ext uri="{FF2B5EF4-FFF2-40B4-BE49-F238E27FC236}">
                <a16:creationId xmlns:a16="http://schemas.microsoft.com/office/drawing/2014/main" id="{EEED3FC7-8980-4864-A17F-06B373083298}"/>
              </a:ext>
            </a:extLst>
          </p:cNvPr>
          <p:cNvSpPr/>
          <p:nvPr/>
        </p:nvSpPr>
        <p:spPr>
          <a:xfrm>
            <a:off x="986565" y="1351405"/>
            <a:ext cx="3588328" cy="1177637"/>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pPr algn="ctr"/>
            <a:r>
              <a:rPr lang="es-ES" dirty="0">
                <a:solidFill>
                  <a:schemeClr val="tx1"/>
                </a:solidFill>
                <a:latin typeface="Times New Roman" panose="02020603050405020304" pitchFamily="18" charset="0"/>
                <a:cs typeface="Times New Roman" panose="02020603050405020304" pitchFamily="18" charset="0"/>
              </a:rPr>
              <a:t>Problema</a:t>
            </a:r>
            <a:endParaRPr lang="es-NI"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602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80">
                                          <p:stCondLst>
                                            <p:cond delay="0"/>
                                          </p:stCondLst>
                                        </p:cTn>
                                        <p:tgtEl>
                                          <p:spTgt spid="15"/>
                                        </p:tgtEl>
                                      </p:cBhvr>
                                    </p:animEffect>
                                    <p:anim calcmode="lin" valueType="num">
                                      <p:cBhvr>
                                        <p:cTn id="2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0" dur="26">
                                          <p:stCondLst>
                                            <p:cond delay="650"/>
                                          </p:stCondLst>
                                        </p:cTn>
                                        <p:tgtEl>
                                          <p:spTgt spid="15"/>
                                        </p:tgtEl>
                                      </p:cBhvr>
                                      <p:to x="100000" y="60000"/>
                                    </p:animScale>
                                    <p:animScale>
                                      <p:cBhvr>
                                        <p:cTn id="31" dur="166" decel="50000">
                                          <p:stCondLst>
                                            <p:cond delay="676"/>
                                          </p:stCondLst>
                                        </p:cTn>
                                        <p:tgtEl>
                                          <p:spTgt spid="15"/>
                                        </p:tgtEl>
                                      </p:cBhvr>
                                      <p:to x="100000" y="100000"/>
                                    </p:animScale>
                                    <p:animScale>
                                      <p:cBhvr>
                                        <p:cTn id="32" dur="26">
                                          <p:stCondLst>
                                            <p:cond delay="1312"/>
                                          </p:stCondLst>
                                        </p:cTn>
                                        <p:tgtEl>
                                          <p:spTgt spid="15"/>
                                        </p:tgtEl>
                                      </p:cBhvr>
                                      <p:to x="100000" y="80000"/>
                                    </p:animScale>
                                    <p:animScale>
                                      <p:cBhvr>
                                        <p:cTn id="33" dur="166" decel="50000">
                                          <p:stCondLst>
                                            <p:cond delay="1338"/>
                                          </p:stCondLst>
                                        </p:cTn>
                                        <p:tgtEl>
                                          <p:spTgt spid="15"/>
                                        </p:tgtEl>
                                      </p:cBhvr>
                                      <p:to x="100000" y="100000"/>
                                    </p:animScale>
                                    <p:animScale>
                                      <p:cBhvr>
                                        <p:cTn id="34" dur="26">
                                          <p:stCondLst>
                                            <p:cond delay="1642"/>
                                          </p:stCondLst>
                                        </p:cTn>
                                        <p:tgtEl>
                                          <p:spTgt spid="15"/>
                                        </p:tgtEl>
                                      </p:cBhvr>
                                      <p:to x="100000" y="90000"/>
                                    </p:animScale>
                                    <p:animScale>
                                      <p:cBhvr>
                                        <p:cTn id="35" dur="166" decel="50000">
                                          <p:stCondLst>
                                            <p:cond delay="1668"/>
                                          </p:stCondLst>
                                        </p:cTn>
                                        <p:tgtEl>
                                          <p:spTgt spid="15"/>
                                        </p:tgtEl>
                                      </p:cBhvr>
                                      <p:to x="100000" y="100000"/>
                                    </p:animScale>
                                    <p:animScale>
                                      <p:cBhvr>
                                        <p:cTn id="36" dur="26">
                                          <p:stCondLst>
                                            <p:cond delay="1808"/>
                                          </p:stCondLst>
                                        </p:cTn>
                                        <p:tgtEl>
                                          <p:spTgt spid="15"/>
                                        </p:tgtEl>
                                      </p:cBhvr>
                                      <p:to x="100000" y="95000"/>
                                    </p:animScale>
                                    <p:animScale>
                                      <p:cBhvr>
                                        <p:cTn id="37"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E2022BB-247A-4C77-BDC2-2FE6F7DFAAE0}"/>
              </a:ext>
            </a:extLst>
          </p:cNvPr>
          <p:cNvPicPr>
            <a:picLocks noChangeAspect="1"/>
          </p:cNvPicPr>
          <p:nvPr/>
        </p:nvPicPr>
        <p:blipFill>
          <a:blip r:embed="rId2"/>
          <a:stretch>
            <a:fillRect/>
          </a:stretch>
        </p:blipFill>
        <p:spPr>
          <a:xfrm>
            <a:off x="2609849" y="2146587"/>
            <a:ext cx="6972300" cy="4495800"/>
          </a:xfrm>
          <a:prstGeom prst="rect">
            <a:avLst/>
          </a:prstGeom>
        </p:spPr>
      </p:pic>
      <p:sp>
        <p:nvSpPr>
          <p:cNvPr id="10" name="Rectángulo: esquinas redondeadas 9">
            <a:extLst>
              <a:ext uri="{FF2B5EF4-FFF2-40B4-BE49-F238E27FC236}">
                <a16:creationId xmlns:a16="http://schemas.microsoft.com/office/drawing/2014/main" id="{CD841B96-75FA-4C2F-9147-3A39CCC93A15}"/>
              </a:ext>
            </a:extLst>
          </p:cNvPr>
          <p:cNvSpPr/>
          <p:nvPr/>
        </p:nvSpPr>
        <p:spPr>
          <a:xfrm>
            <a:off x="4301835" y="215613"/>
            <a:ext cx="3588328" cy="1177637"/>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pPr algn="ctr"/>
            <a:r>
              <a:rPr lang="es-ES" dirty="0">
                <a:solidFill>
                  <a:schemeClr val="tx1"/>
                </a:solidFill>
                <a:latin typeface="Times New Roman" panose="02020603050405020304" pitchFamily="18" charset="0"/>
                <a:cs typeface="Times New Roman" panose="02020603050405020304" pitchFamily="18" charset="0"/>
              </a:rPr>
              <a:t>Representación H.I.P.O</a:t>
            </a:r>
          </a:p>
        </p:txBody>
      </p:sp>
    </p:spTree>
    <p:extLst>
      <p:ext uri="{BB962C8B-B14F-4D97-AF65-F5344CB8AC3E}">
        <p14:creationId xmlns:p14="http://schemas.microsoft.com/office/powerpoint/2010/main" val="2883807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FB319698-FCD6-432C-9E73-FBFF53A4364C}"/>
              </a:ext>
            </a:extLst>
          </p:cNvPr>
          <p:cNvSpPr/>
          <p:nvPr/>
        </p:nvSpPr>
        <p:spPr>
          <a:xfrm>
            <a:off x="471053" y="4533898"/>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¿A quién beneficia?</a:t>
            </a:r>
            <a:endParaRPr lang="es-NI" dirty="0"/>
          </a:p>
        </p:txBody>
      </p:sp>
      <p:sp>
        <p:nvSpPr>
          <p:cNvPr id="5" name="Rectángulo: esquinas redondeadas 4">
            <a:extLst>
              <a:ext uri="{FF2B5EF4-FFF2-40B4-BE49-F238E27FC236}">
                <a16:creationId xmlns:a16="http://schemas.microsoft.com/office/drawing/2014/main" id="{00432318-AD45-4ADD-950C-15397726515E}"/>
              </a:ext>
            </a:extLst>
          </p:cNvPr>
          <p:cNvSpPr/>
          <p:nvPr/>
        </p:nvSpPr>
        <p:spPr>
          <a:xfrm>
            <a:off x="471053" y="1146465"/>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Impacto</a:t>
            </a:r>
            <a:endParaRPr lang="es-NI" dirty="0"/>
          </a:p>
        </p:txBody>
      </p:sp>
      <p:cxnSp>
        <p:nvCxnSpPr>
          <p:cNvPr id="7" name="Conector recto de flecha 6">
            <a:extLst>
              <a:ext uri="{FF2B5EF4-FFF2-40B4-BE49-F238E27FC236}">
                <a16:creationId xmlns:a16="http://schemas.microsoft.com/office/drawing/2014/main" id="{8B94BCAE-3BB7-4DE4-A96C-6161B69BA778}"/>
              </a:ext>
            </a:extLst>
          </p:cNvPr>
          <p:cNvCxnSpPr>
            <a:stCxn id="5" idx="2"/>
            <a:endCxn id="4" idx="0"/>
          </p:cNvCxnSpPr>
          <p:nvPr/>
        </p:nvCxnSpPr>
        <p:spPr>
          <a:xfrm>
            <a:off x="2265217" y="2324102"/>
            <a:ext cx="0" cy="22097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 name="Imagen 9">
            <a:extLst>
              <a:ext uri="{FF2B5EF4-FFF2-40B4-BE49-F238E27FC236}">
                <a16:creationId xmlns:a16="http://schemas.microsoft.com/office/drawing/2014/main" id="{838ACF63-1977-40FB-894C-7116E06F2FED}"/>
              </a:ext>
            </a:extLst>
          </p:cNvPr>
          <p:cNvPicPr>
            <a:picLocks noChangeAspect="1"/>
          </p:cNvPicPr>
          <p:nvPr/>
        </p:nvPicPr>
        <p:blipFill>
          <a:blip r:embed="rId2"/>
          <a:stretch>
            <a:fillRect/>
          </a:stretch>
        </p:blipFill>
        <p:spPr>
          <a:xfrm>
            <a:off x="4745187" y="1735283"/>
            <a:ext cx="6774867" cy="3387434"/>
          </a:xfrm>
          <a:prstGeom prst="rect">
            <a:avLst/>
          </a:prstGeom>
        </p:spPr>
      </p:pic>
    </p:spTree>
    <p:extLst>
      <p:ext uri="{BB962C8B-B14F-4D97-AF65-F5344CB8AC3E}">
        <p14:creationId xmlns:p14="http://schemas.microsoft.com/office/powerpoint/2010/main" val="3060016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5C7F5A1-5979-4750-8B69-8AAC05473502}"/>
              </a:ext>
            </a:extLst>
          </p:cNvPr>
          <p:cNvSpPr/>
          <p:nvPr/>
        </p:nvSpPr>
        <p:spPr>
          <a:xfrm>
            <a:off x="471053" y="942108"/>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Ideas</a:t>
            </a:r>
            <a:endParaRPr lang="es-NI" dirty="0">
              <a:latin typeface="Times New Roman" panose="02020603050405020304" pitchFamily="18" charset="0"/>
              <a:cs typeface="Times New Roman" panose="02020603050405020304" pitchFamily="18" charset="0"/>
            </a:endParaRPr>
          </a:p>
        </p:txBody>
      </p:sp>
      <p:sp>
        <p:nvSpPr>
          <p:cNvPr id="5" name="Rectángulo: esquinas redondeadas 4">
            <a:extLst>
              <a:ext uri="{FF2B5EF4-FFF2-40B4-BE49-F238E27FC236}">
                <a16:creationId xmlns:a16="http://schemas.microsoft.com/office/drawing/2014/main" id="{02792E30-D9BC-4BE3-BB3C-57E63B7E8000}"/>
              </a:ext>
            </a:extLst>
          </p:cNvPr>
          <p:cNvSpPr/>
          <p:nvPr/>
        </p:nvSpPr>
        <p:spPr>
          <a:xfrm>
            <a:off x="471053" y="3927763"/>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Arial" panose="020B0604020202020204" pitchFamily="34" charset="0"/>
                <a:cs typeface="Arial" panose="020B0604020202020204" pitchFamily="34" charset="0"/>
              </a:rPr>
              <a:t>¿De qué manera podríamos resolver este problema?</a:t>
            </a:r>
            <a:endParaRPr lang="es-NI" dirty="0">
              <a:latin typeface="Arial" panose="020B0604020202020204" pitchFamily="34" charset="0"/>
              <a:cs typeface="Arial" panose="020B0604020202020204" pitchFamily="34" charset="0"/>
            </a:endParaRPr>
          </a:p>
        </p:txBody>
      </p:sp>
      <p:cxnSp>
        <p:nvCxnSpPr>
          <p:cNvPr id="7" name="Conector recto de flecha 6">
            <a:extLst>
              <a:ext uri="{FF2B5EF4-FFF2-40B4-BE49-F238E27FC236}">
                <a16:creationId xmlns:a16="http://schemas.microsoft.com/office/drawing/2014/main" id="{A1CEFD90-2ED8-40B7-A5A6-9D6EF0CC375C}"/>
              </a:ext>
            </a:extLst>
          </p:cNvPr>
          <p:cNvCxnSpPr>
            <a:stCxn id="4" idx="2"/>
            <a:endCxn id="5" idx="0"/>
          </p:cNvCxnSpPr>
          <p:nvPr/>
        </p:nvCxnSpPr>
        <p:spPr>
          <a:xfrm>
            <a:off x="2265217" y="2119745"/>
            <a:ext cx="0" cy="18080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 name="Imagen 9">
            <a:extLst>
              <a:ext uri="{FF2B5EF4-FFF2-40B4-BE49-F238E27FC236}">
                <a16:creationId xmlns:a16="http://schemas.microsoft.com/office/drawing/2014/main" id="{FCD7D445-95F7-4551-8D15-682DB62AED82}"/>
              </a:ext>
            </a:extLst>
          </p:cNvPr>
          <p:cNvPicPr>
            <a:picLocks noChangeAspect="1"/>
          </p:cNvPicPr>
          <p:nvPr/>
        </p:nvPicPr>
        <p:blipFill>
          <a:blip r:embed="rId2"/>
          <a:stretch>
            <a:fillRect/>
          </a:stretch>
        </p:blipFill>
        <p:spPr>
          <a:xfrm>
            <a:off x="5306288" y="351558"/>
            <a:ext cx="5344391" cy="5344391"/>
          </a:xfrm>
          <a:prstGeom prst="rect">
            <a:avLst/>
          </a:prstGeom>
        </p:spPr>
      </p:pic>
    </p:spTree>
    <p:extLst>
      <p:ext uri="{BB962C8B-B14F-4D97-AF65-F5344CB8AC3E}">
        <p14:creationId xmlns:p14="http://schemas.microsoft.com/office/powerpoint/2010/main" val="29634751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10" name="Conector recto de flecha 9">
            <a:extLst>
              <a:ext uri="{FF2B5EF4-FFF2-40B4-BE49-F238E27FC236}">
                <a16:creationId xmlns:a16="http://schemas.microsoft.com/office/drawing/2014/main" id="{AA036359-C2CA-4712-B5DF-157B5336FE79}"/>
              </a:ext>
            </a:extLst>
          </p:cNvPr>
          <p:cNvCxnSpPr>
            <a:cxnSpLocks/>
          </p:cNvCxnSpPr>
          <p:nvPr/>
        </p:nvCxnSpPr>
        <p:spPr>
          <a:xfrm>
            <a:off x="2507671" y="2195947"/>
            <a:ext cx="0" cy="14547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ángulo: esquinas redondeadas 11">
            <a:extLst>
              <a:ext uri="{FF2B5EF4-FFF2-40B4-BE49-F238E27FC236}">
                <a16:creationId xmlns:a16="http://schemas.microsoft.com/office/drawing/2014/main" id="{59D52BF7-07BC-458B-B309-F0E3D7EC489F}"/>
              </a:ext>
            </a:extLst>
          </p:cNvPr>
          <p:cNvSpPr/>
          <p:nvPr/>
        </p:nvSpPr>
        <p:spPr>
          <a:xfrm>
            <a:off x="713507" y="1018310"/>
            <a:ext cx="3588328" cy="1177637"/>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pPr algn="ctr"/>
            <a:r>
              <a:rPr lang="es-ES" dirty="0">
                <a:solidFill>
                  <a:schemeClr val="tx1"/>
                </a:solidFill>
                <a:latin typeface="Times New Roman" panose="02020603050405020304" pitchFamily="18" charset="0"/>
                <a:cs typeface="Times New Roman" panose="02020603050405020304" pitchFamily="18" charset="0"/>
              </a:rPr>
              <a:t>Identidad gráfica</a:t>
            </a:r>
          </a:p>
        </p:txBody>
      </p:sp>
      <p:sp>
        <p:nvSpPr>
          <p:cNvPr id="14" name="Rectángulo: esquinas redondeadas 13">
            <a:extLst>
              <a:ext uri="{FF2B5EF4-FFF2-40B4-BE49-F238E27FC236}">
                <a16:creationId xmlns:a16="http://schemas.microsoft.com/office/drawing/2014/main" id="{32B0C001-9DDC-4501-B27B-5B256ACB22B0}"/>
              </a:ext>
            </a:extLst>
          </p:cNvPr>
          <p:cNvSpPr/>
          <p:nvPr/>
        </p:nvSpPr>
        <p:spPr>
          <a:xfrm>
            <a:off x="713506" y="3650672"/>
            <a:ext cx="3588327" cy="1738745"/>
          </a:xfrm>
          <a:prstGeom prst="roundRect">
            <a:avLst/>
          </a:prstGeom>
          <a:solidFill>
            <a:srgbClr val="3EA2C8"/>
          </a:solidFill>
        </p:spPr>
        <p:style>
          <a:lnRef idx="2">
            <a:schemeClr val="dk1"/>
          </a:lnRef>
          <a:fillRef idx="1">
            <a:schemeClr val="lt1"/>
          </a:fillRef>
          <a:effectRef idx="0">
            <a:schemeClr val="dk1"/>
          </a:effectRef>
          <a:fontRef idx="minor">
            <a:schemeClr val="dk1"/>
          </a:fontRef>
        </p:style>
        <p:txBody>
          <a:bodyPr rtlCol="0" anchor="ctr"/>
          <a:lstStyle/>
          <a:p>
            <a:pPr algn="ctr"/>
            <a:r>
              <a:rPr lang="es-ES" dirty="0">
                <a:solidFill>
                  <a:schemeClr val="tx1"/>
                </a:solidFill>
                <a:latin typeface="Arial" panose="020B0604020202020204" pitchFamily="34" charset="0"/>
                <a:cs typeface="Arial" panose="020B0604020202020204" pitchFamily="34" charset="0"/>
              </a:rPr>
              <a:t>Nuestra empresa recibió el nombre de “</a:t>
            </a:r>
            <a:r>
              <a:rPr lang="es-ES" dirty="0" err="1">
                <a:solidFill>
                  <a:schemeClr val="tx1"/>
                </a:solidFill>
                <a:latin typeface="Arial" panose="020B0604020202020204" pitchFamily="34" charset="0"/>
                <a:cs typeface="Arial" panose="020B0604020202020204" pitchFamily="34" charset="0"/>
              </a:rPr>
              <a:t>Exploring</a:t>
            </a:r>
            <a:r>
              <a:rPr lang="es-ES" dirty="0">
                <a:solidFill>
                  <a:schemeClr val="tx1"/>
                </a:solidFill>
                <a:latin typeface="Arial" panose="020B0604020202020204" pitchFamily="34" charset="0"/>
                <a:cs typeface="Arial" panose="020B0604020202020204" pitchFamily="34" charset="0"/>
              </a:rPr>
              <a:t> </a:t>
            </a:r>
            <a:r>
              <a:rPr lang="es-ES" dirty="0" err="1">
                <a:solidFill>
                  <a:schemeClr val="tx1"/>
                </a:solidFill>
                <a:latin typeface="Arial" panose="020B0604020202020204" pitchFamily="34" charset="0"/>
                <a:cs typeface="Arial" panose="020B0604020202020204" pitchFamily="34" charset="0"/>
              </a:rPr>
              <a:t>Technology</a:t>
            </a:r>
            <a:r>
              <a:rPr lang="es-ES" dirty="0">
                <a:solidFill>
                  <a:schemeClr val="tx1"/>
                </a:solidFill>
                <a:latin typeface="Arial" panose="020B0604020202020204" pitchFamily="34" charset="0"/>
                <a:cs typeface="Arial" panose="020B0604020202020204" pitchFamily="34" charset="0"/>
              </a:rPr>
              <a:t>” en español “Explorando la tecnología”</a:t>
            </a:r>
            <a:endParaRPr lang="es-NI" dirty="0">
              <a:solidFill>
                <a:schemeClr val="tx1"/>
              </a:solidFill>
              <a:latin typeface="Arial" panose="020B0604020202020204" pitchFamily="34" charset="0"/>
              <a:cs typeface="Arial" panose="020B0604020202020204" pitchFamily="34" charset="0"/>
            </a:endParaRPr>
          </a:p>
          <a:p>
            <a:pPr algn="ctr"/>
            <a:endParaRPr lang="es-ES" dirty="0">
              <a:solidFill>
                <a:schemeClr val="tx1"/>
              </a:solidFill>
            </a:endParaRPr>
          </a:p>
        </p:txBody>
      </p:sp>
      <p:pic>
        <p:nvPicPr>
          <p:cNvPr id="3" name="Imagen 2">
            <a:extLst>
              <a:ext uri="{FF2B5EF4-FFF2-40B4-BE49-F238E27FC236}">
                <a16:creationId xmlns:a16="http://schemas.microsoft.com/office/drawing/2014/main" id="{4447FDD5-2FA7-4293-A67F-BD20A508A277}"/>
              </a:ext>
            </a:extLst>
          </p:cNvPr>
          <p:cNvPicPr>
            <a:picLocks noChangeAspect="1"/>
          </p:cNvPicPr>
          <p:nvPr/>
        </p:nvPicPr>
        <p:blipFill>
          <a:blip r:embed="rId2"/>
          <a:stretch>
            <a:fillRect/>
          </a:stretch>
        </p:blipFill>
        <p:spPr>
          <a:xfrm>
            <a:off x="4635872" y="1139095"/>
            <a:ext cx="7556128" cy="4250322"/>
          </a:xfrm>
          <a:prstGeom prst="rect">
            <a:avLst/>
          </a:prstGeom>
        </p:spPr>
      </p:pic>
    </p:spTree>
    <p:extLst>
      <p:ext uri="{BB962C8B-B14F-4D97-AF65-F5344CB8AC3E}">
        <p14:creationId xmlns:p14="http://schemas.microsoft.com/office/powerpoint/2010/main" val="17973487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esquinas redondeadas 7">
            <a:extLst>
              <a:ext uri="{FF2B5EF4-FFF2-40B4-BE49-F238E27FC236}">
                <a16:creationId xmlns:a16="http://schemas.microsoft.com/office/drawing/2014/main" id="{CE4A2D50-6B3A-4EA2-9AA3-48DCDACD7526}"/>
              </a:ext>
            </a:extLst>
          </p:cNvPr>
          <p:cNvSpPr/>
          <p:nvPr/>
        </p:nvSpPr>
        <p:spPr>
          <a:xfrm>
            <a:off x="4301836" y="360216"/>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Paleta de colores</a:t>
            </a:r>
            <a:endParaRPr lang="es-NI" dirty="0">
              <a:latin typeface="Times New Roman" panose="02020603050405020304" pitchFamily="18" charset="0"/>
              <a:cs typeface="Times New Roman" panose="02020603050405020304" pitchFamily="18" charset="0"/>
            </a:endParaRPr>
          </a:p>
        </p:txBody>
      </p:sp>
      <p:sp>
        <p:nvSpPr>
          <p:cNvPr id="9" name="Rectángulo: esquinas redondeadas 8">
            <a:extLst>
              <a:ext uri="{FF2B5EF4-FFF2-40B4-BE49-F238E27FC236}">
                <a16:creationId xmlns:a16="http://schemas.microsoft.com/office/drawing/2014/main" id="{4C55A106-0EFA-4AC5-83DC-2DE1354F3BA3}"/>
              </a:ext>
            </a:extLst>
          </p:cNvPr>
          <p:cNvSpPr/>
          <p:nvPr/>
        </p:nvSpPr>
        <p:spPr>
          <a:xfrm>
            <a:off x="1309252" y="3013360"/>
            <a:ext cx="2992584" cy="10252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Arial" panose="020B0604020202020204" pitchFamily="34" charset="0"/>
                <a:cs typeface="Arial" panose="020B0604020202020204" pitchFamily="34" charset="0"/>
              </a:rPr>
              <a:t>Blanco</a:t>
            </a:r>
            <a:endParaRPr lang="es-NI" dirty="0">
              <a:latin typeface="Arial" panose="020B0604020202020204" pitchFamily="34" charset="0"/>
              <a:cs typeface="Arial" panose="020B0604020202020204" pitchFamily="34" charset="0"/>
            </a:endParaRPr>
          </a:p>
        </p:txBody>
      </p:sp>
      <p:sp>
        <p:nvSpPr>
          <p:cNvPr id="12" name="Rectángulo: esquinas redondeadas 11">
            <a:extLst>
              <a:ext uri="{FF2B5EF4-FFF2-40B4-BE49-F238E27FC236}">
                <a16:creationId xmlns:a16="http://schemas.microsoft.com/office/drawing/2014/main" id="{76D9AC0A-1B07-4DFC-B8C4-AAB1AD960B72}"/>
              </a:ext>
            </a:extLst>
          </p:cNvPr>
          <p:cNvSpPr/>
          <p:nvPr/>
        </p:nvSpPr>
        <p:spPr>
          <a:xfrm>
            <a:off x="4599708" y="4856017"/>
            <a:ext cx="2992584" cy="10252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Arial" panose="020B0604020202020204" pitchFamily="34" charset="0"/>
                <a:cs typeface="Arial" panose="020B0604020202020204" pitchFamily="34" charset="0"/>
              </a:rPr>
              <a:t>Aciano</a:t>
            </a:r>
            <a:endParaRPr lang="es-NI" dirty="0">
              <a:latin typeface="Arial" panose="020B0604020202020204" pitchFamily="34" charset="0"/>
              <a:cs typeface="Arial" panose="020B0604020202020204" pitchFamily="34" charset="0"/>
            </a:endParaRPr>
          </a:p>
        </p:txBody>
      </p:sp>
      <p:sp>
        <p:nvSpPr>
          <p:cNvPr id="13" name="Rectángulo: esquinas redondeadas 12">
            <a:extLst>
              <a:ext uri="{FF2B5EF4-FFF2-40B4-BE49-F238E27FC236}">
                <a16:creationId xmlns:a16="http://schemas.microsoft.com/office/drawing/2014/main" id="{ED0B26A5-E48E-4E6B-96AF-7C7ECA3609D0}"/>
              </a:ext>
            </a:extLst>
          </p:cNvPr>
          <p:cNvSpPr/>
          <p:nvPr/>
        </p:nvSpPr>
        <p:spPr>
          <a:xfrm>
            <a:off x="7890164" y="3013360"/>
            <a:ext cx="2992584" cy="10252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Arial" panose="020B0604020202020204" pitchFamily="34" charset="0"/>
                <a:cs typeface="Arial" panose="020B0604020202020204" pitchFamily="34" charset="0"/>
              </a:rPr>
              <a:t>Negro</a:t>
            </a:r>
            <a:endParaRPr lang="es-NI" dirty="0">
              <a:latin typeface="Arial" panose="020B0604020202020204" pitchFamily="34" charset="0"/>
              <a:cs typeface="Arial" panose="020B0604020202020204" pitchFamily="34" charset="0"/>
            </a:endParaRPr>
          </a:p>
        </p:txBody>
      </p:sp>
      <p:cxnSp>
        <p:nvCxnSpPr>
          <p:cNvPr id="15" name="Conector recto de flecha 14">
            <a:extLst>
              <a:ext uri="{FF2B5EF4-FFF2-40B4-BE49-F238E27FC236}">
                <a16:creationId xmlns:a16="http://schemas.microsoft.com/office/drawing/2014/main" id="{4A882CD5-B22A-453E-87DB-5CA5BDFE6426}"/>
              </a:ext>
            </a:extLst>
          </p:cNvPr>
          <p:cNvCxnSpPr>
            <a:stCxn id="8" idx="2"/>
            <a:endCxn id="9" idx="0"/>
          </p:cNvCxnSpPr>
          <p:nvPr/>
        </p:nvCxnSpPr>
        <p:spPr>
          <a:xfrm flipH="1">
            <a:off x="2805544" y="1537853"/>
            <a:ext cx="3290456" cy="14755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ector recto de flecha 16">
            <a:extLst>
              <a:ext uri="{FF2B5EF4-FFF2-40B4-BE49-F238E27FC236}">
                <a16:creationId xmlns:a16="http://schemas.microsoft.com/office/drawing/2014/main" id="{553BA1C0-0A78-4DFA-810B-EC5F4FC00B40}"/>
              </a:ext>
            </a:extLst>
          </p:cNvPr>
          <p:cNvCxnSpPr>
            <a:stCxn id="8" idx="2"/>
            <a:endCxn id="12" idx="0"/>
          </p:cNvCxnSpPr>
          <p:nvPr/>
        </p:nvCxnSpPr>
        <p:spPr>
          <a:xfrm>
            <a:off x="6096000" y="1537853"/>
            <a:ext cx="0" cy="33181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ector recto de flecha 18">
            <a:extLst>
              <a:ext uri="{FF2B5EF4-FFF2-40B4-BE49-F238E27FC236}">
                <a16:creationId xmlns:a16="http://schemas.microsoft.com/office/drawing/2014/main" id="{B17704A3-95E2-42E1-A4E6-755BA99779DB}"/>
              </a:ext>
            </a:extLst>
          </p:cNvPr>
          <p:cNvCxnSpPr>
            <a:stCxn id="8" idx="2"/>
            <a:endCxn id="13" idx="0"/>
          </p:cNvCxnSpPr>
          <p:nvPr/>
        </p:nvCxnSpPr>
        <p:spPr>
          <a:xfrm>
            <a:off x="6096000" y="1537853"/>
            <a:ext cx="3290456" cy="14755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27212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esquinas redondeadas 25">
            <a:extLst>
              <a:ext uri="{FF2B5EF4-FFF2-40B4-BE49-F238E27FC236}">
                <a16:creationId xmlns:a16="http://schemas.microsoft.com/office/drawing/2014/main" id="{86E5ECF5-5044-402B-AD4F-1EFEF0D081F8}"/>
              </a:ext>
            </a:extLst>
          </p:cNvPr>
          <p:cNvSpPr/>
          <p:nvPr/>
        </p:nvSpPr>
        <p:spPr>
          <a:xfrm>
            <a:off x="4301836" y="526470"/>
            <a:ext cx="3588328" cy="1177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Tipografía</a:t>
            </a:r>
            <a:endParaRPr lang="es-NI" dirty="0">
              <a:latin typeface="Times New Roman" panose="02020603050405020304" pitchFamily="18" charset="0"/>
              <a:cs typeface="Times New Roman" panose="02020603050405020304" pitchFamily="18" charset="0"/>
            </a:endParaRPr>
          </a:p>
        </p:txBody>
      </p:sp>
      <p:sp>
        <p:nvSpPr>
          <p:cNvPr id="27" name="Rectángulo: esquinas redondeadas 26">
            <a:extLst>
              <a:ext uri="{FF2B5EF4-FFF2-40B4-BE49-F238E27FC236}">
                <a16:creationId xmlns:a16="http://schemas.microsoft.com/office/drawing/2014/main" id="{A2EECDF6-5204-4A5C-A5D8-DE036FB1A9A7}"/>
              </a:ext>
            </a:extLst>
          </p:cNvPr>
          <p:cNvSpPr/>
          <p:nvPr/>
        </p:nvSpPr>
        <p:spPr>
          <a:xfrm>
            <a:off x="2479962" y="3241962"/>
            <a:ext cx="1821874" cy="900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Android</a:t>
            </a:r>
            <a:endParaRPr lang="es-NI" dirty="0">
              <a:latin typeface="Times New Roman" panose="02020603050405020304" pitchFamily="18" charset="0"/>
              <a:cs typeface="Times New Roman" panose="02020603050405020304" pitchFamily="18" charset="0"/>
            </a:endParaRPr>
          </a:p>
        </p:txBody>
      </p:sp>
      <p:sp>
        <p:nvSpPr>
          <p:cNvPr id="30" name="Rectángulo: esquinas redondeadas 29">
            <a:extLst>
              <a:ext uri="{FF2B5EF4-FFF2-40B4-BE49-F238E27FC236}">
                <a16:creationId xmlns:a16="http://schemas.microsoft.com/office/drawing/2014/main" id="{7226C96C-C02F-4CBA-AFC1-74E64EB62E88}"/>
              </a:ext>
            </a:extLst>
          </p:cNvPr>
          <p:cNvSpPr/>
          <p:nvPr/>
        </p:nvSpPr>
        <p:spPr>
          <a:xfrm>
            <a:off x="5185063" y="5167744"/>
            <a:ext cx="1821874" cy="900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latin typeface="Times New Roman" panose="02020603050405020304" pitchFamily="18" charset="0"/>
                <a:cs typeface="Times New Roman" panose="02020603050405020304" pitchFamily="18" charset="0"/>
              </a:rPr>
              <a:t>Arial</a:t>
            </a:r>
            <a:endParaRPr lang="es-NI" dirty="0">
              <a:latin typeface="Times New Roman" panose="02020603050405020304" pitchFamily="18" charset="0"/>
              <a:cs typeface="Times New Roman" panose="02020603050405020304" pitchFamily="18" charset="0"/>
            </a:endParaRPr>
          </a:p>
        </p:txBody>
      </p:sp>
      <p:sp>
        <p:nvSpPr>
          <p:cNvPr id="31" name="Rectángulo: esquinas redondeadas 30">
            <a:extLst>
              <a:ext uri="{FF2B5EF4-FFF2-40B4-BE49-F238E27FC236}">
                <a16:creationId xmlns:a16="http://schemas.microsoft.com/office/drawing/2014/main" id="{50C65A5C-10E0-4A3C-9D2C-AC7B36E6E01B}"/>
              </a:ext>
            </a:extLst>
          </p:cNvPr>
          <p:cNvSpPr/>
          <p:nvPr/>
        </p:nvSpPr>
        <p:spPr>
          <a:xfrm>
            <a:off x="7890164" y="3241962"/>
            <a:ext cx="1821874" cy="9005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err="1">
                <a:latin typeface="Times New Roman" panose="02020603050405020304" pitchFamily="18" charset="0"/>
                <a:cs typeface="Times New Roman" panose="02020603050405020304" pitchFamily="18" charset="0"/>
              </a:rPr>
              <a:t>Moolboran</a:t>
            </a:r>
            <a:endParaRPr lang="es-NI" dirty="0">
              <a:latin typeface="Times New Roman" panose="02020603050405020304" pitchFamily="18" charset="0"/>
              <a:cs typeface="Times New Roman" panose="02020603050405020304" pitchFamily="18" charset="0"/>
            </a:endParaRPr>
          </a:p>
        </p:txBody>
      </p:sp>
      <p:cxnSp>
        <p:nvCxnSpPr>
          <p:cNvPr id="33" name="Conector recto de flecha 32">
            <a:extLst>
              <a:ext uri="{FF2B5EF4-FFF2-40B4-BE49-F238E27FC236}">
                <a16:creationId xmlns:a16="http://schemas.microsoft.com/office/drawing/2014/main" id="{672BF8A0-FA10-4702-8172-086FE2A08377}"/>
              </a:ext>
            </a:extLst>
          </p:cNvPr>
          <p:cNvCxnSpPr>
            <a:stCxn id="26" idx="2"/>
            <a:endCxn id="27" idx="0"/>
          </p:cNvCxnSpPr>
          <p:nvPr/>
        </p:nvCxnSpPr>
        <p:spPr>
          <a:xfrm flipH="1">
            <a:off x="3390899" y="1704107"/>
            <a:ext cx="2705101" cy="1537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ector recto de flecha 34">
            <a:extLst>
              <a:ext uri="{FF2B5EF4-FFF2-40B4-BE49-F238E27FC236}">
                <a16:creationId xmlns:a16="http://schemas.microsoft.com/office/drawing/2014/main" id="{60D5610F-920D-4D53-A0A4-8C135312296B}"/>
              </a:ext>
            </a:extLst>
          </p:cNvPr>
          <p:cNvCxnSpPr>
            <a:stCxn id="26" idx="2"/>
            <a:endCxn id="30" idx="0"/>
          </p:cNvCxnSpPr>
          <p:nvPr/>
        </p:nvCxnSpPr>
        <p:spPr>
          <a:xfrm>
            <a:off x="6096000" y="1704107"/>
            <a:ext cx="0" cy="34636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ector recto de flecha 36">
            <a:extLst>
              <a:ext uri="{FF2B5EF4-FFF2-40B4-BE49-F238E27FC236}">
                <a16:creationId xmlns:a16="http://schemas.microsoft.com/office/drawing/2014/main" id="{947148C8-110D-4127-9EDE-00229246AA91}"/>
              </a:ext>
            </a:extLst>
          </p:cNvPr>
          <p:cNvCxnSpPr>
            <a:stCxn id="26" idx="2"/>
            <a:endCxn id="31" idx="0"/>
          </p:cNvCxnSpPr>
          <p:nvPr/>
        </p:nvCxnSpPr>
        <p:spPr>
          <a:xfrm>
            <a:off x="6096000" y="1704107"/>
            <a:ext cx="2705101" cy="1537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5204161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0" grpId="0" animBg="1"/>
      <p:bldP spid="31" grpId="0" animBg="1"/>
    </p:bld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360</TotalTime>
  <Words>393</Words>
  <Application>Microsoft Office PowerPoint</Application>
  <PresentationFormat>Panorámica</PresentationFormat>
  <Paragraphs>59</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Century Gothic</vt:lpstr>
      <vt:lpstr>Times New Roman</vt:lpstr>
      <vt:lpstr>Wingdings</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rolando</dc:creator>
  <cp:lastModifiedBy>rolando</cp:lastModifiedBy>
  <cp:revision>68</cp:revision>
  <dcterms:created xsi:type="dcterms:W3CDTF">2022-05-06T04:43:55Z</dcterms:created>
  <dcterms:modified xsi:type="dcterms:W3CDTF">2022-05-06T19:54:22Z</dcterms:modified>
</cp:coreProperties>
</file>