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0" roundtripDataSignature="AMtx7mi+eUup1sfFZmcF1fOBIxRpyg+7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542307D-1BB3-47AE-924D-245BBFBD6078}">
  <a:tblStyle styleId="{0542307D-1BB3-47AE-924D-245BBFBD607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BE8EB"/>
          </a:solidFill>
        </a:fill>
      </a:tcStyle>
    </a:wholeTbl>
    <a:band1H>
      <a:tcTxStyle/>
      <a:tcStyle>
        <a:fill>
          <a:solidFill>
            <a:srgbClr val="F6CED5"/>
          </a:solidFill>
        </a:fill>
      </a:tcStyle>
    </a:band1H>
    <a:band2H>
      <a:tcTxStyle/>
    </a:band2H>
    <a:band1V>
      <a:tcTxStyle/>
      <a:tcStyle>
        <a:fill>
          <a:solidFill>
            <a:srgbClr val="F6CED5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TitleHD.png" id="16" name="Google Shape;1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5"/>
          <p:cNvSpPr txBox="1"/>
          <p:nvPr>
            <p:ph type="ctrTitle"/>
          </p:nvPr>
        </p:nvSpPr>
        <p:spPr>
          <a:xfrm>
            <a:off x="3962399" y="1964267"/>
            <a:ext cx="7197726" cy="24214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subTitle"/>
          </p:nvPr>
        </p:nvSpPr>
        <p:spPr>
          <a:xfrm>
            <a:off x="3962399" y="4385732"/>
            <a:ext cx="7197726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lt1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10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5"/>
          <p:cNvSpPr txBox="1"/>
          <p:nvPr>
            <p:ph idx="10" type="dt"/>
          </p:nvPr>
        </p:nvSpPr>
        <p:spPr>
          <a:xfrm>
            <a:off x="8932558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1" type="ftr"/>
          </p:nvPr>
        </p:nvSpPr>
        <p:spPr>
          <a:xfrm>
            <a:off x="3962399" y="5870575"/>
            <a:ext cx="4893958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10608958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panorámica con leyenda">
  <p:cSld name="Imagen panorámica con leyenda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1" name="Google Shape;8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 txBox="1"/>
          <p:nvPr>
            <p:ph type="title"/>
          </p:nvPr>
        </p:nvSpPr>
        <p:spPr>
          <a:xfrm>
            <a:off x="685800" y="4732865"/>
            <a:ext cx="1013142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4"/>
          <p:cNvSpPr/>
          <p:nvPr>
            <p:ph idx="2" type="pic"/>
          </p:nvPr>
        </p:nvSpPr>
        <p:spPr>
          <a:xfrm>
            <a:off x="1371600" y="932112"/>
            <a:ext cx="8759827" cy="3164976"/>
          </a:xfrm>
          <a:prstGeom prst="roundRect">
            <a:avLst>
              <a:gd fmla="val 43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</p:sp>
      <p:sp>
        <p:nvSpPr>
          <p:cNvPr id="84" name="Google Shape;84;p14"/>
          <p:cNvSpPr txBox="1"/>
          <p:nvPr>
            <p:ph idx="1" type="body"/>
          </p:nvPr>
        </p:nvSpPr>
        <p:spPr>
          <a:xfrm>
            <a:off x="685800" y="5299603"/>
            <a:ext cx="10131427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5" name="Google Shape;85;p1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leyenda">
  <p:cSld name="Título y leyenda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9" name="Google Shape;8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 txBox="1"/>
          <p:nvPr>
            <p:ph type="title"/>
          </p:nvPr>
        </p:nvSpPr>
        <p:spPr>
          <a:xfrm>
            <a:off x="685801" y="609601"/>
            <a:ext cx="10131427" cy="312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1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1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 con leyenda">
  <p:cSld name="Cita con leyenda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96" name="Google Shape;96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s-E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98" name="Google Shape;98;p16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s-E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99" name="Google Shape;99;p16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1097875" y="3352800"/>
            <a:ext cx="933918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2" type="body"/>
          </p:nvPr>
        </p:nvSpPr>
        <p:spPr>
          <a:xfrm>
            <a:off x="687465" y="4343400"/>
            <a:ext cx="10152367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2" name="Google Shape;102;p1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jeta de nombre">
  <p:cSld name="Tarjeta de nombr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6" name="Google Shape;106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7"/>
          <p:cNvSpPr txBox="1"/>
          <p:nvPr>
            <p:ph type="title"/>
          </p:nvPr>
        </p:nvSpPr>
        <p:spPr>
          <a:xfrm>
            <a:off x="685802" y="3308581"/>
            <a:ext cx="10131425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685801" y="4777381"/>
            <a:ext cx="10131426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1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 tarjeta de nombre">
  <p:cSld name="Cita tarjeta de nombr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13" name="Google Shape;113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s-E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15" name="Google Shape;115;p18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s-E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116" name="Google Shape;116;p18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685800" y="3886200"/>
            <a:ext cx="10135436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2" type="body"/>
          </p:nvPr>
        </p:nvSpPr>
        <p:spPr>
          <a:xfrm>
            <a:off x="685799" y="4775200"/>
            <a:ext cx="10135436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9" name="Google Shape;119;p1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dadero o falso">
  <p:cSld name="Verdadero o falso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23" name="Google Shape;123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 txBox="1"/>
          <p:nvPr>
            <p:ph type="title"/>
          </p:nvPr>
        </p:nvSpPr>
        <p:spPr>
          <a:xfrm>
            <a:off x="685801" y="609601"/>
            <a:ext cx="10131427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685801" y="3505200"/>
            <a:ext cx="10131428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2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" name="Google Shape;127;p19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9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9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31" name="Google Shape;131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 rot="5400000">
            <a:off x="3926947" y="-1099079"/>
            <a:ext cx="3649133" cy="10131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20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0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0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38" name="Google Shape;13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 txBox="1"/>
          <p:nvPr>
            <p:ph type="title"/>
          </p:nvPr>
        </p:nvSpPr>
        <p:spPr>
          <a:xfrm rot="5400000">
            <a:off x="7147151" y="2121124"/>
            <a:ext cx="5181601" cy="2158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 rot="5400000">
            <a:off x="2011058" y="-715658"/>
            <a:ext cx="5181600" cy="78321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2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contenido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23" name="Google Shape;23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6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la sección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30" name="Google Shape;3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7"/>
          <p:cNvSpPr txBox="1"/>
          <p:nvPr>
            <p:ph type="title"/>
          </p:nvPr>
        </p:nvSpPr>
        <p:spPr>
          <a:xfrm>
            <a:off x="685800" y="3308581"/>
            <a:ext cx="10131427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685799" y="4777381"/>
            <a:ext cx="1013142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p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contenido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37" name="Google Shape;37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685802" y="2142067"/>
            <a:ext cx="4995334" cy="36491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2" type="body"/>
          </p:nvPr>
        </p:nvSpPr>
        <p:spPr>
          <a:xfrm>
            <a:off x="5821895" y="2142067"/>
            <a:ext cx="4995332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973670" y="2218267"/>
            <a:ext cx="47090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685801" y="2870201"/>
            <a:ext cx="4996923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3" type="body"/>
          </p:nvPr>
        </p:nvSpPr>
        <p:spPr>
          <a:xfrm>
            <a:off x="6096003" y="2226734"/>
            <a:ext cx="47228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9"/>
          <p:cNvSpPr txBox="1"/>
          <p:nvPr>
            <p:ph idx="4" type="body"/>
          </p:nvPr>
        </p:nvSpPr>
        <p:spPr>
          <a:xfrm>
            <a:off x="5823483" y="2870201"/>
            <a:ext cx="4995334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54" name="Google Shape;54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0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0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0" name="Google Shape;60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5" name="Google Shape;6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2"/>
          <p:cNvSpPr txBox="1"/>
          <p:nvPr>
            <p:ph type="title"/>
          </p:nvPr>
        </p:nvSpPr>
        <p:spPr>
          <a:xfrm>
            <a:off x="685800" y="2074333"/>
            <a:ext cx="368088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" type="body"/>
          </p:nvPr>
        </p:nvSpPr>
        <p:spPr>
          <a:xfrm>
            <a:off x="4648201" y="609601"/>
            <a:ext cx="6169026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2"/>
          <p:cNvSpPr txBox="1"/>
          <p:nvPr>
            <p:ph idx="2" type="body"/>
          </p:nvPr>
        </p:nvSpPr>
        <p:spPr>
          <a:xfrm>
            <a:off x="685800" y="3445933"/>
            <a:ext cx="368088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2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leyenda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73" name="Google Shape;7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3"/>
          <p:cNvSpPr txBox="1"/>
          <p:nvPr>
            <p:ph type="title"/>
          </p:nvPr>
        </p:nvSpPr>
        <p:spPr>
          <a:xfrm>
            <a:off x="685800" y="1600200"/>
            <a:ext cx="6164653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3"/>
          <p:cNvSpPr/>
          <p:nvPr>
            <p:ph idx="2" type="pic"/>
          </p:nvPr>
        </p:nvSpPr>
        <p:spPr>
          <a:xfrm>
            <a:off x="7536253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</p:sp>
      <p:sp>
        <p:nvSpPr>
          <p:cNvPr id="76" name="Google Shape;76;p13"/>
          <p:cNvSpPr txBox="1"/>
          <p:nvPr>
            <p:ph idx="1" type="body"/>
          </p:nvPr>
        </p:nvSpPr>
        <p:spPr>
          <a:xfrm>
            <a:off x="685800" y="2971800"/>
            <a:ext cx="6164653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" name="Google Shape;11;p4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elo nocturno con montañas a lo lejos en el horizonte" id="149" name="Google Shape;149;p1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"/>
          <p:cNvSpPr txBox="1"/>
          <p:nvPr>
            <p:ph type="ctrTitle"/>
          </p:nvPr>
        </p:nvSpPr>
        <p:spPr>
          <a:xfrm>
            <a:off x="3962399" y="378617"/>
            <a:ext cx="7197600" cy="242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b="1" lang="es-ES"/>
              <a:t>INTEGRADOR I</a:t>
            </a:r>
            <a:endParaRPr/>
          </a:p>
        </p:txBody>
      </p:sp>
      <p:sp>
        <p:nvSpPr>
          <p:cNvPr id="151" name="Google Shape;151;p1"/>
          <p:cNvSpPr txBox="1"/>
          <p:nvPr>
            <p:ph idx="1" type="subTitle"/>
          </p:nvPr>
        </p:nvSpPr>
        <p:spPr>
          <a:xfrm>
            <a:off x="4368049" y="2976432"/>
            <a:ext cx="7197600" cy="14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>
                <a:solidFill>
                  <a:srgbClr val="F5B4C7"/>
                </a:solidFill>
              </a:rPr>
              <a:t>ARGUMENTO DE PERSUASIÓN DE LA IDEA DE SOLUCIÓN</a:t>
            </a:r>
            <a:endParaRPr/>
          </a:p>
        </p:txBody>
      </p:sp>
      <p:sp>
        <p:nvSpPr>
          <p:cNvPr id="152" name="Google Shape;152;p1"/>
          <p:cNvSpPr txBox="1"/>
          <p:nvPr/>
        </p:nvSpPr>
        <p:spPr>
          <a:xfrm>
            <a:off x="7452300" y="4169525"/>
            <a:ext cx="4084500" cy="12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ES" sz="1800">
                <a:solidFill>
                  <a:srgbClr val="F5B4C7"/>
                </a:solidFill>
                <a:latin typeface="Calibri"/>
                <a:ea typeface="Calibri"/>
                <a:cs typeface="Calibri"/>
                <a:sym typeface="Calibri"/>
              </a:rPr>
              <a:t>IRIS VIOLETA TALAVERA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ES" sz="1800">
                <a:solidFill>
                  <a:srgbClr val="F5B4C7"/>
                </a:solidFill>
                <a:latin typeface="Calibri"/>
                <a:ea typeface="Calibri"/>
                <a:cs typeface="Calibri"/>
                <a:sym typeface="Calibri"/>
              </a:rPr>
              <a:t>DOUGLAS QUIROZ GÓMEZ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ES" sz="1800">
                <a:solidFill>
                  <a:srgbClr val="F5B4C7"/>
                </a:solidFill>
                <a:latin typeface="Calibri"/>
                <a:ea typeface="Calibri"/>
                <a:cs typeface="Calibri"/>
                <a:sym typeface="Calibri"/>
              </a:rPr>
              <a:t>ERLING JOSÉ CASTILLO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" name="Google Shape;158;p2"/>
          <p:cNvGraphicFramePr/>
          <p:nvPr/>
        </p:nvGraphicFramePr>
        <p:xfrm>
          <a:off x="1479960" y="16449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{0542307D-1BB3-47AE-924D-245BBFBD6078}</a:tableStyleId>
              </a:tblPr>
              <a:tblGrid>
                <a:gridCol w="3807650"/>
                <a:gridCol w="4651525"/>
              </a:tblGrid>
              <a:tr h="984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cap="none" strike="noStrike"/>
                        <a:t>Área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alibri"/>
                        <a:buNone/>
                      </a:pPr>
                      <a:r>
                        <a:rPr lang="es-ES"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Social, debido a que el problema gira entorno a las relaciones sociales.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165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Problema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Existe una gran dificultad para desarrollar una buena comunicación entre una persona con alguna condición y el resto de la sociedad, esto aísla por completo a las personas que presentan dificultades ya sea para hablar o escuchar, lo que conlleva al rechazo de estas personas.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1394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Representación (Entrada – Proceso – Salida)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Entrada</a:t>
                      </a:r>
                      <a:r>
                        <a:rPr lang="es-ES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Definir seña, seña1, seña2, seña3, seña4, …, señan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Definir texto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Proceso: calcular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texto = seña + seña1 + seña2 + seña3 + seña4, …, señan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Salida: Imprimir texto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984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Impacto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Beneficiará a personas que presentan una condición diferente al hablar o escuchar.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1066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Ideas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Calibri"/>
                        <a:buAutoNum type="arabicPeriod"/>
                      </a:pPr>
                      <a:r>
                        <a:rPr lang="es-ES" sz="1100"/>
                        <a:t>Crear una Aplicación que dentro de la misma contenga guías y tutoriales para aprender lenguaje de señas</a:t>
                      </a:r>
                      <a:r>
                        <a:rPr lang="es-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/>
                    </a:p>
                    <a:p>
                      <a:pPr indent="-342900" lvl="0" marL="342900" marR="0" rtl="0" algn="l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Calibri"/>
                        <a:buAutoNum type="arabicPeriod"/>
                      </a:pPr>
                      <a:r>
                        <a:rPr lang="es-ES" sz="1100"/>
                        <a:t>Crear una aplicación que sea capaz de traducir señas del lenguaje manual a texto.</a:t>
                      </a:r>
                      <a:endParaRPr/>
                    </a:p>
                  </a:txBody>
                  <a:tcPr marT="0" marB="0" marR="89525" marL="895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untos de luz" id="164" name="Google Shape;164;p3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"/>
          <p:cNvSpPr txBox="1"/>
          <p:nvPr>
            <p:ph type="ctrTitle"/>
          </p:nvPr>
        </p:nvSpPr>
        <p:spPr>
          <a:xfrm>
            <a:off x="3962399" y="2573867"/>
            <a:ext cx="7197726" cy="24214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s-ES"/>
              <a:t>GRACIAS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elestial">
  <a:themeElements>
    <a:clrScheme name="Celestial">
      <a:dk1>
        <a:srgbClr val="000000"/>
      </a:dk1>
      <a:lt1>
        <a:srgbClr val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2022-04-20T17:13:35Z</dcterms:created>
  <dc:creator>rolando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