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84" r:id="rId4"/>
    <p:sldId id="314" r:id="rId5"/>
    <p:sldId id="287" r:id="rId6"/>
    <p:sldId id="315" r:id="rId7"/>
    <p:sldId id="316" r:id="rId8"/>
    <p:sldId id="288" r:id="rId9"/>
    <p:sldId id="289" r:id="rId10"/>
    <p:sldId id="318" r:id="rId11"/>
    <p:sldId id="320" r:id="rId12"/>
    <p:sldId id="319" r:id="rId13"/>
    <p:sldId id="317" r:id="rId14"/>
    <p:sldId id="3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4"/>
            <p14:sldId id="314"/>
            <p14:sldId id="287"/>
            <p14:sldId id="315"/>
            <p14:sldId id="316"/>
            <p14:sldId id="288"/>
            <p14:sldId id="289"/>
            <p14:sldId id="318"/>
            <p14:sldId id="320"/>
            <p14:sldId id="319"/>
            <p14:sldId id="317"/>
          </p14:sldIdLst>
        </p14:section>
        <p14:section name="Learn More" id="{2CC34DB2-6590-42C0-AD4B-A04C6060184E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14" autoAdjust="0"/>
  </p:normalViewPr>
  <p:slideViewPr>
    <p:cSldViewPr snapToGrid="0">
      <p:cViewPr varScale="1">
        <p:scale>
          <a:sx n="65" d="100"/>
          <a:sy n="65" d="100"/>
        </p:scale>
        <p:origin x="66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Thet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Lwin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Oo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2523C-DBF5-481F-9EB3-A26E6FE88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1A3FBB-2FEA-472C-8DE4-66B816944933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BEAUTIFUL CULTURES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HYPERLINK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199816" cy="4885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used to jump to another document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href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attribute – specifies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url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another document that document may be internal page , external page or specified element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target attribute – specifies where to open that document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target attribute values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-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_self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[default – to open document in current window]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-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_blank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[to open document in new top or window]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-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_top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[to open document as full body]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- </a:t>
            </a: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framename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[to open document in given frame]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-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parent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[to open document in parent frame]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787E8-212C-4BD6-BDDA-981801D05D89}"/>
              </a:ext>
            </a:extLst>
          </p:cNvPr>
          <p:cNvSpPr txBox="1"/>
          <p:nvPr/>
        </p:nvSpPr>
        <p:spPr>
          <a:xfrm>
            <a:off x="5181600" y="2898087"/>
            <a:ext cx="6387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=‘</a:t>
            </a:r>
            <a:r>
              <a:rPr lang="en-US" dirty="0" err="1"/>
              <a:t>url</a:t>
            </a:r>
            <a:r>
              <a:rPr lang="en-US" dirty="0"/>
              <a:t>’ target=‘top’ title=‘anchor tag’ &gt; </a:t>
            </a:r>
            <a:r>
              <a:rPr lang="en-US" dirty="0" err="1"/>
              <a:t>linktext</a:t>
            </a:r>
            <a:r>
              <a:rPr lang="en-US" dirty="0"/>
              <a:t> &lt;/a&gt;</a:t>
            </a:r>
          </a:p>
        </p:txBody>
      </p:sp>
    </p:spTree>
    <p:extLst>
      <p:ext uri="{BB962C8B-B14F-4D97-AF65-F5344CB8AC3E}">
        <p14:creationId xmlns:p14="http://schemas.microsoft.com/office/powerpoint/2010/main" val="355680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Ordered List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Unordered List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337B9-39D2-4958-A7DD-F2BCD65D408E}"/>
              </a:ext>
            </a:extLst>
          </p:cNvPr>
          <p:cNvSpPr txBox="1"/>
          <p:nvPr/>
        </p:nvSpPr>
        <p:spPr>
          <a:xfrm>
            <a:off x="715617" y="2832653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type=‘a’ start=‘b’&gt;</a:t>
            </a:r>
          </a:p>
          <a:p>
            <a:r>
              <a:rPr lang="en-US" dirty="0"/>
              <a:t>   &lt;li&gt;Eat&lt;/li&gt;</a:t>
            </a:r>
          </a:p>
          <a:p>
            <a:r>
              <a:rPr lang="en-US" dirty="0"/>
              <a:t>   &lt;li&gt;Drink&lt;/li&gt;</a:t>
            </a:r>
          </a:p>
          <a:p>
            <a:r>
              <a:rPr lang="en-US" dirty="0"/>
              <a:t>   &lt;li&gt;Sleep&lt;/li&gt;</a:t>
            </a:r>
          </a:p>
          <a:p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F516E0-9FF5-4B86-AF6A-EF42B314B7A4}"/>
              </a:ext>
            </a:extLst>
          </p:cNvPr>
          <p:cNvSpPr txBox="1"/>
          <p:nvPr/>
        </p:nvSpPr>
        <p:spPr>
          <a:xfrm>
            <a:off x="6023114" y="2832653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&lt;ul style=‘</a:t>
            </a:r>
            <a:r>
              <a:rPr lang="en-US" dirty="0" err="1"/>
              <a:t>list-style-type:square</a:t>
            </a:r>
            <a:r>
              <a:rPr lang="en-US" dirty="0"/>
              <a:t>’&gt;</a:t>
            </a:r>
          </a:p>
          <a:p>
            <a:r>
              <a:rPr lang="en-US" dirty="0"/>
              <a:t>   &lt;li&gt;Eat&lt;/li&gt;</a:t>
            </a:r>
          </a:p>
          <a:p>
            <a:r>
              <a:rPr lang="en-US" dirty="0"/>
              <a:t>   &lt;li&gt;Drink&lt;/li&gt;</a:t>
            </a:r>
          </a:p>
          <a:p>
            <a:r>
              <a:rPr lang="en-US" dirty="0"/>
              <a:t>   &lt;li&gt;Sleep&lt;/li&gt;</a:t>
            </a:r>
          </a:p>
          <a:p>
            <a:r>
              <a:rPr lang="en-US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409896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68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 to show data items as tabular format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D4063-8871-4D8F-BA93-E0E1CA98628B}"/>
              </a:ext>
            </a:extLst>
          </p:cNvPr>
          <p:cNvSpPr txBox="1"/>
          <p:nvPr/>
        </p:nvSpPr>
        <p:spPr>
          <a:xfrm>
            <a:off x="3829878" y="2300128"/>
            <a:ext cx="580445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&lt;table&gt;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	&lt;</a:t>
            </a:r>
            <a:r>
              <a:rPr lang="en-US" dirty="0" err="1"/>
              <a:t>th</a:t>
            </a:r>
            <a:r>
              <a:rPr lang="en-US" dirty="0"/>
              <a:t>&gt;Code&lt;/</a:t>
            </a:r>
            <a:r>
              <a:rPr lang="en-US" dirty="0" err="1"/>
              <a:t>th</a:t>
            </a:r>
            <a:r>
              <a:rPr lang="en-US" dirty="0"/>
              <a:t>&gt; &lt;</a:t>
            </a:r>
            <a:r>
              <a:rPr lang="en-US" dirty="0" err="1"/>
              <a:t>th</a:t>
            </a:r>
            <a:r>
              <a:rPr lang="en-US" dirty="0"/>
              <a:t>&gt;Description&lt;/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	&lt;td&gt;YGN&lt;/td&gt; &lt;td&gt;Yangon&lt;/td&gt;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	&lt;td&gt;MDY&lt;/td&gt; &lt;td&gt;Mandalay&lt;/td&gt;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28332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FORM AND FORM’S ELEMENTS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 to use to input data to action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Form Elements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	- input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		-text, radio, check, button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	- select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	- </a:t>
            </a:r>
            <a:r>
              <a:rPr lang="en-US" sz="1600" dirty="0" err="1">
                <a:latin typeface="+mj-lt"/>
                <a:cs typeface="Consolas" panose="020B0609020204030204" pitchFamily="49" charset="0"/>
              </a:rPr>
              <a:t>textarea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	- button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+mj-lt"/>
                <a:cs typeface="Consolas" panose="020B0609020204030204" pitchFamily="49" charset="0"/>
              </a:rPr>
              <a:t>	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Any Question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67655" y="4404097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www.google.com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2523C-DBF5-481F-9EB3-A26E6FE88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1A3FBB-2FEA-472C-8DE4-66B816944933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BEAUTIFUL CULTURES</a:t>
            </a:r>
          </a:p>
        </p:txBody>
      </p:sp>
    </p:spTree>
    <p:extLst>
      <p:ext uri="{BB962C8B-B14F-4D97-AF65-F5344CB8AC3E}">
        <p14:creationId xmlns:p14="http://schemas.microsoft.com/office/powerpoint/2010/main" val="143335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Hyper Text Market Language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Structure with a set of elements and tag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render it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Developed by Tim Berners-Lee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Latest version – HTML 5 (2018)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82CF3-7514-4AB7-B6FC-14AC02C14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35" y="1909883"/>
            <a:ext cx="2009958" cy="277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Document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2CEE1-C4E1-4A23-945F-4D3E2C0EF1F7}"/>
              </a:ext>
            </a:extLst>
          </p:cNvPr>
          <p:cNvSpPr txBox="1"/>
          <p:nvPr/>
        </p:nvSpPr>
        <p:spPr>
          <a:xfrm>
            <a:off x="1113184" y="2421172"/>
            <a:ext cx="95680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	&lt;head&gt;</a:t>
            </a:r>
            <a:br>
              <a:rPr lang="en-US" dirty="0"/>
            </a:br>
            <a:r>
              <a:rPr lang="en-US" dirty="0"/>
              <a:t>		&lt;title&gt;SQL&lt;/title&gt;</a:t>
            </a:r>
            <a:br>
              <a:rPr lang="en-US" dirty="0"/>
            </a:br>
            <a:r>
              <a:rPr lang="en-US" dirty="0"/>
              <a:t>	&lt;/head&gt;</a:t>
            </a:r>
            <a:br>
              <a:rPr lang="en-US" dirty="0"/>
            </a:br>
            <a:r>
              <a:rPr lang="en-US" dirty="0"/>
              <a:t>	&lt;body&gt;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&lt;h1&gt;DML&lt;/h1&gt;</a:t>
            </a:r>
          </a:p>
          <a:p>
            <a:r>
              <a:rPr lang="en-US" dirty="0"/>
              <a:t>			 &lt;h2&gt;SELECT&lt;/h2&gt;</a:t>
            </a:r>
            <a:br>
              <a:rPr lang="en-US" dirty="0"/>
            </a:br>
            <a:r>
              <a:rPr lang="en-US" dirty="0"/>
              <a:t>			 &lt;p&gt;SELECT command reads records from database&lt;/p&gt;</a:t>
            </a:r>
            <a:br>
              <a:rPr lang="en-US" dirty="0"/>
            </a:br>
            <a:r>
              <a:rPr lang="en-US" dirty="0"/>
              <a:t>			 &lt;h2&gt;INSERT&lt;/h2&gt;</a:t>
            </a:r>
            <a:br>
              <a:rPr lang="en-US" dirty="0"/>
            </a:br>
            <a:r>
              <a:rPr lang="en-US" dirty="0"/>
              <a:t>			 &lt;p&gt;INSERT command adds new record to database&lt;/p&gt;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320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 Structure and Attributes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2CEE1-C4E1-4A23-945F-4D3E2C0EF1F7}"/>
              </a:ext>
            </a:extLst>
          </p:cNvPr>
          <p:cNvSpPr txBox="1"/>
          <p:nvPr/>
        </p:nvSpPr>
        <p:spPr>
          <a:xfrm>
            <a:off x="1113184" y="2421172"/>
            <a:ext cx="9568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elementname</a:t>
            </a:r>
            <a:r>
              <a:rPr lang="en-US" dirty="0"/>
              <a:t> attributename1=‘attributevalue1’ attributename2=‘attributevalue2’&gt; </a:t>
            </a:r>
          </a:p>
          <a:p>
            <a:r>
              <a:rPr lang="en-US" dirty="0"/>
              <a:t>	element value </a:t>
            </a:r>
          </a:p>
          <a:p>
            <a:r>
              <a:rPr lang="en-US" dirty="0"/>
              <a:t>&lt;/</a:t>
            </a:r>
            <a:r>
              <a:rPr lang="en-US" dirty="0" err="1"/>
              <a:t>elementname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elementname</a:t>
            </a:r>
            <a:r>
              <a:rPr lang="en-US" dirty="0"/>
              <a:t> attributename1=‘attributevalue1’ attributename2=‘attributevalue2’ /&gt;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&lt;</a:t>
            </a:r>
            <a:r>
              <a:rPr lang="en-US" dirty="0" err="1"/>
              <a:t>elementname</a:t>
            </a:r>
            <a:r>
              <a:rPr lang="en-US" dirty="0"/>
              <a:t> attribute 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HEADING ELEMENTS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27B43D-2C29-4EBC-9378-FCCE6C6B9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20396"/>
              </p:ext>
            </p:extLst>
          </p:nvPr>
        </p:nvGraphicFramePr>
        <p:xfrm>
          <a:off x="883478" y="1952117"/>
          <a:ext cx="10526644" cy="422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79">
                  <a:extLst>
                    <a:ext uri="{9D8B030D-6E8A-4147-A177-3AD203B41FA5}">
                      <a16:colId xmlns:a16="http://schemas.microsoft.com/office/drawing/2014/main" val="4264625354"/>
                    </a:ext>
                  </a:extLst>
                </a:gridCol>
                <a:gridCol w="8627165">
                  <a:extLst>
                    <a:ext uri="{9D8B030D-6E8A-4147-A177-3AD203B41FA5}">
                      <a16:colId xmlns:a16="http://schemas.microsoft.com/office/drawing/2014/main" val="2747621789"/>
                    </a:ext>
                  </a:extLst>
                </a:gridCol>
              </a:tblGrid>
              <a:tr h="603342">
                <a:tc>
                  <a:txBody>
                    <a:bodyPr/>
                    <a:lstStyle/>
                    <a:p>
                      <a:r>
                        <a:rPr lang="en-US" dirty="0"/>
                        <a:t>Element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847320"/>
                  </a:ext>
                </a:extLst>
              </a:tr>
              <a:tr h="603342">
                <a:tc>
                  <a:txBody>
                    <a:bodyPr/>
                    <a:lstStyle/>
                    <a:p>
                      <a:r>
                        <a:rPr lang="en-US" dirty="0"/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as highest heading element [Normally largest font size]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80086"/>
                  </a:ext>
                </a:extLst>
              </a:tr>
              <a:tr h="603342">
                <a:tc>
                  <a:txBody>
                    <a:bodyPr/>
                    <a:lstStyle/>
                    <a:p>
                      <a:r>
                        <a:rPr lang="en-US" dirty="0"/>
                        <a:t>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571418"/>
                  </a:ext>
                </a:extLst>
              </a:tr>
              <a:tr h="603342">
                <a:tc>
                  <a:txBody>
                    <a:bodyPr/>
                    <a:lstStyle/>
                    <a:p>
                      <a:r>
                        <a:rPr lang="en-US" dirty="0"/>
                        <a:t>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29421"/>
                  </a:ext>
                </a:extLst>
              </a:tr>
              <a:tr h="603342">
                <a:tc>
                  <a:txBody>
                    <a:bodyPr/>
                    <a:lstStyle/>
                    <a:p>
                      <a:r>
                        <a:rPr lang="en-US" dirty="0"/>
                        <a:t>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342624"/>
                  </a:ext>
                </a:extLst>
              </a:tr>
              <a:tr h="603342">
                <a:tc>
                  <a:txBody>
                    <a:bodyPr/>
                    <a:lstStyle/>
                    <a:p>
                      <a:r>
                        <a:rPr lang="en-US" dirty="0"/>
                        <a:t>h5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64070"/>
                  </a:ext>
                </a:extLst>
              </a:tr>
              <a:tr h="603342">
                <a:tc>
                  <a:txBody>
                    <a:bodyPr/>
                    <a:lstStyle/>
                    <a:p>
                      <a:r>
                        <a:rPr lang="en-US" dirty="0"/>
                        <a:t>h6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as lowest heading element [Normally smallest font size]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635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FORMATTING TAGS AND ELEMENTS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27B43D-2C29-4EBC-9378-FCCE6C6B9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476042"/>
              </p:ext>
            </p:extLst>
          </p:nvPr>
        </p:nvGraphicFramePr>
        <p:xfrm>
          <a:off x="883478" y="1952117"/>
          <a:ext cx="9850783" cy="4457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523">
                  <a:extLst>
                    <a:ext uri="{9D8B030D-6E8A-4147-A177-3AD203B41FA5}">
                      <a16:colId xmlns:a16="http://schemas.microsoft.com/office/drawing/2014/main" val="4264625354"/>
                    </a:ext>
                  </a:extLst>
                </a:gridCol>
                <a:gridCol w="8073260">
                  <a:extLst>
                    <a:ext uri="{9D8B030D-6E8A-4147-A177-3AD203B41FA5}">
                      <a16:colId xmlns:a16="http://schemas.microsoft.com/office/drawing/2014/main" val="2747621789"/>
                    </a:ext>
                  </a:extLst>
                </a:gridCol>
              </a:tblGrid>
              <a:tr h="405257">
                <a:tc>
                  <a:txBody>
                    <a:bodyPr/>
                    <a:lstStyle/>
                    <a:p>
                      <a:r>
                        <a:rPr lang="en-US" dirty="0"/>
                        <a:t>Element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847320"/>
                  </a:ext>
                </a:extLst>
              </a:tr>
              <a:tr h="405257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80086"/>
                  </a:ext>
                </a:extLst>
              </a:tr>
              <a:tr h="405257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break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571418"/>
                  </a:ext>
                </a:extLst>
              </a:tr>
              <a:tr h="405257">
                <a:tc>
                  <a:txBody>
                    <a:bodyPr/>
                    <a:lstStyle/>
                    <a:p>
                      <a:r>
                        <a:rPr lang="en-US" dirty="0"/>
                        <a:t>b or 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bold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29421"/>
                  </a:ext>
                </a:extLst>
              </a:tr>
              <a:tr h="405257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or </a:t>
                      </a:r>
                      <a:r>
                        <a:rPr lang="en-US" dirty="0" err="1"/>
                        <a:t>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italic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342624"/>
                  </a:ext>
                </a:extLst>
              </a:tr>
              <a:tr h="405257"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subscripted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64070"/>
                  </a:ext>
                </a:extLst>
              </a:tr>
              <a:tr h="405257">
                <a:tc>
                  <a:txBody>
                    <a:bodyPr/>
                    <a:lstStyle/>
                    <a:p>
                      <a:r>
                        <a:rPr lang="en-US" dirty="0"/>
                        <a:t>sup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superscripted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635406"/>
                  </a:ext>
                </a:extLst>
              </a:tr>
              <a:tr h="405257">
                <a:tc>
                  <a:txBody>
                    <a:bodyPr/>
                    <a:lstStyle/>
                    <a:p>
                      <a:r>
                        <a:rPr lang="en-US" dirty="0"/>
                        <a:t>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83350"/>
                  </a:ext>
                </a:extLst>
              </a:tr>
              <a:tr h="405257">
                <a:tc>
                  <a:txBody>
                    <a:bodyPr/>
                    <a:lstStyle/>
                    <a:p>
                      <a:r>
                        <a:rPr lang="en-US" dirty="0"/>
                        <a:t>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483353"/>
                  </a:ext>
                </a:extLst>
              </a:tr>
              <a:tr h="405257">
                <a:tc>
                  <a:txBody>
                    <a:bodyPr/>
                    <a:lstStyle/>
                    <a:p>
                      <a:r>
                        <a:rPr lang="en-US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highlighted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81505"/>
                  </a:ext>
                </a:extLst>
              </a:tr>
              <a:tr h="405257"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size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66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LINE, INLINE AND BLOCK LEVEL ELEMENTS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27B43D-2C29-4EBC-9378-FCCE6C6B9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89329"/>
              </p:ext>
            </p:extLst>
          </p:nvPr>
        </p:nvGraphicFramePr>
        <p:xfrm>
          <a:off x="883478" y="1952117"/>
          <a:ext cx="9850783" cy="4457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523">
                  <a:extLst>
                    <a:ext uri="{9D8B030D-6E8A-4147-A177-3AD203B41FA5}">
                      <a16:colId xmlns:a16="http://schemas.microsoft.com/office/drawing/2014/main" val="4264625354"/>
                    </a:ext>
                  </a:extLst>
                </a:gridCol>
                <a:gridCol w="8073260">
                  <a:extLst>
                    <a:ext uri="{9D8B030D-6E8A-4147-A177-3AD203B41FA5}">
                      <a16:colId xmlns:a16="http://schemas.microsoft.com/office/drawing/2014/main" val="2747621789"/>
                    </a:ext>
                  </a:extLst>
                </a:gridCol>
              </a:tblGrid>
              <a:tr h="405257">
                <a:tc>
                  <a:txBody>
                    <a:bodyPr/>
                    <a:lstStyle/>
                    <a:p>
                      <a:r>
                        <a:rPr lang="en-US" dirty="0"/>
                        <a:t>Element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847320"/>
                  </a:ext>
                </a:extLst>
              </a:tr>
              <a:tr h="405257">
                <a:tc>
                  <a:txBody>
                    <a:bodyPr/>
                    <a:lstStyle/>
                    <a:p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horizonal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980086"/>
                  </a:ext>
                </a:extLst>
              </a:tr>
              <a:tr h="405257">
                <a:tc>
                  <a:txBody>
                    <a:bodyPr/>
                    <a:lstStyle/>
                    <a:p>
                      <a:r>
                        <a:rPr lang="en-US" dirty="0"/>
                        <a:t>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element to hold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571418"/>
                  </a:ext>
                </a:extLst>
              </a:tr>
              <a:tr h="405257">
                <a:tc>
                  <a:txBody>
                    <a:bodyPr/>
                    <a:lstStyle/>
                    <a:p>
                      <a:r>
                        <a:rPr lang="en-US" dirty="0"/>
                        <a:t>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 to hold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29421"/>
                  </a:ext>
                </a:extLst>
              </a:tr>
              <a:tr h="405257">
                <a:tc>
                  <a:txBody>
                    <a:bodyPr/>
                    <a:lstStyle/>
                    <a:p>
                      <a:r>
                        <a:rPr lang="en-US" dirty="0"/>
                        <a:t>blockquote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 from external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342624"/>
                  </a:ext>
                </a:extLst>
              </a:tr>
              <a:tr h="405257">
                <a:tc>
                  <a:txBody>
                    <a:bodyPr/>
                    <a:lstStyle/>
                    <a:p>
                      <a:r>
                        <a:rPr lang="en-US" dirty="0" err="1"/>
                        <a:t>fieldset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set of form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64070"/>
                  </a:ext>
                </a:extLst>
              </a:tr>
              <a:tr h="405257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hold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635406"/>
                  </a:ext>
                </a:extLst>
              </a:tr>
              <a:tr h="405257">
                <a:tc>
                  <a:txBody>
                    <a:bodyPr/>
                    <a:lstStyle/>
                    <a:p>
                      <a:r>
                        <a:rPr lang="en-US" dirty="0"/>
                        <a:t>canvas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draw graphic in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83350"/>
                  </a:ext>
                </a:extLst>
              </a:tr>
              <a:tr h="405257">
                <a:tc>
                  <a:txBody>
                    <a:bodyPr/>
                    <a:lstStyle/>
                    <a:p>
                      <a:r>
                        <a:rPr lang="en-US" dirty="0"/>
                        <a:t>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inline elements to hold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483353"/>
                  </a:ext>
                </a:extLst>
              </a:tr>
              <a:tr h="405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81505"/>
                  </a:ext>
                </a:extLst>
              </a:tr>
              <a:tr h="405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66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7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STYLE AND COLOR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style attribute can be use for decoration elements or tags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style attribute syntax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style=“ ssprop1:csspropvalue1; cssprop2:csspropvalue2 “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color name [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,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,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]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	color code [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rrggbb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] , </a:t>
            </a:r>
            <a:r>
              <a:rPr lang="en-US" sz="1600" b="1" dirty="0" err="1"/>
              <a:t>rgb</a:t>
            </a:r>
            <a:r>
              <a:rPr lang="en-US" sz="1600" b="1" dirty="0"/>
              <a:t>(123, 50, 80) , </a:t>
            </a:r>
            <a:r>
              <a:rPr lang="en-US" sz="1600" b="1" dirty="0" err="1"/>
              <a:t>rgba</a:t>
            </a:r>
            <a:r>
              <a:rPr lang="en-US" sz="1600" b="1" dirty="0"/>
              <a:t>(123, 50, 80,0.7) , </a:t>
            </a:r>
            <a:r>
              <a:rPr lang="en-US" sz="1600" b="1" dirty="0" err="1"/>
              <a:t>hsl</a:t>
            </a:r>
            <a:r>
              <a:rPr lang="en-US" sz="1600" b="1" dirty="0"/>
              <a:t>(9, 100%, 50%) , </a:t>
            </a:r>
            <a:r>
              <a:rPr lang="en-US" sz="1600" b="1" dirty="0" err="1"/>
              <a:t>hsla</a:t>
            </a:r>
            <a:r>
              <a:rPr lang="en-US" sz="1600" b="1" dirty="0"/>
              <a:t>(9, 100%, 50%,0.7)</a:t>
            </a:r>
            <a:endParaRPr lang="en-US" sz="16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4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448056"/>
            <a:ext cx="685671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IMAGE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for showing image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broswer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endParaRPr lang="en-US" sz="1600" dirty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9A2CC-96D8-48D6-BD6A-45B25A36E895}"/>
              </a:ext>
            </a:extLst>
          </p:cNvPr>
          <p:cNvSpPr txBox="1"/>
          <p:nvPr/>
        </p:nvSpPr>
        <p:spPr>
          <a:xfrm>
            <a:off x="2861605" y="3693218"/>
            <a:ext cx="6387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=‘profile.jpg’ width=‘200px’ height=‘300’s /&gt;</a:t>
            </a:r>
          </a:p>
        </p:txBody>
      </p:sp>
    </p:spTree>
    <p:extLst>
      <p:ext uri="{BB962C8B-B14F-4D97-AF65-F5344CB8AC3E}">
        <p14:creationId xmlns:p14="http://schemas.microsoft.com/office/powerpoint/2010/main" val="274691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3011</TotalTime>
  <Words>808</Words>
  <Application>Microsoft Office PowerPoint</Application>
  <PresentationFormat>Widescreen</PresentationFormat>
  <Paragraphs>160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Wingdings</vt:lpstr>
      <vt:lpstr>WelcomeDoc</vt:lpstr>
      <vt:lpstr>HTML</vt:lpstr>
      <vt:lpstr>INTRODUCTION</vt:lpstr>
      <vt:lpstr>Document Structure</vt:lpstr>
      <vt:lpstr>Element Structure and Attributes</vt:lpstr>
      <vt:lpstr>HEADING ELEMENTS</vt:lpstr>
      <vt:lpstr>FORMATTING TAGS AND ELEMENTS</vt:lpstr>
      <vt:lpstr>LINE, INLINE AND BLOCK LEVEL ELEMENTS</vt:lpstr>
      <vt:lpstr>STYLE AND COLOR</vt:lpstr>
      <vt:lpstr>IMAGE</vt:lpstr>
      <vt:lpstr>HYPERLINK</vt:lpstr>
      <vt:lpstr>LIST</vt:lpstr>
      <vt:lpstr>TABLE</vt:lpstr>
      <vt:lpstr>FORM AND FORM’S ELEMENTS</vt:lpstr>
      <vt:lpstr>Any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AyeAyeMyaing</dc:creator>
  <cp:keywords/>
  <cp:lastModifiedBy>AyeAyeMyaing</cp:lastModifiedBy>
  <cp:revision>194</cp:revision>
  <dcterms:created xsi:type="dcterms:W3CDTF">2019-04-15T04:40:22Z</dcterms:created>
  <dcterms:modified xsi:type="dcterms:W3CDTF">2019-10-20T08:24:40Z</dcterms:modified>
  <cp:version/>
</cp:coreProperties>
</file>