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4" r:id="rId3"/>
    <p:sldId id="316" r:id="rId4"/>
    <p:sldId id="315" r:id="rId5"/>
    <p:sldId id="314" r:id="rId6"/>
    <p:sldId id="317" r:id="rId7"/>
    <p:sldId id="323" r:id="rId8"/>
    <p:sldId id="320" r:id="rId9"/>
    <p:sldId id="318" r:id="rId10"/>
    <p:sldId id="319" r:id="rId11"/>
    <p:sldId id="288" r:id="rId12"/>
    <p:sldId id="321" r:id="rId13"/>
    <p:sldId id="289" r:id="rId14"/>
    <p:sldId id="290" r:id="rId15"/>
    <p:sldId id="293" r:id="rId16"/>
    <p:sldId id="291" r:id="rId17"/>
    <p:sldId id="324" r:id="rId18"/>
    <p:sldId id="322" r:id="rId19"/>
    <p:sldId id="325" r:id="rId20"/>
    <p:sldId id="328" r:id="rId21"/>
    <p:sldId id="327" r:id="rId22"/>
    <p:sldId id="326" r:id="rId23"/>
    <p:sldId id="329" r:id="rId24"/>
    <p:sldId id="330" r:id="rId25"/>
    <p:sldId id="337" r:id="rId26"/>
    <p:sldId id="336" r:id="rId27"/>
    <p:sldId id="333" r:id="rId28"/>
    <p:sldId id="338" r:id="rId29"/>
    <p:sldId id="332" r:id="rId30"/>
    <p:sldId id="334" r:id="rId31"/>
    <p:sldId id="31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4"/>
            <p14:sldId id="316"/>
            <p14:sldId id="315"/>
            <p14:sldId id="314"/>
            <p14:sldId id="317"/>
            <p14:sldId id="323"/>
            <p14:sldId id="320"/>
            <p14:sldId id="318"/>
            <p14:sldId id="319"/>
            <p14:sldId id="288"/>
            <p14:sldId id="321"/>
            <p14:sldId id="289"/>
            <p14:sldId id="290"/>
            <p14:sldId id="293"/>
            <p14:sldId id="291"/>
            <p14:sldId id="324"/>
            <p14:sldId id="322"/>
            <p14:sldId id="325"/>
            <p14:sldId id="328"/>
            <p14:sldId id="327"/>
            <p14:sldId id="326"/>
            <p14:sldId id="329"/>
            <p14:sldId id="330"/>
            <p14:sldId id="337"/>
            <p14:sldId id="336"/>
            <p14:sldId id="333"/>
            <p14:sldId id="338"/>
            <p14:sldId id="332"/>
            <p14:sldId id="334"/>
          </p14:sldIdLst>
        </p14:section>
        <p14:section name="Learn More" id="{2CC34DB2-6590-42C0-AD4B-A04C6060184E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1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ASP.NET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Thet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Lwin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Oo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3A2523C-DBF5-481F-9EB3-A26E6FE88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51A3FBB-2FEA-472C-8DE4-66B816944933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CULTURES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SESSION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 be used to stored data like cookies, but session stores data on server side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 client side session stored session ID for corresponding server side session data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5768" y="3670479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Session["</a:t>
            </a:r>
            <a:r>
              <a:rPr lang="en-US" sz="1600" dirty="0" err="1">
                <a:latin typeface="+mj-lt"/>
              </a:rPr>
              <a:t>appUser</a:t>
            </a:r>
            <a:r>
              <a:rPr lang="en-US" sz="1600" dirty="0">
                <a:latin typeface="+mj-lt"/>
              </a:rPr>
              <a:t>"] = "UserId1</a:t>
            </a:r>
            <a:r>
              <a:rPr lang="en-US" sz="1600" dirty="0" smtClean="0">
                <a:latin typeface="+mj-lt"/>
              </a:rPr>
              <a:t>";</a:t>
            </a:r>
          </a:p>
          <a:p>
            <a:r>
              <a:rPr lang="en-US" sz="1600" dirty="0" smtClean="0">
                <a:latin typeface="+mj-lt"/>
              </a:rPr>
              <a:t>string </a:t>
            </a:r>
            <a:r>
              <a:rPr lang="en-US" sz="1600" dirty="0" err="1" smtClean="0">
                <a:latin typeface="+mj-lt"/>
              </a:rPr>
              <a:t>appUser</a:t>
            </a:r>
            <a:r>
              <a:rPr lang="en-US" sz="1600" dirty="0" smtClean="0">
                <a:latin typeface="+mj-lt"/>
              </a:rPr>
              <a:t>=(string) Session[“</a:t>
            </a:r>
            <a:r>
              <a:rPr lang="en-US" sz="1600" dirty="0" err="1" smtClean="0">
                <a:latin typeface="+mj-lt"/>
              </a:rPr>
              <a:t>appUser</a:t>
            </a:r>
            <a:r>
              <a:rPr lang="en-US" sz="1600" dirty="0" smtClean="0">
                <a:latin typeface="+mj-lt"/>
              </a:rPr>
              <a:t>”];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12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RAZOR VIEW ENGINE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 be use to add programming code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 symbol is used in Razor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Server side code can be written in it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provides some built in control and properties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Html helper controls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Some Important Razor Controls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Html.Action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+mj-lt"/>
              </a:rPr>
              <a:t>@</a:t>
            </a:r>
            <a:r>
              <a:rPr lang="en-US" sz="1600" dirty="0" err="1">
                <a:latin typeface="+mj-lt"/>
              </a:rPr>
              <a:t>Html.ActionLink</a:t>
            </a:r>
            <a:r>
              <a:rPr lang="en-US" sz="1600" dirty="0">
                <a:latin typeface="+mj-lt"/>
              </a:rPr>
              <a:t>()</a:t>
            </a:r>
            <a:endParaRPr lang="en-US" sz="1600" dirty="0">
              <a:latin typeface="+mj-lt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Html.CheckBox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Html.CheckBoxFor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Html.TextBox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Html.TextBoxFor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Html.Password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Html.PasswordFor</a:t>
            </a: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Html.Label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Html.LabelFor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Html.Display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Html.DisplayFor</a:t>
            </a: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Html.ActionLink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(“Click Me”,”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MyAction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”,new {@id=133233})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56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Output rendering to browser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 MVC, it can work with Razor,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Aspx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or any third party view engine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includes html,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css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jquery</a:t>
            </a: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can access some data given from server side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can send some data to server side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 also be created as strongly type view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1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Especially pure object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Validation and constraint can be added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Usually pass model between Controller and View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7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VIEWDATA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551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Similar to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ViewBag</a:t>
            </a: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use </a:t>
            </a:r>
            <a:r>
              <a:rPr lang="en-US" sz="16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dictionary list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0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VIEWBAG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551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 be use to pass some data from controller to view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support dynamic field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Form submitting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+mj-lt"/>
                <a:cs typeface="Segoe UI Light" panose="020B0502040204020203" pitchFamily="34" charset="0"/>
              </a:rPr>
              <a:t>Input elements’ value surrounded by </a:t>
            </a:r>
            <a:r>
              <a:rPr lang="en-US" sz="1600" dirty="0">
                <a:latin typeface="+mj-lt"/>
              </a:rPr>
              <a:t>using (</a:t>
            </a:r>
            <a:r>
              <a:rPr lang="en-US" sz="1600" dirty="0" err="1">
                <a:latin typeface="+mj-lt"/>
              </a:rPr>
              <a:t>Html.BeginForm</a:t>
            </a:r>
            <a:r>
              <a:rPr lang="en-US" sz="1600" dirty="0" smtClean="0">
                <a:latin typeface="+mj-lt"/>
              </a:rPr>
              <a:t>() will be submitted</a:t>
            </a:r>
            <a:endParaRPr lang="en-US" sz="1600" dirty="0">
              <a:latin typeface="+mj-lt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Normally call to post method and data will be in request body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Form data can be taken from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FormCollection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object as parameter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Model object as parameter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each form element’s value as a parameter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No parameter, using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UpdateModel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(),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TryUpdateModel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() methods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err="1">
                <a:latin typeface="+mj-lt"/>
              </a:rPr>
              <a:t>UpdateModel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student,new</a:t>
            </a:r>
            <a:r>
              <a:rPr lang="en-US" sz="1600" dirty="0">
                <a:latin typeface="+mj-lt"/>
              </a:rPr>
              <a:t> string[] { "Name","</a:t>
            </a:r>
            <a:r>
              <a:rPr lang="en-US" sz="1600" dirty="0" err="1">
                <a:latin typeface="+mj-lt"/>
              </a:rPr>
              <a:t>DateOfBirth</a:t>
            </a:r>
            <a:r>
              <a:rPr lang="en-US" sz="1600" dirty="0">
                <a:latin typeface="+mj-lt"/>
              </a:rPr>
              <a:t>"});</a:t>
            </a:r>
            <a:endParaRPr lang="en-US" sz="1600" dirty="0">
              <a:latin typeface="+mj-lt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0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err="1" smtClean="0"/>
              <a:t>System.ComponentModel.DataAnnotations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Useful attributes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[Required]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1600" dirty="0">
                <a:latin typeface="+mj-lt"/>
              </a:rPr>
              <a:t>[Display(Name="Date Of Birth</a:t>
            </a:r>
            <a:r>
              <a:rPr lang="en-US" sz="1600" dirty="0" smtClean="0">
                <a:latin typeface="+mj-lt"/>
              </a:rPr>
              <a:t>")]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+mj-lt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+mj-lt"/>
                <a:cs typeface="Segoe UI Light" panose="020B0502040204020203" pitchFamily="34" charset="0"/>
              </a:rPr>
              <a:t>- </a:t>
            </a:r>
            <a:r>
              <a:rPr lang="en-US" sz="1600" dirty="0">
                <a:latin typeface="+mj-lt"/>
              </a:rPr>
              <a:t>[</a:t>
            </a:r>
            <a:r>
              <a:rPr lang="en-US" sz="1600" dirty="0" err="1">
                <a:latin typeface="+mj-lt"/>
              </a:rPr>
              <a:t>DisplayFormat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ApplyFormatInEditMode</a:t>
            </a:r>
            <a:r>
              <a:rPr lang="en-US" sz="1600" dirty="0">
                <a:latin typeface="+mj-lt"/>
              </a:rPr>
              <a:t> =</a:t>
            </a:r>
            <a:r>
              <a:rPr lang="en-US" sz="1600" dirty="0" err="1">
                <a:latin typeface="+mj-lt"/>
              </a:rPr>
              <a:t>true,DataFormatString</a:t>
            </a:r>
            <a:r>
              <a:rPr lang="en-US" sz="1600" dirty="0">
                <a:latin typeface="+mj-lt"/>
              </a:rPr>
              <a:t> ="{0:dd/MM/</a:t>
            </a:r>
            <a:r>
              <a:rPr lang="en-US" sz="1600" dirty="0" err="1">
                <a:latin typeface="+mj-lt"/>
              </a:rPr>
              <a:t>yyyy</a:t>
            </a:r>
            <a:r>
              <a:rPr lang="en-US" sz="1600" dirty="0" smtClean="0">
                <a:latin typeface="+mj-lt"/>
              </a:rPr>
              <a:t>}")]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- </a:t>
            </a:r>
            <a:r>
              <a:rPr lang="en-US" sz="1600" dirty="0">
                <a:latin typeface="+mj-lt"/>
              </a:rPr>
              <a:t>[Range(0,600,ErrorMessage ="Total marks must be between 0 and 600</a:t>
            </a:r>
            <a:r>
              <a:rPr lang="en-US" sz="1600" dirty="0" smtClean="0">
                <a:latin typeface="+mj-lt"/>
              </a:rPr>
              <a:t>")]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- </a:t>
            </a:r>
            <a:r>
              <a:rPr lang="en-US" sz="1600" dirty="0">
                <a:latin typeface="+mj-lt"/>
              </a:rPr>
              <a:t>[Compare("</a:t>
            </a:r>
            <a:r>
              <a:rPr lang="en-US" sz="1600" dirty="0" err="1">
                <a:latin typeface="+mj-lt"/>
              </a:rPr>
              <a:t>TotalMarks</a:t>
            </a:r>
            <a:r>
              <a:rPr lang="en-US" sz="1600" dirty="0">
                <a:latin typeface="+mj-lt"/>
              </a:rPr>
              <a:t>",</a:t>
            </a:r>
            <a:r>
              <a:rPr lang="en-US" sz="1600" dirty="0" err="1">
                <a:latin typeface="+mj-lt"/>
              </a:rPr>
              <a:t>ErrorMessage</a:t>
            </a:r>
            <a:r>
              <a:rPr lang="en-US" sz="1600" dirty="0">
                <a:latin typeface="+mj-lt"/>
              </a:rPr>
              <a:t> ="</a:t>
            </a:r>
            <a:r>
              <a:rPr lang="en-US" sz="1600" dirty="0" err="1">
                <a:latin typeface="+mj-lt"/>
              </a:rPr>
              <a:t>TotalMarks</a:t>
            </a:r>
            <a:r>
              <a:rPr lang="en-US" sz="1600" dirty="0">
                <a:latin typeface="+mj-lt"/>
              </a:rPr>
              <a:t> and Retype total marks must be the same</a:t>
            </a:r>
            <a:r>
              <a:rPr lang="en-US" sz="1600" dirty="0" smtClean="0">
                <a:latin typeface="+mj-lt"/>
              </a:rPr>
              <a:t>")]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- </a:t>
            </a:r>
            <a:r>
              <a:rPr lang="en-US" sz="1600" dirty="0">
                <a:latin typeface="+mj-lt"/>
              </a:rPr>
              <a:t>[</a:t>
            </a:r>
            <a:r>
              <a:rPr lang="en-US" sz="1600" dirty="0" err="1">
                <a:latin typeface="+mj-lt"/>
              </a:rPr>
              <a:t>MaxLength</a:t>
            </a:r>
            <a:r>
              <a:rPr lang="en-US" sz="1600" dirty="0">
                <a:latin typeface="+mj-lt"/>
              </a:rPr>
              <a:t>(20,ErrorMessage ="Length exceed 20 characters")]</a:t>
            </a:r>
            <a:endParaRPr lang="en-US" sz="1600" dirty="0" smtClean="0">
              <a:latin typeface="+mj-lt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Passing </a:t>
            </a:r>
            <a:r>
              <a:rPr lang="en-US" dirty="0" err="1" smtClean="0"/>
              <a:t>Dropdownlist</a:t>
            </a:r>
            <a:r>
              <a:rPr lang="en-US" dirty="0" smtClean="0"/>
              <a:t> by Controller’s action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+mj-lt"/>
              </a:rPr>
              <a:t>List&lt;</a:t>
            </a:r>
            <a:r>
              <a:rPr lang="en-US" sz="1600" dirty="0" err="1" smtClean="0">
                <a:latin typeface="+mj-lt"/>
              </a:rPr>
              <a:t>GenderModel</a:t>
            </a:r>
            <a:r>
              <a:rPr lang="en-US" sz="1600" dirty="0">
                <a:latin typeface="+mj-lt"/>
              </a:rPr>
              <a:t>&gt; </a:t>
            </a:r>
            <a:r>
              <a:rPr lang="en-US" sz="1600" dirty="0" err="1">
                <a:latin typeface="+mj-lt"/>
              </a:rPr>
              <a:t>genderModels</a:t>
            </a:r>
            <a:r>
              <a:rPr lang="en-US" sz="1600" dirty="0">
                <a:latin typeface="+mj-lt"/>
              </a:rPr>
              <a:t> = new List&lt;</a:t>
            </a:r>
            <a:r>
              <a:rPr lang="en-US" sz="1600" dirty="0" err="1">
                <a:latin typeface="+mj-lt"/>
              </a:rPr>
              <a:t>GenderModel</a:t>
            </a:r>
            <a:r>
              <a:rPr lang="en-US" sz="1600" dirty="0">
                <a:latin typeface="+mj-lt"/>
              </a:rPr>
              <a:t>&gt;();</a:t>
            </a:r>
          </a:p>
          <a:p>
            <a:pPr marL="0" indent="0">
              <a:buNone/>
            </a:pPr>
            <a:r>
              <a:rPr lang="de-DE" sz="1600" dirty="0">
                <a:latin typeface="+mj-lt"/>
              </a:rPr>
              <a:t>            genderModels.Add(new GenderModel() { Code = "M", Name = "Male" });</a:t>
            </a:r>
          </a:p>
          <a:p>
            <a:pPr marL="0" indent="0">
              <a:buNone/>
            </a:pPr>
            <a:r>
              <a:rPr lang="de-DE" sz="1600" dirty="0">
                <a:latin typeface="+mj-lt"/>
              </a:rPr>
              <a:t>            genderModels.Add(new GenderModel() { Code = "F", Name = "Female" });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</a:t>
            </a:r>
            <a:r>
              <a:rPr lang="en-US" sz="1600" dirty="0" err="1">
                <a:latin typeface="+mj-lt"/>
              </a:rPr>
              <a:t>ViewBag.Genders</a:t>
            </a:r>
            <a:r>
              <a:rPr lang="en-US" sz="1600" dirty="0">
                <a:latin typeface="+mj-lt"/>
              </a:rPr>
              <a:t> = new </a:t>
            </a:r>
            <a:r>
              <a:rPr lang="en-US" sz="1600" dirty="0" err="1">
                <a:latin typeface="+mj-lt"/>
              </a:rPr>
              <a:t>SelectList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genderModels</a:t>
            </a:r>
            <a:r>
              <a:rPr lang="en-US" sz="1600" dirty="0">
                <a:latin typeface="+mj-lt"/>
              </a:rPr>
              <a:t>, "Code", "Name");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6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IDE,.Net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Framework and MVC version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VS 2017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Framework 4.6.1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MVC 5</a:t>
            </a: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D979200-5409-4A9A-A062-025AD821B10B}"/>
              </a:ext>
            </a:extLst>
          </p:cNvPr>
          <p:cNvSpPr txBox="1"/>
          <p:nvPr/>
        </p:nvSpPr>
        <p:spPr>
          <a:xfrm>
            <a:off x="2173357" y="3538330"/>
            <a:ext cx="633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typeof</a:t>
            </a:r>
            <a:r>
              <a:rPr lang="en-US" dirty="0"/>
              <a:t>(Controller).</a:t>
            </a:r>
            <a:r>
              <a:rPr lang="en-US" dirty="0" err="1"/>
              <a:t>Assembly.GetName</a:t>
            </a:r>
            <a:r>
              <a:rPr lang="en-US" dirty="0"/>
              <a:t>().</a:t>
            </a:r>
            <a:r>
              <a:rPr lang="en-US" dirty="0" err="1"/>
              <a:t>Version.ToString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320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err="1" smtClean="0"/>
              <a:t>Dropdownlist</a:t>
            </a:r>
            <a:r>
              <a:rPr lang="en-US" dirty="0" smtClean="0"/>
              <a:t> in view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&lt;div class="form-group"&gt;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@</a:t>
            </a:r>
            <a:r>
              <a:rPr lang="en-US" sz="1600" dirty="0" err="1">
                <a:latin typeface="+mj-lt"/>
              </a:rPr>
              <a:t>Html.LabelFor</a:t>
            </a:r>
            <a:r>
              <a:rPr lang="en-US" sz="1600" dirty="0">
                <a:latin typeface="+mj-lt"/>
              </a:rPr>
              <a:t>(model =&gt; </a:t>
            </a:r>
            <a:r>
              <a:rPr lang="en-US" sz="1600" dirty="0" err="1">
                <a:latin typeface="+mj-lt"/>
              </a:rPr>
              <a:t>model.Gender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htmlAttributes</a:t>
            </a:r>
            <a:r>
              <a:rPr lang="en-US" sz="1600" dirty="0">
                <a:latin typeface="+mj-lt"/>
              </a:rPr>
              <a:t>: new { @class = "control-label col-md-2" })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&lt;div class="col-md-10"&gt;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    @</a:t>
            </a:r>
            <a:r>
              <a:rPr lang="en-US" sz="1600" dirty="0" err="1">
                <a:latin typeface="+mj-lt"/>
              </a:rPr>
              <a:t>Html.DropDownListFor</a:t>
            </a:r>
            <a:r>
              <a:rPr lang="en-US" sz="1600" dirty="0">
                <a:latin typeface="+mj-lt"/>
              </a:rPr>
              <a:t>(model =&gt; </a:t>
            </a:r>
            <a:r>
              <a:rPr lang="en-US" sz="1600" dirty="0" err="1">
                <a:latin typeface="+mj-lt"/>
              </a:rPr>
              <a:t>model.Gender</a:t>
            </a:r>
            <a:r>
              <a:rPr lang="en-US" sz="1600" dirty="0">
                <a:latin typeface="+mj-lt"/>
              </a:rPr>
              <a:t>,(</a:t>
            </a:r>
            <a:r>
              <a:rPr lang="en-US" sz="1600" dirty="0" err="1">
                <a:latin typeface="+mj-lt"/>
              </a:rPr>
              <a:t>SelectList</a:t>
            </a:r>
            <a:r>
              <a:rPr lang="en-US" sz="1600" dirty="0">
                <a:latin typeface="+mj-lt"/>
              </a:rPr>
              <a:t>)(</a:t>
            </a:r>
            <a:r>
              <a:rPr lang="en-US" sz="1600" dirty="0" err="1">
                <a:latin typeface="+mj-lt"/>
              </a:rPr>
              <a:t>ViewBag.Genders</a:t>
            </a:r>
            <a:r>
              <a:rPr lang="en-US" sz="1600" dirty="0">
                <a:latin typeface="+mj-lt"/>
              </a:rPr>
              <a:t>), new { @class = "form-control" } )</a:t>
            </a:r>
          </a:p>
          <a:p>
            <a:pPr marL="0" indent="0">
              <a:buNone/>
            </a:pPr>
            <a:r>
              <a:rPr lang="de-DE" sz="1600" dirty="0">
                <a:latin typeface="+mj-lt"/>
              </a:rPr>
              <a:t>                @Html.ValidationMessageFor(model =&gt; model.Gender, "", new { @class = "text-danger" })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&lt;/div&gt;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&lt;/div&gt;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1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Calling Action using Ajax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400" dirty="0"/>
              <a:t>$.ajax({</a:t>
            </a:r>
          </a:p>
          <a:p>
            <a:pPr marL="0" indent="0">
              <a:buNone/>
            </a:pPr>
            <a:r>
              <a:rPr lang="en-US" sz="6400" dirty="0"/>
              <a:t>            url: '/Student/</a:t>
            </a:r>
            <a:r>
              <a:rPr lang="en-US" sz="6400" dirty="0" err="1"/>
              <a:t>CheckExists</a:t>
            </a:r>
            <a:r>
              <a:rPr lang="en-US" sz="6400" dirty="0"/>
              <a:t>',</a:t>
            </a:r>
          </a:p>
          <a:p>
            <a:pPr marL="0" indent="0">
              <a:buNone/>
            </a:pPr>
            <a:r>
              <a:rPr lang="en-US" sz="6400" dirty="0"/>
              <a:t>            type: "GET",</a:t>
            </a:r>
          </a:p>
          <a:p>
            <a:pPr marL="0" indent="0">
              <a:buNone/>
            </a:pPr>
            <a:r>
              <a:rPr lang="en-US" sz="6400" dirty="0"/>
              <a:t>            </a:t>
            </a:r>
            <a:r>
              <a:rPr lang="en-US" sz="6400" dirty="0" err="1"/>
              <a:t>dataType</a:t>
            </a:r>
            <a:r>
              <a:rPr lang="en-US" sz="6400" dirty="0"/>
              <a:t>: "JSON",</a:t>
            </a:r>
          </a:p>
          <a:p>
            <a:pPr marL="0" indent="0">
              <a:buNone/>
            </a:pPr>
            <a:r>
              <a:rPr lang="pl-PL" sz="6400" dirty="0"/>
              <a:t>            data: { rolNo: "123",name:"Ko Ko" },</a:t>
            </a:r>
          </a:p>
          <a:p>
            <a:pPr marL="0" indent="0">
              <a:buNone/>
            </a:pPr>
            <a:r>
              <a:rPr lang="en-US" sz="6400" dirty="0"/>
              <a:t>            success: function (response) {</a:t>
            </a:r>
          </a:p>
          <a:p>
            <a:pPr marL="0" indent="0">
              <a:buNone/>
            </a:pPr>
            <a:r>
              <a:rPr lang="en-US" sz="6400" dirty="0"/>
              <a:t>                alert(</a:t>
            </a:r>
            <a:r>
              <a:rPr lang="en-US" sz="6400" dirty="0" err="1"/>
              <a:t>response.Code</a:t>
            </a:r>
            <a:r>
              <a:rPr lang="en-US" sz="6400" dirty="0"/>
              <a:t>);</a:t>
            </a:r>
          </a:p>
          <a:p>
            <a:pPr marL="0" indent="0">
              <a:buNone/>
            </a:pPr>
            <a:r>
              <a:rPr lang="en-US" sz="6400" dirty="0"/>
              <a:t>                alert(</a:t>
            </a:r>
            <a:r>
              <a:rPr lang="en-US" sz="6400" dirty="0" err="1"/>
              <a:t>response.Description</a:t>
            </a:r>
            <a:r>
              <a:rPr lang="en-US" sz="6400" dirty="0"/>
              <a:t>);</a:t>
            </a:r>
            <a:endParaRPr lang="en-US" sz="6400" dirty="0">
              <a:latin typeface="+mj-lt"/>
            </a:endParaRPr>
          </a:p>
          <a:p>
            <a:pPr marL="0" indent="0">
              <a:buNone/>
            </a:pPr>
            <a:r>
              <a:rPr lang="en-US" sz="6400" dirty="0">
                <a:latin typeface="+mj-lt"/>
              </a:rPr>
              <a:t>            }</a:t>
            </a:r>
          </a:p>
          <a:p>
            <a:pPr marL="0" indent="0">
              <a:buNone/>
            </a:pPr>
            <a:r>
              <a:rPr lang="en-US" sz="6400" dirty="0">
                <a:latin typeface="+mj-lt"/>
              </a:rPr>
              <a:t>        });</a:t>
            </a:r>
            <a:endParaRPr lang="en-US" sz="6400" dirty="0">
              <a:latin typeface="+mj-lt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Action called by Ajax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public </a:t>
            </a:r>
            <a:r>
              <a:rPr lang="en-US" sz="1600" dirty="0" err="1">
                <a:latin typeface="+mj-lt"/>
              </a:rPr>
              <a:t>ActionResult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CheckExists</a:t>
            </a:r>
            <a:r>
              <a:rPr lang="en-US" sz="1600" dirty="0">
                <a:latin typeface="+mj-lt"/>
              </a:rPr>
              <a:t>(string </a:t>
            </a:r>
            <a:r>
              <a:rPr lang="en-US" sz="1600" dirty="0" err="1">
                <a:latin typeface="+mj-lt"/>
              </a:rPr>
              <a:t>rolNo</a:t>
            </a:r>
            <a:r>
              <a:rPr lang="en-US" sz="1600" dirty="0">
                <a:latin typeface="+mj-lt"/>
              </a:rPr>
              <a:t>, string name)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</a:t>
            </a:r>
            <a:r>
              <a:rPr lang="en-US" sz="1600" dirty="0" err="1">
                <a:latin typeface="+mj-lt"/>
              </a:rPr>
              <a:t>ResultModel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resultModel</a:t>
            </a:r>
            <a:r>
              <a:rPr lang="en-US" sz="1600" dirty="0">
                <a:latin typeface="+mj-lt"/>
              </a:rPr>
              <a:t> = new </a:t>
            </a:r>
            <a:r>
              <a:rPr lang="en-US" sz="1600" dirty="0" err="1">
                <a:latin typeface="+mj-lt"/>
              </a:rPr>
              <a:t>ResultModel</a:t>
            </a:r>
            <a:r>
              <a:rPr lang="en-US" sz="1600" dirty="0">
                <a:latin typeface="+mj-lt"/>
              </a:rPr>
              <a:t>() { Code=1,Description="Exists"};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return </a:t>
            </a:r>
            <a:r>
              <a:rPr lang="en-US" sz="1600" dirty="0" err="1">
                <a:latin typeface="+mj-lt"/>
              </a:rPr>
              <a:t>Json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resultModel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JsonRequestBehavior.AllowGet</a:t>
            </a:r>
            <a:r>
              <a:rPr lang="en-US" sz="16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}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8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jQuery </a:t>
            </a:r>
            <a:r>
              <a:rPr lang="en-US" dirty="0" err="1" smtClean="0"/>
              <a:t>DatePicker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400" dirty="0">
                <a:latin typeface="+mj-lt"/>
              </a:rPr>
              <a:t>&lt;link </a:t>
            </a:r>
            <a:r>
              <a:rPr lang="en-US" sz="6400" dirty="0" err="1">
                <a:latin typeface="+mj-lt"/>
              </a:rPr>
              <a:t>rel</a:t>
            </a:r>
            <a:r>
              <a:rPr lang="en-US" sz="6400" dirty="0">
                <a:latin typeface="+mj-lt"/>
              </a:rPr>
              <a:t>="stylesheet" </a:t>
            </a:r>
            <a:r>
              <a:rPr lang="en-US" sz="6400" dirty="0" err="1">
                <a:latin typeface="+mj-lt"/>
              </a:rPr>
              <a:t>href</a:t>
            </a:r>
            <a:r>
              <a:rPr lang="en-US" sz="6400" dirty="0">
                <a:latin typeface="+mj-lt"/>
              </a:rPr>
              <a:t>="https://ajax.googleapis.com/ajax/libs/</a:t>
            </a:r>
            <a:r>
              <a:rPr lang="en-US" sz="6400" dirty="0" err="1">
                <a:latin typeface="+mj-lt"/>
              </a:rPr>
              <a:t>jqueryui</a:t>
            </a:r>
            <a:r>
              <a:rPr lang="en-US" sz="6400" dirty="0">
                <a:latin typeface="+mj-lt"/>
              </a:rPr>
              <a:t>/1.12.1/themes/smoothness/jquery-ui.css"&gt;</a:t>
            </a:r>
          </a:p>
          <a:p>
            <a:pPr marL="0" indent="0">
              <a:buNone/>
            </a:pPr>
            <a:r>
              <a:rPr lang="en-US" sz="6400" dirty="0">
                <a:latin typeface="+mj-lt"/>
              </a:rPr>
              <a:t>&lt;script </a:t>
            </a:r>
            <a:r>
              <a:rPr lang="en-US" sz="6400" dirty="0" err="1">
                <a:latin typeface="+mj-lt"/>
              </a:rPr>
              <a:t>src</a:t>
            </a:r>
            <a:r>
              <a:rPr lang="en-US" sz="6400" dirty="0">
                <a:latin typeface="+mj-lt"/>
              </a:rPr>
              <a:t>="https://code.jquery.com/jquery-1.12.4.js"&gt;&lt;/script&gt;</a:t>
            </a:r>
          </a:p>
          <a:p>
            <a:pPr marL="0" indent="0">
              <a:buNone/>
            </a:pPr>
            <a:r>
              <a:rPr lang="en-US" sz="6400" dirty="0">
                <a:latin typeface="+mj-lt"/>
              </a:rPr>
              <a:t>&lt;script </a:t>
            </a:r>
            <a:r>
              <a:rPr lang="en-US" sz="6400" dirty="0" err="1">
                <a:latin typeface="+mj-lt"/>
              </a:rPr>
              <a:t>src</a:t>
            </a:r>
            <a:r>
              <a:rPr lang="en-US" sz="6400" dirty="0">
                <a:latin typeface="+mj-lt"/>
              </a:rPr>
              <a:t>="https://code.jquery.com/</a:t>
            </a:r>
            <a:r>
              <a:rPr lang="en-US" sz="6400" dirty="0" err="1">
                <a:latin typeface="+mj-lt"/>
              </a:rPr>
              <a:t>ui</a:t>
            </a:r>
            <a:r>
              <a:rPr lang="en-US" sz="6400" dirty="0">
                <a:latin typeface="+mj-lt"/>
              </a:rPr>
              <a:t>/1.12.1/jquery-ui.js"&gt;&lt;/script</a:t>
            </a:r>
            <a:r>
              <a:rPr lang="en-US" sz="6400" dirty="0" smtClean="0">
                <a:latin typeface="+mj-lt"/>
              </a:rPr>
              <a:t>&gt;</a:t>
            </a:r>
            <a:endParaRPr lang="en-US" sz="6400" dirty="0">
              <a:latin typeface="+mj-lt"/>
            </a:endParaRPr>
          </a:p>
          <a:p>
            <a:pPr marL="0" indent="0">
              <a:buNone/>
            </a:pPr>
            <a:r>
              <a:rPr lang="en-US" sz="6400" dirty="0">
                <a:latin typeface="+mj-lt"/>
              </a:rPr>
              <a:t>&lt;script&gt;</a:t>
            </a:r>
          </a:p>
          <a:p>
            <a:pPr marL="0" indent="0">
              <a:buNone/>
            </a:pPr>
            <a:r>
              <a:rPr lang="en-US" sz="6400" dirty="0">
                <a:latin typeface="+mj-lt"/>
              </a:rPr>
              <a:t>    $(function () {</a:t>
            </a:r>
          </a:p>
          <a:p>
            <a:pPr marL="0" indent="0">
              <a:buNone/>
            </a:pPr>
            <a:r>
              <a:rPr lang="en-US" sz="6400" dirty="0">
                <a:latin typeface="+mj-lt"/>
              </a:rPr>
              <a:t>        </a:t>
            </a:r>
            <a:r>
              <a:rPr lang="en-US" sz="6400" dirty="0" err="1">
                <a:latin typeface="+mj-lt"/>
              </a:rPr>
              <a:t>var</a:t>
            </a:r>
            <a:r>
              <a:rPr lang="en-US" sz="6400" dirty="0">
                <a:latin typeface="+mj-lt"/>
              </a:rPr>
              <a:t> $j = </a:t>
            </a:r>
            <a:r>
              <a:rPr lang="en-US" sz="6400" dirty="0" err="1">
                <a:latin typeface="+mj-lt"/>
              </a:rPr>
              <a:t>jQuery.noConflict</a:t>
            </a:r>
            <a:r>
              <a:rPr lang="en-US" sz="6400" dirty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US" sz="6400" dirty="0">
                <a:latin typeface="+mj-lt"/>
              </a:rPr>
              <a:t>        $("#</a:t>
            </a:r>
            <a:r>
              <a:rPr lang="en-US" sz="6400" dirty="0" err="1">
                <a:latin typeface="+mj-lt"/>
              </a:rPr>
              <a:t>DateOfBirth</a:t>
            </a:r>
            <a:r>
              <a:rPr lang="en-US" sz="6400" dirty="0">
                <a:latin typeface="+mj-lt"/>
              </a:rPr>
              <a:t>").</a:t>
            </a:r>
            <a:r>
              <a:rPr lang="en-US" sz="6400" dirty="0" err="1">
                <a:latin typeface="+mj-lt"/>
              </a:rPr>
              <a:t>datepicker</a:t>
            </a:r>
            <a:r>
              <a:rPr lang="en-US" sz="6400" dirty="0" smtClean="0">
                <a:latin typeface="+mj-lt"/>
              </a:rPr>
              <a:t>({  </a:t>
            </a:r>
            <a:r>
              <a:rPr lang="en-US" sz="6400" dirty="0" err="1">
                <a:latin typeface="+mj-lt"/>
              </a:rPr>
              <a:t>changeMonth</a:t>
            </a:r>
            <a:r>
              <a:rPr lang="en-US" sz="6400" dirty="0">
                <a:latin typeface="+mj-lt"/>
              </a:rPr>
              <a:t>: true</a:t>
            </a:r>
            <a:r>
              <a:rPr lang="en-US" sz="6400" dirty="0" smtClean="0">
                <a:latin typeface="+mj-lt"/>
              </a:rPr>
              <a:t>, </a:t>
            </a:r>
            <a:r>
              <a:rPr lang="en-US" sz="6400" dirty="0" err="1" smtClean="0">
                <a:latin typeface="+mj-lt"/>
              </a:rPr>
              <a:t>changeYear</a:t>
            </a:r>
            <a:r>
              <a:rPr lang="en-US" sz="6400" dirty="0">
                <a:latin typeface="+mj-lt"/>
              </a:rPr>
              <a:t>: </a:t>
            </a:r>
            <a:r>
              <a:rPr lang="en-US" sz="6400" dirty="0" smtClean="0">
                <a:latin typeface="+mj-lt"/>
              </a:rPr>
              <a:t>true</a:t>
            </a:r>
          </a:p>
          <a:p>
            <a:pPr marL="0" indent="0">
              <a:buNone/>
            </a:pPr>
            <a:r>
              <a:rPr lang="en-US" sz="6400" dirty="0" smtClean="0"/>
              <a:t>        </a:t>
            </a:r>
            <a:r>
              <a:rPr lang="en-US" sz="6400" dirty="0" smtClean="0">
                <a:latin typeface="+mj-lt"/>
              </a:rPr>
              <a:t>});</a:t>
            </a:r>
          </a:p>
          <a:p>
            <a:pPr marL="0" indent="0">
              <a:buNone/>
            </a:pPr>
            <a:r>
              <a:rPr lang="en-US" sz="6400" dirty="0" smtClean="0">
                <a:latin typeface="+mj-lt"/>
              </a:rPr>
              <a:t>    });</a:t>
            </a:r>
          </a:p>
          <a:p>
            <a:pPr marL="0" indent="0">
              <a:buNone/>
            </a:pPr>
            <a:r>
              <a:rPr lang="en-US" sz="6400" dirty="0" smtClean="0">
                <a:latin typeface="+mj-lt"/>
              </a:rPr>
              <a:t>&lt;/script&gt;</a:t>
            </a:r>
            <a:endParaRPr lang="en-US" sz="64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8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err="1" smtClean="0"/>
              <a:t>Itextsharp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5019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</a:rPr>
              <a:t>Need to add </a:t>
            </a:r>
            <a:r>
              <a:rPr lang="en-US" sz="1600" dirty="0" err="1" smtClean="0">
                <a:latin typeface="+mj-lt"/>
              </a:rPr>
              <a:t>Itextsharp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dll</a:t>
            </a:r>
            <a:r>
              <a:rPr lang="en-US" sz="1600" dirty="0" smtClean="0">
                <a:latin typeface="+mj-lt"/>
              </a:rPr>
              <a:t> as reference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using iTextSharp.text.pdf;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	using </a:t>
            </a:r>
            <a:r>
              <a:rPr lang="en-US" sz="1600" dirty="0" err="1">
                <a:latin typeface="+mj-lt"/>
              </a:rPr>
              <a:t>iTextSharp.text</a:t>
            </a:r>
            <a:r>
              <a:rPr lang="en-US" sz="1600" dirty="0" smtClean="0">
                <a:latin typeface="+mj-lt"/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Useful Components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Rectangle,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Document, </a:t>
            </a:r>
            <a:r>
              <a:rPr lang="en-US" sz="1600" dirty="0" err="1" smtClean="0">
                <a:latin typeface="+mj-lt"/>
                <a:cs typeface="Consolas" panose="020B0609020204030204" pitchFamily="49" charset="0"/>
              </a:rPr>
              <a:t>PdfWriter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,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Paragraph, Font 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+mj-lt"/>
                <a:cs typeface="Consolas" panose="020B0609020204030204" pitchFamily="49" charset="0"/>
              </a:rPr>
              <a:t>PdfPTable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Phrase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+mj-lt"/>
                <a:cs typeface="Consolas" panose="020B0609020204030204" pitchFamily="49" charset="0"/>
              </a:rPr>
              <a:t>PdfPCell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 </a:t>
            </a:r>
            <a:endParaRPr lang="en-US" sz="16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err="1"/>
              <a:t>Itextsharp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485518"/>
            <a:ext cx="11027538" cy="5032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095" y="1587781"/>
            <a:ext cx="107316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	Rectangle </a:t>
            </a:r>
            <a:r>
              <a:rPr lang="en-US" sz="1200" dirty="0" err="1"/>
              <a:t>pagesize</a:t>
            </a:r>
            <a:r>
              <a:rPr lang="en-US" sz="1200" dirty="0"/>
              <a:t> = new </a:t>
            </a:r>
            <a:r>
              <a:rPr lang="en-US" sz="1200" dirty="0" smtClean="0"/>
              <a:t>Rectangle(20</a:t>
            </a:r>
            <a:r>
              <a:rPr lang="en-US" sz="1200" dirty="0"/>
              <a:t>, 20, PageSize.A4.Width, PageSize.A4.Height</a:t>
            </a:r>
            <a:r>
              <a:rPr lang="en-US" sz="1200" dirty="0" smtClean="0"/>
              <a:t>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Document </a:t>
            </a:r>
            <a:r>
              <a:rPr lang="en-US" sz="1200" dirty="0"/>
              <a:t>doc = new Document(</a:t>
            </a:r>
            <a:r>
              <a:rPr lang="en-US" sz="1200" dirty="0" err="1"/>
              <a:t>pagesize</a:t>
            </a:r>
            <a:r>
              <a:rPr lang="en-US" sz="1200" dirty="0"/>
              <a:t>, 10, 10, 30, 10);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MemoryStream</a:t>
            </a:r>
            <a:r>
              <a:rPr lang="en-US" sz="1200" dirty="0" smtClean="0"/>
              <a:t> </a:t>
            </a:r>
            <a:r>
              <a:rPr lang="en-US" sz="1200" dirty="0" err="1"/>
              <a:t>ms</a:t>
            </a:r>
            <a:r>
              <a:rPr lang="en-US" sz="1200" dirty="0"/>
              <a:t> = new </a:t>
            </a:r>
            <a:r>
              <a:rPr lang="en-US" sz="1200" dirty="0" err="1"/>
              <a:t>MemoryStream</a:t>
            </a:r>
            <a:r>
              <a:rPr lang="en-US" sz="1200" dirty="0"/>
              <a:t>();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PdfWriter</a:t>
            </a:r>
            <a:r>
              <a:rPr lang="en-US" sz="1200" dirty="0" smtClean="0"/>
              <a:t> </a:t>
            </a:r>
            <a:r>
              <a:rPr lang="en-US" sz="1200" dirty="0"/>
              <a:t>pw = </a:t>
            </a:r>
            <a:r>
              <a:rPr lang="en-US" sz="1200" dirty="0" err="1"/>
              <a:t>PdfWriter.GetInstance</a:t>
            </a:r>
            <a:r>
              <a:rPr lang="en-US" sz="1200" dirty="0"/>
              <a:t>(doc, </a:t>
            </a:r>
            <a:r>
              <a:rPr lang="en-US" sz="1200" dirty="0" err="1"/>
              <a:t>ms</a:t>
            </a:r>
            <a:r>
              <a:rPr lang="en-US" sz="1200" dirty="0"/>
              <a:t>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doc.Open</a:t>
            </a:r>
            <a:r>
              <a:rPr lang="en-US" sz="1200" dirty="0" smtClean="0"/>
              <a:t>();</a:t>
            </a:r>
          </a:p>
          <a:p>
            <a:endParaRPr lang="en-US" sz="1200" dirty="0"/>
          </a:p>
          <a:p>
            <a:r>
              <a:rPr lang="en-US" sz="1200" dirty="0"/>
              <a:t>	Paragraph p = new Paragraph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p.Font.SetColor</a:t>
            </a:r>
            <a:r>
              <a:rPr lang="en-US" sz="1200" dirty="0" smtClean="0"/>
              <a:t>(0</a:t>
            </a:r>
            <a:r>
              <a:rPr lang="en-US" sz="1200" dirty="0"/>
              <a:t>, 0, 0</a:t>
            </a:r>
            <a:r>
              <a:rPr lang="en-US" sz="1200" dirty="0" smtClean="0"/>
              <a:t>);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p.Add</a:t>
            </a:r>
            <a:r>
              <a:rPr lang="en-US" sz="1200" dirty="0"/>
              <a:t>("Student Listing");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doc.Add</a:t>
            </a:r>
            <a:r>
              <a:rPr lang="en-US" sz="1200" dirty="0" smtClean="0"/>
              <a:t>(p);</a:t>
            </a:r>
          </a:p>
          <a:p>
            <a:endParaRPr lang="en-US" sz="1200" dirty="0"/>
          </a:p>
          <a:p>
            <a:r>
              <a:rPr lang="en-US" sz="1200" dirty="0" smtClean="0"/>
              <a:t>	float</a:t>
            </a:r>
            <a:r>
              <a:rPr lang="en-US" sz="1200" dirty="0"/>
              <a:t>[] widths = { 10, 20 </a:t>
            </a:r>
            <a:r>
              <a:rPr lang="en-US" sz="1200" dirty="0" smtClean="0"/>
              <a:t>};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PdfPTable</a:t>
            </a:r>
            <a:r>
              <a:rPr lang="en-US" sz="1200" dirty="0" smtClean="0"/>
              <a:t> </a:t>
            </a:r>
            <a:r>
              <a:rPr lang="en-US" sz="1200" dirty="0" err="1"/>
              <a:t>tbl</a:t>
            </a:r>
            <a:r>
              <a:rPr lang="en-US" sz="1200" dirty="0"/>
              <a:t> = new </a:t>
            </a:r>
            <a:r>
              <a:rPr lang="en-US" sz="1200" dirty="0" err="1"/>
              <a:t>PdfPTable</a:t>
            </a:r>
            <a:r>
              <a:rPr lang="en-US" sz="1200" dirty="0"/>
              <a:t>(widths</a:t>
            </a:r>
            <a:r>
              <a:rPr lang="en-US" sz="1200" dirty="0" smtClean="0"/>
              <a:t>);</a:t>
            </a:r>
          </a:p>
          <a:p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Phrase </a:t>
            </a:r>
            <a:r>
              <a:rPr lang="en-US" sz="1200" dirty="0"/>
              <a:t>ph1 = new Phrase("No", new </a:t>
            </a:r>
            <a:r>
              <a:rPr lang="en-US" sz="1200" dirty="0" smtClean="0"/>
              <a:t>Font(</a:t>
            </a:r>
            <a:r>
              <a:rPr lang="en-US" sz="1200" dirty="0" err="1" smtClean="0"/>
              <a:t>Font.FontFamily.TIMES_ROMAN</a:t>
            </a:r>
            <a:r>
              <a:rPr lang="en-US" sz="1200" dirty="0"/>
              <a:t>, 10, </a:t>
            </a:r>
            <a:r>
              <a:rPr lang="en-US" sz="1200" dirty="0" err="1" smtClean="0"/>
              <a:t>Font.BOLD</a:t>
            </a:r>
            <a:r>
              <a:rPr lang="en-US" sz="1200" dirty="0" smtClean="0"/>
              <a:t>));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PdfPCell</a:t>
            </a:r>
            <a:r>
              <a:rPr lang="en-US" sz="1200" dirty="0" smtClean="0"/>
              <a:t> </a:t>
            </a:r>
            <a:r>
              <a:rPr lang="en-US" sz="1200" dirty="0"/>
              <a:t>c1 = new </a:t>
            </a:r>
            <a:r>
              <a:rPr lang="en-US" sz="1200" dirty="0" err="1"/>
              <a:t>PdfPCell</a:t>
            </a:r>
            <a:r>
              <a:rPr lang="en-US" sz="1200" dirty="0"/>
              <a:t>(ph1</a:t>
            </a:r>
            <a:r>
              <a:rPr lang="en-US" sz="1200" dirty="0" smtClean="0"/>
              <a:t>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c1.HorizontalAlignment </a:t>
            </a:r>
            <a:r>
              <a:rPr lang="en-US" sz="1200" dirty="0"/>
              <a:t>= </a:t>
            </a:r>
            <a:r>
              <a:rPr lang="en-US" sz="1200" dirty="0" err="1" smtClean="0"/>
              <a:t>Element.ALIGN_CENTER</a:t>
            </a:r>
            <a:r>
              <a:rPr lang="en-US" sz="1200" dirty="0" smtClean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tbl.AddCell</a:t>
            </a:r>
            <a:r>
              <a:rPr lang="en-US" sz="1200" dirty="0" smtClean="0"/>
              <a:t>(c1);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doc.Close</a:t>
            </a:r>
            <a:r>
              <a:rPr lang="en-US" sz="1200" dirty="0" smtClean="0"/>
              <a:t>();	byte</a:t>
            </a:r>
            <a:r>
              <a:rPr lang="en-US" sz="1200" dirty="0"/>
              <a:t>[] </a:t>
            </a:r>
            <a:r>
              <a:rPr lang="en-US" sz="1200" dirty="0" err="1"/>
              <a:t>byteArray</a:t>
            </a:r>
            <a:r>
              <a:rPr lang="en-US" sz="1200" dirty="0"/>
              <a:t> = </a:t>
            </a:r>
            <a:r>
              <a:rPr lang="en-US" sz="1200" dirty="0" err="1"/>
              <a:t>ms.ToArray</a:t>
            </a:r>
            <a:r>
              <a:rPr lang="en-US" sz="1200" dirty="0" smtClean="0"/>
              <a:t>();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ms.Flush</a:t>
            </a:r>
            <a:r>
              <a:rPr lang="en-US" sz="1200" dirty="0" smtClean="0"/>
              <a:t>();	</a:t>
            </a:r>
            <a:r>
              <a:rPr lang="en-US" sz="1200" dirty="0" err="1" smtClean="0"/>
              <a:t>ms.Close</a:t>
            </a:r>
            <a:r>
              <a:rPr lang="en-US" sz="1200" dirty="0" smtClean="0"/>
              <a:t>();	</a:t>
            </a:r>
            <a:r>
              <a:rPr lang="en-US" sz="1200" dirty="0" err="1" smtClean="0"/>
              <a:t>ms.Dispose</a:t>
            </a:r>
            <a:r>
              <a:rPr lang="en-US" sz="1200" dirty="0" smtClean="0"/>
              <a:t>();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Response.Clear</a:t>
            </a:r>
            <a:r>
              <a:rPr lang="en-US" sz="1200" dirty="0" smtClean="0"/>
              <a:t>();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Response.AddHeader</a:t>
            </a:r>
            <a:r>
              <a:rPr lang="en-US" sz="1200" dirty="0"/>
              <a:t>("Content-Disposition", "attachment; filename=StudentListing.pdf</a:t>
            </a:r>
            <a:r>
              <a:rPr lang="en-US" sz="1200" dirty="0" smtClean="0"/>
              <a:t>");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Response.AddHeader</a:t>
            </a:r>
            <a:r>
              <a:rPr lang="en-US" sz="1200" dirty="0"/>
              <a:t>("Content-Length", </a:t>
            </a:r>
            <a:r>
              <a:rPr lang="en-US" sz="1200" dirty="0" err="1"/>
              <a:t>byteArray.Length.ToString</a:t>
            </a:r>
            <a:r>
              <a:rPr lang="en-US" sz="1200" dirty="0" smtClean="0"/>
              <a:t>());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Response.ContentType</a:t>
            </a:r>
            <a:r>
              <a:rPr lang="en-US" sz="1200" dirty="0" smtClean="0"/>
              <a:t> </a:t>
            </a:r>
            <a:r>
              <a:rPr lang="en-US" sz="1200" dirty="0"/>
              <a:t>= "application/octet-stream</a:t>
            </a:r>
            <a:r>
              <a:rPr lang="en-US" sz="1200" dirty="0" smtClean="0"/>
              <a:t>";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Response.BinaryWrite</a:t>
            </a:r>
            <a:r>
              <a:rPr lang="en-US" sz="1200" dirty="0" smtClean="0"/>
              <a:t>(</a:t>
            </a:r>
            <a:r>
              <a:rPr lang="en-US" sz="1200" dirty="0" err="1" smtClean="0"/>
              <a:t>byteArray</a:t>
            </a:r>
            <a:r>
              <a:rPr lang="en-US" sz="1200" dirty="0"/>
              <a:t>);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08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Excel Downloading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var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tableContent</a:t>
            </a:r>
            <a:r>
              <a:rPr lang="en-US" sz="1400" dirty="0" smtClean="0">
                <a:latin typeface="+mj-lt"/>
              </a:rPr>
              <a:t>=“&lt;table&gt;&lt;</a:t>
            </a:r>
            <a:r>
              <a:rPr lang="en-US" sz="1400" dirty="0" err="1" smtClean="0">
                <a:latin typeface="+mj-lt"/>
              </a:rPr>
              <a:t>tr</a:t>
            </a:r>
            <a:r>
              <a:rPr lang="en-US" sz="1400" dirty="0" smtClean="0">
                <a:latin typeface="+mj-lt"/>
              </a:rPr>
              <a:t>&gt;</a:t>
            </a:r>
            <a:r>
              <a:rPr lang="en-US" sz="1400" dirty="0">
                <a:latin typeface="+mj-lt"/>
              </a:rPr>
              <a:t>&lt;td&gt;Name&lt;/td</a:t>
            </a:r>
            <a:r>
              <a:rPr lang="en-US" sz="1400" dirty="0" smtClean="0">
                <a:latin typeface="+mj-lt"/>
              </a:rPr>
              <a:t>&gt;</a:t>
            </a:r>
            <a:r>
              <a:rPr lang="en-US" sz="1400" dirty="0">
                <a:latin typeface="+mj-lt"/>
              </a:rPr>
              <a:t>&lt;</a:t>
            </a:r>
            <a:r>
              <a:rPr lang="en-US" sz="1400" dirty="0" smtClean="0">
                <a:latin typeface="+mj-lt"/>
              </a:rPr>
              <a:t>td&gt;Address&lt;/</a:t>
            </a:r>
            <a:r>
              <a:rPr lang="en-US" sz="1400" dirty="0">
                <a:latin typeface="+mj-lt"/>
              </a:rPr>
              <a:t>td&gt;</a:t>
            </a:r>
            <a:r>
              <a:rPr lang="en-US" sz="1400" dirty="0" smtClean="0">
                <a:latin typeface="+mj-lt"/>
              </a:rPr>
              <a:t>&lt;/</a:t>
            </a:r>
            <a:r>
              <a:rPr lang="en-US" sz="1400" dirty="0" err="1" smtClean="0">
                <a:latin typeface="+mj-lt"/>
              </a:rPr>
              <a:t>tr</a:t>
            </a:r>
            <a:r>
              <a:rPr lang="en-US" sz="1400" dirty="0" smtClean="0">
                <a:latin typeface="+mj-lt"/>
              </a:rPr>
              <a:t>&gt;&lt;/table&gt;”;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var</a:t>
            </a:r>
            <a:r>
              <a:rPr lang="en-US" sz="1400" dirty="0" smtClean="0">
                <a:latin typeface="+mj-lt"/>
              </a:rPr>
              <a:t> link </a:t>
            </a:r>
            <a:r>
              <a:rPr lang="en-US" sz="1400" dirty="0">
                <a:latin typeface="+mj-lt"/>
              </a:rPr>
              <a:t>= </a:t>
            </a:r>
            <a:r>
              <a:rPr lang="en-US" sz="1400" dirty="0" err="1">
                <a:latin typeface="+mj-lt"/>
              </a:rPr>
              <a:t>document.createElement</a:t>
            </a:r>
            <a:r>
              <a:rPr lang="en-US" sz="1400" dirty="0">
                <a:latin typeface="+mj-lt"/>
              </a:rPr>
              <a:t>('a</a:t>
            </a:r>
            <a:r>
              <a:rPr lang="en-US" sz="1400" dirty="0" smtClean="0">
                <a:latin typeface="+mj-lt"/>
              </a:rPr>
              <a:t>');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link.href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= '</a:t>
            </a:r>
            <a:r>
              <a:rPr lang="en-US" sz="1400" dirty="0" err="1">
                <a:latin typeface="+mj-lt"/>
              </a:rPr>
              <a:t>data:text</a:t>
            </a:r>
            <a:r>
              <a:rPr lang="en-US" sz="1400" dirty="0">
                <a:latin typeface="+mj-lt"/>
              </a:rPr>
              <a:t>/</a:t>
            </a:r>
            <a:r>
              <a:rPr lang="en-US" sz="1400" dirty="0" err="1">
                <a:latin typeface="+mj-lt"/>
              </a:rPr>
              <a:t>excel;charset</a:t>
            </a:r>
            <a:r>
              <a:rPr lang="en-US" sz="1400" dirty="0">
                <a:latin typeface="+mj-lt"/>
              </a:rPr>
              <a:t>=utf-8,' + </a:t>
            </a:r>
            <a:r>
              <a:rPr lang="en-US" sz="1400" dirty="0" err="1">
                <a:latin typeface="+mj-lt"/>
              </a:rPr>
              <a:t>encodeURIComponent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tableContent</a:t>
            </a:r>
            <a:r>
              <a:rPr lang="en-US" sz="14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link.download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= </a:t>
            </a:r>
            <a:r>
              <a:rPr lang="en-US" sz="1400" dirty="0" smtClean="0">
                <a:latin typeface="+mj-lt"/>
              </a:rPr>
              <a:t>‘MyExcel.xls';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document.body.appendChild</a:t>
            </a:r>
            <a:r>
              <a:rPr lang="en-US" sz="1400" dirty="0" smtClean="0">
                <a:latin typeface="+mj-lt"/>
              </a:rPr>
              <a:t>(link);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link.click</a:t>
            </a:r>
            <a:r>
              <a:rPr lang="en-US" sz="1400" dirty="0" smtClean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document.body.removeChild</a:t>
            </a:r>
            <a:r>
              <a:rPr lang="en-US" sz="1400" dirty="0" smtClean="0">
                <a:latin typeface="+mj-lt"/>
              </a:rPr>
              <a:t>(link)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e.preventDefault</a:t>
            </a:r>
            <a:r>
              <a:rPr lang="en-US" sz="1400" dirty="0">
                <a:latin typeface="+mj-lt"/>
              </a:rPr>
              <a:t>();</a:t>
            </a:r>
            <a:endParaRPr lang="en-US" sz="14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08867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IIS Server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Internet Information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Accept requests from clients and return appropriate responses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Useful protocols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Http with port 80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Https with port 443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Ftp with port 21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+mj-lt"/>
                <a:cs typeface="Consolas" panose="020B0609020204030204" pitchFamily="49" charset="0"/>
              </a:rPr>
              <a:t>Sftp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 with port 22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9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08867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Deployment on IIS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Build solution</a:t>
            </a:r>
            <a:endParaRPr lang="en-US" sz="1600" dirty="0" smtClean="0">
              <a:latin typeface="+mj-lt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Click Publish on Build menu</a:t>
            </a:r>
            <a:endParaRPr lang="en-US" sz="1600" dirty="0" smtClean="0">
              <a:latin typeface="+mj-lt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Select IIS,FTP, </a:t>
            </a:r>
            <a:r>
              <a:rPr lang="en-US" sz="1600" dirty="0" err="1" smtClean="0">
                <a:latin typeface="+mj-lt"/>
                <a:cs typeface="Consolas" panose="020B0609020204030204" pitchFamily="49" charset="0"/>
              </a:rPr>
              <a:t>etc</a:t>
            </a:r>
            <a:endParaRPr lang="en-US" sz="1600" dirty="0" smtClean="0">
              <a:latin typeface="+mj-lt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Click configure and Publish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Choose File System in publish method and specify Target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8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File Uploading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public </a:t>
            </a:r>
            <a:r>
              <a:rPr lang="en-US" sz="1600" dirty="0" err="1">
                <a:latin typeface="+mj-lt"/>
              </a:rPr>
              <a:t>ActionResult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CheckExists</a:t>
            </a:r>
            <a:r>
              <a:rPr lang="en-US" sz="1600" dirty="0">
                <a:latin typeface="+mj-lt"/>
              </a:rPr>
              <a:t>(string </a:t>
            </a:r>
            <a:r>
              <a:rPr lang="en-US" sz="1600" dirty="0" err="1">
                <a:latin typeface="+mj-lt"/>
              </a:rPr>
              <a:t>rolNo</a:t>
            </a:r>
            <a:r>
              <a:rPr lang="en-US" sz="1600" dirty="0">
                <a:latin typeface="+mj-lt"/>
              </a:rPr>
              <a:t>, string name)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</a:t>
            </a:r>
            <a:r>
              <a:rPr lang="en-US" sz="1600" dirty="0" err="1">
                <a:latin typeface="+mj-lt"/>
              </a:rPr>
              <a:t>ResultModel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resultModel</a:t>
            </a:r>
            <a:r>
              <a:rPr lang="en-US" sz="1600" dirty="0">
                <a:latin typeface="+mj-lt"/>
              </a:rPr>
              <a:t> = new </a:t>
            </a:r>
            <a:r>
              <a:rPr lang="en-US" sz="1600" dirty="0" err="1">
                <a:latin typeface="+mj-lt"/>
              </a:rPr>
              <a:t>ResultModel</a:t>
            </a:r>
            <a:r>
              <a:rPr lang="en-US" sz="1600" dirty="0">
                <a:latin typeface="+mj-lt"/>
              </a:rPr>
              <a:t>() { Code=1,Description="Exists"};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return </a:t>
            </a:r>
            <a:r>
              <a:rPr lang="en-US" sz="1600" dirty="0" err="1">
                <a:latin typeface="+mj-lt"/>
              </a:rPr>
              <a:t>Json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resultModel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JsonRequestBehavior.AllowGet</a:t>
            </a:r>
            <a:r>
              <a:rPr lang="en-US" sz="16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}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Global.asax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application file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Mainly contain application-level and session-level events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D979200-5409-4A9A-A062-025AD821B10B}"/>
              </a:ext>
            </a:extLst>
          </p:cNvPr>
          <p:cNvSpPr txBox="1"/>
          <p:nvPr/>
        </p:nvSpPr>
        <p:spPr>
          <a:xfrm>
            <a:off x="2173357" y="3538330"/>
            <a:ext cx="6337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 void </a:t>
            </a:r>
            <a:r>
              <a:rPr lang="en-US" dirty="0" err="1"/>
              <a:t>Application_Start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AreaRegistration.RegisterAllAreas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FilterConfig.RegisterGlobalFilters</a:t>
            </a:r>
            <a:r>
              <a:rPr lang="en-US" dirty="0"/>
              <a:t>(</a:t>
            </a:r>
            <a:r>
              <a:rPr lang="en-US" dirty="0" err="1"/>
              <a:t>GlobalFilters.Filters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RouteConfig.RegisterRoutes</a:t>
            </a:r>
            <a:r>
              <a:rPr lang="en-US" dirty="0"/>
              <a:t>(</a:t>
            </a:r>
            <a:r>
              <a:rPr lang="en-US" dirty="0" err="1"/>
              <a:t>RouteTable.Routes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BundleConfig.RegisterBundles</a:t>
            </a:r>
            <a:r>
              <a:rPr lang="en-US" dirty="0"/>
              <a:t>(</a:t>
            </a:r>
            <a:r>
              <a:rPr lang="en-US" dirty="0" err="1"/>
              <a:t>BundleTable.Bundles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3969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08867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FTP Server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public </a:t>
            </a:r>
            <a:r>
              <a:rPr lang="en-US" sz="1600" dirty="0" err="1">
                <a:latin typeface="+mj-lt"/>
              </a:rPr>
              <a:t>ActionResult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CheckExists</a:t>
            </a:r>
            <a:r>
              <a:rPr lang="en-US" sz="1600" dirty="0">
                <a:latin typeface="+mj-lt"/>
              </a:rPr>
              <a:t>(string </a:t>
            </a:r>
            <a:r>
              <a:rPr lang="en-US" sz="1600" dirty="0" err="1">
                <a:latin typeface="+mj-lt"/>
              </a:rPr>
              <a:t>rolNo</a:t>
            </a:r>
            <a:r>
              <a:rPr lang="en-US" sz="1600" dirty="0">
                <a:latin typeface="+mj-lt"/>
              </a:rPr>
              <a:t>, string name)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</a:t>
            </a:r>
            <a:r>
              <a:rPr lang="en-US" sz="1600" dirty="0" err="1">
                <a:latin typeface="+mj-lt"/>
              </a:rPr>
              <a:t>ResultModel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resultModel</a:t>
            </a:r>
            <a:r>
              <a:rPr lang="en-US" sz="1600" dirty="0">
                <a:latin typeface="+mj-lt"/>
              </a:rPr>
              <a:t> = new </a:t>
            </a:r>
            <a:r>
              <a:rPr lang="en-US" sz="1600" dirty="0" err="1">
                <a:latin typeface="+mj-lt"/>
              </a:rPr>
              <a:t>ResultModel</a:t>
            </a:r>
            <a:r>
              <a:rPr lang="en-US" sz="1600" dirty="0">
                <a:latin typeface="+mj-lt"/>
              </a:rPr>
              <a:t>() { Code=1,Description="Exists"};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return </a:t>
            </a:r>
            <a:r>
              <a:rPr lang="en-US" sz="1600" dirty="0" err="1">
                <a:latin typeface="+mj-lt"/>
              </a:rPr>
              <a:t>Json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resultModel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JsonRequestBehavior.AllowGet</a:t>
            </a:r>
            <a:r>
              <a:rPr lang="en-US" sz="16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}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6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Any Question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67655" y="4404097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www.google.com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3A2523C-DBF5-481F-9EB3-A26E6FE88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51A3FBB-2FEA-472C-8DE4-66B816944933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CULTURES</a:t>
            </a:r>
          </a:p>
        </p:txBody>
      </p:sp>
    </p:spTree>
    <p:extLst>
      <p:ext uri="{BB962C8B-B14F-4D97-AF65-F5344CB8AC3E}">
        <p14:creationId xmlns:p14="http://schemas.microsoft.com/office/powerpoint/2010/main" val="143335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ROUTING PATTERN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/>
              <a:t>{controller}/{action}/{id}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/>
              <a:t>RegisterRoutes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method in 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RouteConfig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B1A5093-D476-49FC-AA5E-F5E1B0445F35}"/>
              </a:ext>
            </a:extLst>
          </p:cNvPr>
          <p:cNvSpPr txBox="1"/>
          <p:nvPr/>
        </p:nvSpPr>
        <p:spPr>
          <a:xfrm>
            <a:off x="1060175" y="3896139"/>
            <a:ext cx="10109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routes.MapRoute</a:t>
            </a:r>
            <a:r>
              <a:rPr lang="en-US" dirty="0"/>
              <a:t>(</a:t>
            </a:r>
          </a:p>
          <a:p>
            <a:r>
              <a:rPr lang="en-US" dirty="0"/>
              <a:t>                name: "Default",</a:t>
            </a:r>
          </a:p>
          <a:p>
            <a:r>
              <a:rPr lang="en-US" dirty="0"/>
              <a:t>                url: "{controller}/{action}/{id}",</a:t>
            </a:r>
          </a:p>
          <a:p>
            <a:r>
              <a:rPr lang="en-US" dirty="0"/>
              <a:t>                defaults: new { controller = "Home", action = "Index", id = </a:t>
            </a:r>
            <a:r>
              <a:rPr lang="en-US" dirty="0" err="1"/>
              <a:t>UrlParameter.Optional</a:t>
            </a:r>
            <a:r>
              <a:rPr lang="en-US" dirty="0"/>
              <a:t> }</a:t>
            </a:r>
          </a:p>
          <a:p>
            <a:r>
              <a:rPr lang="en-US" dirty="0"/>
              <a:t>            );</a:t>
            </a:r>
          </a:p>
        </p:txBody>
      </p:sp>
    </p:spTree>
    <p:extLst>
      <p:ext uri="{BB962C8B-B14F-4D97-AF65-F5344CB8AC3E}">
        <p14:creationId xmlns:p14="http://schemas.microsoft.com/office/powerpoint/2010/main" val="44670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CONTROLLER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Handle incoming URL request by its Action method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 with Controller word in name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Extend from </a:t>
            </a:r>
            <a:r>
              <a:rPr lang="en-US" sz="16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System.Web.Mvc.Controller</a:t>
            </a:r>
            <a:endPara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Some useful attributes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HttpGet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HttpPost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HttpPut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HttpDelete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ActionName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(“Create”)</a:t>
            </a: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CONTROLLER METHOD Return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Returning string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Returning View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Returning another action (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RedirectToAction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Returning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JsonResult</a:t>
            </a: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6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08867"/>
            <a:ext cx="6877119" cy="64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 Attributes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HttpGet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HttpPost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HttpPut</a:t>
            </a: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HttpDelete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Layout  Page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Similar to Master page in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Aspx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Set null to Layout property if page doesn’t want to use layout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 be set specific layout page in Layout property of page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Default Layout setting is in _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ViewStart.cshtml</a:t>
            </a: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 _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ViewStart.cshtml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is in under Controller related View folder, that layout page is taking first</a:t>
            </a: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COOKIES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stored in client side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4629" y="2936383"/>
            <a:ext cx="73667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//setting cookie</a:t>
            </a:r>
          </a:p>
          <a:p>
            <a:r>
              <a:rPr lang="en-US" sz="1600" dirty="0" err="1" smtClean="0">
                <a:latin typeface="+mj-lt"/>
              </a:rPr>
              <a:t>HttpCookie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httpCookie</a:t>
            </a:r>
            <a:r>
              <a:rPr lang="en-US" sz="1600" dirty="0">
                <a:latin typeface="+mj-lt"/>
              </a:rPr>
              <a:t> = new </a:t>
            </a:r>
            <a:r>
              <a:rPr lang="en-US" sz="1600" dirty="0" err="1">
                <a:latin typeface="+mj-lt"/>
              </a:rPr>
              <a:t>HttpCookie</a:t>
            </a:r>
            <a:r>
              <a:rPr lang="en-US" sz="1600" dirty="0">
                <a:latin typeface="+mj-lt"/>
              </a:rPr>
              <a:t>("</a:t>
            </a:r>
            <a:r>
              <a:rPr lang="en-US" sz="1600" dirty="0" err="1">
                <a:latin typeface="+mj-lt"/>
              </a:rPr>
              <a:t>myCookie</a:t>
            </a:r>
            <a:r>
              <a:rPr lang="en-US" sz="1600" dirty="0">
                <a:latin typeface="+mj-lt"/>
              </a:rPr>
              <a:t>");</a:t>
            </a:r>
          </a:p>
          <a:p>
            <a:r>
              <a:rPr lang="en-US" sz="1600" dirty="0" err="1" smtClean="0">
                <a:latin typeface="+mj-lt"/>
              </a:rPr>
              <a:t>httpCookie.Value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smtClean="0">
                <a:latin typeface="+mj-lt"/>
              </a:rPr>
              <a:t>“</a:t>
            </a:r>
            <a:r>
              <a:rPr lang="en-US" sz="1600" dirty="0" err="1" smtClean="0">
                <a:latin typeface="+mj-lt"/>
              </a:rPr>
              <a:t>AdminUser</a:t>
            </a:r>
            <a:r>
              <a:rPr lang="en-US" sz="1600" dirty="0" smtClean="0">
                <a:latin typeface="+mj-lt"/>
              </a:rPr>
              <a:t>";</a:t>
            </a:r>
            <a:endParaRPr lang="en-US" sz="1600" dirty="0">
              <a:latin typeface="+mj-lt"/>
            </a:endParaRPr>
          </a:p>
          <a:p>
            <a:r>
              <a:rPr lang="en-US" sz="1600" dirty="0" err="1" smtClean="0">
                <a:latin typeface="+mj-lt"/>
              </a:rPr>
              <a:t>httpCookie.Expires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err="1">
                <a:latin typeface="+mj-lt"/>
              </a:rPr>
              <a:t>DateTime.Now.AddDays</a:t>
            </a:r>
            <a:r>
              <a:rPr lang="en-US" sz="1600" dirty="0">
                <a:latin typeface="+mj-lt"/>
              </a:rPr>
              <a:t>(1);</a:t>
            </a:r>
          </a:p>
          <a:p>
            <a:r>
              <a:rPr lang="en-US" sz="1600" dirty="0" err="1" smtClean="0">
                <a:latin typeface="+mj-lt"/>
              </a:rPr>
              <a:t>Response.SetCookie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httpCookie</a:t>
            </a:r>
            <a:r>
              <a:rPr lang="en-US" sz="1600" dirty="0" smtClean="0">
                <a:latin typeface="+mj-lt"/>
              </a:rPr>
              <a:t>);</a:t>
            </a:r>
          </a:p>
          <a:p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//getting cookie value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string </a:t>
            </a:r>
            <a:r>
              <a:rPr lang="en-US" sz="1600" dirty="0" err="1">
                <a:latin typeface="+mj-lt"/>
              </a:rPr>
              <a:t>myCookies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err="1">
                <a:latin typeface="+mj-lt"/>
              </a:rPr>
              <a:t>Request.Cookies</a:t>
            </a:r>
            <a:r>
              <a:rPr lang="en-US" sz="1600" dirty="0">
                <a:latin typeface="+mj-lt"/>
              </a:rPr>
              <a:t>["</a:t>
            </a:r>
            <a:r>
              <a:rPr lang="en-US" sz="1600" dirty="0" err="1">
                <a:latin typeface="+mj-lt"/>
              </a:rPr>
              <a:t>myCookie</a:t>
            </a:r>
            <a:r>
              <a:rPr lang="en-US" sz="1600" dirty="0">
                <a:latin typeface="+mj-lt"/>
              </a:rPr>
              <a:t>"].Value;</a:t>
            </a:r>
          </a:p>
        </p:txBody>
      </p:sp>
    </p:spTree>
    <p:extLst>
      <p:ext uri="{BB962C8B-B14F-4D97-AF65-F5344CB8AC3E}">
        <p14:creationId xmlns:p14="http://schemas.microsoft.com/office/powerpoint/2010/main" val="347197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10867</TotalTime>
  <Words>1067</Words>
  <Application>Microsoft Office PowerPoint</Application>
  <PresentationFormat>Widescreen</PresentationFormat>
  <Paragraphs>288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Light</vt:lpstr>
      <vt:lpstr>Wingdings</vt:lpstr>
      <vt:lpstr>WelcomeDoc</vt:lpstr>
      <vt:lpstr>ASP.NET MVC</vt:lpstr>
      <vt:lpstr>IDE,.Net Framework and MVC version</vt:lpstr>
      <vt:lpstr>Global.asax</vt:lpstr>
      <vt:lpstr>ROUTING PATTERN</vt:lpstr>
      <vt:lpstr>CONTROLLER</vt:lpstr>
      <vt:lpstr>CONTROLLER METHOD Return</vt:lpstr>
      <vt:lpstr>Http Attributes</vt:lpstr>
      <vt:lpstr>Layout  Page</vt:lpstr>
      <vt:lpstr>COOKIES</vt:lpstr>
      <vt:lpstr>SESSION</vt:lpstr>
      <vt:lpstr>RAZOR VIEW ENGINE</vt:lpstr>
      <vt:lpstr>Some Important Razor Controls</vt:lpstr>
      <vt:lpstr>VIEW</vt:lpstr>
      <vt:lpstr>MODEL</vt:lpstr>
      <vt:lpstr>VIEWDATA</vt:lpstr>
      <vt:lpstr>VIEWBAG</vt:lpstr>
      <vt:lpstr>Form submitting</vt:lpstr>
      <vt:lpstr>System.ComponentModel.DataAnnotations</vt:lpstr>
      <vt:lpstr>Passing Dropdownlist by Controller’s action</vt:lpstr>
      <vt:lpstr>Dropdownlist in view</vt:lpstr>
      <vt:lpstr>Calling Action using Ajax</vt:lpstr>
      <vt:lpstr>Action called by Ajax</vt:lpstr>
      <vt:lpstr>jQuery DatePicker</vt:lpstr>
      <vt:lpstr>Itextsharp</vt:lpstr>
      <vt:lpstr>Itextsharp Example</vt:lpstr>
      <vt:lpstr>Excel Downloading</vt:lpstr>
      <vt:lpstr>IIS Server</vt:lpstr>
      <vt:lpstr>Deployment on IIS</vt:lpstr>
      <vt:lpstr>File Uploading</vt:lpstr>
      <vt:lpstr>FTP Server</vt:lpstr>
      <vt:lpstr>Any Question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AyeAyeMyaing</dc:creator>
  <cp:keywords/>
  <cp:lastModifiedBy>AyeAyeMyaing</cp:lastModifiedBy>
  <cp:revision>215</cp:revision>
  <dcterms:created xsi:type="dcterms:W3CDTF">2019-04-15T04:40:22Z</dcterms:created>
  <dcterms:modified xsi:type="dcterms:W3CDTF">2019-12-14T14:17:36Z</dcterms:modified>
  <cp:version/>
</cp:coreProperties>
</file>