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421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8" r:id="rId6"/>
    <p:sldId id="264" r:id="rId7"/>
    <p:sldId id="265" r:id="rId8"/>
    <p:sldId id="274" r:id="rId9"/>
    <p:sldId id="266" r:id="rId10"/>
    <p:sldId id="288" r:id="rId11"/>
    <p:sldId id="289" r:id="rId12"/>
    <p:sldId id="290" r:id="rId13"/>
    <p:sldId id="267" r:id="rId14"/>
    <p:sldId id="291" r:id="rId15"/>
    <p:sldId id="269" r:id="rId16"/>
    <p:sldId id="306" r:id="rId17"/>
    <p:sldId id="292" r:id="rId18"/>
    <p:sldId id="301" r:id="rId19"/>
    <p:sldId id="302" r:id="rId20"/>
    <p:sldId id="293" r:id="rId21"/>
    <p:sldId id="303" r:id="rId22"/>
    <p:sldId id="305" r:id="rId23"/>
    <p:sldId id="294" r:id="rId24"/>
    <p:sldId id="298" r:id="rId25"/>
    <p:sldId id="271" r:id="rId26"/>
    <p:sldId id="297" r:id="rId27"/>
    <p:sldId id="295" r:id="rId28"/>
    <p:sldId id="299" r:id="rId29"/>
    <p:sldId id="296" r:id="rId30"/>
    <p:sldId id="300" r:id="rId31"/>
    <p:sldId id="304" r:id="rId32"/>
    <p:sldId id="26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3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46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20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1478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9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9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6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0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1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7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1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  <p:sldLayoutId id="2147484230" r:id="rId12"/>
    <p:sldLayoutId id="2147484231" r:id="rId13"/>
    <p:sldLayoutId id="2147484232" r:id="rId14"/>
    <p:sldLayoutId id="2147484233" r:id="rId15"/>
    <p:sldLayoutId id="21474842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nnethlange.com/what-are-restful-web-servic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IPAddress:portNo/api/myvalues/list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Asp.net web </a:t>
            </a:r>
            <a:r>
              <a:rPr lang="en-US" sz="5400" dirty="0" err="1" smtClean="0">
                <a:latin typeface="Rockwell" panose="02060603020205020403" pitchFamily="18" charset="0"/>
              </a:rPr>
              <a:t>api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Http request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Header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additional information in request such as 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response type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authentication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content-type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Body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especially actual data sent to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Http response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 Body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response data sent from server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 Status Code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status value to specify the process status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- 200 OK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- 204 No Content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- 401 Unauthorized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- 404 Resource Not Found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- 500 Internal server error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Application to test </a:t>
            </a:r>
            <a:r>
              <a:rPr lang="en-US" dirty="0" err="1" smtClean="0">
                <a:latin typeface="Rockwell" panose="02060603020205020403" pitchFamily="18" charset="0"/>
              </a:rPr>
              <a:t>api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0160"/>
            <a:ext cx="9777600" cy="4663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Fiddler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Postman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Rockwell" panose="02060603020205020403" pitchFamily="18" charset="0"/>
              </a:rPr>
              <a:t>Cors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0160"/>
            <a:ext cx="9777600" cy="466344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Cross Origin Resource Sharing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Need to install </a:t>
            </a:r>
            <a:r>
              <a:rPr lang="en-US" dirty="0" err="1"/>
              <a:t>Microsoft.AspNet.WebApi.Cors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EnableCorsAttribute</a:t>
            </a:r>
            <a:r>
              <a:rPr lang="en-US" dirty="0"/>
              <a:t> parameters : origins, headers, methods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Enabling CORS globally, add 2 lines in </a:t>
            </a:r>
            <a:r>
              <a:rPr lang="en-US" dirty="0" err="1"/>
              <a:t>WebApiConfig.Register</a:t>
            </a:r>
            <a:r>
              <a:rPr lang="en-US" dirty="0"/>
              <a:t> method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/>
              <a:t>EnableCorsAttribute</a:t>
            </a:r>
            <a:r>
              <a:rPr lang="en-US" sz="2000" dirty="0"/>
              <a:t> </a:t>
            </a:r>
            <a:r>
              <a:rPr lang="en-US" sz="2000" dirty="0" err="1"/>
              <a:t>corsAttribute</a:t>
            </a:r>
            <a:r>
              <a:rPr lang="en-US" sz="2000" dirty="0"/>
              <a:t> = new </a:t>
            </a:r>
            <a:r>
              <a:rPr lang="en-US" sz="2000" dirty="0" err="1"/>
              <a:t>EnableCorsAttribute</a:t>
            </a:r>
            <a:r>
              <a:rPr lang="en-US" sz="2000" dirty="0"/>
              <a:t>("*", "*", "*");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config.EnableCors</a:t>
            </a:r>
            <a:r>
              <a:rPr lang="en-US" sz="2000" dirty="0"/>
              <a:t>(</a:t>
            </a:r>
            <a:r>
              <a:rPr lang="en-US" sz="2000" dirty="0" err="1"/>
              <a:t>corsAttribute</a:t>
            </a:r>
            <a:r>
              <a:rPr lang="en-US" sz="2000" dirty="0"/>
              <a:t>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Enabling CORS to only some actions, add 1line in </a:t>
            </a:r>
            <a:r>
              <a:rPr lang="en-US" dirty="0" err="1"/>
              <a:t>WebApiConfig.Register</a:t>
            </a:r>
            <a:r>
              <a:rPr lang="en-US" dirty="0"/>
              <a:t> method</a:t>
            </a:r>
          </a:p>
          <a:p>
            <a:pPr marL="0" indent="0">
              <a:buNone/>
            </a:pPr>
            <a:r>
              <a:rPr lang="en-US" sz="3200" dirty="0"/>
              <a:t>	 </a:t>
            </a:r>
            <a:r>
              <a:rPr lang="en-US" sz="2000" dirty="0" err="1"/>
              <a:t>config.EnableCors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dirty="0"/>
              <a:t>Add attribute in Controller </a:t>
            </a:r>
          </a:p>
          <a:p>
            <a:pPr marL="0" indent="0">
              <a:buNone/>
            </a:pPr>
            <a:r>
              <a:rPr lang="en-US" sz="3200" dirty="0"/>
              <a:t>	 </a:t>
            </a:r>
            <a:r>
              <a:rPr lang="en-US" sz="2000" dirty="0"/>
              <a:t>[</a:t>
            </a:r>
            <a:r>
              <a:rPr lang="en-US" sz="2000" dirty="0" err="1"/>
              <a:t>EnableCorsAttribute</a:t>
            </a:r>
            <a:r>
              <a:rPr lang="en-US" sz="2000" dirty="0"/>
              <a:t>("*", "*", "*")]</a:t>
            </a:r>
          </a:p>
          <a:p>
            <a:pPr marL="0" indent="0">
              <a:buNone/>
            </a:pPr>
            <a:r>
              <a:rPr lang="en-US" dirty="0"/>
              <a:t>To Disable in action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sz="2000" dirty="0"/>
              <a:t>[</a:t>
            </a:r>
            <a:r>
              <a:rPr lang="en-US" sz="2000" dirty="0" err="1"/>
              <a:t>DisableCors</a:t>
            </a:r>
            <a:r>
              <a:rPr lang="en-US" sz="2000" dirty="0"/>
              <a:t>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25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Get method Example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9348" y="1267097"/>
            <a:ext cx="42715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//in Student </a:t>
            </a:r>
            <a:r>
              <a:rPr lang="en-US" dirty="0" err="1" smtClean="0"/>
              <a:t>api</a:t>
            </a:r>
            <a:r>
              <a:rPr lang="en-US" dirty="0" smtClean="0"/>
              <a:t> controller</a:t>
            </a:r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IEnumerable</a:t>
            </a:r>
            <a:r>
              <a:rPr lang="en-US" dirty="0"/>
              <a:t>&lt;Student&gt; Get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return students;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639" y="1636429"/>
            <a:ext cx="49638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ethod -&gt; get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 -&gt; http://localhost:4000/api/student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788989" y="1671485"/>
            <a:ext cx="307565" cy="3342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19348" y="3039292"/>
            <a:ext cx="42715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//in Student </a:t>
            </a:r>
            <a:r>
              <a:rPr lang="en-US" dirty="0" err="1" smtClean="0"/>
              <a:t>api</a:t>
            </a:r>
            <a:r>
              <a:rPr lang="en-US" dirty="0" smtClean="0"/>
              <a:t> controller</a:t>
            </a:r>
            <a:endParaRPr lang="en-US" dirty="0"/>
          </a:p>
          <a:p>
            <a:r>
              <a:rPr lang="en-US" dirty="0"/>
              <a:t>public </a:t>
            </a:r>
            <a:r>
              <a:rPr lang="en-US" dirty="0" smtClean="0"/>
              <a:t>Student Get(</a:t>
            </a:r>
            <a:r>
              <a:rPr lang="en-US" dirty="0" err="1" smtClean="0"/>
              <a:t>int</a:t>
            </a:r>
            <a:r>
              <a:rPr lang="en-US" dirty="0" smtClean="0"/>
              <a:t> id)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return </a:t>
            </a:r>
            <a:r>
              <a:rPr lang="en-US" dirty="0" smtClean="0"/>
              <a:t>students[id];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4639" y="3454790"/>
            <a:ext cx="49638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method -&gt; get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 -&gt; http://localhost:4000/api/student/2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769637" y="3593290"/>
            <a:ext cx="307565" cy="3342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Consuming </a:t>
            </a:r>
            <a:r>
              <a:rPr lang="en-US" dirty="0" err="1" smtClean="0">
                <a:latin typeface="Rockwell" panose="02060603020205020403" pitchFamily="18" charset="0"/>
              </a:rPr>
              <a:t>api</a:t>
            </a:r>
            <a:r>
              <a:rPr lang="en-US" dirty="0" smtClean="0">
                <a:latin typeface="Rockwell" panose="02060603020205020403" pitchFamily="18" charset="0"/>
              </a:rPr>
              <a:t> Get from </a:t>
            </a:r>
            <a:r>
              <a:rPr lang="en-US" dirty="0" err="1" smtClean="0">
                <a:latin typeface="Rockwell" panose="02060603020205020403" pitchFamily="18" charset="0"/>
              </a:rPr>
              <a:t>mvc</a:t>
            </a:r>
            <a:r>
              <a:rPr lang="en-US" dirty="0" smtClean="0">
                <a:latin typeface="Rockwell" panose="02060603020205020403" pitchFamily="18" charset="0"/>
              </a:rPr>
              <a:t> controller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2148" y="1267097"/>
            <a:ext cx="10358845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//in MVC controller</a:t>
            </a:r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async</a:t>
            </a:r>
            <a:r>
              <a:rPr lang="en-US" dirty="0"/>
              <a:t> Task&lt;</a:t>
            </a:r>
            <a:r>
              <a:rPr lang="en-US" dirty="0" err="1"/>
              <a:t>ActionResult</a:t>
            </a:r>
            <a:r>
              <a:rPr lang="en-US" dirty="0"/>
              <a:t>&gt; </a:t>
            </a:r>
            <a:r>
              <a:rPr lang="en-US" dirty="0" smtClean="0"/>
              <a:t>Load()</a:t>
            </a:r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HttpClient</a:t>
            </a:r>
            <a:r>
              <a:rPr lang="en-US" dirty="0"/>
              <a:t> client = new </a:t>
            </a:r>
            <a:r>
              <a:rPr lang="en-US" dirty="0" err="1"/>
              <a:t>HttpClient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client.BaseAddress</a:t>
            </a:r>
            <a:r>
              <a:rPr lang="en-US" dirty="0"/>
              <a:t> = new Uri("http://localhost:9367/</a:t>
            </a:r>
            <a:r>
              <a:rPr lang="en-US" dirty="0" err="1"/>
              <a:t>api</a:t>
            </a:r>
            <a:r>
              <a:rPr lang="en-US" dirty="0"/>
              <a:t>/");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response = </a:t>
            </a:r>
            <a:r>
              <a:rPr lang="en-US" dirty="0" err="1"/>
              <a:t>client.GetAsync</a:t>
            </a:r>
            <a:r>
              <a:rPr lang="en-US" dirty="0"/>
              <a:t>("student");</a:t>
            </a:r>
          </a:p>
          <a:p>
            <a:r>
              <a:rPr lang="en-US" dirty="0"/>
              <a:t>            </a:t>
            </a:r>
            <a:r>
              <a:rPr lang="en-US" dirty="0" err="1"/>
              <a:t>response.Wait</a:t>
            </a:r>
            <a:r>
              <a:rPr lang="en-US" dirty="0"/>
              <a:t>();</a:t>
            </a:r>
          </a:p>
          <a:p>
            <a:r>
              <a:rPr lang="en-US" dirty="0"/>
              <a:t>            string content;</a:t>
            </a:r>
          </a:p>
          <a:p>
            <a:r>
              <a:rPr lang="en-US" dirty="0"/>
              <a:t>            List&lt;Student&gt; students=new List&lt;Student&gt;();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 err="1"/>
              <a:t>response.Result</a:t>
            </a:r>
            <a:r>
              <a:rPr lang="en-US" dirty="0"/>
              <a:t>;</a:t>
            </a:r>
          </a:p>
          <a:p>
            <a:r>
              <a:rPr lang="en-US" dirty="0"/>
              <a:t>            if (</a:t>
            </a:r>
            <a:r>
              <a:rPr lang="en-US" dirty="0" err="1"/>
              <a:t>result.IsSuccessStatusCode</a:t>
            </a:r>
            <a:r>
              <a:rPr lang="en-US" dirty="0"/>
              <a:t>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content=await </a:t>
            </a:r>
            <a:r>
              <a:rPr lang="en-US" dirty="0" err="1"/>
              <a:t>result.Content.ReadAsStringAsync</a:t>
            </a:r>
            <a:r>
              <a:rPr lang="en-US" dirty="0"/>
              <a:t>();</a:t>
            </a:r>
          </a:p>
          <a:p>
            <a:r>
              <a:rPr lang="en-US" dirty="0"/>
              <a:t>                students = </a:t>
            </a:r>
            <a:r>
              <a:rPr lang="en-US" dirty="0" err="1"/>
              <a:t>JsonConvert.DeserializeObject</a:t>
            </a:r>
            <a:r>
              <a:rPr lang="en-US" dirty="0"/>
              <a:t>&lt;List&lt;Student&gt;&gt;(content);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</a:t>
            </a:r>
            <a:r>
              <a:rPr lang="en-US" dirty="0" err="1"/>
              <a:t>ViewBag.Students</a:t>
            </a:r>
            <a:r>
              <a:rPr lang="en-US" dirty="0"/>
              <a:t> = students;</a:t>
            </a:r>
          </a:p>
          <a:p>
            <a:r>
              <a:rPr lang="en-US" dirty="0"/>
              <a:t>            return View();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Consuming </a:t>
            </a:r>
            <a:r>
              <a:rPr lang="en-US" dirty="0" err="1" smtClean="0">
                <a:latin typeface="Rockwell" panose="02060603020205020403" pitchFamily="18" charset="0"/>
              </a:rPr>
              <a:t>api</a:t>
            </a:r>
            <a:r>
              <a:rPr lang="en-US" dirty="0" smtClean="0">
                <a:latin typeface="Rockwell" panose="02060603020205020403" pitchFamily="18" charset="0"/>
              </a:rPr>
              <a:t> Get from </a:t>
            </a:r>
            <a:r>
              <a:rPr lang="en-US" dirty="0" err="1" smtClean="0">
                <a:latin typeface="Rockwell" panose="02060603020205020403" pitchFamily="18" charset="0"/>
              </a:rPr>
              <a:t>Jquery</a:t>
            </a:r>
            <a:r>
              <a:rPr lang="en-US" dirty="0" smtClean="0">
                <a:latin typeface="Rockwell" panose="02060603020205020403" pitchFamily="18" charset="0"/>
              </a:rPr>
              <a:t> ajax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2148" y="1267097"/>
            <a:ext cx="1035884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//in jQuery Ajax</a:t>
            </a:r>
            <a:endParaRPr lang="en-US" dirty="0"/>
          </a:p>
          <a:p>
            <a:r>
              <a:rPr lang="en-US" dirty="0"/>
              <a:t>$.ajax({</a:t>
            </a:r>
          </a:p>
          <a:p>
            <a:r>
              <a:rPr lang="en-US" dirty="0"/>
              <a:t>                url: "http://</a:t>
            </a:r>
            <a:r>
              <a:rPr lang="en-US" dirty="0" smtClean="0"/>
              <a:t>localhost:9367/</a:t>
            </a:r>
            <a:r>
              <a:rPr lang="en-US" dirty="0" err="1" smtClean="0"/>
              <a:t>api</a:t>
            </a:r>
            <a:r>
              <a:rPr lang="en-US" dirty="0" smtClean="0"/>
              <a:t>/student",</a:t>
            </a:r>
          </a:p>
          <a:p>
            <a:r>
              <a:rPr lang="en-US" dirty="0"/>
              <a:t>	</a:t>
            </a:r>
            <a:r>
              <a:rPr lang="en-US" dirty="0" smtClean="0"/>
              <a:t>	  method: “get”,</a:t>
            </a:r>
          </a:p>
          <a:p>
            <a:r>
              <a:rPr lang="en-US" dirty="0" smtClean="0"/>
              <a:t>                success: function (result) {</a:t>
            </a:r>
          </a:p>
          <a:p>
            <a:r>
              <a:rPr lang="en-US" dirty="0" smtClean="0"/>
              <a:t>                    </a:t>
            </a:r>
            <a:r>
              <a:rPr lang="en-US" dirty="0"/>
              <a:t>console.log(result);</a:t>
            </a:r>
          </a:p>
          <a:p>
            <a:r>
              <a:rPr lang="en-US" dirty="0"/>
              <a:t>                },</a:t>
            </a:r>
          </a:p>
          <a:p>
            <a:r>
              <a:rPr lang="en-US" dirty="0"/>
              <a:t>                error: function (result) {</a:t>
            </a:r>
          </a:p>
          <a:p>
            <a:r>
              <a:rPr lang="en-US" dirty="0"/>
              <a:t>                    alert(result);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</a:t>
            </a:r>
          </a:p>
          <a:p>
            <a:r>
              <a:rPr lang="en-US" dirty="0"/>
              <a:t>            });</a:t>
            </a:r>
          </a:p>
        </p:txBody>
      </p:sp>
    </p:spTree>
    <p:extLst>
      <p:ext uri="{BB962C8B-B14F-4D97-AF65-F5344CB8AC3E}">
        <p14:creationId xmlns:p14="http://schemas.microsoft.com/office/powerpoint/2010/main" val="30176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post method Example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1412" y="1975059"/>
            <a:ext cx="42715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//in Student </a:t>
            </a:r>
            <a:r>
              <a:rPr lang="en-US" dirty="0" err="1" smtClean="0"/>
              <a:t>api</a:t>
            </a:r>
            <a:r>
              <a:rPr lang="en-US" dirty="0" smtClean="0"/>
              <a:t> controller</a:t>
            </a:r>
            <a:endParaRPr lang="en-US" dirty="0"/>
          </a:p>
          <a:p>
            <a:r>
              <a:rPr lang="en-US" dirty="0"/>
              <a:t>public void Post([</a:t>
            </a:r>
            <a:r>
              <a:rPr lang="en-US" dirty="0" err="1"/>
              <a:t>FromBody</a:t>
            </a:r>
            <a:r>
              <a:rPr lang="en-US" dirty="0"/>
              <a:t>]Student student)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 smtClean="0"/>
              <a:t>students.Add</a:t>
            </a:r>
            <a:r>
              <a:rPr lang="en-US" dirty="0" smtClean="0"/>
              <a:t>(student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1607" y="1305732"/>
            <a:ext cx="496388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method -&gt; post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 -&gt; http://localhost:4000/api/student</a:t>
            </a:r>
          </a:p>
          <a:p>
            <a:r>
              <a:rPr lang="en-US" dirty="0" smtClean="0"/>
              <a:t>in header -&gt; Content-Type :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body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id : 3,</a:t>
            </a:r>
          </a:p>
          <a:p>
            <a:r>
              <a:rPr lang="en-US" dirty="0"/>
              <a:t>	</a:t>
            </a:r>
            <a:r>
              <a:rPr lang="en-US" dirty="0" err="1" smtClean="0"/>
              <a:t>rollNo</a:t>
            </a:r>
            <a:r>
              <a:rPr lang="en-US" dirty="0" smtClean="0"/>
              <a:t> : “2CS-135”,</a:t>
            </a:r>
          </a:p>
          <a:p>
            <a:r>
              <a:rPr lang="en-US" dirty="0"/>
              <a:t>	</a:t>
            </a:r>
            <a:r>
              <a:rPr lang="en-US" dirty="0" smtClean="0"/>
              <a:t>name : “Bob”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693505" y="2541117"/>
            <a:ext cx="307565" cy="3342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Consuming </a:t>
            </a:r>
            <a:r>
              <a:rPr lang="en-US" dirty="0" err="1" smtClean="0">
                <a:latin typeface="Rockwell" panose="02060603020205020403" pitchFamily="18" charset="0"/>
              </a:rPr>
              <a:t>api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smtClean="0">
                <a:latin typeface="Rockwell" panose="02060603020205020403" pitchFamily="18" charset="0"/>
              </a:rPr>
              <a:t>post from </a:t>
            </a:r>
            <a:r>
              <a:rPr lang="en-US" dirty="0" err="1" smtClean="0">
                <a:latin typeface="Rockwell" panose="02060603020205020403" pitchFamily="18" charset="0"/>
              </a:rPr>
              <a:t>mvc</a:t>
            </a:r>
            <a:r>
              <a:rPr lang="en-US" dirty="0" smtClean="0">
                <a:latin typeface="Rockwell" panose="02060603020205020403" pitchFamily="18" charset="0"/>
              </a:rPr>
              <a:t> controller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install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Nuget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Package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System.Net.Http.Formatting.Extension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682" y="2609582"/>
            <a:ext cx="1035884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//in MVC controller</a:t>
            </a:r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r>
              <a:rPr lang="en-US" dirty="0" err="1" smtClean="0"/>
              <a:t>CallPost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HttpClient</a:t>
            </a:r>
            <a:r>
              <a:rPr lang="en-US" dirty="0"/>
              <a:t> client = new </a:t>
            </a:r>
            <a:r>
              <a:rPr lang="en-US" dirty="0" err="1"/>
              <a:t>HttpClient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client.BaseAddress</a:t>
            </a:r>
            <a:r>
              <a:rPr lang="en-US" dirty="0"/>
              <a:t> = new Uri("http://localhost:9367/</a:t>
            </a:r>
            <a:r>
              <a:rPr lang="en-US" dirty="0" err="1"/>
              <a:t>api</a:t>
            </a:r>
            <a:r>
              <a:rPr lang="en-US" dirty="0"/>
              <a:t>/");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response = </a:t>
            </a:r>
            <a:r>
              <a:rPr lang="en-US" dirty="0" err="1"/>
              <a:t>client.PostAsJsonAsync</a:t>
            </a:r>
            <a:r>
              <a:rPr lang="en-US" dirty="0"/>
              <a:t>&lt;Student&gt;("student", </a:t>
            </a:r>
          </a:p>
          <a:p>
            <a:r>
              <a:rPr lang="en-US" dirty="0"/>
              <a:t>                new Student() { Id = 4,RollNo="4CS-400",Name="Aye </a:t>
            </a:r>
            <a:r>
              <a:rPr lang="en-US" dirty="0" err="1"/>
              <a:t>Aye</a:t>
            </a:r>
            <a:r>
              <a:rPr lang="en-US" dirty="0"/>
              <a:t>" });</a:t>
            </a:r>
          </a:p>
          <a:p>
            <a:r>
              <a:rPr lang="en-US" dirty="0"/>
              <a:t>            </a:t>
            </a:r>
            <a:r>
              <a:rPr lang="en-US" dirty="0" err="1"/>
              <a:t>response.Wait</a:t>
            </a:r>
            <a:r>
              <a:rPr lang="en-US" dirty="0"/>
              <a:t>();</a:t>
            </a:r>
          </a:p>
          <a:p>
            <a:r>
              <a:rPr lang="en-US" dirty="0"/>
              <a:t>            List&lt;Student&gt; students = new List&lt;Student&gt;();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 err="1"/>
              <a:t>response.Result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ViewBag.Msg</a:t>
            </a:r>
            <a:r>
              <a:rPr lang="en-US" dirty="0"/>
              <a:t>=(</a:t>
            </a:r>
            <a:r>
              <a:rPr lang="en-US" dirty="0" err="1"/>
              <a:t>result.IsSuccessStatusCode</a:t>
            </a:r>
            <a:r>
              <a:rPr lang="en-US" dirty="0"/>
              <a:t>)? "OK":"NOT OK";</a:t>
            </a:r>
          </a:p>
          <a:p>
            <a:r>
              <a:rPr lang="en-US" dirty="0"/>
              <a:t>            return View();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6566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Consuming </a:t>
            </a:r>
            <a:r>
              <a:rPr lang="en-US" dirty="0" err="1" smtClean="0">
                <a:latin typeface="Rockwell" panose="02060603020205020403" pitchFamily="18" charset="0"/>
              </a:rPr>
              <a:t>api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smtClean="0">
                <a:latin typeface="Rockwell" panose="02060603020205020403" pitchFamily="18" charset="0"/>
              </a:rPr>
              <a:t>post from </a:t>
            </a:r>
            <a:r>
              <a:rPr lang="en-US" dirty="0" err="1" smtClean="0">
                <a:latin typeface="Rockwell" panose="02060603020205020403" pitchFamily="18" charset="0"/>
              </a:rPr>
              <a:t>jquery</a:t>
            </a:r>
            <a:r>
              <a:rPr lang="en-US" dirty="0" smtClean="0">
                <a:latin typeface="Rockwell" panose="02060603020205020403" pitchFamily="18" charset="0"/>
              </a:rPr>
              <a:t> ajax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1933" y="1838873"/>
            <a:ext cx="1035884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student = { 'Id':5,'RollNo':'4CS-555','Name':'David' };</a:t>
            </a:r>
          </a:p>
          <a:p>
            <a:r>
              <a:rPr lang="en-US" dirty="0"/>
              <a:t>            $.ajax({</a:t>
            </a:r>
          </a:p>
          <a:p>
            <a:r>
              <a:rPr lang="en-US" dirty="0"/>
              <a:t>                url: "http://localhost:9367/</a:t>
            </a:r>
            <a:r>
              <a:rPr lang="en-US" dirty="0" err="1"/>
              <a:t>api</a:t>
            </a:r>
            <a:r>
              <a:rPr lang="en-US" dirty="0"/>
              <a:t>/student",</a:t>
            </a:r>
          </a:p>
          <a:p>
            <a:r>
              <a:rPr lang="en-US" dirty="0"/>
              <a:t>                method: "POST</a:t>
            </a:r>
            <a:r>
              <a:rPr lang="en-US" dirty="0" smtClean="0"/>
              <a:t>",</a:t>
            </a:r>
          </a:p>
          <a:p>
            <a:endParaRPr lang="en-US" dirty="0"/>
          </a:p>
          <a:p>
            <a:r>
              <a:rPr lang="en-US" dirty="0"/>
              <a:t>                data: </a:t>
            </a:r>
            <a:r>
              <a:rPr lang="en-US" dirty="0" err="1"/>
              <a:t>JSON.stringify</a:t>
            </a:r>
            <a:r>
              <a:rPr lang="en-US" dirty="0"/>
              <a:t>(student</a:t>
            </a:r>
            <a:r>
              <a:rPr lang="en-US" dirty="0" smtClean="0"/>
              <a:t>),    // for one value case use -&gt;  data : </a:t>
            </a:r>
            <a:r>
              <a:rPr lang="en-US" dirty="0"/>
              <a:t>'='+</a:t>
            </a:r>
            <a:r>
              <a:rPr lang="en-US" dirty="0" smtClean="0"/>
              <a:t>'</a:t>
            </a:r>
            <a:r>
              <a:rPr lang="en-US" dirty="0" err="1" smtClean="0"/>
              <a:t>myval</a:t>
            </a:r>
            <a:r>
              <a:rPr lang="en-US" dirty="0" smtClean="0"/>
              <a:t>‘</a:t>
            </a:r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dataType</a:t>
            </a:r>
            <a:r>
              <a:rPr lang="en-US" dirty="0"/>
              <a:t>: "</a:t>
            </a:r>
            <a:r>
              <a:rPr lang="en-US" dirty="0" err="1"/>
              <a:t>json</a:t>
            </a:r>
            <a:r>
              <a:rPr lang="en-US" dirty="0"/>
              <a:t>",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contentType</a:t>
            </a:r>
            <a:r>
              <a:rPr lang="en-US" dirty="0"/>
              <a:t>:"application/</a:t>
            </a:r>
            <a:r>
              <a:rPr lang="en-US" dirty="0" err="1"/>
              <a:t>json</a:t>
            </a:r>
            <a:r>
              <a:rPr lang="en-US" dirty="0"/>
              <a:t>",                </a:t>
            </a:r>
          </a:p>
          <a:p>
            <a:r>
              <a:rPr lang="en-US" dirty="0"/>
              <a:t>                success: function () { },</a:t>
            </a:r>
          </a:p>
          <a:p>
            <a:r>
              <a:rPr lang="en-US" dirty="0"/>
              <a:t>                error: function (result) {</a:t>
            </a:r>
          </a:p>
          <a:p>
            <a:r>
              <a:rPr lang="en-US" dirty="0"/>
              <a:t>                    console.log(result);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});</a:t>
            </a:r>
          </a:p>
        </p:txBody>
      </p:sp>
    </p:spTree>
    <p:extLst>
      <p:ext uri="{BB962C8B-B14F-4D97-AF65-F5344CB8AC3E}">
        <p14:creationId xmlns:p14="http://schemas.microsoft.com/office/powerpoint/2010/main" val="36187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introduction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 for building RESTful Web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based services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–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REpresentional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State Transfer introduced by Roy Fielding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put method Example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97" y="1975059"/>
            <a:ext cx="47026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//in Student </a:t>
            </a:r>
            <a:r>
              <a:rPr lang="en-US" dirty="0" err="1" smtClean="0"/>
              <a:t>api</a:t>
            </a:r>
            <a:r>
              <a:rPr lang="en-US" dirty="0" smtClean="0"/>
              <a:t> controller</a:t>
            </a:r>
            <a:endParaRPr lang="en-US" dirty="0"/>
          </a:p>
          <a:p>
            <a:r>
              <a:rPr lang="en-US" dirty="0"/>
              <a:t>public void </a:t>
            </a:r>
            <a:r>
              <a:rPr lang="en-US" dirty="0" smtClean="0"/>
              <a:t>Put(</a:t>
            </a:r>
            <a:r>
              <a:rPr lang="en-US" dirty="0" err="1" smtClean="0"/>
              <a:t>int</a:t>
            </a:r>
            <a:r>
              <a:rPr lang="en-US" dirty="0" smtClean="0"/>
              <a:t> id, [</a:t>
            </a:r>
            <a:r>
              <a:rPr lang="en-US" dirty="0" err="1" smtClean="0"/>
              <a:t>FromBody</a:t>
            </a:r>
            <a:r>
              <a:rPr lang="en-US" dirty="0" smtClean="0"/>
              <a:t>]Student </a:t>
            </a:r>
            <a:r>
              <a:rPr lang="en-US" dirty="0"/>
              <a:t>student)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students[id]=student;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9177" y="1305732"/>
            <a:ext cx="476631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method -&gt; put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 -&gt; http://localhost:4000/api/student/4</a:t>
            </a:r>
          </a:p>
          <a:p>
            <a:r>
              <a:rPr lang="en-US" dirty="0" smtClean="0"/>
              <a:t>in header -&gt; Content-Type :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body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id : 4,</a:t>
            </a:r>
          </a:p>
          <a:p>
            <a:r>
              <a:rPr lang="en-US" dirty="0"/>
              <a:t>	</a:t>
            </a:r>
            <a:r>
              <a:rPr lang="en-US" dirty="0" err="1" smtClean="0"/>
              <a:t>rollNo</a:t>
            </a:r>
            <a:r>
              <a:rPr lang="en-US" dirty="0" smtClean="0"/>
              <a:t> : “2CS-135”,</a:t>
            </a:r>
          </a:p>
          <a:p>
            <a:r>
              <a:rPr lang="en-US" dirty="0"/>
              <a:t>	</a:t>
            </a:r>
            <a:r>
              <a:rPr lang="en-US" dirty="0" smtClean="0"/>
              <a:t>name : “Bob”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842069" y="2541116"/>
            <a:ext cx="307565" cy="3342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delete method Example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1411" y="1975059"/>
            <a:ext cx="450174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//in Student </a:t>
            </a:r>
            <a:r>
              <a:rPr lang="en-US" dirty="0" err="1" smtClean="0"/>
              <a:t>api</a:t>
            </a:r>
            <a:r>
              <a:rPr lang="en-US" dirty="0" smtClean="0"/>
              <a:t> controller</a:t>
            </a:r>
            <a:endParaRPr lang="en-US" dirty="0"/>
          </a:p>
          <a:p>
            <a:r>
              <a:rPr lang="en-US" dirty="0"/>
              <a:t>public void </a:t>
            </a:r>
            <a:r>
              <a:rPr lang="en-US" dirty="0" smtClean="0"/>
              <a:t>Delete(</a:t>
            </a:r>
            <a:r>
              <a:rPr lang="en-US" dirty="0" err="1" smtClean="0"/>
              <a:t>int</a:t>
            </a:r>
            <a:r>
              <a:rPr lang="en-US" dirty="0" smtClean="0"/>
              <a:t> id)</a:t>
            </a:r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 smtClean="0"/>
              <a:t>students.RemoveAt</a:t>
            </a:r>
            <a:r>
              <a:rPr lang="en-US" dirty="0" smtClean="0"/>
              <a:t>(id);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92209" y="2246589"/>
            <a:ext cx="476631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method -&gt; delete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 -&gt; http://localhost:4000/api/student/4</a:t>
            </a:r>
          </a:p>
          <a:p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5842069" y="2541116"/>
            <a:ext cx="307565" cy="3342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3493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Content negotiation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Accept Header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client request -&gt; response format [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json,xml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format if not specify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can add quality factor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formatter in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5037" y="2485623"/>
            <a:ext cx="620761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Accept : application/</a:t>
            </a:r>
            <a:r>
              <a:rPr lang="en-US" dirty="0" err="1" smtClean="0"/>
              <a:t>xml;q</a:t>
            </a:r>
            <a:r>
              <a:rPr lang="en-US" dirty="0" smtClean="0"/>
              <a:t>=0.7;application/</a:t>
            </a:r>
            <a:r>
              <a:rPr lang="en-US" dirty="0" err="1" smtClean="0"/>
              <a:t>json;q</a:t>
            </a:r>
            <a:r>
              <a:rPr lang="en-US" dirty="0" smtClean="0"/>
              <a:t>=0.5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54" y="4060418"/>
            <a:ext cx="7251156" cy="26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Rockwell" panose="02060603020205020403" pitchFamily="18" charset="0"/>
              </a:rPr>
              <a:t>Authorizationfilterattribute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0160"/>
            <a:ext cx="9777600" cy="4663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Help to filter request based on Authorization field value of request header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 customize, implement it and override its </a:t>
            </a:r>
            <a:r>
              <a:rPr lang="en-US" dirty="0" err="1" smtClean="0"/>
              <a:t>OnAuthorization</a:t>
            </a:r>
            <a:r>
              <a:rPr lang="en-US" dirty="0" smtClean="0"/>
              <a:t> method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Can be easily decorated to controller actions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Packages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System.Web.Http.Filters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Authorization Example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1412" y="1149531"/>
            <a:ext cx="10337575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BasicAuthorizationFilterAttribute:AuthorizationFilterAttribute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public override void </a:t>
            </a:r>
            <a:r>
              <a:rPr lang="en-US" dirty="0" err="1"/>
              <a:t>OnAuthorization</a:t>
            </a:r>
            <a:r>
              <a:rPr lang="en-US" dirty="0"/>
              <a:t>(</a:t>
            </a:r>
            <a:r>
              <a:rPr lang="en-US" dirty="0" err="1"/>
              <a:t>HttpActionContext</a:t>
            </a:r>
            <a:r>
              <a:rPr lang="en-US" dirty="0"/>
              <a:t> </a:t>
            </a:r>
            <a:r>
              <a:rPr lang="en-US" dirty="0" err="1"/>
              <a:t>actionContext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if (</a:t>
            </a:r>
            <a:r>
              <a:rPr lang="en-US" dirty="0" err="1"/>
              <a:t>actionContext.Request.Headers.Authorization</a:t>
            </a:r>
            <a:r>
              <a:rPr lang="en-US" dirty="0"/>
              <a:t> == null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actionContext.Response</a:t>
            </a:r>
            <a:r>
              <a:rPr lang="en-US" dirty="0"/>
              <a:t> = </a:t>
            </a:r>
            <a:r>
              <a:rPr lang="en-US" dirty="0" err="1"/>
              <a:t>actionContext.Request.CreateResponse</a:t>
            </a:r>
            <a:r>
              <a:rPr lang="en-US" dirty="0"/>
              <a:t>(</a:t>
            </a:r>
            <a:r>
              <a:rPr lang="en-US" dirty="0" err="1"/>
              <a:t>HttpStatusCode.Unauthorized</a:t>
            </a:r>
            <a:r>
              <a:rPr lang="en-US" dirty="0"/>
              <a:t>);</a:t>
            </a:r>
          </a:p>
          <a:p>
            <a:r>
              <a:rPr lang="en-US" dirty="0"/>
              <a:t>                return;</a:t>
            </a:r>
          </a:p>
          <a:p>
            <a:r>
              <a:rPr lang="en-US" dirty="0"/>
              <a:t>    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        string token = </a:t>
            </a:r>
            <a:r>
              <a:rPr lang="en-US" dirty="0" err="1"/>
              <a:t>actionContext.Request.Headers.Authorization.Parameter</a:t>
            </a:r>
            <a:r>
              <a:rPr lang="en-US" dirty="0"/>
              <a:t>;</a:t>
            </a:r>
          </a:p>
          <a:p>
            <a:r>
              <a:rPr lang="en-US" dirty="0"/>
              <a:t>            string </a:t>
            </a:r>
            <a:r>
              <a:rPr lang="en-US" dirty="0" err="1"/>
              <a:t>dcdToken</a:t>
            </a:r>
            <a:r>
              <a:rPr lang="en-US" dirty="0"/>
              <a:t>=Encoding.UTF8.GetString(Convert.FromBase64String(token));</a:t>
            </a:r>
          </a:p>
          <a:p>
            <a:r>
              <a:rPr lang="en-US" dirty="0"/>
              <a:t>            string[] values = </a:t>
            </a:r>
            <a:r>
              <a:rPr lang="en-US" dirty="0" err="1"/>
              <a:t>dcdToken.Split</a:t>
            </a:r>
            <a:r>
              <a:rPr lang="en-US" dirty="0" smtClean="0"/>
              <a:t>(';');</a:t>
            </a:r>
            <a:endParaRPr lang="en-US" dirty="0"/>
          </a:p>
          <a:p>
            <a:r>
              <a:rPr lang="en-US" dirty="0"/>
              <a:t>            if (values[0] != "a@gmail.com</a:t>
            </a:r>
            <a:r>
              <a:rPr lang="en-US" dirty="0" smtClean="0"/>
              <a:t>"){</a:t>
            </a:r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actionContext.Response</a:t>
            </a:r>
            <a:r>
              <a:rPr lang="en-US" dirty="0"/>
              <a:t> = </a:t>
            </a:r>
            <a:r>
              <a:rPr lang="en-US" dirty="0" err="1"/>
              <a:t>actionContext.Request.CreateResponse</a:t>
            </a:r>
            <a:r>
              <a:rPr lang="en-US" dirty="0"/>
              <a:t>(</a:t>
            </a:r>
            <a:r>
              <a:rPr lang="en-US" dirty="0" err="1"/>
              <a:t>HttpStatusCode.Unauthorized</a:t>
            </a:r>
            <a:r>
              <a:rPr lang="en-US" dirty="0"/>
              <a:t>);</a:t>
            </a:r>
          </a:p>
          <a:p>
            <a:r>
              <a:rPr lang="en-US" dirty="0"/>
              <a:t>                return;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</a:t>
            </a:r>
            <a:r>
              <a:rPr lang="en-US" dirty="0" err="1"/>
              <a:t>Thread.CurrentPrincipal</a:t>
            </a:r>
            <a:r>
              <a:rPr lang="en-US" dirty="0"/>
              <a:t> = new </a:t>
            </a:r>
            <a:r>
              <a:rPr lang="en-US" dirty="0" err="1"/>
              <a:t>GenericPrincipal</a:t>
            </a:r>
            <a:r>
              <a:rPr lang="en-US" dirty="0"/>
              <a:t>(new </a:t>
            </a:r>
            <a:r>
              <a:rPr lang="en-US" dirty="0" err="1"/>
              <a:t>GenericIdentity</a:t>
            </a:r>
            <a:r>
              <a:rPr lang="en-US" dirty="0"/>
              <a:t>(values[0]),null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751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Authorization Example(controller)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1412" y="1149531"/>
            <a:ext cx="1033757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BasicAuthorizationFilter</a:t>
            </a:r>
            <a:r>
              <a:rPr lang="en-US" dirty="0"/>
              <a:t>]</a:t>
            </a:r>
          </a:p>
          <a:p>
            <a:r>
              <a:rPr lang="en-US" dirty="0" smtClean="0"/>
              <a:t>public </a:t>
            </a:r>
            <a:r>
              <a:rPr lang="en-US" dirty="0" err="1"/>
              <a:t>IEnumerable</a:t>
            </a:r>
            <a:r>
              <a:rPr lang="en-US" dirty="0"/>
              <a:t>&lt;Teacher&gt; Get()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/>
              <a:t>loginEmail</a:t>
            </a:r>
            <a:r>
              <a:rPr lang="en-US" dirty="0"/>
              <a:t> = </a:t>
            </a:r>
            <a:r>
              <a:rPr lang="en-US" dirty="0" err="1"/>
              <a:t>Thread.CurrentPrincipal.Identity.Name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teachers;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Authorization </a:t>
            </a:r>
            <a:r>
              <a:rPr lang="en-US" dirty="0" smtClean="0">
                <a:latin typeface="Rockwell" panose="02060603020205020403" pitchFamily="18" charset="0"/>
              </a:rPr>
              <a:t>Example(postman)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149530"/>
            <a:ext cx="10079582" cy="55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Authorization </a:t>
            </a:r>
            <a:r>
              <a:rPr lang="en-US" dirty="0" smtClean="0">
                <a:latin typeface="Rockwell" panose="02060603020205020403" pitchFamily="18" charset="0"/>
              </a:rPr>
              <a:t>Example(</a:t>
            </a:r>
            <a:r>
              <a:rPr lang="en-US" dirty="0" err="1" smtClean="0">
                <a:latin typeface="Rockwell" panose="02060603020205020403" pitchFamily="18" charset="0"/>
              </a:rPr>
              <a:t>mvc</a:t>
            </a:r>
            <a:r>
              <a:rPr lang="en-US" dirty="0" smtClean="0">
                <a:latin typeface="Rockwell" panose="02060603020205020403" pitchFamily="18" charset="0"/>
              </a:rPr>
              <a:t> controller)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1412" y="1149531"/>
            <a:ext cx="10337575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async</a:t>
            </a:r>
            <a:r>
              <a:rPr lang="en-US" dirty="0"/>
              <a:t> Task&lt;</a:t>
            </a:r>
            <a:r>
              <a:rPr lang="en-US" dirty="0" err="1"/>
              <a:t>ActionResult</a:t>
            </a:r>
            <a:r>
              <a:rPr lang="en-US" dirty="0"/>
              <a:t>&gt; </a:t>
            </a:r>
            <a:r>
              <a:rPr lang="en-US" dirty="0" err="1"/>
              <a:t>CallTeacher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HttpClient</a:t>
            </a:r>
            <a:r>
              <a:rPr lang="en-US" dirty="0"/>
              <a:t> client = new </a:t>
            </a:r>
            <a:r>
              <a:rPr lang="en-US" dirty="0" err="1"/>
              <a:t>HttpClient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client.BaseAddress</a:t>
            </a:r>
            <a:r>
              <a:rPr lang="en-US" dirty="0"/>
              <a:t> = new Uri("http://localhost:9367/</a:t>
            </a:r>
            <a:r>
              <a:rPr lang="en-US" dirty="0" err="1"/>
              <a:t>api</a:t>
            </a:r>
            <a:r>
              <a:rPr lang="en-US" dirty="0"/>
              <a:t>/");</a:t>
            </a:r>
          </a:p>
          <a:p>
            <a:r>
              <a:rPr lang="en-US" dirty="0"/>
              <a:t>            </a:t>
            </a:r>
            <a:r>
              <a:rPr lang="en-US" dirty="0" err="1"/>
              <a:t>client.DefaultRequestHeaders.Authorization</a:t>
            </a:r>
            <a:r>
              <a:rPr lang="en-US" dirty="0"/>
              <a:t> =new </a:t>
            </a:r>
            <a:r>
              <a:rPr lang="en-US" dirty="0" err="1"/>
              <a:t>AuthenticationHeaderValue</a:t>
            </a:r>
            <a:r>
              <a:rPr lang="en-US" dirty="0"/>
              <a:t>("Basic" , "YUBnbWFpbC5jb207MQ==");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response = </a:t>
            </a:r>
            <a:r>
              <a:rPr lang="en-US" dirty="0" err="1"/>
              <a:t>client.GetAsync</a:t>
            </a:r>
            <a:r>
              <a:rPr lang="en-US" dirty="0"/>
              <a:t>("teacher");</a:t>
            </a:r>
          </a:p>
          <a:p>
            <a:r>
              <a:rPr lang="en-US" dirty="0"/>
              <a:t>            </a:t>
            </a:r>
            <a:r>
              <a:rPr lang="en-US" dirty="0" err="1"/>
              <a:t>response.Wait</a:t>
            </a:r>
            <a:r>
              <a:rPr lang="en-US" dirty="0"/>
              <a:t>();</a:t>
            </a:r>
          </a:p>
          <a:p>
            <a:r>
              <a:rPr lang="en-US" dirty="0"/>
              <a:t>            string content;</a:t>
            </a:r>
          </a:p>
          <a:p>
            <a:r>
              <a:rPr lang="en-US" dirty="0"/>
              <a:t>            List&lt;Teacher&gt; teachers = new List&lt;Teacher&gt;();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 err="1"/>
              <a:t>response.Result</a:t>
            </a:r>
            <a:r>
              <a:rPr lang="en-US" dirty="0"/>
              <a:t>;</a:t>
            </a:r>
          </a:p>
          <a:p>
            <a:r>
              <a:rPr lang="en-US" dirty="0"/>
              <a:t>            if (</a:t>
            </a:r>
            <a:r>
              <a:rPr lang="en-US" dirty="0" err="1"/>
              <a:t>result.IsSuccessStatusCode</a:t>
            </a:r>
            <a:r>
              <a:rPr lang="en-US" dirty="0" smtClean="0"/>
              <a:t>)            </a:t>
            </a:r>
            <a:r>
              <a:rPr lang="en-US" dirty="0"/>
              <a:t>{</a:t>
            </a:r>
          </a:p>
          <a:p>
            <a:r>
              <a:rPr lang="en-US" dirty="0"/>
              <a:t>                content = await </a:t>
            </a:r>
            <a:r>
              <a:rPr lang="en-US" dirty="0" err="1"/>
              <a:t>result.Content.ReadAsStringAsync</a:t>
            </a:r>
            <a:r>
              <a:rPr lang="en-US" dirty="0"/>
              <a:t>();</a:t>
            </a:r>
          </a:p>
          <a:p>
            <a:r>
              <a:rPr lang="en-US" dirty="0"/>
              <a:t>                teachers = </a:t>
            </a:r>
            <a:r>
              <a:rPr lang="en-US" dirty="0" err="1"/>
              <a:t>JsonConvert.DeserializeObject</a:t>
            </a:r>
            <a:r>
              <a:rPr lang="en-US" dirty="0"/>
              <a:t>&lt;List&lt;Teacher&gt;&gt;(content);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</a:t>
            </a:r>
            <a:r>
              <a:rPr lang="en-US" dirty="0" err="1"/>
              <a:t>ViewBag.Teachers</a:t>
            </a:r>
            <a:r>
              <a:rPr lang="en-US" dirty="0"/>
              <a:t> = teachers;</a:t>
            </a:r>
          </a:p>
          <a:p>
            <a:r>
              <a:rPr lang="en-US" dirty="0"/>
              <a:t>            return View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0509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Authorization </a:t>
            </a:r>
            <a:r>
              <a:rPr lang="en-US" dirty="0" smtClean="0">
                <a:latin typeface="Rockwell" panose="02060603020205020403" pitchFamily="18" charset="0"/>
              </a:rPr>
              <a:t>Example(</a:t>
            </a:r>
            <a:r>
              <a:rPr lang="en-US" dirty="0" err="1" smtClean="0">
                <a:latin typeface="Rockwell" panose="02060603020205020403" pitchFamily="18" charset="0"/>
              </a:rPr>
              <a:t>Jquery</a:t>
            </a:r>
            <a:r>
              <a:rPr lang="en-US" dirty="0" smtClean="0">
                <a:latin typeface="Rockwell" panose="02060603020205020403" pitchFamily="18" charset="0"/>
              </a:rPr>
              <a:t> ajax)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1412" y="1149531"/>
            <a:ext cx="10337575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$.ajax({</a:t>
            </a:r>
          </a:p>
          <a:p>
            <a:r>
              <a:rPr lang="en-US" dirty="0"/>
              <a:t>                url: "http://localhost:9367/</a:t>
            </a:r>
            <a:r>
              <a:rPr lang="en-US" dirty="0" err="1"/>
              <a:t>api</a:t>
            </a:r>
            <a:r>
              <a:rPr lang="en-US" dirty="0"/>
              <a:t>/teacher",</a:t>
            </a:r>
          </a:p>
          <a:p>
            <a:r>
              <a:rPr lang="en-US" dirty="0"/>
              <a:t>                headers: {</a:t>
            </a:r>
          </a:p>
          <a:p>
            <a:r>
              <a:rPr lang="en-US" dirty="0"/>
              <a:t>                    "Authorization": "Basic " + "YUBnbWFpbC5jb207MQ=="</a:t>
            </a:r>
          </a:p>
          <a:p>
            <a:r>
              <a:rPr lang="en-US" dirty="0"/>
              <a:t>                },</a:t>
            </a:r>
          </a:p>
          <a:p>
            <a:r>
              <a:rPr lang="en-US" dirty="0"/>
              <a:t>                success: function (result) {</a:t>
            </a:r>
          </a:p>
          <a:p>
            <a:r>
              <a:rPr lang="en-US" dirty="0"/>
              <a:t>                    console.log(result);</a:t>
            </a:r>
          </a:p>
          <a:p>
            <a:r>
              <a:rPr lang="en-US" dirty="0"/>
              <a:t>                },</a:t>
            </a:r>
          </a:p>
          <a:p>
            <a:r>
              <a:rPr lang="en-US" dirty="0"/>
              <a:t>                error: function (result) {</a:t>
            </a:r>
          </a:p>
          <a:p>
            <a:r>
              <a:rPr lang="en-US" dirty="0"/>
              <a:t>                    alert(result);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</a:t>
            </a:r>
          </a:p>
          <a:p>
            <a:r>
              <a:rPr lang="en-US" dirty="0"/>
              <a:t>            });</a:t>
            </a:r>
          </a:p>
        </p:txBody>
      </p:sp>
    </p:spTree>
    <p:extLst>
      <p:ext uri="{BB962C8B-B14F-4D97-AF65-F5344CB8AC3E}">
        <p14:creationId xmlns:p14="http://schemas.microsoft.com/office/powerpoint/2010/main" val="2026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Any questions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https://www.google.com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Rest architectural constraints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501613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Uniform interface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Identification of Resources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Resource Manipulation through Representation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Self Descriptive Messages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Hypermedia as the Engine of Application State (HATEOAS)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Client-server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client and server are processing separately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Stateless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client request does not depend on any other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Cacheable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support cacheable and it avoids un-necessary requesting again and again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Layered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on demand(optional)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 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://www.kennethlange.com/what-are-restful-web-services/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Web service vs </a:t>
            </a:r>
            <a:r>
              <a:rPr lang="en-US" dirty="0" err="1" smtClean="0">
                <a:latin typeface="Rockwell" panose="02060603020205020403" pitchFamily="18" charset="0"/>
              </a:rPr>
              <a:t>wcf</a:t>
            </a:r>
            <a:r>
              <a:rPr lang="en-US" dirty="0" smtClean="0">
                <a:latin typeface="Rockwell" panose="02060603020205020403" pitchFamily="18" charset="0"/>
              </a:rPr>
              <a:t> vs web </a:t>
            </a:r>
            <a:r>
              <a:rPr lang="en-US" dirty="0" err="1" smtClean="0">
                <a:latin typeface="Rockwell" panose="02060603020205020403" pitchFamily="18" charset="0"/>
              </a:rPr>
              <a:t>api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06278" y="1114376"/>
            <a:ext cx="3642922" cy="691200"/>
            <a:chOff x="3535" y="22947"/>
            <a:chExt cx="3447370" cy="691200"/>
          </a:xfrm>
        </p:grpSpPr>
        <p:sp>
          <p:nvSpPr>
            <p:cNvPr id="10" name="Rectangle 9"/>
            <p:cNvSpPr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 Service</a:t>
              </a:r>
              <a:endParaRPr lang="en-US" sz="24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06278" y="1805576"/>
            <a:ext cx="3642922" cy="4160113"/>
            <a:chOff x="3535" y="714147"/>
            <a:chExt cx="3447370" cy="3755160"/>
          </a:xfrm>
        </p:grpSpPr>
        <p:sp>
          <p:nvSpPr>
            <p:cNvPr id="8" name="Rectangle 7"/>
            <p:cNvSpPr/>
            <p:nvPr/>
          </p:nvSpPr>
          <p:spPr>
            <a:xfrm>
              <a:off x="3535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3535" y="714147"/>
              <a:ext cx="3447370" cy="3755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Based on SOAP and return XML data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Only support HTTP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Can be hosted on IIS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33570" y="1101313"/>
            <a:ext cx="3713596" cy="691200"/>
            <a:chOff x="3535" y="22947"/>
            <a:chExt cx="3447370" cy="691200"/>
          </a:xfrm>
        </p:grpSpPr>
        <p:sp>
          <p:nvSpPr>
            <p:cNvPr id="16" name="Rectangle 15"/>
            <p:cNvSpPr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/>
            <p:cNvSpPr txBox="1"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WCF</a:t>
              </a:r>
              <a:endParaRPr lang="en-US" sz="24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33570" y="1805576"/>
            <a:ext cx="3713596" cy="4160113"/>
            <a:chOff x="3535" y="714147"/>
            <a:chExt cx="3447370" cy="3755160"/>
          </a:xfrm>
        </p:grpSpPr>
        <p:sp>
          <p:nvSpPr>
            <p:cNvPr id="14" name="Rectangle 13"/>
            <p:cNvSpPr/>
            <p:nvPr/>
          </p:nvSpPr>
          <p:spPr>
            <a:xfrm>
              <a:off x="3535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3535" y="714147"/>
              <a:ext cx="3447370" cy="3755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Same as Web service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Asmx</a:t>
              </a: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and support </a:t>
              </a:r>
              <a:r>
                <a:rPr lang="en-US" sz="1600" kern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protocals</a:t>
              </a: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like TCP, HTTP, Named Pipes, MSMG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Hosted on IIS or Window service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31536" y="1101315"/>
            <a:ext cx="3553586" cy="691200"/>
            <a:chOff x="3535" y="22947"/>
            <a:chExt cx="3447370" cy="691200"/>
          </a:xfrm>
        </p:grpSpPr>
        <p:sp>
          <p:nvSpPr>
            <p:cNvPr id="22" name="Rectangle 21"/>
            <p:cNvSpPr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 </a:t>
              </a:r>
              <a:r>
                <a:rPr lang="en-US" sz="2400" b="1" kern="12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Api</a:t>
              </a:r>
              <a:endParaRPr lang="en-US" sz="24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21040" y="1792515"/>
            <a:ext cx="3673426" cy="4173174"/>
            <a:chOff x="-102681" y="714147"/>
            <a:chExt cx="3553586" cy="3755160"/>
          </a:xfrm>
        </p:grpSpPr>
        <p:sp>
          <p:nvSpPr>
            <p:cNvPr id="20" name="Rectangle 19"/>
            <p:cNvSpPr/>
            <p:nvPr/>
          </p:nvSpPr>
          <p:spPr>
            <a:xfrm>
              <a:off x="3535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-102681" y="714147"/>
              <a:ext cx="3553586" cy="3755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Responses are formatted by </a:t>
              </a:r>
              <a:r>
                <a:rPr lang="en-US" sz="1600" kern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MediaTypeFormatter</a:t>
              </a: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into JSON, XML or whatever format you want</a:t>
              </a: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Based on HTTP services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Support MVC features such as routing, </a:t>
              </a:r>
              <a:r>
                <a:rPr lang="en-US" sz="1600" kern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controllers,action</a:t>
              </a: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kern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result,filter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Open source</a:t>
              </a: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Hosted on IIS or Self-hosted</a:t>
              </a: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Light-weight architecture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2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Web </a:t>
            </a:r>
            <a:r>
              <a:rPr lang="en-US" dirty="0" err="1" smtClean="0">
                <a:latin typeface="Rockwell" panose="02060603020205020403" pitchFamily="18" charset="0"/>
              </a:rPr>
              <a:t>api</a:t>
            </a:r>
            <a:r>
              <a:rPr lang="en-US" dirty="0" smtClean="0">
                <a:latin typeface="Rockwell" panose="02060603020205020403" pitchFamily="18" charset="0"/>
              </a:rPr>
              <a:t> controller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to extend from 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System.Http.Web.ApiController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491" y="2543500"/>
            <a:ext cx="542200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// </a:t>
            </a:r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/values</a:t>
            </a:r>
            <a:endParaRPr lang="en-US" dirty="0" smtClean="0"/>
          </a:p>
          <a:p>
            <a:r>
              <a:rPr lang="en-US" dirty="0" smtClean="0"/>
              <a:t>	public </a:t>
            </a:r>
            <a:r>
              <a:rPr lang="en-US" dirty="0" err="1"/>
              <a:t>IEnumerable</a:t>
            </a:r>
            <a:r>
              <a:rPr lang="en-US" dirty="0"/>
              <a:t>&lt;string&gt; Get</a:t>
            </a:r>
            <a:r>
              <a:rPr lang="en-US" dirty="0" smtClean="0"/>
              <a:t>(){</a:t>
            </a:r>
            <a:endParaRPr lang="en-US" dirty="0"/>
          </a:p>
          <a:p>
            <a:r>
              <a:rPr lang="en-US" dirty="0"/>
              <a:t>            return new string[] { "value1", "value2" };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 GET </a:t>
            </a:r>
            <a:r>
              <a:rPr lang="en-US" dirty="0" err="1"/>
              <a:t>api</a:t>
            </a:r>
            <a:r>
              <a:rPr lang="en-US" dirty="0"/>
              <a:t>/values/5</a:t>
            </a:r>
          </a:p>
          <a:p>
            <a:r>
              <a:rPr lang="en-US" dirty="0"/>
              <a:t>        public string Get(</a:t>
            </a:r>
            <a:r>
              <a:rPr lang="en-US" dirty="0" err="1"/>
              <a:t>int</a:t>
            </a:r>
            <a:r>
              <a:rPr lang="en-US" dirty="0"/>
              <a:t> id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          return "value";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 POST </a:t>
            </a:r>
            <a:r>
              <a:rPr lang="en-US" dirty="0" err="1"/>
              <a:t>api</a:t>
            </a:r>
            <a:r>
              <a:rPr lang="en-US" dirty="0"/>
              <a:t>/values</a:t>
            </a:r>
          </a:p>
          <a:p>
            <a:r>
              <a:rPr lang="en-US" dirty="0"/>
              <a:t>        public void Post([</a:t>
            </a:r>
            <a:r>
              <a:rPr lang="en-US" dirty="0" err="1"/>
              <a:t>FromBody</a:t>
            </a:r>
            <a:r>
              <a:rPr lang="en-US" dirty="0"/>
              <a:t>]string value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4475" y="2543500"/>
            <a:ext cx="524650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   // PUT </a:t>
            </a:r>
            <a:r>
              <a:rPr lang="en-US" dirty="0" err="1"/>
              <a:t>api</a:t>
            </a:r>
            <a:r>
              <a:rPr lang="en-US" dirty="0"/>
              <a:t>/values/5</a:t>
            </a:r>
          </a:p>
          <a:p>
            <a:r>
              <a:rPr lang="en-US" dirty="0"/>
              <a:t>        public void Put(</a:t>
            </a:r>
            <a:r>
              <a:rPr lang="en-US" dirty="0" err="1"/>
              <a:t>int</a:t>
            </a:r>
            <a:r>
              <a:rPr lang="en-US" dirty="0"/>
              <a:t> id, [</a:t>
            </a:r>
            <a:r>
              <a:rPr lang="en-US" dirty="0" err="1"/>
              <a:t>FromBody</a:t>
            </a:r>
            <a:r>
              <a:rPr lang="en-US" dirty="0"/>
              <a:t>]string value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 DELETE </a:t>
            </a:r>
            <a:r>
              <a:rPr lang="en-US" dirty="0" err="1"/>
              <a:t>api</a:t>
            </a:r>
            <a:r>
              <a:rPr lang="en-US" dirty="0"/>
              <a:t>/values/5</a:t>
            </a:r>
          </a:p>
          <a:p>
            <a:r>
              <a:rPr lang="en-US" dirty="0"/>
              <a:t>        public void Delete(</a:t>
            </a:r>
            <a:r>
              <a:rPr lang="en-US" dirty="0" err="1"/>
              <a:t>int</a:t>
            </a:r>
            <a:r>
              <a:rPr lang="en-US" dirty="0"/>
              <a:t> id)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0276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Rockwell" panose="02060603020205020403" pitchFamily="18" charset="0"/>
              </a:rPr>
              <a:t>Global.asax.cs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Starting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2065" y="3070507"/>
            <a:ext cx="630936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protected void </a:t>
            </a:r>
            <a:r>
              <a:rPr lang="en-US" dirty="0" err="1"/>
              <a:t>Application_Start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AreaRegistration.RegisterAllAreas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GlobalConfiguration.Configure</a:t>
            </a:r>
            <a:r>
              <a:rPr lang="en-US" dirty="0"/>
              <a:t>(</a:t>
            </a:r>
            <a:r>
              <a:rPr lang="en-US" dirty="0" err="1"/>
              <a:t>WebApiConfig.Register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FilterConfig.RegisterGlobalFilters</a:t>
            </a:r>
            <a:r>
              <a:rPr lang="en-US" dirty="0"/>
              <a:t>(</a:t>
            </a:r>
            <a:r>
              <a:rPr lang="en-US" dirty="0" err="1"/>
              <a:t>GlobalFilters.Filters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RouteConfig.RegisterRoutes</a:t>
            </a:r>
            <a:r>
              <a:rPr lang="en-US" dirty="0"/>
              <a:t>(</a:t>
            </a:r>
            <a:r>
              <a:rPr lang="en-US" dirty="0" err="1"/>
              <a:t>RouteTable.Routes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BundleConfig.RegisterBundles</a:t>
            </a:r>
            <a:r>
              <a:rPr lang="en-US" dirty="0"/>
              <a:t>(</a:t>
            </a:r>
            <a:r>
              <a:rPr lang="en-US" dirty="0" err="1"/>
              <a:t>BundleTable.Bundles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9989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err="1"/>
              <a:t>WebApiConfig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 related with 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routing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2065" y="3070507"/>
            <a:ext cx="700647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static void Register(</a:t>
            </a:r>
            <a:r>
              <a:rPr lang="en-US" dirty="0" err="1"/>
              <a:t>HttpConfiguration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// Web API routes</a:t>
            </a:r>
          </a:p>
          <a:p>
            <a:r>
              <a:rPr lang="en-US" dirty="0"/>
              <a:t>            </a:t>
            </a:r>
            <a:r>
              <a:rPr lang="en-US" dirty="0" err="1"/>
              <a:t>config.MapHttpAttributeRoutes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config.Routes.MapHttpRoute</a:t>
            </a:r>
            <a:r>
              <a:rPr lang="en-US" dirty="0"/>
              <a:t>(</a:t>
            </a:r>
          </a:p>
          <a:p>
            <a:r>
              <a:rPr lang="en-US" dirty="0"/>
              <a:t>                name: "</a:t>
            </a:r>
            <a:r>
              <a:rPr lang="en-US" dirty="0" err="1"/>
              <a:t>DefaultApi</a:t>
            </a:r>
            <a:r>
              <a:rPr lang="en-US" dirty="0"/>
              <a:t>",</a:t>
            </a:r>
          </a:p>
          <a:p>
            <a:r>
              <a:rPr lang="en-US" dirty="0"/>
              <a:t>                </a:t>
            </a:r>
            <a:r>
              <a:rPr lang="en-US" dirty="0" err="1"/>
              <a:t>routeTemplate</a:t>
            </a:r>
            <a:r>
              <a:rPr lang="en-US" dirty="0"/>
              <a:t>: "</a:t>
            </a:r>
            <a:r>
              <a:rPr lang="en-US" dirty="0" err="1"/>
              <a:t>api</a:t>
            </a:r>
            <a:r>
              <a:rPr lang="en-US" dirty="0"/>
              <a:t>/{controller}/{id}",</a:t>
            </a:r>
          </a:p>
          <a:p>
            <a:r>
              <a:rPr lang="en-US" dirty="0"/>
              <a:t>                defaults: new { id = </a:t>
            </a:r>
            <a:r>
              <a:rPr lang="en-US" dirty="0" err="1"/>
              <a:t>RouteParameter.Optional</a:t>
            </a:r>
            <a:r>
              <a:rPr lang="en-US" dirty="0"/>
              <a:t> }</a:t>
            </a:r>
          </a:p>
          <a:p>
            <a:r>
              <a:rPr lang="en-US" dirty="0"/>
              <a:t>            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9718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Web </a:t>
            </a:r>
            <a:r>
              <a:rPr lang="en-US" dirty="0" err="1" smtClean="0">
                <a:latin typeface="Rockwell" panose="02060603020205020403" pitchFamily="18" charset="0"/>
              </a:rPr>
              <a:t>api</a:t>
            </a:r>
            <a:r>
              <a:rPr lang="en-US" dirty="0" smtClean="0">
                <a:latin typeface="Rockwell" panose="02060603020205020403" pitchFamily="18" charset="0"/>
              </a:rPr>
              <a:t> routing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two types of routings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Convention-based routing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Attribute routing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932" y="3057628"/>
            <a:ext cx="50976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config.Routes.MapHttpRoute</a:t>
            </a:r>
            <a:r>
              <a:rPr lang="en-US" dirty="0"/>
              <a:t>(</a:t>
            </a:r>
          </a:p>
          <a:p>
            <a:r>
              <a:rPr lang="en-US" dirty="0"/>
              <a:t>                name: "</a:t>
            </a:r>
            <a:r>
              <a:rPr lang="en-US" dirty="0" err="1"/>
              <a:t>DefaultApi</a:t>
            </a:r>
            <a:r>
              <a:rPr lang="en-US" dirty="0"/>
              <a:t>",</a:t>
            </a:r>
          </a:p>
          <a:p>
            <a:r>
              <a:rPr lang="en-US" dirty="0"/>
              <a:t>                </a:t>
            </a:r>
            <a:r>
              <a:rPr lang="en-US" dirty="0" err="1"/>
              <a:t>routeTemplate</a:t>
            </a:r>
            <a:r>
              <a:rPr lang="en-US" dirty="0"/>
              <a:t>: "</a:t>
            </a:r>
            <a:r>
              <a:rPr lang="en-US" dirty="0" err="1"/>
              <a:t>api</a:t>
            </a:r>
            <a:r>
              <a:rPr lang="en-US" dirty="0"/>
              <a:t>/{controller}/{id}",</a:t>
            </a:r>
          </a:p>
          <a:p>
            <a:r>
              <a:rPr lang="en-US" dirty="0"/>
              <a:t>                defaults: new {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id </a:t>
            </a:r>
            <a:r>
              <a:rPr lang="en-US" dirty="0"/>
              <a:t>= </a:t>
            </a:r>
            <a:r>
              <a:rPr lang="en-US" dirty="0" err="1"/>
              <a:t>RouteParameter.Optional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}</a:t>
            </a:r>
            <a:endParaRPr lang="en-US" dirty="0"/>
          </a:p>
          <a:p>
            <a:r>
              <a:rPr lang="en-US" dirty="0"/>
              <a:t>            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4411" y="3065157"/>
            <a:ext cx="50976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://IPAddress:portNo/api/myvalues/listing</a:t>
            </a:r>
            <a:endParaRPr lang="en-US" dirty="0" smtClean="0"/>
          </a:p>
          <a:p>
            <a:r>
              <a:rPr lang="en-US" dirty="0"/>
              <a:t>[Route("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myvalues</a:t>
            </a:r>
            <a:r>
              <a:rPr lang="en-US" dirty="0"/>
              <a:t>/</a:t>
            </a:r>
            <a:r>
              <a:rPr lang="en-US" dirty="0" err="1"/>
              <a:t>lising</a:t>
            </a:r>
            <a:r>
              <a:rPr lang="en-US" dirty="0"/>
              <a:t>")]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 err="1"/>
              <a:t>IEnumerable</a:t>
            </a:r>
            <a:r>
              <a:rPr lang="en-US" dirty="0"/>
              <a:t>&lt;string&gt; Get()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new string[] { "value1", "value2" };</a:t>
            </a:r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http verbs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448787"/>
              </p:ext>
            </p:extLst>
          </p:nvPr>
        </p:nvGraphicFramePr>
        <p:xfrm>
          <a:off x="1555481" y="2896839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CRUD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 Verbs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 - 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 -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 -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- 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2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1096</Words>
  <Application>Microsoft Office PowerPoint</Application>
  <PresentationFormat>Widescreen</PresentationFormat>
  <Paragraphs>374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Berlin Sans FB</vt:lpstr>
      <vt:lpstr>Calibri</vt:lpstr>
      <vt:lpstr>Century Gothic</vt:lpstr>
      <vt:lpstr>Rockwell</vt:lpstr>
      <vt:lpstr>Tahoma</vt:lpstr>
      <vt:lpstr>Wingdings</vt:lpstr>
      <vt:lpstr>Wingdings 3</vt:lpstr>
      <vt:lpstr>Wisp</vt:lpstr>
      <vt:lpstr>Asp.net web api</vt:lpstr>
      <vt:lpstr>introduction</vt:lpstr>
      <vt:lpstr>Rest architectural constraints</vt:lpstr>
      <vt:lpstr>Web service vs wcf vs web api</vt:lpstr>
      <vt:lpstr>Web api controller</vt:lpstr>
      <vt:lpstr>Global.asax.cs</vt:lpstr>
      <vt:lpstr>WebApiConfig</vt:lpstr>
      <vt:lpstr>Web api routing</vt:lpstr>
      <vt:lpstr>http verbs</vt:lpstr>
      <vt:lpstr>Http request</vt:lpstr>
      <vt:lpstr>Http response</vt:lpstr>
      <vt:lpstr>Application to test api</vt:lpstr>
      <vt:lpstr>Cors</vt:lpstr>
      <vt:lpstr>Get method Example</vt:lpstr>
      <vt:lpstr>Consuming api Get from mvc controller</vt:lpstr>
      <vt:lpstr>Consuming api Get from Jquery ajax</vt:lpstr>
      <vt:lpstr>post method Example</vt:lpstr>
      <vt:lpstr>Consuming api post from mvc controller</vt:lpstr>
      <vt:lpstr>Consuming api post from jquery ajax</vt:lpstr>
      <vt:lpstr>put method Example</vt:lpstr>
      <vt:lpstr>delete method Example</vt:lpstr>
      <vt:lpstr>Content negotiation</vt:lpstr>
      <vt:lpstr>Authorizationfilterattribute</vt:lpstr>
      <vt:lpstr>Authorization Example</vt:lpstr>
      <vt:lpstr>Authorization Example(controller)</vt:lpstr>
      <vt:lpstr>Authorization Example(postman)</vt:lpstr>
      <vt:lpstr>Authorization Example(mvc controller)</vt:lpstr>
      <vt:lpstr>Authorization Example(Jquery ajax)</vt:lpstr>
      <vt:lpstr>Any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2019-12-16T11:58:45Z</dcterms:created>
  <dcterms:modified xsi:type="dcterms:W3CDTF">2020-02-15T09:05:12Z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