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4" r:id="rId3"/>
    <p:sldId id="316" r:id="rId4"/>
    <p:sldId id="315" r:id="rId5"/>
    <p:sldId id="314" r:id="rId6"/>
    <p:sldId id="317" r:id="rId7"/>
    <p:sldId id="323" r:id="rId8"/>
    <p:sldId id="320" r:id="rId9"/>
    <p:sldId id="318" r:id="rId10"/>
    <p:sldId id="319" r:id="rId11"/>
    <p:sldId id="288" r:id="rId12"/>
    <p:sldId id="321" r:id="rId13"/>
    <p:sldId id="289" r:id="rId14"/>
    <p:sldId id="290" r:id="rId15"/>
    <p:sldId id="293" r:id="rId16"/>
    <p:sldId id="291" r:id="rId17"/>
    <p:sldId id="324" r:id="rId18"/>
    <p:sldId id="322" r:id="rId19"/>
    <p:sldId id="325" r:id="rId20"/>
    <p:sldId id="328" r:id="rId21"/>
    <p:sldId id="327" r:id="rId22"/>
    <p:sldId id="326" r:id="rId23"/>
    <p:sldId id="339" r:id="rId24"/>
    <p:sldId id="329" r:id="rId25"/>
    <p:sldId id="330" r:id="rId26"/>
    <p:sldId id="337" r:id="rId27"/>
    <p:sldId id="336" r:id="rId28"/>
    <p:sldId id="333" r:id="rId29"/>
    <p:sldId id="338" r:id="rId30"/>
    <p:sldId id="334" r:id="rId31"/>
    <p:sldId id="341" r:id="rId32"/>
    <p:sldId id="340" r:id="rId33"/>
    <p:sldId id="332" r:id="rId34"/>
    <p:sldId id="342" r:id="rId35"/>
    <p:sldId id="31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4"/>
            <p14:sldId id="316"/>
            <p14:sldId id="315"/>
            <p14:sldId id="314"/>
            <p14:sldId id="317"/>
            <p14:sldId id="323"/>
            <p14:sldId id="320"/>
            <p14:sldId id="318"/>
            <p14:sldId id="319"/>
            <p14:sldId id="288"/>
            <p14:sldId id="321"/>
            <p14:sldId id="289"/>
            <p14:sldId id="290"/>
            <p14:sldId id="293"/>
            <p14:sldId id="291"/>
            <p14:sldId id="324"/>
            <p14:sldId id="322"/>
            <p14:sldId id="325"/>
            <p14:sldId id="328"/>
            <p14:sldId id="327"/>
            <p14:sldId id="326"/>
            <p14:sldId id="339"/>
            <p14:sldId id="329"/>
            <p14:sldId id="330"/>
            <p14:sldId id="337"/>
            <p14:sldId id="336"/>
            <p14:sldId id="333"/>
            <p14:sldId id="338"/>
            <p14:sldId id="334"/>
            <p14:sldId id="341"/>
            <p14:sldId id="340"/>
            <p14:sldId id="332"/>
            <p14:sldId id="342"/>
          </p14:sldIdLst>
        </p14:section>
        <p14:section name="Learn More" id="{2CC34DB2-6590-42C0-AD4B-A04C6060184E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ASP.NET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stored data like cookies, but session stores data on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client side session stored session ID for corresponding server side session data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768" y="367047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Session["</a:t>
            </a:r>
            <a:r>
              <a:rPr lang="en-US" sz="1600" dirty="0" err="1">
                <a:latin typeface="+mj-lt"/>
              </a:rPr>
              <a:t>appUser</a:t>
            </a:r>
            <a:r>
              <a:rPr lang="en-US" sz="1600" dirty="0">
                <a:latin typeface="+mj-lt"/>
              </a:rPr>
              <a:t>"] = "UserId1</a:t>
            </a:r>
            <a:r>
              <a:rPr lang="en-US" sz="1600" dirty="0" smtClean="0">
                <a:latin typeface="+mj-lt"/>
              </a:rPr>
              <a:t>";</a:t>
            </a:r>
          </a:p>
          <a:p>
            <a:r>
              <a:rPr lang="en-US" sz="1600" dirty="0" smtClean="0">
                <a:latin typeface="+mj-lt"/>
              </a:rPr>
              <a:t>string </a:t>
            </a:r>
            <a:r>
              <a:rPr lang="en-US" sz="1600" dirty="0" err="1" smtClean="0">
                <a:latin typeface="+mj-lt"/>
              </a:rPr>
              <a:t>appUser</a:t>
            </a:r>
            <a:r>
              <a:rPr lang="en-US" sz="1600" dirty="0" smtClean="0">
                <a:latin typeface="+mj-lt"/>
              </a:rPr>
              <a:t>=(string) Session[“</a:t>
            </a:r>
            <a:r>
              <a:rPr lang="en-US" sz="1600" dirty="0" err="1" smtClean="0">
                <a:latin typeface="+mj-lt"/>
              </a:rPr>
              <a:t>appUser</a:t>
            </a:r>
            <a:r>
              <a:rPr lang="en-US" sz="1600" dirty="0" smtClean="0">
                <a:latin typeface="+mj-lt"/>
              </a:rPr>
              <a:t>”];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2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RAZOR VIEW ENGINE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 to add programming code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 symbol is used in Razor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 side code can be written in it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provides some built in control and properties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Html helper controls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Important Razor Controls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Html.Action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+mj-lt"/>
              </a:rPr>
              <a:t>@</a:t>
            </a:r>
            <a:r>
              <a:rPr lang="en-US" sz="1600" dirty="0" err="1">
                <a:latin typeface="+mj-lt"/>
              </a:rPr>
              <a:t>Html.ActionLink</a:t>
            </a:r>
            <a:r>
              <a:rPr lang="en-US" sz="1600" dirty="0">
                <a:latin typeface="+mj-lt"/>
              </a:rPr>
              <a:t>()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Html.CheckBox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Html.CheckBoxFor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Html.TextBox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Html.TextBoxFor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Html.Password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Html.PasswordFor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Html.Label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Html.LabelFor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Html.Display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Html.DisplayFor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@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Html.ActionLink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(“Click Me”,”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MyAction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”,new {@id=133233})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 rendering to browser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MVC, it can work with Razor,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Aspx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any third party view engine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includes html,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can access some data given from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can send some data to server side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also be created as strongly type view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Especially pure object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Validation and constraint can be added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Usually pass model between Controller and View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VIEWDATA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Similar to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ViewBag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use </a:t>
            </a: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list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VIEWBAG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use to pass some data from controller to view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support dynamic field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 submitting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+mj-lt"/>
                <a:cs typeface="Segoe UI Light" panose="020B0502040204020203" pitchFamily="34" charset="0"/>
              </a:rPr>
              <a:t>Input elements’ value surrounded by </a:t>
            </a:r>
            <a:r>
              <a:rPr lang="en-US" sz="1600" dirty="0">
                <a:latin typeface="+mj-lt"/>
              </a:rPr>
              <a:t>using (</a:t>
            </a:r>
            <a:r>
              <a:rPr lang="en-US" sz="1600" dirty="0" err="1">
                <a:latin typeface="+mj-lt"/>
              </a:rPr>
              <a:t>Html.BeginForm</a:t>
            </a:r>
            <a:r>
              <a:rPr lang="en-US" sz="1600" dirty="0" smtClean="0">
                <a:latin typeface="+mj-lt"/>
              </a:rPr>
              <a:t>() will be submitted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Normally call to post method and data will be in request body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 data can be taken from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FormCollection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as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Model object as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each form element’s value as a parameter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No parameter, using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UpdateModel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(),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TryUpdateModel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methods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err="1">
                <a:latin typeface="+mj-lt"/>
              </a:rPr>
              <a:t>UpdateModel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student,new</a:t>
            </a:r>
            <a:r>
              <a:rPr lang="en-US" sz="1600" dirty="0">
                <a:latin typeface="+mj-lt"/>
              </a:rPr>
              <a:t> string[] { "Name","</a:t>
            </a:r>
            <a:r>
              <a:rPr lang="en-US" sz="1600" dirty="0" err="1">
                <a:latin typeface="+mj-lt"/>
              </a:rPr>
              <a:t>DateOfBirth</a:t>
            </a:r>
            <a:r>
              <a:rPr lang="en-US" sz="1600" dirty="0">
                <a:latin typeface="+mj-lt"/>
              </a:rPr>
              <a:t>"});</a:t>
            </a:r>
            <a:endParaRPr lang="en-US" sz="16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System.ComponentModel.DataAnnotations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Useful attributes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[Required]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>
                <a:latin typeface="+mj-lt"/>
              </a:rPr>
              <a:t>[Display(Name="Date Of Birth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+mj-lt"/>
                <a:cs typeface="Segoe UI Light" panose="020B0502040204020203" pitchFamily="34" charset="0"/>
              </a:rPr>
              <a:t>- 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DisplayFormat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ApplyFormatInEditMode</a:t>
            </a:r>
            <a:r>
              <a:rPr lang="en-US" sz="1600" dirty="0">
                <a:latin typeface="+mj-lt"/>
              </a:rPr>
              <a:t> =</a:t>
            </a:r>
            <a:r>
              <a:rPr lang="en-US" sz="1600" dirty="0" err="1">
                <a:latin typeface="+mj-lt"/>
              </a:rPr>
              <a:t>true,DataFormatString</a:t>
            </a:r>
            <a:r>
              <a:rPr lang="en-US" sz="1600" dirty="0">
                <a:latin typeface="+mj-lt"/>
              </a:rPr>
              <a:t> ="{0:dd/MM/</a:t>
            </a:r>
            <a:r>
              <a:rPr lang="en-US" sz="1600" dirty="0" err="1">
                <a:latin typeface="+mj-lt"/>
              </a:rPr>
              <a:t>yyyy</a:t>
            </a:r>
            <a:r>
              <a:rPr lang="en-US" sz="1600" dirty="0" smtClean="0">
                <a:latin typeface="+mj-lt"/>
              </a:rPr>
              <a:t>}")]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[Range(0,600,ErrorMessage ="Total marks must be between 0 and 600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[Compare("</a:t>
            </a:r>
            <a:r>
              <a:rPr lang="en-US" sz="1600" dirty="0" err="1">
                <a:latin typeface="+mj-lt"/>
              </a:rPr>
              <a:t>TotalMarks</a:t>
            </a:r>
            <a:r>
              <a:rPr lang="en-US" sz="1600" dirty="0">
                <a:latin typeface="+mj-lt"/>
              </a:rPr>
              <a:t>",</a:t>
            </a:r>
            <a:r>
              <a:rPr lang="en-US" sz="1600" dirty="0" err="1">
                <a:latin typeface="+mj-lt"/>
              </a:rPr>
              <a:t>ErrorMessage</a:t>
            </a:r>
            <a:r>
              <a:rPr lang="en-US" sz="1600" dirty="0">
                <a:latin typeface="+mj-lt"/>
              </a:rPr>
              <a:t> ="</a:t>
            </a:r>
            <a:r>
              <a:rPr lang="en-US" sz="1600" dirty="0" err="1">
                <a:latin typeface="+mj-lt"/>
              </a:rPr>
              <a:t>TotalMarks</a:t>
            </a:r>
            <a:r>
              <a:rPr lang="en-US" sz="1600" dirty="0">
                <a:latin typeface="+mj-lt"/>
              </a:rPr>
              <a:t> and Retype total marks must be the same</a:t>
            </a:r>
            <a:r>
              <a:rPr lang="en-US" sz="1600" dirty="0" smtClean="0">
                <a:latin typeface="+mj-lt"/>
              </a:rPr>
              <a:t>")]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MaxLength</a:t>
            </a:r>
            <a:r>
              <a:rPr lang="en-US" sz="1600" dirty="0">
                <a:latin typeface="+mj-lt"/>
              </a:rPr>
              <a:t>(20,ErrorMessage ="Length exceed 20 characters")]</a:t>
            </a:r>
            <a:endParaRPr lang="en-US" sz="1600" dirty="0" smtClean="0">
              <a:latin typeface="+mj-lt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Passing </a:t>
            </a:r>
            <a:r>
              <a:rPr lang="en-US" dirty="0" err="1" smtClean="0"/>
              <a:t>Dropdownlist</a:t>
            </a:r>
            <a:r>
              <a:rPr lang="en-US" dirty="0" smtClean="0"/>
              <a:t> by Controller’s action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+mj-lt"/>
              </a:rPr>
              <a:t>List&lt;</a:t>
            </a:r>
            <a:r>
              <a:rPr lang="en-US" sz="1600" dirty="0" err="1" smtClean="0">
                <a:latin typeface="+mj-lt"/>
              </a:rPr>
              <a:t>GenderModel</a:t>
            </a:r>
            <a:r>
              <a:rPr lang="en-US" sz="1600" dirty="0">
                <a:latin typeface="+mj-lt"/>
              </a:rPr>
              <a:t>&gt; </a:t>
            </a:r>
            <a:r>
              <a:rPr lang="en-US" sz="1600" dirty="0" err="1">
                <a:latin typeface="+mj-lt"/>
              </a:rPr>
              <a:t>genderModels</a:t>
            </a:r>
            <a:r>
              <a:rPr lang="en-US" sz="1600" dirty="0">
                <a:latin typeface="+mj-lt"/>
              </a:rPr>
              <a:t> = new List&lt;</a:t>
            </a:r>
            <a:r>
              <a:rPr lang="en-US" sz="1600" dirty="0" err="1">
                <a:latin typeface="+mj-lt"/>
              </a:rPr>
              <a:t>GenderModel</a:t>
            </a:r>
            <a:r>
              <a:rPr lang="en-US" sz="1600" dirty="0">
                <a:latin typeface="+mj-lt"/>
              </a:rPr>
              <a:t>&gt;();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genderModels.Add(new GenderModel() { Code = "M", Name = "Male" });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genderModels.Add(new GenderModel() { Code = "F", Name = "Female" });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ViewBag.Genders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SelectList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genderModels</a:t>
            </a:r>
            <a:r>
              <a:rPr lang="en-US" sz="1600" dirty="0">
                <a:latin typeface="+mj-lt"/>
              </a:rPr>
              <a:t>, "Code", "Name");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IDE,.Net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and MVC version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2017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4.6.1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MVC 5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979200-5409-4A9A-A062-025AD821B10B}"/>
              </a:ext>
            </a:extLst>
          </p:cNvPr>
          <p:cNvSpPr txBox="1"/>
          <p:nvPr/>
        </p:nvSpPr>
        <p:spPr>
          <a:xfrm>
            <a:off x="2173357" y="3538330"/>
            <a:ext cx="633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(Controller).</a:t>
            </a:r>
            <a:r>
              <a:rPr lang="en-US" dirty="0" err="1"/>
              <a:t>Assembly.GetName</a:t>
            </a:r>
            <a:r>
              <a:rPr lang="en-US" dirty="0"/>
              <a:t>().</a:t>
            </a:r>
            <a:r>
              <a:rPr lang="en-US" dirty="0" err="1"/>
              <a:t>Version.ToString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in 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&lt;div class="form-group"&gt;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@</a:t>
            </a:r>
            <a:r>
              <a:rPr lang="en-US" sz="1600" dirty="0" err="1">
                <a:latin typeface="+mj-lt"/>
              </a:rPr>
              <a:t>Html.LabelFor</a:t>
            </a:r>
            <a:r>
              <a:rPr lang="en-US" sz="1600" dirty="0">
                <a:latin typeface="+mj-lt"/>
              </a:rPr>
              <a:t>(model =&gt; </a:t>
            </a:r>
            <a:r>
              <a:rPr lang="en-US" sz="1600" dirty="0" err="1">
                <a:latin typeface="+mj-lt"/>
              </a:rPr>
              <a:t>model.Gender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htmlAttributes</a:t>
            </a:r>
            <a:r>
              <a:rPr lang="en-US" sz="1600" dirty="0">
                <a:latin typeface="+mj-lt"/>
              </a:rPr>
              <a:t>: new { @class = "control-label col-md-2" })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&lt;div class="col-md-10"&gt;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    @</a:t>
            </a:r>
            <a:r>
              <a:rPr lang="en-US" sz="1600" dirty="0" err="1">
                <a:latin typeface="+mj-lt"/>
              </a:rPr>
              <a:t>Html.DropDownListFor</a:t>
            </a:r>
            <a:r>
              <a:rPr lang="en-US" sz="1600" dirty="0">
                <a:latin typeface="+mj-lt"/>
              </a:rPr>
              <a:t>(model =&gt; </a:t>
            </a:r>
            <a:r>
              <a:rPr lang="en-US" sz="1600" dirty="0" err="1">
                <a:latin typeface="+mj-lt"/>
              </a:rPr>
              <a:t>model.Gender</a:t>
            </a:r>
            <a:r>
              <a:rPr lang="en-US" sz="1600" dirty="0">
                <a:latin typeface="+mj-lt"/>
              </a:rPr>
              <a:t>,(</a:t>
            </a:r>
            <a:r>
              <a:rPr lang="en-US" sz="1600" dirty="0" err="1">
                <a:latin typeface="+mj-lt"/>
              </a:rPr>
              <a:t>SelectList</a:t>
            </a:r>
            <a:r>
              <a:rPr lang="en-US" sz="1600" dirty="0">
                <a:latin typeface="+mj-lt"/>
              </a:rPr>
              <a:t>)(</a:t>
            </a:r>
            <a:r>
              <a:rPr lang="en-US" sz="1600" dirty="0" err="1">
                <a:latin typeface="+mj-lt"/>
              </a:rPr>
              <a:t>ViewBag.Genders</a:t>
            </a:r>
            <a:r>
              <a:rPr lang="en-US" sz="1600" dirty="0">
                <a:latin typeface="+mj-lt"/>
              </a:rPr>
              <a:t>), new { @class = "form-control" } )</a:t>
            </a:r>
          </a:p>
          <a:p>
            <a:pPr marL="0" indent="0">
              <a:buNone/>
            </a:pPr>
            <a:r>
              <a:rPr lang="de-DE" sz="1600" dirty="0">
                <a:latin typeface="+mj-lt"/>
              </a:rPr>
              <a:t>                @Html.ValidationMessageFor(model =&gt; model.Gender, "", new { @class = "text-danger" })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&lt;/div&gt;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&lt;/div&gt;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Calling Action using Ajax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/>
              <a:t>$.ajax({</a:t>
            </a:r>
          </a:p>
          <a:p>
            <a:pPr marL="0" indent="0">
              <a:buNone/>
            </a:pPr>
            <a:r>
              <a:rPr lang="en-US" sz="6400" dirty="0"/>
              <a:t>            url: '/Student/</a:t>
            </a:r>
            <a:r>
              <a:rPr lang="en-US" sz="6400" dirty="0" err="1"/>
              <a:t>CheckExists</a:t>
            </a:r>
            <a:r>
              <a:rPr lang="en-US" sz="6400" dirty="0"/>
              <a:t>',</a:t>
            </a:r>
          </a:p>
          <a:p>
            <a:pPr marL="0" indent="0">
              <a:buNone/>
            </a:pPr>
            <a:r>
              <a:rPr lang="en-US" sz="6400" dirty="0"/>
              <a:t>            type: "GET",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err="1"/>
              <a:t>dataType</a:t>
            </a:r>
            <a:r>
              <a:rPr lang="en-US" sz="6400" dirty="0"/>
              <a:t>: "JSON",</a:t>
            </a:r>
          </a:p>
          <a:p>
            <a:pPr marL="0" indent="0">
              <a:buNone/>
            </a:pPr>
            <a:r>
              <a:rPr lang="pl-PL" sz="6400" dirty="0"/>
              <a:t>            data: { rolNo: "123",name:"Ko Ko" },</a:t>
            </a:r>
          </a:p>
          <a:p>
            <a:pPr marL="0" indent="0">
              <a:buNone/>
            </a:pPr>
            <a:r>
              <a:rPr lang="en-US" sz="6400" dirty="0"/>
              <a:t>            success: function (response) {</a:t>
            </a:r>
          </a:p>
          <a:p>
            <a:pPr marL="0" indent="0">
              <a:buNone/>
            </a:pPr>
            <a:r>
              <a:rPr lang="en-US" sz="6400" dirty="0"/>
              <a:t>                alert(</a:t>
            </a:r>
            <a:r>
              <a:rPr lang="en-US" sz="6400" dirty="0" err="1"/>
              <a:t>response.Code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r>
              <a:rPr lang="en-US" sz="6400" dirty="0"/>
              <a:t>                alert(</a:t>
            </a:r>
            <a:r>
              <a:rPr lang="en-US" sz="6400" dirty="0" err="1"/>
              <a:t>response.Description</a:t>
            </a:r>
            <a:r>
              <a:rPr lang="en-US" sz="6400" dirty="0"/>
              <a:t>);</a:t>
            </a:r>
            <a:endParaRPr lang="en-US" sz="6400" dirty="0"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});</a:t>
            </a:r>
            <a:endParaRPr lang="en-US" sz="6400" dirty="0">
              <a:latin typeface="+mj-lt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Action called by Ajax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public </a:t>
            </a:r>
            <a:r>
              <a:rPr lang="en-US" sz="1600" dirty="0" err="1">
                <a:latin typeface="+mj-lt"/>
              </a:rPr>
              <a:t>ActionResult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CheckExists</a:t>
            </a:r>
            <a:r>
              <a:rPr lang="en-US" sz="1600" dirty="0">
                <a:latin typeface="+mj-lt"/>
              </a:rPr>
              <a:t>(string </a:t>
            </a:r>
            <a:r>
              <a:rPr lang="en-US" sz="1600" dirty="0" err="1">
                <a:latin typeface="+mj-lt"/>
              </a:rPr>
              <a:t>rolNo</a:t>
            </a:r>
            <a:r>
              <a:rPr lang="en-US" sz="1600" dirty="0">
                <a:latin typeface="+mj-lt"/>
              </a:rPr>
              <a:t>, string name)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() { Code=1,Description="Exists"};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   return </a:t>
            </a:r>
            <a:r>
              <a:rPr lang="en-US" sz="1600" dirty="0" err="1">
                <a:latin typeface="+mj-lt"/>
              </a:rPr>
              <a:t>Json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resultModel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JsonRequestBehavior.AllowGet</a:t>
            </a:r>
            <a:r>
              <a:rPr lang="en-US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}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Same named Actions with post and get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err="1"/>
              <a:t>HttpGet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ActionResult</a:t>
            </a:r>
            <a:r>
              <a:rPr lang="en-US" sz="1600" dirty="0"/>
              <a:t> Create</a:t>
            </a:r>
            <a:r>
              <a:rPr lang="en-US" sz="1600" dirty="0" smtClean="0"/>
              <a:t>()    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return View();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[</a:t>
            </a:r>
            <a:r>
              <a:rPr lang="en-US" sz="1600" dirty="0" err="1" smtClean="0"/>
              <a:t>HttpPost,ActionName</a:t>
            </a:r>
            <a:r>
              <a:rPr lang="en-US" sz="1600" dirty="0" smtClean="0"/>
              <a:t>(“Create”)]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ActionResult</a:t>
            </a:r>
            <a:r>
              <a:rPr lang="en-US" sz="1600" dirty="0"/>
              <a:t> </a:t>
            </a:r>
            <a:r>
              <a:rPr lang="en-US" sz="1600" dirty="0" err="1" smtClean="0"/>
              <a:t>CreatePost</a:t>
            </a:r>
            <a:r>
              <a:rPr lang="en-US" sz="1600" dirty="0" smtClean="0"/>
              <a:t>(Customer customer)        {     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Json</a:t>
            </a:r>
            <a:r>
              <a:rPr lang="en-US" sz="1600" dirty="0" smtClean="0"/>
              <a:t>(customer,</a:t>
            </a:r>
            <a:r>
              <a:rPr lang="en-US" sz="1600" dirty="0"/>
              <a:t> </a:t>
            </a:r>
            <a:r>
              <a:rPr lang="en-US" sz="1600" dirty="0" err="1"/>
              <a:t>JsonRequestBehavior.AllowGet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}</a:t>
            </a:r>
            <a:endParaRPr lang="en-US" sz="1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jQuery </a:t>
            </a:r>
            <a:r>
              <a:rPr lang="en-US" dirty="0" err="1" smtClean="0"/>
              <a:t>DatePicker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>
                <a:latin typeface="+mj-lt"/>
              </a:rPr>
              <a:t>&lt;link </a:t>
            </a:r>
            <a:r>
              <a:rPr lang="en-US" sz="6400" dirty="0" err="1">
                <a:latin typeface="+mj-lt"/>
              </a:rPr>
              <a:t>rel</a:t>
            </a:r>
            <a:r>
              <a:rPr lang="en-US" sz="6400" dirty="0">
                <a:latin typeface="+mj-lt"/>
              </a:rPr>
              <a:t>="stylesheet" </a:t>
            </a:r>
            <a:r>
              <a:rPr lang="en-US" sz="6400" dirty="0" err="1">
                <a:latin typeface="+mj-lt"/>
              </a:rPr>
              <a:t>href</a:t>
            </a:r>
            <a:r>
              <a:rPr lang="en-US" sz="6400" dirty="0">
                <a:latin typeface="+mj-lt"/>
              </a:rPr>
              <a:t>="https://ajax.googleapis.com/ajax/libs/</a:t>
            </a:r>
            <a:r>
              <a:rPr lang="en-US" sz="6400" dirty="0" err="1">
                <a:latin typeface="+mj-lt"/>
              </a:rPr>
              <a:t>jqueryui</a:t>
            </a:r>
            <a:r>
              <a:rPr lang="en-US" sz="6400" dirty="0">
                <a:latin typeface="+mj-lt"/>
              </a:rPr>
              <a:t>/1.12.1/themes/smoothness/jquery-ui.css"&gt;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 </a:t>
            </a:r>
            <a:r>
              <a:rPr lang="en-US" sz="6400" dirty="0" err="1">
                <a:latin typeface="+mj-lt"/>
              </a:rPr>
              <a:t>src</a:t>
            </a:r>
            <a:r>
              <a:rPr lang="en-US" sz="6400" dirty="0">
                <a:latin typeface="+mj-lt"/>
              </a:rPr>
              <a:t>="https://code.jquery.com/jquery-1.12.4.js"&gt;&lt;/script&gt;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 </a:t>
            </a:r>
            <a:r>
              <a:rPr lang="en-US" sz="6400" dirty="0" err="1">
                <a:latin typeface="+mj-lt"/>
              </a:rPr>
              <a:t>src</a:t>
            </a:r>
            <a:r>
              <a:rPr lang="en-US" sz="6400" dirty="0">
                <a:latin typeface="+mj-lt"/>
              </a:rPr>
              <a:t>="https://code.jquery.com/</a:t>
            </a:r>
            <a:r>
              <a:rPr lang="en-US" sz="6400" dirty="0" err="1">
                <a:latin typeface="+mj-lt"/>
              </a:rPr>
              <a:t>ui</a:t>
            </a:r>
            <a:r>
              <a:rPr lang="en-US" sz="6400" dirty="0">
                <a:latin typeface="+mj-lt"/>
              </a:rPr>
              <a:t>/1.12.1/jquery-ui.js"&gt;&lt;/script</a:t>
            </a:r>
            <a:r>
              <a:rPr lang="en-US" sz="6400" dirty="0" smtClean="0">
                <a:latin typeface="+mj-lt"/>
              </a:rPr>
              <a:t>&gt;</a:t>
            </a:r>
            <a:endParaRPr lang="en-US" sz="6400" dirty="0"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&lt;script&gt;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$(function () {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</a:t>
            </a:r>
            <a:r>
              <a:rPr lang="en-US" sz="6400" dirty="0" err="1">
                <a:latin typeface="+mj-lt"/>
              </a:rPr>
              <a:t>var</a:t>
            </a:r>
            <a:r>
              <a:rPr lang="en-US" sz="6400" dirty="0">
                <a:latin typeface="+mj-lt"/>
              </a:rPr>
              <a:t> $j = </a:t>
            </a:r>
            <a:r>
              <a:rPr lang="en-US" sz="6400" dirty="0" err="1">
                <a:latin typeface="+mj-lt"/>
              </a:rPr>
              <a:t>jQuery.noConflict</a:t>
            </a:r>
            <a:r>
              <a:rPr lang="en-US" sz="64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sz="6400" dirty="0">
                <a:latin typeface="+mj-lt"/>
              </a:rPr>
              <a:t>        $("#</a:t>
            </a:r>
            <a:r>
              <a:rPr lang="en-US" sz="6400" dirty="0" err="1">
                <a:latin typeface="+mj-lt"/>
              </a:rPr>
              <a:t>DateOfBirth</a:t>
            </a:r>
            <a:r>
              <a:rPr lang="en-US" sz="6400" dirty="0">
                <a:latin typeface="+mj-lt"/>
              </a:rPr>
              <a:t>").</a:t>
            </a:r>
            <a:r>
              <a:rPr lang="en-US" sz="6400" dirty="0" err="1">
                <a:latin typeface="+mj-lt"/>
              </a:rPr>
              <a:t>datepicker</a:t>
            </a:r>
            <a:r>
              <a:rPr lang="en-US" sz="6400" dirty="0" smtClean="0">
                <a:latin typeface="+mj-lt"/>
              </a:rPr>
              <a:t>({  </a:t>
            </a:r>
            <a:r>
              <a:rPr lang="en-US" sz="6400" dirty="0" err="1">
                <a:latin typeface="+mj-lt"/>
              </a:rPr>
              <a:t>changeMonth</a:t>
            </a:r>
            <a:r>
              <a:rPr lang="en-US" sz="6400" dirty="0">
                <a:latin typeface="+mj-lt"/>
              </a:rPr>
              <a:t>: true</a:t>
            </a:r>
            <a:r>
              <a:rPr lang="en-US" sz="6400" dirty="0" smtClean="0">
                <a:latin typeface="+mj-lt"/>
              </a:rPr>
              <a:t>, </a:t>
            </a:r>
            <a:r>
              <a:rPr lang="en-US" sz="6400" dirty="0" err="1" smtClean="0">
                <a:latin typeface="+mj-lt"/>
              </a:rPr>
              <a:t>changeYear</a:t>
            </a:r>
            <a:r>
              <a:rPr lang="en-US" sz="6400" dirty="0">
                <a:latin typeface="+mj-lt"/>
              </a:rPr>
              <a:t>: </a:t>
            </a:r>
            <a:r>
              <a:rPr lang="en-US" sz="6400" dirty="0" smtClean="0">
                <a:latin typeface="+mj-lt"/>
              </a:rPr>
              <a:t>true</a:t>
            </a:r>
          </a:p>
          <a:p>
            <a:pPr marL="0" indent="0">
              <a:buNone/>
            </a:pPr>
            <a:r>
              <a:rPr lang="en-US" sz="6400" dirty="0" smtClean="0"/>
              <a:t>        </a:t>
            </a:r>
            <a:r>
              <a:rPr lang="en-US" sz="6400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sz="6400" dirty="0" smtClean="0">
                <a:latin typeface="+mj-lt"/>
              </a:rPr>
              <a:t>    });</a:t>
            </a:r>
          </a:p>
          <a:p>
            <a:pPr marL="0" indent="0">
              <a:buNone/>
            </a:pPr>
            <a:r>
              <a:rPr lang="en-US" sz="6400" dirty="0" smtClean="0">
                <a:latin typeface="+mj-lt"/>
              </a:rPr>
              <a:t>&lt;/script&gt;</a:t>
            </a:r>
            <a:endParaRPr lang="en-US" sz="64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 smtClean="0"/>
              <a:t>Itextsharp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501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Need to add </a:t>
            </a:r>
            <a:r>
              <a:rPr lang="en-US" sz="1600" dirty="0" err="1" smtClean="0">
                <a:latin typeface="+mj-lt"/>
              </a:rPr>
              <a:t>Itextsharp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dll</a:t>
            </a:r>
            <a:r>
              <a:rPr lang="en-US" sz="1600" dirty="0" smtClean="0">
                <a:latin typeface="+mj-lt"/>
              </a:rPr>
              <a:t> as reference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using iTextSharp.text.pdf;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	using </a:t>
            </a:r>
            <a:r>
              <a:rPr lang="en-US" sz="1600" dirty="0" err="1">
                <a:latin typeface="+mj-lt"/>
              </a:rPr>
              <a:t>iTextSharp.text</a:t>
            </a:r>
            <a:r>
              <a:rPr lang="en-US" sz="1600" dirty="0" smtClean="0"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Useful Components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Rectangle,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Document,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PdfWriter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Paragraph, Font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PdfPTable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Phrase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PdfPCell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 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err="1"/>
              <a:t>Itextsharp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485518"/>
            <a:ext cx="11027538" cy="503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095" y="1587781"/>
            <a:ext cx="10731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Rectangle </a:t>
            </a:r>
            <a:r>
              <a:rPr lang="en-US" sz="1200" dirty="0" err="1"/>
              <a:t>pagesize</a:t>
            </a:r>
            <a:r>
              <a:rPr lang="en-US" sz="1200" dirty="0"/>
              <a:t> = new </a:t>
            </a:r>
            <a:r>
              <a:rPr lang="en-US" sz="1200" dirty="0" smtClean="0"/>
              <a:t>Rectangle(20</a:t>
            </a:r>
            <a:r>
              <a:rPr lang="en-US" sz="1200" dirty="0"/>
              <a:t>, 20, PageSize.A4.Width, PageSize.A4.Height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Document </a:t>
            </a:r>
            <a:r>
              <a:rPr lang="en-US" sz="1200" dirty="0"/>
              <a:t>doc = new Document(</a:t>
            </a:r>
            <a:r>
              <a:rPr lang="en-US" sz="1200" dirty="0" err="1"/>
              <a:t>pagesize</a:t>
            </a:r>
            <a:r>
              <a:rPr lang="en-US" sz="1200" dirty="0"/>
              <a:t>, 10, 10, 30, 10);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MemoryStream</a:t>
            </a:r>
            <a:r>
              <a:rPr lang="en-US" sz="1200" dirty="0" smtClean="0"/>
              <a:t> </a:t>
            </a:r>
            <a:r>
              <a:rPr lang="en-US" sz="1200" dirty="0" err="1"/>
              <a:t>ms</a:t>
            </a:r>
            <a:r>
              <a:rPr lang="en-US" sz="1200" dirty="0"/>
              <a:t> = new </a:t>
            </a:r>
            <a:r>
              <a:rPr lang="en-US" sz="1200" dirty="0" err="1"/>
              <a:t>MemoryStream</a:t>
            </a:r>
            <a:r>
              <a:rPr lang="en-US" sz="1200" dirty="0"/>
              <a:t>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PdfWriter</a:t>
            </a:r>
            <a:r>
              <a:rPr lang="en-US" sz="1200" dirty="0" smtClean="0"/>
              <a:t> </a:t>
            </a:r>
            <a:r>
              <a:rPr lang="en-US" sz="1200" dirty="0"/>
              <a:t>pw = </a:t>
            </a:r>
            <a:r>
              <a:rPr lang="en-US" sz="1200" dirty="0" err="1"/>
              <a:t>PdfWriter.GetInstance</a:t>
            </a:r>
            <a:r>
              <a:rPr lang="en-US" sz="1200" dirty="0"/>
              <a:t>(doc, </a:t>
            </a:r>
            <a:r>
              <a:rPr lang="en-US" sz="1200" dirty="0" err="1"/>
              <a:t>ms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doc.Open</a:t>
            </a:r>
            <a:r>
              <a:rPr lang="en-US" sz="1200" dirty="0" smtClean="0"/>
              <a:t>();</a:t>
            </a:r>
          </a:p>
          <a:p>
            <a:endParaRPr lang="en-US" sz="1200" dirty="0"/>
          </a:p>
          <a:p>
            <a:r>
              <a:rPr lang="en-US" sz="1200" dirty="0"/>
              <a:t>	Paragraph p = new Paragraph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p.Font.SetColor</a:t>
            </a:r>
            <a:r>
              <a:rPr lang="en-US" sz="1200" dirty="0" smtClean="0"/>
              <a:t>(0</a:t>
            </a:r>
            <a:r>
              <a:rPr lang="en-US" sz="1200" dirty="0"/>
              <a:t>, 0, 0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p.Add</a:t>
            </a:r>
            <a:r>
              <a:rPr lang="en-US" sz="1200" dirty="0"/>
              <a:t>("Student Listing");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doc.Add</a:t>
            </a:r>
            <a:r>
              <a:rPr lang="en-US" sz="1200" dirty="0" smtClean="0"/>
              <a:t>(p);</a:t>
            </a:r>
          </a:p>
          <a:p>
            <a:endParaRPr lang="en-US" sz="1200" dirty="0"/>
          </a:p>
          <a:p>
            <a:r>
              <a:rPr lang="en-US" sz="1200" dirty="0" smtClean="0"/>
              <a:t>	float</a:t>
            </a:r>
            <a:r>
              <a:rPr lang="en-US" sz="1200" dirty="0"/>
              <a:t>[] widths = { 10, 20 </a:t>
            </a:r>
            <a:r>
              <a:rPr lang="en-US" sz="1200" dirty="0" smtClean="0"/>
              <a:t>};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PdfPTable</a:t>
            </a:r>
            <a:r>
              <a:rPr lang="en-US" sz="1200" dirty="0" smtClean="0"/>
              <a:t> </a:t>
            </a:r>
            <a:r>
              <a:rPr lang="en-US" sz="1200" dirty="0" err="1"/>
              <a:t>tbl</a:t>
            </a:r>
            <a:r>
              <a:rPr lang="en-US" sz="1200" dirty="0"/>
              <a:t> = new </a:t>
            </a:r>
            <a:r>
              <a:rPr lang="en-US" sz="1200" dirty="0" err="1"/>
              <a:t>PdfPTable</a:t>
            </a:r>
            <a:r>
              <a:rPr lang="en-US" sz="1200" dirty="0"/>
              <a:t>(widths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Phrase </a:t>
            </a:r>
            <a:r>
              <a:rPr lang="en-US" sz="1200" dirty="0"/>
              <a:t>ph1 = new Phrase("No", new </a:t>
            </a:r>
            <a:r>
              <a:rPr lang="en-US" sz="1200" dirty="0" smtClean="0"/>
              <a:t>Font(</a:t>
            </a:r>
            <a:r>
              <a:rPr lang="en-US" sz="1200" dirty="0" err="1" smtClean="0"/>
              <a:t>Font.FontFamily.TIMES_ROMAN</a:t>
            </a:r>
            <a:r>
              <a:rPr lang="en-US" sz="1200" dirty="0"/>
              <a:t>, 10, </a:t>
            </a:r>
            <a:r>
              <a:rPr lang="en-US" sz="1200" dirty="0" err="1" smtClean="0"/>
              <a:t>Font.BOLD</a:t>
            </a:r>
            <a:r>
              <a:rPr lang="en-US" sz="1200" dirty="0" smtClean="0"/>
              <a:t>));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PdfPCell</a:t>
            </a:r>
            <a:r>
              <a:rPr lang="en-US" sz="1200" dirty="0" smtClean="0"/>
              <a:t> </a:t>
            </a:r>
            <a:r>
              <a:rPr lang="en-US" sz="1200" dirty="0"/>
              <a:t>c1 = new </a:t>
            </a:r>
            <a:r>
              <a:rPr lang="en-US" sz="1200" dirty="0" err="1"/>
              <a:t>PdfPCell</a:t>
            </a:r>
            <a:r>
              <a:rPr lang="en-US" sz="1200" dirty="0"/>
              <a:t>(ph1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c1.HorizontalAlignment </a:t>
            </a:r>
            <a:r>
              <a:rPr lang="en-US" sz="1200" dirty="0"/>
              <a:t>= </a:t>
            </a:r>
            <a:r>
              <a:rPr lang="en-US" sz="1200" dirty="0" err="1" smtClean="0"/>
              <a:t>Element.ALIGN_CENTER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tbl.AddCell</a:t>
            </a:r>
            <a:r>
              <a:rPr lang="en-US" sz="1200" dirty="0" smtClean="0"/>
              <a:t>(c1);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doc.Close</a:t>
            </a:r>
            <a:r>
              <a:rPr lang="en-US" sz="1200" dirty="0" smtClean="0"/>
              <a:t>();	byte</a:t>
            </a:r>
            <a:r>
              <a:rPr lang="en-US" sz="1200" dirty="0"/>
              <a:t>[] </a:t>
            </a:r>
            <a:r>
              <a:rPr lang="en-US" sz="1200" dirty="0" err="1"/>
              <a:t>byteArray</a:t>
            </a:r>
            <a:r>
              <a:rPr lang="en-US" sz="1200" dirty="0"/>
              <a:t> = </a:t>
            </a:r>
            <a:r>
              <a:rPr lang="en-US" sz="1200" dirty="0" err="1"/>
              <a:t>ms.ToArray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ms.Flush</a:t>
            </a:r>
            <a:r>
              <a:rPr lang="en-US" sz="1200" dirty="0" smtClean="0"/>
              <a:t>();	</a:t>
            </a:r>
            <a:r>
              <a:rPr lang="en-US" sz="1200" dirty="0" err="1" smtClean="0"/>
              <a:t>ms.Close</a:t>
            </a:r>
            <a:r>
              <a:rPr lang="en-US" sz="1200" dirty="0" smtClean="0"/>
              <a:t>();	</a:t>
            </a:r>
            <a:r>
              <a:rPr lang="en-US" sz="1200" dirty="0" err="1" smtClean="0"/>
              <a:t>ms.Dispose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Response.Clear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Response.AddHeader</a:t>
            </a:r>
            <a:r>
              <a:rPr lang="en-US" sz="1200" dirty="0"/>
              <a:t>("Content-Disposition", "attachment; filename=StudentListing.pdf</a:t>
            </a:r>
            <a:r>
              <a:rPr lang="en-US" sz="1200" dirty="0" smtClean="0"/>
              <a:t>");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Response.AddHeader</a:t>
            </a:r>
            <a:r>
              <a:rPr lang="en-US" sz="1200" dirty="0"/>
              <a:t>("Content-Length", </a:t>
            </a:r>
            <a:r>
              <a:rPr lang="en-US" sz="1200" dirty="0" err="1"/>
              <a:t>byteArray.Length.ToString</a:t>
            </a:r>
            <a:r>
              <a:rPr lang="en-US" sz="1200" dirty="0" smtClean="0"/>
              <a:t>());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Response.ContentType</a:t>
            </a:r>
            <a:r>
              <a:rPr lang="en-US" sz="1200" dirty="0" smtClean="0"/>
              <a:t> </a:t>
            </a:r>
            <a:r>
              <a:rPr lang="en-US" sz="1200" dirty="0"/>
              <a:t>= "application/octet-stream</a:t>
            </a:r>
            <a:r>
              <a:rPr lang="en-US" sz="1200" dirty="0" smtClean="0"/>
              <a:t>";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Response.BinaryWrite</a:t>
            </a:r>
            <a:r>
              <a:rPr lang="en-US" sz="1200" dirty="0" smtClean="0"/>
              <a:t>(</a:t>
            </a:r>
            <a:r>
              <a:rPr lang="en-US" sz="1200" dirty="0" err="1" smtClean="0"/>
              <a:t>byteArray</a:t>
            </a:r>
            <a:r>
              <a:rPr lang="en-US" sz="1200" dirty="0"/>
              <a:t>);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08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Excel Downloading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var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tableContent</a:t>
            </a:r>
            <a:r>
              <a:rPr lang="en-US" sz="1400" dirty="0" smtClean="0">
                <a:latin typeface="+mj-lt"/>
              </a:rPr>
              <a:t>=“&lt;table&gt;&lt;</a:t>
            </a:r>
            <a:r>
              <a:rPr lang="en-US" sz="1400" dirty="0" err="1" smtClean="0">
                <a:latin typeface="+mj-lt"/>
              </a:rPr>
              <a:t>tr</a:t>
            </a:r>
            <a:r>
              <a:rPr lang="en-US" sz="1400" dirty="0" smtClean="0">
                <a:latin typeface="+mj-lt"/>
              </a:rPr>
              <a:t>&gt;</a:t>
            </a:r>
            <a:r>
              <a:rPr lang="en-US" sz="1400" dirty="0">
                <a:latin typeface="+mj-lt"/>
              </a:rPr>
              <a:t>&lt;td&gt;Name&lt;/td</a:t>
            </a:r>
            <a:r>
              <a:rPr lang="en-US" sz="1400" dirty="0" smtClean="0">
                <a:latin typeface="+mj-lt"/>
              </a:rPr>
              <a:t>&gt;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 smtClean="0">
                <a:latin typeface="+mj-lt"/>
              </a:rPr>
              <a:t>td&gt;Address&lt;/</a:t>
            </a:r>
            <a:r>
              <a:rPr lang="en-US" sz="1400" dirty="0">
                <a:latin typeface="+mj-lt"/>
              </a:rPr>
              <a:t>td&gt;</a:t>
            </a:r>
            <a:r>
              <a:rPr lang="en-US" sz="1400" dirty="0" smtClean="0">
                <a:latin typeface="+mj-lt"/>
              </a:rPr>
              <a:t>&lt;/</a:t>
            </a:r>
            <a:r>
              <a:rPr lang="en-US" sz="1400" dirty="0" err="1" smtClean="0">
                <a:latin typeface="+mj-lt"/>
              </a:rPr>
              <a:t>tr</a:t>
            </a:r>
            <a:r>
              <a:rPr lang="en-US" sz="1400" dirty="0" smtClean="0">
                <a:latin typeface="+mj-lt"/>
              </a:rPr>
              <a:t>&gt;&lt;/table&gt;”;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var</a:t>
            </a:r>
            <a:r>
              <a:rPr lang="en-US" sz="1400" dirty="0" smtClean="0">
                <a:latin typeface="+mj-lt"/>
              </a:rPr>
              <a:t> link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err="1">
                <a:latin typeface="+mj-lt"/>
              </a:rPr>
              <a:t>document.createElement</a:t>
            </a:r>
            <a:r>
              <a:rPr lang="en-US" sz="1400" dirty="0">
                <a:latin typeface="+mj-lt"/>
              </a:rPr>
              <a:t>('a</a:t>
            </a:r>
            <a:r>
              <a:rPr lang="en-US" sz="1400" dirty="0" smtClean="0">
                <a:latin typeface="+mj-lt"/>
              </a:rPr>
              <a:t>');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link.href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= '</a:t>
            </a:r>
            <a:r>
              <a:rPr lang="en-US" sz="1400" dirty="0" err="1">
                <a:latin typeface="+mj-lt"/>
              </a:rPr>
              <a:t>data:text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excel;charset</a:t>
            </a:r>
            <a:r>
              <a:rPr lang="en-US" sz="1400" dirty="0">
                <a:latin typeface="+mj-lt"/>
              </a:rPr>
              <a:t>=utf-8,' + </a:t>
            </a:r>
            <a:r>
              <a:rPr lang="en-US" sz="1400" dirty="0" err="1">
                <a:latin typeface="+mj-lt"/>
              </a:rPr>
              <a:t>encodeURIComponent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tableContent</a:t>
            </a:r>
            <a:r>
              <a:rPr lang="en-US" sz="14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link.download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smtClean="0">
                <a:latin typeface="+mj-lt"/>
              </a:rPr>
              <a:t>‘MyExcel.xls';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document.body.appendChild</a:t>
            </a:r>
            <a:r>
              <a:rPr lang="en-US" sz="1400" dirty="0" smtClean="0">
                <a:latin typeface="+mj-lt"/>
              </a:rPr>
              <a:t>(link);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link.click</a:t>
            </a:r>
            <a:r>
              <a:rPr lang="en-US" sz="1400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document.body.removeChild</a:t>
            </a:r>
            <a:r>
              <a:rPr lang="en-US" sz="1400" dirty="0" smtClean="0">
                <a:latin typeface="+mj-lt"/>
              </a:rPr>
              <a:t>(link)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e.preventDefault</a:t>
            </a:r>
            <a:r>
              <a:rPr lang="en-US" sz="1400" dirty="0">
                <a:latin typeface="+mj-lt"/>
              </a:rPr>
              <a:t>();</a:t>
            </a:r>
            <a:endParaRPr lang="en-US" sz="14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IIS 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Internet Information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Accept requests from clients and return appropriate responses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Useful protocols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Http with port 80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Https with port 443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Ftp with port 21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Sftp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with port 22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Deployment on IIS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Build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Publish on Build 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Select IIS,FTP,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etc</a:t>
            </a:r>
            <a:endParaRPr lang="en-US" sz="1600" dirty="0" smtClean="0">
              <a:latin typeface="+mj-lt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configure and Publish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Choose File System in publish method and specify Target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Global.asax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file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Mainly contain application-level and session-level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979200-5409-4A9A-A062-025AD821B10B}"/>
              </a:ext>
            </a:extLst>
          </p:cNvPr>
          <p:cNvSpPr txBox="1"/>
          <p:nvPr/>
        </p:nvSpPr>
        <p:spPr>
          <a:xfrm>
            <a:off x="2173357" y="3538330"/>
            <a:ext cx="633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Application_Start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FilterConfig.RegisterGlobalFilters</a:t>
            </a:r>
            <a:r>
              <a:rPr lang="en-US" dirty="0"/>
              <a:t>(</a:t>
            </a:r>
            <a:r>
              <a:rPr lang="en-US" dirty="0" err="1"/>
              <a:t>GlobalFilters.Filters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RouteConfig.RegisterRoutes</a:t>
            </a:r>
            <a:r>
              <a:rPr lang="en-US" dirty="0"/>
              <a:t>(</a:t>
            </a:r>
            <a:r>
              <a:rPr lang="en-US" dirty="0" err="1"/>
              <a:t>RouteTable.Routes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BundleConfig.RegisterBundles</a:t>
            </a:r>
            <a:r>
              <a:rPr lang="en-US" dirty="0"/>
              <a:t>(</a:t>
            </a:r>
            <a:r>
              <a:rPr lang="en-US" dirty="0" err="1"/>
              <a:t>BundleTable.Bundles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396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FTP Server Component Installing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Control Panel &gt; Programs and Features&gt; Turn Windows Features on or off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Expand Internet Information Services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- Check all under FTP Server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- Check IIS Management Console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Setting up user account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Open PC settings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Click Accounts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Select Other Account And add an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Sign in without Microsoft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Click Local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Enter credentials for that account and click finish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08867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FTP Site Setting 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027538" cy="47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Type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inetmgr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in run box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Right-click on Sites and click Add FTP 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Enter desired ftp site name and choose path to files, then Next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Check No SSL and click Next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Check Basic and select Specified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Type user name and check Read and Write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>
              <a:latin typeface="+mj-lt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File Uploading on </a:t>
            </a:r>
            <a:r>
              <a:rPr lang="en-US" dirty="0" smtClean="0"/>
              <a:t>FTP (View)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614860"/>
            <a:ext cx="5034942" cy="157910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HTML</a:t>
            </a:r>
          </a:p>
          <a:p>
            <a:pPr marL="0" indent="0">
              <a:buNone/>
            </a:pPr>
            <a:r>
              <a:rPr lang="en-US" sz="1100" dirty="0"/>
              <a:t>&lt;input type="file" id</a:t>
            </a:r>
            <a:r>
              <a:rPr lang="en-US" sz="1100" dirty="0" smtClean="0"/>
              <a:t>=“</a:t>
            </a:r>
            <a:r>
              <a:rPr lang="en-US" sz="1100" dirty="0" err="1" smtClean="0"/>
              <a:t>fupFile</a:t>
            </a:r>
            <a:r>
              <a:rPr lang="en-US" sz="1100" dirty="0" smtClean="0"/>
              <a:t>" </a:t>
            </a:r>
            <a:r>
              <a:rPr lang="en-US" sz="1100" dirty="0"/>
              <a:t>/&gt;</a:t>
            </a:r>
          </a:p>
          <a:p>
            <a:pPr marL="0" indent="0">
              <a:buNone/>
            </a:pPr>
            <a:r>
              <a:rPr lang="en-US" sz="1100" dirty="0"/>
              <a:t>&lt;input type="button" id="</a:t>
            </a:r>
            <a:r>
              <a:rPr lang="en-US" sz="1100" dirty="0" err="1"/>
              <a:t>btnUpload</a:t>
            </a:r>
            <a:r>
              <a:rPr lang="en-US" sz="1100" dirty="0"/>
              <a:t>" value="</a:t>
            </a:r>
            <a:r>
              <a:rPr lang="en-US" sz="1100" dirty="0" smtClean="0"/>
              <a:t>Upload" </a:t>
            </a:r>
            <a:r>
              <a:rPr lang="en-US" sz="1100" dirty="0"/>
              <a:t>/&gt;</a:t>
            </a:r>
            <a:endParaRPr lang="en-US" sz="1100" dirty="0" smtClean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17"/>
          <p:cNvSpPr txBox="1">
            <a:spLocks/>
          </p:cNvSpPr>
          <p:nvPr/>
        </p:nvSpPr>
        <p:spPr>
          <a:xfrm>
            <a:off x="5689008" y="1589597"/>
            <a:ext cx="6144672" cy="499087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Script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fileUpload</a:t>
            </a:r>
            <a:r>
              <a:rPr lang="en-US" dirty="0"/>
              <a:t> = </a:t>
            </a:r>
            <a:r>
              <a:rPr lang="en-US" dirty="0" smtClean="0"/>
              <a:t>$("#</a:t>
            </a:r>
            <a:r>
              <a:rPr lang="en-US" dirty="0" err="1" smtClean="0"/>
              <a:t>fupFile</a:t>
            </a:r>
            <a:r>
              <a:rPr lang="en-US" dirty="0" smtClean="0"/>
              <a:t>").</a:t>
            </a:r>
            <a:r>
              <a:rPr lang="en-US" dirty="0"/>
              <a:t>get(0</a:t>
            </a:r>
            <a:r>
              <a:rPr lang="en-US" dirty="0" smtClean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files = </a:t>
            </a:r>
            <a:r>
              <a:rPr lang="en-US" dirty="0" err="1"/>
              <a:t>fileUpload.files</a:t>
            </a:r>
            <a:r>
              <a:rPr lang="en-US" dirty="0" smtClean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fileData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 smtClean="0"/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 smtClean="0"/>
              <a:t>fileData.append</a:t>
            </a:r>
            <a:r>
              <a:rPr lang="en-US" dirty="0" smtClean="0"/>
              <a:t>(files[0</a:t>
            </a:r>
            <a:r>
              <a:rPr lang="en-US" dirty="0"/>
              <a:t>].name, files[0</a:t>
            </a:r>
            <a:r>
              <a:rPr lang="en-US" dirty="0" smtClean="0"/>
              <a:t>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$.</a:t>
            </a:r>
            <a:r>
              <a:rPr lang="en-US" dirty="0" err="1"/>
              <a:t>ajax</a:t>
            </a:r>
            <a:r>
              <a:rPr lang="en-US" dirty="0" smtClean="0"/>
              <a:t>({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url</a:t>
            </a:r>
            <a:r>
              <a:rPr lang="en-US" dirty="0"/>
              <a:t>: '/</a:t>
            </a:r>
            <a:r>
              <a:rPr lang="en-US" dirty="0" err="1"/>
              <a:t>FileAttach</a:t>
            </a:r>
            <a:r>
              <a:rPr lang="en-US" dirty="0"/>
              <a:t>/</a:t>
            </a:r>
            <a:r>
              <a:rPr lang="en-US" dirty="0" err="1"/>
              <a:t>UploadFiles</a:t>
            </a:r>
            <a:r>
              <a:rPr lang="en-US" dirty="0" smtClean="0"/>
              <a:t>',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type</a:t>
            </a:r>
            <a:r>
              <a:rPr lang="en-US" dirty="0"/>
              <a:t>: "POST</a:t>
            </a:r>
            <a:r>
              <a:rPr lang="en-US" dirty="0" smtClean="0"/>
              <a:t>",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contentType</a:t>
            </a:r>
            <a:r>
              <a:rPr lang="en-US" dirty="0"/>
              <a:t>: false, </a:t>
            </a:r>
            <a:endParaRPr lang="en-US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processData</a:t>
            </a:r>
            <a:r>
              <a:rPr lang="en-US" dirty="0"/>
              <a:t>: false, </a:t>
            </a:r>
            <a:endParaRPr lang="en-US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fileData</a:t>
            </a:r>
            <a:r>
              <a:rPr lang="en-US" dirty="0" smtClean="0"/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success: function (result) {  alert(result);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            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 smtClean="0"/>
              <a:t>File Uploading on </a:t>
            </a:r>
            <a:r>
              <a:rPr lang="en-US" dirty="0" smtClean="0"/>
              <a:t>FTP (Controller)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401" y="1290771"/>
            <a:ext cx="7675808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HttpPost</a:t>
            </a:r>
            <a:r>
              <a:rPr lang="en-US" sz="1400" dirty="0"/>
              <a:t>]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ActionResult</a:t>
            </a:r>
            <a:r>
              <a:rPr lang="en-US" sz="1400" dirty="0"/>
              <a:t> </a:t>
            </a:r>
            <a:r>
              <a:rPr lang="en-US" sz="1400" dirty="0" err="1"/>
              <a:t>UploadFiles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try{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HttpPostedFileBase</a:t>
            </a:r>
            <a:r>
              <a:rPr lang="en-US" sz="1400" dirty="0"/>
              <a:t> </a:t>
            </a:r>
            <a:r>
              <a:rPr lang="en-US" sz="1400" dirty="0" err="1"/>
              <a:t>attachFile</a:t>
            </a:r>
            <a:r>
              <a:rPr lang="en-US" sz="1400" dirty="0"/>
              <a:t> = </a:t>
            </a:r>
            <a:r>
              <a:rPr lang="en-US" sz="1400" dirty="0" err="1"/>
              <a:t>Request.Files</a:t>
            </a:r>
            <a:r>
              <a:rPr lang="en-US" sz="1400" dirty="0"/>
              <a:t>[0];</a:t>
            </a:r>
          </a:p>
          <a:p>
            <a:r>
              <a:rPr lang="en-US" sz="1400" dirty="0"/>
              <a:t>                Stream </a:t>
            </a:r>
            <a:r>
              <a:rPr lang="en-US" sz="1400" dirty="0" err="1"/>
              <a:t>streamObj</a:t>
            </a:r>
            <a:r>
              <a:rPr lang="en-US" sz="1400" dirty="0"/>
              <a:t> = </a:t>
            </a:r>
            <a:r>
              <a:rPr lang="en-US" sz="1400" dirty="0" err="1"/>
              <a:t>attachFile.InputStream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byte[] buffer = new byte[</a:t>
            </a:r>
            <a:r>
              <a:rPr lang="en-US" sz="1400" dirty="0" err="1"/>
              <a:t>attachFile.ContentLength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streamObj.Read</a:t>
            </a:r>
            <a:r>
              <a:rPr lang="en-US" sz="1400" dirty="0"/>
              <a:t>(buffer, 0, </a:t>
            </a:r>
            <a:r>
              <a:rPr lang="en-US" sz="1400" dirty="0" err="1"/>
              <a:t>buffer.Length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streamObj.Close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streamObj</a:t>
            </a:r>
            <a:r>
              <a:rPr lang="en-US" sz="1400" dirty="0"/>
              <a:t> = null;</a:t>
            </a:r>
          </a:p>
          <a:p>
            <a:r>
              <a:rPr lang="en-US" sz="1400" dirty="0"/>
              <a:t>                string </a:t>
            </a:r>
            <a:r>
              <a:rPr lang="en-US" sz="1400" dirty="0" err="1"/>
              <a:t>ftpurl</a:t>
            </a:r>
            <a:r>
              <a:rPr lang="en-US" sz="1400" dirty="0"/>
              <a:t> = </a:t>
            </a:r>
            <a:r>
              <a:rPr lang="en-US" sz="1400" dirty="0" err="1"/>
              <a:t>String.Format</a:t>
            </a:r>
            <a:r>
              <a:rPr lang="en-US" sz="1400" dirty="0"/>
              <a:t>("{0}/{1}", "ftp://localhost", </a:t>
            </a:r>
            <a:r>
              <a:rPr lang="en-US" sz="1400" dirty="0" err="1"/>
              <a:t>attachFile.FileName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requestObj</a:t>
            </a:r>
            <a:r>
              <a:rPr lang="en-US" sz="1400" dirty="0"/>
              <a:t> = </a:t>
            </a:r>
            <a:r>
              <a:rPr lang="en-US" sz="1400" dirty="0" err="1"/>
              <a:t>FtpWebRequest.Create</a:t>
            </a:r>
            <a:r>
              <a:rPr lang="en-US" sz="1400" dirty="0"/>
              <a:t>(</a:t>
            </a:r>
            <a:r>
              <a:rPr lang="en-US" sz="1400" dirty="0" err="1"/>
              <a:t>ftpurl</a:t>
            </a:r>
            <a:r>
              <a:rPr lang="en-US" sz="1400" dirty="0"/>
              <a:t>) as </a:t>
            </a:r>
            <a:r>
              <a:rPr lang="en-US" sz="1400" dirty="0" err="1"/>
              <a:t>FtpWebRequest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requestObj.Method</a:t>
            </a:r>
            <a:r>
              <a:rPr lang="en-US" sz="1400" dirty="0"/>
              <a:t> = </a:t>
            </a:r>
            <a:r>
              <a:rPr lang="en-US" sz="1400" dirty="0" err="1"/>
              <a:t>WebRequestMethods.Ftp.UploadFile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requestObj.Credentials</a:t>
            </a:r>
            <a:r>
              <a:rPr lang="en-US" sz="1400" dirty="0"/>
              <a:t> = new </a:t>
            </a:r>
            <a:r>
              <a:rPr lang="en-US" sz="1400" dirty="0" err="1"/>
              <a:t>NetworkCredential</a:t>
            </a:r>
            <a:r>
              <a:rPr lang="en-US" sz="1400" dirty="0"/>
              <a:t>("</a:t>
            </a:r>
            <a:r>
              <a:rPr lang="en-US" sz="1400" dirty="0" err="1"/>
              <a:t>myftpuser</a:t>
            </a:r>
            <a:r>
              <a:rPr lang="en-US" sz="1400" dirty="0"/>
              <a:t>", "</a:t>
            </a:r>
            <a:r>
              <a:rPr lang="en-US" sz="1400" dirty="0" err="1"/>
              <a:t>sa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requestStream</a:t>
            </a:r>
            <a:r>
              <a:rPr lang="en-US" sz="1400" dirty="0"/>
              <a:t> = </a:t>
            </a:r>
            <a:r>
              <a:rPr lang="en-US" sz="1400" dirty="0" err="1"/>
              <a:t>requestObj.GetRequestStream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requestStream.Write</a:t>
            </a:r>
            <a:r>
              <a:rPr lang="en-US" sz="1400" dirty="0"/>
              <a:t>(buffer, 0, </a:t>
            </a:r>
            <a:r>
              <a:rPr lang="en-US" sz="1400" dirty="0" err="1"/>
              <a:t>buffer.Length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requestStream.Flush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requestStream.Close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requestObj</a:t>
            </a:r>
            <a:r>
              <a:rPr lang="en-US" sz="1400" dirty="0"/>
              <a:t> = null;</a:t>
            </a:r>
          </a:p>
          <a:p>
            <a:r>
              <a:rPr lang="en-US" sz="1400" dirty="0"/>
              <a:t>                return </a:t>
            </a:r>
            <a:r>
              <a:rPr lang="en-US" sz="1400" dirty="0" err="1"/>
              <a:t>Json</a:t>
            </a:r>
            <a:r>
              <a:rPr lang="en-US" sz="1400" dirty="0"/>
              <a:t>("File Uploaded Successfully!");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catch (Exception ex){</a:t>
            </a:r>
          </a:p>
          <a:p>
            <a:r>
              <a:rPr lang="en-US" sz="1400" dirty="0"/>
              <a:t>                return </a:t>
            </a:r>
            <a:r>
              <a:rPr lang="en-US" sz="1400" dirty="0" err="1"/>
              <a:t>Json</a:t>
            </a:r>
            <a:r>
              <a:rPr lang="en-US" sz="1400" dirty="0"/>
              <a:t>(</a:t>
            </a:r>
            <a:r>
              <a:rPr lang="en-US" sz="1400" dirty="0" err="1"/>
              <a:t>ex.Message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819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PATTERN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{controller}/{action}/{id}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/>
              <a:t>RegisterRoutes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 in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RouteConfig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1A5093-D476-49FC-AA5E-F5E1B0445F35}"/>
              </a:ext>
            </a:extLst>
          </p:cNvPr>
          <p:cNvSpPr txBox="1"/>
          <p:nvPr/>
        </p:nvSpPr>
        <p:spPr>
          <a:xfrm>
            <a:off x="1060175" y="3896139"/>
            <a:ext cx="10109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routes.MapRoute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"Default",</a:t>
            </a:r>
          </a:p>
          <a:p>
            <a:r>
              <a:rPr lang="en-US" dirty="0"/>
              <a:t>                url: "{controller}/{action}/{id}",</a:t>
            </a:r>
          </a:p>
          <a:p>
            <a:r>
              <a:rPr lang="en-US" dirty="0"/>
              <a:t>                defaults: new { controller = "Home", action = "Index", id = </a:t>
            </a:r>
            <a:r>
              <a:rPr lang="en-US" dirty="0" err="1"/>
              <a:t>UrlParameter.Optional</a:t>
            </a:r>
            <a:r>
              <a:rPr lang="en-US" dirty="0"/>
              <a:t> }</a:t>
            </a:r>
          </a:p>
          <a:p>
            <a:r>
              <a:rPr lang="en-US" dirty="0"/>
              <a:t>            );</a:t>
            </a:r>
          </a:p>
        </p:txBody>
      </p:sp>
    </p:spTree>
    <p:extLst>
      <p:ext uri="{BB962C8B-B14F-4D97-AF65-F5344CB8AC3E}">
        <p14:creationId xmlns:p14="http://schemas.microsoft.com/office/powerpoint/2010/main" val="4467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 incoming URL request by its Action method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 with Controller word in name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Extend from </a:t>
            </a:r>
            <a:r>
              <a:rPr lang="en-US" sz="16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System.Web.Mvc.Controller</a:t>
            </a:r>
            <a:endPara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useful attributes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HttpGet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HttpPost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HttpPut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HttpDelete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ActionName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(“Create”)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 METHOD Return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string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View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another action (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RedirectToAction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Returning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JsonResult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8867"/>
            <a:ext cx="6877119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 Attributes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HttpGet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HttpPost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HttpPut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HttpDelete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Layout  Page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Similar to Master page in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Aspx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null to Layout property if page doesn’t want to use layout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be set specific layout page in Layout property of page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 Layout setting is in _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ViewStart.cshtml</a:t>
            </a:r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_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ViewStart.cshtml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in under Controller related View folder, that layout page is taking first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COOKIES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stored in client side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629" y="2936383"/>
            <a:ext cx="7366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//setting cookie</a:t>
            </a:r>
          </a:p>
          <a:p>
            <a:r>
              <a:rPr lang="en-US" sz="1600" dirty="0" err="1" smtClean="0">
                <a:latin typeface="+mj-lt"/>
              </a:rPr>
              <a:t>HttpCookie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httpCookie</a:t>
            </a:r>
            <a:r>
              <a:rPr lang="en-US" sz="1600" dirty="0">
                <a:latin typeface="+mj-lt"/>
              </a:rPr>
              <a:t> = new </a:t>
            </a:r>
            <a:r>
              <a:rPr lang="en-US" sz="1600" dirty="0" err="1">
                <a:latin typeface="+mj-lt"/>
              </a:rPr>
              <a:t>HttpCookie</a:t>
            </a:r>
            <a:r>
              <a:rPr lang="en-US" sz="1600" dirty="0">
                <a:latin typeface="+mj-lt"/>
              </a:rPr>
              <a:t>("</a:t>
            </a:r>
            <a:r>
              <a:rPr lang="en-US" sz="1600" dirty="0" err="1">
                <a:latin typeface="+mj-lt"/>
              </a:rPr>
              <a:t>myCookie</a:t>
            </a:r>
            <a:r>
              <a:rPr lang="en-US" sz="1600" dirty="0">
                <a:latin typeface="+mj-lt"/>
              </a:rPr>
              <a:t>");</a:t>
            </a:r>
          </a:p>
          <a:p>
            <a:r>
              <a:rPr lang="en-US" sz="1600" dirty="0" err="1" smtClean="0">
                <a:latin typeface="+mj-lt"/>
              </a:rPr>
              <a:t>httpCookie.Value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“</a:t>
            </a:r>
            <a:r>
              <a:rPr lang="en-US" sz="1600" dirty="0" err="1" smtClean="0">
                <a:latin typeface="+mj-lt"/>
              </a:rPr>
              <a:t>AdminUser</a:t>
            </a:r>
            <a:r>
              <a:rPr lang="en-US" sz="1600" dirty="0" smtClean="0">
                <a:latin typeface="+mj-lt"/>
              </a:rPr>
              <a:t>";</a:t>
            </a:r>
            <a:endParaRPr lang="en-US" sz="1600" dirty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httpCookie.Expires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DateTime.Now.AddDays</a:t>
            </a:r>
            <a:r>
              <a:rPr lang="en-US" sz="1600" dirty="0">
                <a:latin typeface="+mj-lt"/>
              </a:rPr>
              <a:t>(1);</a:t>
            </a:r>
          </a:p>
          <a:p>
            <a:r>
              <a:rPr lang="en-US" sz="1600" dirty="0" err="1" smtClean="0">
                <a:latin typeface="+mj-lt"/>
              </a:rPr>
              <a:t>Response.SetCookie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httpCookie</a:t>
            </a:r>
            <a:r>
              <a:rPr lang="en-US" sz="1600" dirty="0" smtClean="0">
                <a:latin typeface="+mj-lt"/>
              </a:rPr>
              <a:t>);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//getting cookie value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string </a:t>
            </a:r>
            <a:r>
              <a:rPr lang="en-US" sz="1600" dirty="0" err="1">
                <a:latin typeface="+mj-lt"/>
              </a:rPr>
              <a:t>myCookies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Request.Cookies</a:t>
            </a:r>
            <a:r>
              <a:rPr lang="en-US" sz="1600" dirty="0">
                <a:latin typeface="+mj-lt"/>
              </a:rPr>
              <a:t>["</a:t>
            </a:r>
            <a:r>
              <a:rPr lang="en-US" sz="1600" dirty="0" err="1">
                <a:latin typeface="+mj-lt"/>
              </a:rPr>
              <a:t>myCookie</a:t>
            </a:r>
            <a:r>
              <a:rPr lang="en-US" sz="1600" dirty="0">
                <a:latin typeface="+mj-lt"/>
              </a:rPr>
              <a:t>"].Value;</a:t>
            </a:r>
          </a:p>
        </p:txBody>
      </p:sp>
    </p:spTree>
    <p:extLst>
      <p:ext uri="{BB962C8B-B14F-4D97-AF65-F5344CB8AC3E}">
        <p14:creationId xmlns:p14="http://schemas.microsoft.com/office/powerpoint/2010/main" val="34719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11060</TotalTime>
  <Words>1372</Words>
  <Application>Microsoft Office PowerPoint</Application>
  <PresentationFormat>Widescreen</PresentationFormat>
  <Paragraphs>354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Wingdings</vt:lpstr>
      <vt:lpstr>WelcomeDoc</vt:lpstr>
      <vt:lpstr>ASP.NET MVC</vt:lpstr>
      <vt:lpstr>IDE,.Net Framework and MVC version</vt:lpstr>
      <vt:lpstr>Global.asax</vt:lpstr>
      <vt:lpstr>ROUTING PATTERN</vt:lpstr>
      <vt:lpstr>CONTROLLER</vt:lpstr>
      <vt:lpstr>CONTROLLER METHOD Return</vt:lpstr>
      <vt:lpstr>Http Attributes</vt:lpstr>
      <vt:lpstr>Layout  Page</vt:lpstr>
      <vt:lpstr>COOKIES</vt:lpstr>
      <vt:lpstr>SESSION</vt:lpstr>
      <vt:lpstr>RAZOR VIEW ENGINE</vt:lpstr>
      <vt:lpstr>Some Important Razor Controls</vt:lpstr>
      <vt:lpstr>VIEW</vt:lpstr>
      <vt:lpstr>MODEL</vt:lpstr>
      <vt:lpstr>VIEWDATA</vt:lpstr>
      <vt:lpstr>VIEWBAG</vt:lpstr>
      <vt:lpstr>Form submitting</vt:lpstr>
      <vt:lpstr>System.ComponentModel.DataAnnotations</vt:lpstr>
      <vt:lpstr>Passing Dropdownlist by Controller’s action</vt:lpstr>
      <vt:lpstr>Dropdownlist in view</vt:lpstr>
      <vt:lpstr>Calling Action using Ajax</vt:lpstr>
      <vt:lpstr>Action called by Ajax</vt:lpstr>
      <vt:lpstr>Same named Actions with post and get</vt:lpstr>
      <vt:lpstr>jQuery DatePicker</vt:lpstr>
      <vt:lpstr>Itextsharp</vt:lpstr>
      <vt:lpstr>Itextsharp Example</vt:lpstr>
      <vt:lpstr>Excel Downloading</vt:lpstr>
      <vt:lpstr>IIS Server</vt:lpstr>
      <vt:lpstr>Deployment on IIS</vt:lpstr>
      <vt:lpstr>FTP Server Component Installing</vt:lpstr>
      <vt:lpstr>Setting up user account</vt:lpstr>
      <vt:lpstr>FTP Site Setting up</vt:lpstr>
      <vt:lpstr>File Uploading on FTP (View)</vt:lpstr>
      <vt:lpstr>File Uploading on FTP (Controller)</vt:lpstr>
      <vt:lpstr>Any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AyeAyeMyaing</cp:lastModifiedBy>
  <cp:revision>234</cp:revision>
  <dcterms:created xsi:type="dcterms:W3CDTF">2019-04-15T04:40:22Z</dcterms:created>
  <dcterms:modified xsi:type="dcterms:W3CDTF">2020-01-22T14:53:42Z</dcterms:modified>
  <cp:version/>
</cp:coreProperties>
</file>