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64" r:id="rId7"/>
    <p:sldId id="265" r:id="rId8"/>
    <p:sldId id="274" r:id="rId9"/>
    <p:sldId id="266" r:id="rId10"/>
    <p:sldId id="288" r:id="rId11"/>
    <p:sldId id="289" r:id="rId12"/>
    <p:sldId id="290" r:id="rId13"/>
    <p:sldId id="267" r:id="rId14"/>
    <p:sldId id="291" r:id="rId15"/>
    <p:sldId id="269" r:id="rId16"/>
    <p:sldId id="271" r:id="rId17"/>
    <p:sldId id="276" r:id="rId18"/>
    <p:sldId id="268" r:id="rId19"/>
    <p:sldId id="275" r:id="rId20"/>
    <p:sldId id="272" r:id="rId21"/>
    <p:sldId id="270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PAddress:portNo/api/myvalues/lis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Asp.net web </a:t>
            </a:r>
            <a:r>
              <a:rPr lang="en-US" sz="5400" dirty="0" err="1" smtClean="0">
                <a:latin typeface="Rockwell" panose="02060603020205020403" pitchFamily="18" charset="0"/>
              </a:rPr>
              <a:t>api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Thet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lwin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request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Header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additional information in request such as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type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authentication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content-type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Body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especially actual data sent to server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response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Body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response data sent from server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Status 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status value to specify the process status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- 200 OK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- 204 No Content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- 401 Unauthorized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- 404 Resource Not Found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- 500 Internal server error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Application to test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77760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Fiddler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Postman</a:t>
            </a:r>
            <a:endParaRPr lang="en-US" dirty="0"/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Content negotiation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Blueprint for creating objects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this feature started from ES6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restrict changes use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allows only at initialize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if not and only in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6297" y="1750423"/>
            <a:ext cx="531658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Distance{</a:t>
            </a:r>
          </a:p>
          <a:p>
            <a:r>
              <a:rPr lang="en-US" dirty="0" smtClean="0"/>
              <a:t>	feet : number;</a:t>
            </a:r>
          </a:p>
          <a:p>
            <a:r>
              <a:rPr lang="en-US" dirty="0"/>
              <a:t>	</a:t>
            </a:r>
            <a:r>
              <a:rPr lang="en-US" dirty="0" smtClean="0"/>
              <a:t>inches : number;</a:t>
            </a:r>
          </a:p>
          <a:p>
            <a:r>
              <a:rPr lang="en-US" dirty="0"/>
              <a:t>	</a:t>
            </a:r>
            <a:r>
              <a:rPr lang="en-US" dirty="0" smtClean="0"/>
              <a:t>constructor(feet : number, inches : number){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this.feet</a:t>
            </a:r>
            <a:r>
              <a:rPr lang="en-US" dirty="0" smtClean="0"/>
              <a:t>=feet; </a:t>
            </a:r>
            <a:r>
              <a:rPr lang="en-US" dirty="0" err="1" smtClean="0"/>
              <a:t>this.inches</a:t>
            </a:r>
            <a:r>
              <a:rPr lang="en-US" dirty="0" smtClean="0"/>
              <a:t>=inches;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print(){</a:t>
            </a:r>
          </a:p>
          <a:p>
            <a:r>
              <a:rPr lang="en-US" dirty="0" smtClean="0"/>
              <a:t>		Console.log(</a:t>
            </a:r>
            <a:r>
              <a:rPr lang="en-US" dirty="0" err="1" smtClean="0"/>
              <a:t>this.feet</a:t>
            </a:r>
            <a:r>
              <a:rPr lang="en-US" dirty="0" smtClean="0"/>
              <a:t> + “</a:t>
            </a:r>
            <a:r>
              <a:rPr lang="en-US" dirty="0" err="1" smtClean="0"/>
              <a:t>ft</a:t>
            </a:r>
            <a:r>
              <a:rPr lang="en-US" dirty="0" smtClean="0"/>
              <a:t>, ”+</a:t>
            </a:r>
            <a:r>
              <a:rPr lang="en-US" dirty="0" err="1" smtClean="0"/>
              <a:t>this.inches+”in</a:t>
            </a:r>
            <a:r>
              <a:rPr lang="en-US" dirty="0" smtClean="0"/>
              <a:t>”);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et d1=new Distance(5,6);</a:t>
            </a:r>
          </a:p>
          <a:p>
            <a:r>
              <a:rPr lang="en-US" dirty="0" smtClean="0"/>
              <a:t>d1.print();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1408" y="4810476"/>
            <a:ext cx="43499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readonly</a:t>
            </a:r>
            <a:r>
              <a:rPr lang="en-US" dirty="0" smtClean="0"/>
              <a:t> pi=3.142;</a:t>
            </a:r>
          </a:p>
          <a:p>
            <a:endParaRPr lang="en-US" dirty="0"/>
          </a:p>
          <a:p>
            <a:r>
              <a:rPr lang="en-US" dirty="0" smtClean="0"/>
              <a:t>console.log(pi); // ok</a:t>
            </a:r>
          </a:p>
          <a:p>
            <a:r>
              <a:rPr lang="en-US" dirty="0" smtClean="0"/>
              <a:t>pi=3.14; // not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Classes (with member </a:t>
            </a:r>
            <a:r>
              <a:rPr lang="en-US" dirty="0" err="1" smtClean="0">
                <a:latin typeface="Rockwell" panose="02060603020205020403" pitchFamily="18" charset="0"/>
              </a:rPr>
              <a:t>varables</a:t>
            </a:r>
            <a:r>
              <a:rPr lang="en-US" dirty="0" smtClean="0">
                <a:latin typeface="Rockwell" panose="02060603020205020403" pitchFamily="18" charset="0"/>
              </a:rPr>
              <a:t>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576" y="1456893"/>
            <a:ext cx="102063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Distance{</a:t>
            </a:r>
          </a:p>
          <a:p>
            <a:r>
              <a:rPr lang="en-US" dirty="0" smtClean="0"/>
              <a:t>	constructor(private feet : number, private inches : number){</a:t>
            </a:r>
          </a:p>
          <a:p>
            <a:r>
              <a:rPr lang="en-US" dirty="0" smtClean="0"/>
              <a:t>	}// feet and inches act as member variables</a:t>
            </a:r>
          </a:p>
          <a:p>
            <a:r>
              <a:rPr lang="en-US" dirty="0"/>
              <a:t>	</a:t>
            </a:r>
            <a:r>
              <a:rPr lang="en-US" dirty="0" err="1" smtClean="0"/>
              <a:t>setDistance</a:t>
            </a:r>
            <a:r>
              <a:rPr lang="en-US" dirty="0" smtClean="0"/>
              <a:t>(feet : number, inches : number)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this.feet</a:t>
            </a:r>
            <a:r>
              <a:rPr lang="en-US" dirty="0" smtClean="0"/>
              <a:t>=feet;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this.inches</a:t>
            </a:r>
            <a:r>
              <a:rPr lang="en-US" dirty="0" smtClean="0"/>
              <a:t>=inches;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print(){</a:t>
            </a:r>
          </a:p>
          <a:p>
            <a:r>
              <a:rPr lang="en-US" dirty="0" smtClean="0"/>
              <a:t>		Console.log(</a:t>
            </a:r>
            <a:r>
              <a:rPr lang="en-US" dirty="0" err="1" smtClean="0"/>
              <a:t>this.feet</a:t>
            </a:r>
            <a:r>
              <a:rPr lang="en-US" dirty="0" smtClean="0"/>
              <a:t> + “</a:t>
            </a:r>
            <a:r>
              <a:rPr lang="en-US" dirty="0" err="1" smtClean="0"/>
              <a:t>ft</a:t>
            </a:r>
            <a:r>
              <a:rPr lang="en-US" dirty="0" smtClean="0"/>
              <a:t>, ”+</a:t>
            </a:r>
            <a:r>
              <a:rPr lang="en-US" dirty="0" err="1" smtClean="0"/>
              <a:t>this.inches+”in</a:t>
            </a:r>
            <a:r>
              <a:rPr lang="en-US" dirty="0" smtClean="0"/>
              <a:t>”);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et d1=new Distance();</a:t>
            </a:r>
          </a:p>
          <a:p>
            <a:r>
              <a:rPr lang="en-US" dirty="0" smtClean="0"/>
              <a:t>d1.setDistance(4,9);</a:t>
            </a:r>
          </a:p>
          <a:p>
            <a:r>
              <a:rPr lang="en-US" dirty="0" smtClean="0"/>
              <a:t>d1.print();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Inheritance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Reusing existing features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Extending with new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ccess fields &amp; methods from Parent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super.something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Modifiers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private (within its class only)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protected (itself &amp; derived)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public (anywhere)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support multiple constructors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0" y="1613647"/>
            <a:ext cx="522790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DistanceSymbol</a:t>
            </a:r>
            <a:r>
              <a:rPr lang="en-US" dirty="0" smtClean="0"/>
              <a:t> extends Distance{</a:t>
            </a:r>
          </a:p>
          <a:p>
            <a:r>
              <a:rPr lang="en-US" dirty="0" smtClean="0"/>
              <a:t>	constructor(feet : number, inches : number){</a:t>
            </a:r>
          </a:p>
          <a:p>
            <a:r>
              <a:rPr lang="en-US" dirty="0" smtClean="0"/>
              <a:t>		super(feet, inches);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print(){</a:t>
            </a:r>
          </a:p>
          <a:p>
            <a:r>
              <a:rPr lang="en-US" dirty="0" smtClean="0"/>
              <a:t>		Console.log(</a:t>
            </a:r>
            <a:r>
              <a:rPr lang="en-US" dirty="0" err="1" smtClean="0"/>
              <a:t>this.feet</a:t>
            </a:r>
            <a:r>
              <a:rPr lang="en-US" dirty="0" smtClean="0"/>
              <a:t> + “ ‘, ”+</a:t>
            </a:r>
            <a:r>
              <a:rPr lang="en-US" dirty="0" err="1" smtClean="0"/>
              <a:t>this.inches</a:t>
            </a:r>
            <a:r>
              <a:rPr lang="en-US" dirty="0" smtClean="0"/>
              <a:t>+”</a:t>
            </a:r>
            <a:r>
              <a:rPr lang="en-US" dirty="0"/>
              <a:t> </a:t>
            </a:r>
            <a:r>
              <a:rPr lang="en-US" dirty="0" smtClean="0"/>
              <a:t>\” ”);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et d1=new </a:t>
            </a:r>
            <a:r>
              <a:rPr lang="en-US" dirty="0" err="1" smtClean="0"/>
              <a:t>DistanceSymbol</a:t>
            </a:r>
            <a:r>
              <a:rPr lang="en-US" dirty="0" smtClean="0"/>
              <a:t>(5,6);</a:t>
            </a:r>
          </a:p>
          <a:p>
            <a:r>
              <a:rPr lang="en-US" dirty="0" smtClean="0"/>
              <a:t>d1.print();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Interface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syntax of classes to follow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doesn’t convert interface to JS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for type checking (duck typing)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4308" y="1280160"/>
            <a:ext cx="4850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RectangleOptions</a:t>
            </a:r>
            <a:r>
              <a:rPr lang="en-US" dirty="0" smtClean="0"/>
              <a:t>{</a:t>
            </a:r>
          </a:p>
          <a:p>
            <a:r>
              <a:rPr lang="en-US" dirty="0" smtClean="0"/>
              <a:t>	width : number;</a:t>
            </a:r>
          </a:p>
          <a:p>
            <a:r>
              <a:rPr lang="en-US" dirty="0"/>
              <a:t>	</a:t>
            </a:r>
            <a:r>
              <a:rPr lang="en-US" dirty="0" smtClean="0"/>
              <a:t>length : number;</a:t>
            </a:r>
          </a:p>
          <a:p>
            <a:r>
              <a:rPr lang="en-US" dirty="0"/>
              <a:t>	</a:t>
            </a:r>
            <a:r>
              <a:rPr lang="en-US" dirty="0" smtClean="0"/>
              <a:t>height? : number;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drawRect</a:t>
            </a:r>
            <a:r>
              <a:rPr lang="en-US" dirty="0" smtClean="0"/>
              <a:t>(option : </a:t>
            </a:r>
            <a:r>
              <a:rPr lang="en-US" dirty="0" err="1" smtClean="0"/>
              <a:t>RectangleOptions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let width=</a:t>
            </a:r>
            <a:r>
              <a:rPr lang="en-US" dirty="0" err="1" smtClean="0"/>
              <a:t>option.width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let length=</a:t>
            </a:r>
            <a:r>
              <a:rPr lang="en-US" dirty="0" err="1" smtClean="0"/>
              <a:t>option.length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option.height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	let height=</a:t>
            </a:r>
            <a:r>
              <a:rPr lang="en-US" dirty="0" err="1" smtClean="0"/>
              <a:t>option.height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drawRect</a:t>
            </a:r>
            <a:r>
              <a:rPr lang="en-US" dirty="0" smtClean="0"/>
              <a:t>({width : 50, length : 35});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Interface (Example 2)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337" y="1280160"/>
            <a:ext cx="485938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Person{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: string;</a:t>
            </a:r>
          </a:p>
          <a:p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: string;</a:t>
            </a:r>
          </a:p>
          <a:p>
            <a:r>
              <a:rPr lang="en-US" dirty="0"/>
              <a:t>	</a:t>
            </a:r>
            <a:r>
              <a:rPr lang="en-US" dirty="0" err="1" smtClean="0"/>
              <a:t>getFullName</a:t>
            </a:r>
            <a:r>
              <a:rPr lang="en-US" dirty="0" smtClean="0"/>
              <a:t>() : string;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Teacher implements Person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/>
              <a:t>firstName</a:t>
            </a:r>
            <a:r>
              <a:rPr lang="en-US" dirty="0"/>
              <a:t> : string;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: string;</a:t>
            </a:r>
          </a:p>
          <a:p>
            <a:r>
              <a:rPr lang="en-US" dirty="0"/>
              <a:t>	</a:t>
            </a:r>
            <a:r>
              <a:rPr lang="en-US" dirty="0" err="1"/>
              <a:t>getFullName</a:t>
            </a:r>
            <a:r>
              <a:rPr lang="en-US" dirty="0"/>
              <a:t>() : </a:t>
            </a:r>
            <a:r>
              <a:rPr lang="en-US" dirty="0" smtClean="0"/>
              <a:t>string{</a:t>
            </a:r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this.firstName</a:t>
            </a:r>
            <a:r>
              <a:rPr lang="en-US" dirty="0" smtClean="0"/>
              <a:t>+” ” +</a:t>
            </a:r>
            <a:r>
              <a:rPr lang="en-US" dirty="0" err="1" smtClean="0"/>
              <a:t>this.lastName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8466" y="1282226"/>
            <a:ext cx="538784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let p : Person=new Teacher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obj</a:t>
            </a:r>
            <a:r>
              <a:rPr lang="en-US" dirty="0" smtClean="0"/>
              <a:t>={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=“David”,</a:t>
            </a:r>
          </a:p>
          <a:p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=“Beckham”,</a:t>
            </a:r>
          </a:p>
          <a:p>
            <a:r>
              <a:rPr lang="en-US" dirty="0"/>
              <a:t>	</a:t>
            </a:r>
            <a:r>
              <a:rPr lang="en-US" dirty="0" err="1" smtClean="0"/>
              <a:t>subjectTeach</a:t>
            </a:r>
            <a:r>
              <a:rPr lang="en-US" dirty="0" smtClean="0"/>
              <a:t>=“Math”, // No error</a:t>
            </a:r>
          </a:p>
          <a:p>
            <a:r>
              <a:rPr lang="en-US" dirty="0"/>
              <a:t>	</a:t>
            </a:r>
            <a:r>
              <a:rPr lang="en-US" dirty="0" err="1" smtClean="0"/>
              <a:t>getFullName</a:t>
            </a:r>
            <a:r>
              <a:rPr lang="en-US" dirty="0"/>
              <a:t> </a:t>
            </a:r>
            <a:r>
              <a:rPr lang="en-US" dirty="0" smtClean="0"/>
              <a:t>: () =&gt; “Test Name” 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p=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p.firstName</a:t>
            </a:r>
            <a:r>
              <a:rPr lang="en-US" dirty="0" smtClean="0"/>
              <a:t>; //ok</a:t>
            </a:r>
          </a:p>
          <a:p>
            <a:r>
              <a:rPr lang="en-US" dirty="0" err="1" smtClean="0"/>
              <a:t>p.subjectTeach</a:t>
            </a:r>
            <a:r>
              <a:rPr lang="en-US" dirty="0" smtClean="0"/>
              <a:t>; //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Export &amp; import class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export keyword in source class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it in consumer file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258" y="2612568"/>
            <a:ext cx="487680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export class Animal{ // </a:t>
            </a:r>
            <a:r>
              <a:rPr lang="en-US" dirty="0" err="1" smtClean="0"/>
              <a:t>Animal.ts</a:t>
            </a:r>
            <a:endParaRPr lang="en-US" dirty="0" smtClean="0"/>
          </a:p>
          <a:p>
            <a:r>
              <a:rPr lang="en-US" dirty="0" smtClean="0"/>
              <a:t>	name : string;</a:t>
            </a:r>
          </a:p>
          <a:p>
            <a:r>
              <a:rPr lang="en-US" dirty="0"/>
              <a:t>	</a:t>
            </a:r>
            <a:r>
              <a:rPr lang="en-US" dirty="0" smtClean="0"/>
              <a:t>color : string;</a:t>
            </a:r>
          </a:p>
          <a:p>
            <a:r>
              <a:rPr lang="en-US" dirty="0"/>
              <a:t>	</a:t>
            </a:r>
            <a:r>
              <a:rPr lang="en-US" dirty="0" smtClean="0"/>
              <a:t>age : number;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show() : void{</a:t>
            </a:r>
          </a:p>
          <a:p>
            <a:r>
              <a:rPr lang="en-US" dirty="0" smtClean="0"/>
              <a:t>		console.log(`</a:t>
            </a:r>
          </a:p>
          <a:p>
            <a:r>
              <a:rPr lang="en-US" dirty="0"/>
              <a:t>	</a:t>
            </a:r>
            <a:r>
              <a:rPr lang="en-US" dirty="0" smtClean="0"/>
              <a:t>		Name : ${this.name} </a:t>
            </a:r>
          </a:p>
          <a:p>
            <a:r>
              <a:rPr lang="en-US" dirty="0" smtClean="0"/>
              <a:t>			Color : ${</a:t>
            </a:r>
            <a:r>
              <a:rPr lang="en-US" dirty="0" err="1" smtClean="0"/>
              <a:t>this.color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smtClean="0"/>
              <a:t>		Age : ${</a:t>
            </a:r>
            <a:r>
              <a:rPr lang="en-US" dirty="0" err="1" smtClean="0"/>
              <a:t>this.age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		`);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0979" y="2612568"/>
            <a:ext cx="560773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{Animal} from ‘./Animal’</a:t>
            </a:r>
          </a:p>
          <a:p>
            <a:r>
              <a:rPr lang="en-US" dirty="0" smtClean="0"/>
              <a:t>class Dog extends Animal{</a:t>
            </a:r>
          </a:p>
          <a:p>
            <a:r>
              <a:rPr lang="en-US" dirty="0" smtClean="0"/>
              <a:t>	bark() : void{</a:t>
            </a:r>
          </a:p>
          <a:p>
            <a:r>
              <a:rPr lang="en-US" dirty="0" smtClean="0"/>
              <a:t>		console.log(“Woof woof”);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generic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TypeScript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supports generics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 type must be in angular brackets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258" y="3043643"/>
            <a:ext cx="48768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getVal</a:t>
            </a:r>
            <a:r>
              <a:rPr lang="en-US" dirty="0" smtClean="0"/>
              <a:t>&lt;T&gt;(</a:t>
            </a:r>
            <a:r>
              <a:rPr lang="en-US" dirty="0" err="1" smtClean="0"/>
              <a:t>arg</a:t>
            </a:r>
            <a:r>
              <a:rPr lang="en-US" dirty="0" smtClean="0"/>
              <a:t>: T) : T{</a:t>
            </a:r>
          </a:p>
          <a:p>
            <a:endParaRPr lang="en-US" dirty="0" smtClean="0"/>
          </a:p>
          <a:p>
            <a:r>
              <a:rPr lang="en-US" dirty="0" smtClean="0"/>
              <a:t>	return </a:t>
            </a:r>
            <a:r>
              <a:rPr lang="en-US" dirty="0" err="1" smtClean="0"/>
              <a:t>arg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: string =</a:t>
            </a:r>
            <a:r>
              <a:rPr lang="en-US" dirty="0" err="1" smtClean="0"/>
              <a:t>getVal</a:t>
            </a:r>
            <a:r>
              <a:rPr lang="en-US" dirty="0" smtClean="0"/>
              <a:t>(“Hello”);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: number =</a:t>
            </a:r>
            <a:r>
              <a:rPr lang="en-US" dirty="0" err="1" smtClean="0"/>
              <a:t>getVal</a:t>
            </a:r>
            <a:r>
              <a:rPr lang="en-US" dirty="0" smtClean="0"/>
              <a:t>(25);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0979" y="3022424"/>
            <a:ext cx="560773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getVal</a:t>
            </a:r>
            <a:r>
              <a:rPr lang="en-US" dirty="0" smtClean="0"/>
              <a:t>&lt;T extends Person&gt;(</a:t>
            </a:r>
            <a:r>
              <a:rPr lang="en-US" dirty="0" err="1" smtClean="0"/>
              <a:t>arg</a:t>
            </a:r>
            <a:r>
              <a:rPr lang="en-US" dirty="0" smtClean="0"/>
              <a:t>: T) : T{</a:t>
            </a:r>
          </a:p>
          <a:p>
            <a:endParaRPr lang="en-US" dirty="0" smtClean="0"/>
          </a:p>
          <a:p>
            <a:r>
              <a:rPr lang="en-US" dirty="0" smtClean="0"/>
              <a:t>	return </a:t>
            </a:r>
            <a:r>
              <a:rPr lang="en-US" dirty="0" err="1" smtClean="0"/>
              <a:t>arg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enginer</a:t>
            </a:r>
            <a:r>
              <a:rPr lang="en-US" dirty="0" smtClean="0"/>
              <a:t>=new Engineer(); // extends from Person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engr2=</a:t>
            </a:r>
            <a:r>
              <a:rPr lang="en-US" dirty="0" err="1" smtClean="0"/>
              <a:t>getVal</a:t>
            </a:r>
            <a:r>
              <a:rPr lang="en-US" dirty="0" smtClean="0"/>
              <a:t>(engineer); //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animal=new Animal(); // not extends from Person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ani2=</a:t>
            </a:r>
            <a:r>
              <a:rPr lang="en-US" dirty="0" err="1" smtClean="0"/>
              <a:t>getVal</a:t>
            </a:r>
            <a:r>
              <a:rPr lang="en-US" dirty="0" smtClean="0"/>
              <a:t>(animal);// not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 for building RESTful Web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 based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REpresentional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State Transfer introduced by Roy Fielding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Tsconfig.json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8724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Specify root files and compiler options required to compile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tsconfig.json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“target” : “es5” // compile to es5 to compatible all browsers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“module” :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//module code generation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“strict” : true // strict type checking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outDir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“./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//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files will be created under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folder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noEmitOnError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true //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will not be generated if there is any error </a:t>
            </a:r>
          </a:p>
          <a:p>
            <a:pPr marL="0" indent="0">
              <a:buNone/>
            </a:pP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Using jQuery in typescript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install @types/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–save @type/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reference in typescript file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/// &lt;reference path=“../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node_modules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/@types/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index.d.ts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Package.json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51104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type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“name” : “project-name”,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“version” : “1.0.0”,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“description” : “”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“main” : “index.js” // starting file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“scripts” : {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“start” :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&amp;&amp; node index.js” // start run index.js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run project, type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Installing libs &amp; type definitions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5110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install library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packageName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–save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Importing package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import * as _ from ‘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622" y="4470067"/>
            <a:ext cx="77593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lodash</a:t>
            </a:r>
            <a:r>
              <a:rPr lang="en-US" dirty="0" smtClean="0"/>
              <a:t> --save // adding </a:t>
            </a:r>
            <a:r>
              <a:rPr lang="en-US" dirty="0" err="1" smtClean="0"/>
              <a:t>lodash</a:t>
            </a:r>
            <a:r>
              <a:rPr lang="en-US" dirty="0" smtClean="0"/>
              <a:t> package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@types/</a:t>
            </a:r>
            <a:r>
              <a:rPr lang="en-US" dirty="0" err="1" smtClean="0"/>
              <a:t>lodash</a:t>
            </a:r>
            <a:r>
              <a:rPr lang="en-US" dirty="0" smtClean="0"/>
              <a:t> --save -dev // adding </a:t>
            </a:r>
            <a:r>
              <a:rPr lang="en-US" dirty="0" err="1" smtClean="0"/>
              <a:t>lodash</a:t>
            </a:r>
            <a:r>
              <a:rPr lang="en-US" dirty="0" smtClean="0"/>
              <a:t> type definitions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201" y="1129513"/>
            <a:ext cx="4914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New Project setup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89857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output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tsconfig.json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outDir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“./output”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rootDir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: “./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index.js file under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below line in scripts section of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“start” :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&amp;&amp; node output/index.js”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Installing </a:t>
            </a:r>
            <a:r>
              <a:rPr lang="en-US" dirty="0" err="1" smtClean="0">
                <a:latin typeface="Rockwell" panose="02060603020205020403" pitchFamily="18" charset="0"/>
              </a:rPr>
              <a:t>dependecies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898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install request &amp;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libraries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request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--save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install request &amp;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 definitions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install @types/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lodash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@types/request --save –dev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library supports for calling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HTTP request</a:t>
            </a:r>
          </a:p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Calling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using request lib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2129246"/>
            <a:ext cx="8877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* as request from ‘request’;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MyApiService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getInfo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	let options : any ={ headers : { ‘User-Agent’ : ‘request’}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err="1" smtClean="0"/>
              <a:t>request.get</a:t>
            </a:r>
            <a:r>
              <a:rPr lang="en-US" dirty="0" smtClean="0"/>
              <a:t>(‘https://yourapi.com/</a:t>
            </a:r>
            <a:r>
              <a:rPr lang="en-US" dirty="0" err="1" smtClean="0"/>
              <a:t>api_method’,options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(error : any, response : any, body : any)=&gt;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	console.log(error);</a:t>
            </a:r>
          </a:p>
          <a:p>
            <a:r>
              <a:rPr lang="en-US" dirty="0" smtClean="0"/>
              <a:t>			console.log(response);</a:t>
            </a:r>
          </a:p>
          <a:p>
            <a:r>
              <a:rPr lang="en-US" dirty="0"/>
              <a:t>	</a:t>
            </a:r>
            <a:r>
              <a:rPr lang="en-US" dirty="0" smtClean="0"/>
              <a:t>		console.log(body);</a:t>
            </a:r>
            <a:endParaRPr lang="en-US" dirty="0"/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);</a:t>
            </a:r>
            <a:endParaRPr lang="en-US" dirty="0"/>
          </a:p>
          <a:p>
            <a:r>
              <a:rPr lang="en-US" dirty="0" smtClean="0"/>
              <a:t>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Using callback to handle response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2" y="1371600"/>
            <a:ext cx="567739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* as request from ‘request’;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MyApiService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err="1" smtClean="0"/>
              <a:t>getInfo</a:t>
            </a:r>
            <a:r>
              <a:rPr lang="en-US" dirty="0" smtClean="0"/>
              <a:t>(para1 : dataType1, </a:t>
            </a:r>
          </a:p>
          <a:p>
            <a:r>
              <a:rPr lang="en-US" dirty="0"/>
              <a:t>	</a:t>
            </a:r>
            <a:r>
              <a:rPr lang="en-US" dirty="0" err="1" smtClean="0"/>
              <a:t>cb</a:t>
            </a:r>
            <a:r>
              <a:rPr lang="en-US" dirty="0" smtClean="0"/>
              <a:t> : (</a:t>
            </a:r>
            <a:r>
              <a:rPr lang="en-US" dirty="0" err="1" smtClean="0"/>
              <a:t>retVal</a:t>
            </a:r>
            <a:r>
              <a:rPr lang="en-US" dirty="0" smtClean="0"/>
              <a:t> : dataType2) =&gt; any)</a:t>
            </a:r>
          </a:p>
          <a:p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let options : any ={ headers : { ‘User-Agent’ : ‘request’}</a:t>
            </a:r>
          </a:p>
          <a:p>
            <a:r>
              <a:rPr lang="en-US" dirty="0"/>
              <a:t>	</a:t>
            </a:r>
            <a:r>
              <a:rPr lang="en-US" dirty="0" smtClean="0"/>
              <a:t>	, </a:t>
            </a:r>
            <a:r>
              <a:rPr lang="en-US" dirty="0" err="1" smtClean="0"/>
              <a:t>json</a:t>
            </a:r>
            <a:r>
              <a:rPr lang="en-US" dirty="0" smtClean="0"/>
              <a:t> : true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	</a:t>
            </a:r>
            <a:r>
              <a:rPr lang="en-US" dirty="0" err="1" smtClean="0"/>
              <a:t>request.get</a:t>
            </a:r>
            <a:r>
              <a:rPr lang="en-US" dirty="0" smtClean="0"/>
              <a:t>(‘https://yourapi.com/</a:t>
            </a:r>
            <a:r>
              <a:rPr lang="en-US" dirty="0" err="1" smtClean="0"/>
              <a:t>api_method’,options</a:t>
            </a:r>
            <a:r>
              <a:rPr lang="en-US" dirty="0" smtClean="0"/>
              <a:t>,</a:t>
            </a:r>
          </a:p>
          <a:p>
            <a:r>
              <a:rPr lang="en-US" dirty="0" smtClean="0"/>
              <a:t>		(error : any, response : any, body : any)=&gt;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	let </a:t>
            </a:r>
            <a:r>
              <a:rPr lang="en-US" dirty="0" err="1" smtClean="0"/>
              <a:t>myVal</a:t>
            </a:r>
            <a:r>
              <a:rPr lang="en-US" dirty="0" smtClean="0"/>
              <a:t>=Value from body;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cb</a:t>
            </a:r>
            <a:r>
              <a:rPr lang="en-US" dirty="0" smtClean="0"/>
              <a:t>(</a:t>
            </a:r>
            <a:r>
              <a:rPr lang="en-US" dirty="0" err="1" smtClean="0"/>
              <a:t>myVal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);</a:t>
            </a:r>
          </a:p>
          <a:p>
            <a:r>
              <a:rPr lang="en-US" dirty="0" smtClean="0"/>
              <a:t> 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3944" y="1371599"/>
            <a:ext cx="457199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{</a:t>
            </a:r>
            <a:r>
              <a:rPr lang="en-US" dirty="0" err="1" smtClean="0"/>
              <a:t>MyApiService</a:t>
            </a:r>
            <a:r>
              <a:rPr lang="en-US" dirty="0" smtClean="0"/>
              <a:t>} from ‘./</a:t>
            </a:r>
            <a:r>
              <a:rPr lang="en-US" dirty="0" err="1" smtClean="0"/>
              <a:t>MyApiService</a:t>
            </a:r>
            <a:r>
              <a:rPr lang="en-US" dirty="0" smtClean="0"/>
              <a:t>’;</a:t>
            </a:r>
          </a:p>
          <a:p>
            <a:endParaRPr lang="en-US" dirty="0"/>
          </a:p>
          <a:p>
            <a:r>
              <a:rPr lang="en-US" dirty="0" smtClean="0"/>
              <a:t>let svc=new </a:t>
            </a:r>
            <a:r>
              <a:rPr lang="en-US" dirty="0" err="1" smtClean="0"/>
              <a:t>MyApiService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svc.getInfo</a:t>
            </a:r>
            <a:r>
              <a:rPr lang="en-US" dirty="0" smtClean="0"/>
              <a:t>(</a:t>
            </a:r>
          </a:p>
          <a:p>
            <a:r>
              <a:rPr lang="en-US" dirty="0" smtClean="0"/>
              <a:t>	‘</a:t>
            </a:r>
            <a:r>
              <a:rPr lang="en-US" dirty="0" err="1" smtClean="0"/>
              <a:t>passedValue</a:t>
            </a:r>
            <a:r>
              <a:rPr lang="en-US" dirty="0" smtClean="0"/>
              <a:t>’,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retVal</a:t>
            </a:r>
            <a:r>
              <a:rPr lang="en-US" dirty="0" smtClean="0"/>
              <a:t>: dataType2)=&gt;{</a:t>
            </a:r>
          </a:p>
          <a:p>
            <a:r>
              <a:rPr lang="en-US" dirty="0" smtClean="0"/>
              <a:t>		console.log(</a:t>
            </a:r>
            <a:r>
              <a:rPr lang="en-US" dirty="0" err="1" smtClean="0"/>
              <a:t>retVal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Command line arguments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10419217" cy="4898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Contained in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process.argv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78" y="2537868"/>
            <a:ext cx="5417957" cy="16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Any questions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Rest architectural constraints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501613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Uniform interface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Identification of Resources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Resource Manipulation through Representation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Self Descriptive Messages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Hypermedia as the Engine of Application State (HATEOAS)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Client-server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client and server are processing separately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Stateless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client request does not depend on any other request</a:t>
            </a:r>
          </a:p>
          <a:p>
            <a:pPr marL="457200" lvl="1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Cacheable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support cacheable and it avoids un-necessary requesting again and again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Layered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on demand(optional)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service vs </a:t>
            </a:r>
            <a:r>
              <a:rPr lang="en-US" dirty="0" err="1" smtClean="0">
                <a:latin typeface="Rockwell" panose="02060603020205020403" pitchFamily="18" charset="0"/>
              </a:rPr>
              <a:t>wcf</a:t>
            </a:r>
            <a:r>
              <a:rPr lang="en-US" dirty="0" smtClean="0">
                <a:latin typeface="Rockwell" panose="02060603020205020403" pitchFamily="18" charset="0"/>
              </a:rPr>
              <a:t> vs 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6278" y="1114376"/>
            <a:ext cx="3642922" cy="691200"/>
            <a:chOff x="3535" y="22947"/>
            <a:chExt cx="3447370" cy="691200"/>
          </a:xfrm>
        </p:grpSpPr>
        <p:sp>
          <p:nvSpPr>
            <p:cNvPr id="10" name="Rectangle 9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Service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278" y="1805576"/>
            <a:ext cx="3642922" cy="4160113"/>
            <a:chOff x="3535" y="714147"/>
            <a:chExt cx="3447370" cy="3755160"/>
          </a:xfrm>
        </p:grpSpPr>
        <p:sp>
          <p:nvSpPr>
            <p:cNvPr id="8" name="Rectangle 7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SOAP and return XML data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Only support HTTP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Can be hosted on IIS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3570" y="1101313"/>
            <a:ext cx="3713596" cy="691200"/>
            <a:chOff x="3535" y="22947"/>
            <a:chExt cx="3447370" cy="691200"/>
          </a:xfrm>
        </p:grpSpPr>
        <p:sp>
          <p:nvSpPr>
            <p:cNvPr id="16" name="Rectangle 15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WCF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33570" y="1805576"/>
            <a:ext cx="3713596" cy="4160113"/>
            <a:chOff x="3535" y="714147"/>
            <a:chExt cx="3447370" cy="3755160"/>
          </a:xfrm>
        </p:grpSpPr>
        <p:sp>
          <p:nvSpPr>
            <p:cNvPr id="14" name="Rectangle 13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Same as Web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Asmx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and support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protocals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like TCP, HTTP, Named Pipes, MSMG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Window service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31536" y="1101315"/>
            <a:ext cx="3553586" cy="691200"/>
            <a:chOff x="3535" y="22947"/>
            <a:chExt cx="3447370" cy="691200"/>
          </a:xfrm>
        </p:grpSpPr>
        <p:sp>
          <p:nvSpPr>
            <p:cNvPr id="22" name="Rectangle 21"/>
            <p:cNvSpPr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3535" y="22947"/>
              <a:ext cx="3447370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</a:t>
              </a:r>
              <a:r>
                <a:rPr lang="en-US" sz="2400" b="1" kern="12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en-US" sz="24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21040" y="1792515"/>
            <a:ext cx="3673426" cy="4173174"/>
            <a:chOff x="-102681" y="714147"/>
            <a:chExt cx="3553586" cy="3755160"/>
          </a:xfrm>
        </p:grpSpPr>
        <p:sp>
          <p:nvSpPr>
            <p:cNvPr id="20" name="Rectangle 19"/>
            <p:cNvSpPr/>
            <p:nvPr/>
          </p:nvSpPr>
          <p:spPr>
            <a:xfrm>
              <a:off x="3535" y="714147"/>
              <a:ext cx="3447370" cy="37551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-102681" y="714147"/>
              <a:ext cx="3553586" cy="3755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Responses are formatted by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MediaTypeFormatter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into JSON, XML or whatever format you want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Based on HTTP services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Support MVC features such as routing,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controllers,action</a:t>
              </a: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600" kern="1200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result,filter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 source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Hosted on IIS or Self-hosted</a:t>
              </a:r>
            </a:p>
            <a:p>
              <a:pPr marL="342900" lvl="1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Light-weight architecture</a:t>
              </a:r>
              <a:endParaRPr lang="en-US" sz="1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2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controller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extend from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System.Http.Web.ApiController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491" y="2543500"/>
            <a:ext cx="542200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// </a:t>
            </a:r>
            <a:r>
              <a:rPr lang="en-US" dirty="0"/>
              <a:t>GET </a:t>
            </a:r>
            <a:r>
              <a:rPr lang="en-US" dirty="0" err="1"/>
              <a:t>api</a:t>
            </a:r>
            <a:r>
              <a:rPr lang="en-US" dirty="0"/>
              <a:t>/values</a:t>
            </a:r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err="1"/>
              <a:t>IEnumerable</a:t>
            </a:r>
            <a:r>
              <a:rPr lang="en-US" dirty="0"/>
              <a:t>&lt;string&gt; Get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GET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string Get(</a:t>
            </a:r>
            <a:r>
              <a:rPr lang="en-US" dirty="0" err="1"/>
              <a:t>int</a:t>
            </a:r>
            <a:r>
              <a:rPr lang="en-US" dirty="0"/>
              <a:t> id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    return "value";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POST </a:t>
            </a:r>
            <a:r>
              <a:rPr lang="en-US" dirty="0" err="1"/>
              <a:t>api</a:t>
            </a:r>
            <a:r>
              <a:rPr lang="en-US" dirty="0"/>
              <a:t>/values</a:t>
            </a:r>
          </a:p>
          <a:p>
            <a:r>
              <a:rPr lang="en-US" dirty="0"/>
              <a:t>        public void Post([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4475" y="2543500"/>
            <a:ext cx="52465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// PUT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Put(</a:t>
            </a:r>
            <a:r>
              <a:rPr lang="en-US" dirty="0" err="1"/>
              <a:t>int</a:t>
            </a:r>
            <a:r>
              <a:rPr lang="en-US" dirty="0"/>
              <a:t> id, [</a:t>
            </a:r>
            <a:r>
              <a:rPr lang="en-US" dirty="0" err="1"/>
              <a:t>FromBody</a:t>
            </a:r>
            <a:r>
              <a:rPr lang="en-US" dirty="0"/>
              <a:t>]string value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// DELETE </a:t>
            </a:r>
            <a:r>
              <a:rPr lang="en-US" dirty="0" err="1"/>
              <a:t>api</a:t>
            </a:r>
            <a:r>
              <a:rPr lang="en-US" dirty="0"/>
              <a:t>/values/5</a:t>
            </a:r>
          </a:p>
          <a:p>
            <a:r>
              <a:rPr lang="en-US" dirty="0"/>
              <a:t>        public void Delete(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02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Global.asax.cs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630936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Application_Start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AreaRegistration.RegisterAllAreas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GlobalConfiguration.Configure</a:t>
            </a:r>
            <a:r>
              <a:rPr lang="en-US" dirty="0"/>
              <a:t>(</a:t>
            </a:r>
            <a:r>
              <a:rPr lang="en-US" dirty="0" err="1"/>
              <a:t>WebApiConfig.Register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FilterConfig.RegisterGlobalFilters</a:t>
            </a:r>
            <a:r>
              <a:rPr lang="en-US" dirty="0"/>
              <a:t>(</a:t>
            </a:r>
            <a:r>
              <a:rPr lang="en-US" dirty="0" err="1"/>
              <a:t>GlobalFilters.Filters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RouteConfig.RegisterRoutes</a:t>
            </a:r>
            <a:r>
              <a:rPr lang="en-US" dirty="0"/>
              <a:t>(</a:t>
            </a:r>
            <a:r>
              <a:rPr lang="en-US" dirty="0" err="1"/>
              <a:t>RouteTable.Routes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BundleConfig.RegisterBundles</a:t>
            </a:r>
            <a:r>
              <a:rPr lang="en-US" dirty="0"/>
              <a:t>(</a:t>
            </a:r>
            <a:r>
              <a:rPr lang="en-US" dirty="0" err="1"/>
              <a:t>BundleTable.Bundles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98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err="1"/>
              <a:t>WebApiConfig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 related with 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065" y="3070507"/>
            <a:ext cx="70064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static void Register(</a:t>
            </a:r>
            <a:r>
              <a:rPr lang="en-US" dirty="0" err="1"/>
              <a:t>HttpConfiguration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Web API routes</a:t>
            </a:r>
          </a:p>
          <a:p>
            <a:r>
              <a:rPr lang="en-US" dirty="0"/>
              <a:t>            </a:t>
            </a:r>
            <a:r>
              <a:rPr lang="en-US" dirty="0" err="1"/>
              <a:t>config.MapHttpAttributeRoutes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id = </a:t>
            </a:r>
            <a:r>
              <a:rPr lang="en-US" dirty="0" err="1"/>
              <a:t>RouteParameter.Optional</a:t>
            </a:r>
            <a:r>
              <a:rPr lang="en-US" dirty="0"/>
              <a:t> }</a:t>
            </a:r>
          </a:p>
          <a:p>
            <a:r>
              <a:rPr lang="en-US" dirty="0"/>
              <a:t>            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718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Web </a:t>
            </a:r>
            <a:r>
              <a:rPr lang="en-US" dirty="0" err="1" smtClean="0">
                <a:latin typeface="Rockwell" panose="02060603020205020403" pitchFamily="18" charset="0"/>
              </a:rPr>
              <a:t>api</a:t>
            </a:r>
            <a:r>
              <a:rPr lang="en-US" dirty="0" smtClean="0">
                <a:latin typeface="Rockwell" panose="02060603020205020403" pitchFamily="18" charset="0"/>
              </a:rPr>
              <a:t> routing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0160"/>
            <a:ext cx="9905999" cy="45110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two types of routings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Convention-based routing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Attribute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932" y="3057628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config.Routes.MapHttpRoute</a:t>
            </a:r>
            <a:r>
              <a:rPr lang="en-US" dirty="0"/>
              <a:t>(</a:t>
            </a:r>
          </a:p>
          <a:p>
            <a:r>
              <a:rPr lang="en-US" dirty="0"/>
              <a:t>                name: "</a:t>
            </a:r>
            <a:r>
              <a:rPr lang="en-US" dirty="0" err="1"/>
              <a:t>DefaultApi</a:t>
            </a:r>
            <a:r>
              <a:rPr lang="en-US" dirty="0"/>
              <a:t>",</a:t>
            </a:r>
          </a:p>
          <a:p>
            <a:r>
              <a:rPr lang="en-US" dirty="0"/>
              <a:t>                </a:t>
            </a:r>
            <a:r>
              <a:rPr lang="en-US" dirty="0" err="1"/>
              <a:t>routeTemplate</a:t>
            </a:r>
            <a:r>
              <a:rPr lang="en-US" dirty="0"/>
              <a:t>: "</a:t>
            </a:r>
            <a:r>
              <a:rPr lang="en-US" dirty="0" err="1"/>
              <a:t>api</a:t>
            </a:r>
            <a:r>
              <a:rPr lang="en-US" dirty="0"/>
              <a:t>/{controller}/{id}",</a:t>
            </a:r>
          </a:p>
          <a:p>
            <a:r>
              <a:rPr lang="en-US" dirty="0"/>
              <a:t>                defaults: new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id </a:t>
            </a:r>
            <a:r>
              <a:rPr lang="en-US" dirty="0"/>
              <a:t>= </a:t>
            </a:r>
            <a:r>
              <a:rPr lang="en-US" dirty="0" err="1"/>
              <a:t>RouteParameter.Optional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       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4411" y="3065157"/>
            <a:ext cx="50976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://IPAddress:portNo/api/myvalues/listing</a:t>
            </a:r>
            <a:endParaRPr lang="en-US" dirty="0" smtClean="0"/>
          </a:p>
          <a:p>
            <a:r>
              <a:rPr lang="en-US" dirty="0"/>
              <a:t>[Route("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myvalues</a:t>
            </a:r>
            <a:r>
              <a:rPr lang="en-US" dirty="0"/>
              <a:t>/</a:t>
            </a:r>
            <a:r>
              <a:rPr lang="en-US" dirty="0" err="1"/>
              <a:t>lising</a:t>
            </a:r>
            <a:r>
              <a:rPr lang="en-US" dirty="0"/>
              <a:t>")]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 err="1"/>
              <a:t>IEnumerable</a:t>
            </a:r>
            <a:r>
              <a:rPr lang="en-US" dirty="0"/>
              <a:t>&lt;string&gt; Get()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new string[] { "value1", "value2" };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2129"/>
            <a:ext cx="9905998" cy="102740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http verbs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2588" y="12212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Thet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Lwin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48787"/>
              </p:ext>
            </p:extLst>
          </p:nvPr>
        </p:nvGraphicFramePr>
        <p:xfrm>
          <a:off x="1555481" y="2896839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CRUD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Verbs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 - 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-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 -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- 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734</Words>
  <Application>Microsoft Office PowerPoint</Application>
  <PresentationFormat>Widescreen</PresentationFormat>
  <Paragraphs>422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Berlin Sans FB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Asp.net web api</vt:lpstr>
      <vt:lpstr>introduction</vt:lpstr>
      <vt:lpstr>Rest architectural constraints</vt:lpstr>
      <vt:lpstr>Web service vs wcf vs web api</vt:lpstr>
      <vt:lpstr>Web api controller</vt:lpstr>
      <vt:lpstr>Global.asax.cs</vt:lpstr>
      <vt:lpstr>WebApiConfig</vt:lpstr>
      <vt:lpstr>Web api routing</vt:lpstr>
      <vt:lpstr>http verbs</vt:lpstr>
      <vt:lpstr>Http request</vt:lpstr>
      <vt:lpstr>Http response</vt:lpstr>
      <vt:lpstr>Application to test api</vt:lpstr>
      <vt:lpstr>Content negotiation</vt:lpstr>
      <vt:lpstr>Classes (with member varables)</vt:lpstr>
      <vt:lpstr>Inheritance</vt:lpstr>
      <vt:lpstr>Interface</vt:lpstr>
      <vt:lpstr>Interface (Example 2)</vt:lpstr>
      <vt:lpstr>Export &amp; import class</vt:lpstr>
      <vt:lpstr>generic</vt:lpstr>
      <vt:lpstr>Tsconfig.json</vt:lpstr>
      <vt:lpstr>Using jQuery in typescript</vt:lpstr>
      <vt:lpstr>Package.json</vt:lpstr>
      <vt:lpstr>Installing libs &amp; type definitions</vt:lpstr>
      <vt:lpstr>New Project setup</vt:lpstr>
      <vt:lpstr>Installing dependecies</vt:lpstr>
      <vt:lpstr>Calling Api using request lib</vt:lpstr>
      <vt:lpstr>Using callback to handle response</vt:lpstr>
      <vt:lpstr>Command line arguments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2019-12-16T11:58:45Z</dcterms:created>
  <dcterms:modified xsi:type="dcterms:W3CDTF">2019-12-20T15:46:39Z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