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64" r:id="rId7"/>
    <p:sldId id="265" r:id="rId8"/>
    <p:sldId id="274" r:id="rId9"/>
    <p:sldId id="266" r:id="rId10"/>
    <p:sldId id="288" r:id="rId11"/>
    <p:sldId id="289" r:id="rId12"/>
    <p:sldId id="290" r:id="rId13"/>
    <p:sldId id="267" r:id="rId14"/>
    <p:sldId id="291" r:id="rId15"/>
    <p:sldId id="269" r:id="rId16"/>
    <p:sldId id="271" r:id="rId17"/>
    <p:sldId id="29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IPAddress:portNo/api/myvalues/list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Asp.net web </a:t>
            </a:r>
            <a:r>
              <a:rPr lang="en-US" sz="5400" dirty="0" err="1" smtClean="0">
                <a:latin typeface="Rockwell" panose="02060603020205020403" pitchFamily="18" charset="0"/>
              </a:rPr>
              <a:t>api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Thet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lwin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oo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Http request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45110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 Header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additional information in request such as 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response type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authentication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content-type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 Body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especially actual data sent to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4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Http response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451104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 Body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response data sent from server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 Status Code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status value to specify the process status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- 200 OK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- 204 No Content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- 401 Unauthorized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- 404 Resource Not Found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- 500 Internal server error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5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Application to test </a:t>
            </a:r>
            <a:r>
              <a:rPr lang="en-US" dirty="0" err="1" smtClean="0">
                <a:latin typeface="Rockwell" panose="02060603020205020403" pitchFamily="18" charset="0"/>
              </a:rPr>
              <a:t>api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80160"/>
            <a:ext cx="9777600" cy="4663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Fiddler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Postman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83493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Content negotiation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45110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Accept Header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client request -&gt; response format [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json,xml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format if not specify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can add quality factor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formatter in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3070" y="2485623"/>
            <a:ext cx="56795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Accept : application/</a:t>
            </a:r>
            <a:r>
              <a:rPr lang="en-US" dirty="0" err="1" smtClean="0"/>
              <a:t>xml;q</a:t>
            </a:r>
            <a:r>
              <a:rPr lang="en-US" dirty="0" smtClean="0"/>
              <a:t>=0.7;application/</a:t>
            </a:r>
            <a:r>
              <a:rPr lang="en-US" dirty="0" err="1" smtClean="0"/>
              <a:t>json;q</a:t>
            </a:r>
            <a:r>
              <a:rPr lang="en-US" dirty="0" smtClean="0"/>
              <a:t>=0.5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254" y="4060418"/>
            <a:ext cx="7251156" cy="268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CORS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83946"/>
            <a:ext cx="9777600" cy="54812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/>
              <a:t>Cross Origin Resource Sharing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/>
              <a:t>Need to install </a:t>
            </a:r>
            <a:r>
              <a:rPr lang="en-US" sz="1600" dirty="0" err="1" smtClean="0"/>
              <a:t>Microsoft.AspNet.WebApi.Cors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EnableCorsAttribute</a:t>
            </a:r>
            <a:r>
              <a:rPr lang="en-US" sz="1600" dirty="0" smtClean="0"/>
              <a:t> parameters : origins, headers, methods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/>
              <a:t>Enabling CORS globally, add 2 lines in </a:t>
            </a:r>
            <a:r>
              <a:rPr lang="en-US" sz="1600" dirty="0" err="1" smtClean="0"/>
              <a:t>WebApiConfig.Register</a:t>
            </a:r>
            <a:r>
              <a:rPr lang="en-US" sz="1600" dirty="0" smtClean="0"/>
              <a:t> method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400" dirty="0" err="1" smtClean="0"/>
              <a:t>EnableCorsAttribute</a:t>
            </a:r>
            <a:r>
              <a:rPr lang="en-US" sz="1400" dirty="0" smtClean="0"/>
              <a:t> </a:t>
            </a:r>
            <a:r>
              <a:rPr lang="en-US" sz="1400" dirty="0" err="1"/>
              <a:t>corsAttribute</a:t>
            </a:r>
            <a:r>
              <a:rPr lang="en-US" sz="1400" dirty="0"/>
              <a:t> = new </a:t>
            </a:r>
            <a:r>
              <a:rPr lang="en-US" sz="1400" dirty="0" err="1"/>
              <a:t>EnableCorsAttribute</a:t>
            </a:r>
            <a:r>
              <a:rPr lang="en-US" sz="1400" dirty="0"/>
              <a:t>("*", "*", </a:t>
            </a:r>
            <a:r>
              <a:rPr lang="en-US" sz="1400" dirty="0" smtClean="0"/>
              <a:t>"*");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config.EnableCors</a:t>
            </a:r>
            <a:r>
              <a:rPr lang="en-US" sz="1400" dirty="0" smtClean="0"/>
              <a:t>(</a:t>
            </a:r>
            <a:r>
              <a:rPr lang="en-US" sz="1400" dirty="0" err="1" smtClean="0"/>
              <a:t>corsAttribute</a:t>
            </a:r>
            <a:r>
              <a:rPr lang="en-US" sz="1400" dirty="0" smtClean="0"/>
              <a:t>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/>
              <a:t>Enabling CORS to only some actions, add 1line </a:t>
            </a:r>
            <a:r>
              <a:rPr lang="en-US" sz="1600" dirty="0"/>
              <a:t>in </a:t>
            </a:r>
            <a:r>
              <a:rPr lang="en-US" sz="1600" dirty="0" err="1"/>
              <a:t>WebApiConfig.Register</a:t>
            </a:r>
            <a:r>
              <a:rPr lang="en-US" sz="1600" dirty="0"/>
              <a:t> </a:t>
            </a:r>
            <a:r>
              <a:rPr lang="en-US" sz="1600" dirty="0" smtClean="0"/>
              <a:t>method</a:t>
            </a:r>
            <a:endParaRPr lang="en-US" sz="1600" dirty="0" smtClean="0"/>
          </a:p>
          <a:p>
            <a:pPr marL="0" indent="0">
              <a:buNone/>
            </a:pPr>
            <a:r>
              <a:rPr lang="en-US" sz="2000" dirty="0"/>
              <a:t>	 </a:t>
            </a:r>
            <a:r>
              <a:rPr lang="en-US" sz="1400" dirty="0" err="1" smtClean="0"/>
              <a:t>config.EnableCors</a:t>
            </a:r>
            <a:r>
              <a:rPr lang="en-US" sz="1400" dirty="0" smtClean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Add attribute in Controller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/>
              <a:t> </a:t>
            </a:r>
            <a:r>
              <a:rPr lang="en-US" sz="1400" dirty="0"/>
              <a:t>[</a:t>
            </a:r>
            <a:r>
              <a:rPr lang="en-US" sz="1400" dirty="0" err="1"/>
              <a:t>EnableCorsAttribute</a:t>
            </a:r>
            <a:r>
              <a:rPr lang="en-US" sz="1400" dirty="0"/>
              <a:t>("*", "*", </a:t>
            </a:r>
            <a:r>
              <a:rPr lang="en-US" sz="1400" dirty="0" smtClean="0"/>
              <a:t>"*")]</a:t>
            </a:r>
          </a:p>
          <a:p>
            <a:pPr marL="0" indent="0">
              <a:buNone/>
            </a:pPr>
            <a:r>
              <a:rPr lang="en-US" sz="1600" dirty="0" smtClean="0"/>
              <a:t>To Disable in action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/>
              <a:t> </a:t>
            </a:r>
            <a:r>
              <a:rPr lang="en-US" sz="1400" dirty="0"/>
              <a:t>[</a:t>
            </a:r>
            <a:r>
              <a:rPr lang="en-US" sz="1400" dirty="0" err="1"/>
              <a:t>DisableCors</a:t>
            </a:r>
            <a:r>
              <a:rPr lang="en-US" sz="1400" dirty="0"/>
              <a:t>]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8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Any questions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https://www.google.com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introduction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45110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 for building RESTful Web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 based services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–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REpresentional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State Transfer introduced by Roy Fielding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Rest architectural constraints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5016137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Uniform interface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Identification of Resources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Resource Manipulation through Representation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Self Descriptive Messages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Hypermedia as the Engine of Application State (HATEOAS)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Client-server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client and server are processing separately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Stateless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client request does not depend on any other request</a:t>
            </a:r>
          </a:p>
          <a:p>
            <a:pPr marL="457200" lvl="1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Cacheable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support cacheable and it avoids un-necessary requesting again and again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Layered 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on demand(optional)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Web service vs </a:t>
            </a:r>
            <a:r>
              <a:rPr lang="en-US" dirty="0" err="1" smtClean="0">
                <a:latin typeface="Rockwell" panose="02060603020205020403" pitchFamily="18" charset="0"/>
              </a:rPr>
              <a:t>wcf</a:t>
            </a:r>
            <a:r>
              <a:rPr lang="en-US" dirty="0" smtClean="0">
                <a:latin typeface="Rockwell" panose="02060603020205020403" pitchFamily="18" charset="0"/>
              </a:rPr>
              <a:t> vs web </a:t>
            </a:r>
            <a:r>
              <a:rPr lang="en-US" dirty="0" err="1" smtClean="0">
                <a:latin typeface="Rockwell" panose="02060603020205020403" pitchFamily="18" charset="0"/>
              </a:rPr>
              <a:t>api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06278" y="1114376"/>
            <a:ext cx="3642922" cy="691200"/>
            <a:chOff x="3535" y="22947"/>
            <a:chExt cx="3447370" cy="691200"/>
          </a:xfrm>
        </p:grpSpPr>
        <p:sp>
          <p:nvSpPr>
            <p:cNvPr id="10" name="Rectangle 9"/>
            <p:cNvSpPr/>
            <p:nvPr/>
          </p:nvSpPr>
          <p:spPr>
            <a:xfrm>
              <a:off x="3535" y="22947"/>
              <a:ext cx="3447370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3535" y="22947"/>
              <a:ext cx="3447370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Web Service</a:t>
              </a:r>
              <a:endParaRPr lang="en-US" sz="24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06278" y="1805576"/>
            <a:ext cx="3642922" cy="4160113"/>
            <a:chOff x="3535" y="714147"/>
            <a:chExt cx="3447370" cy="3755160"/>
          </a:xfrm>
        </p:grpSpPr>
        <p:sp>
          <p:nvSpPr>
            <p:cNvPr id="8" name="Rectangle 7"/>
            <p:cNvSpPr/>
            <p:nvPr/>
          </p:nvSpPr>
          <p:spPr>
            <a:xfrm>
              <a:off x="3535" y="714147"/>
              <a:ext cx="3447370" cy="37551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/>
            <p:cNvSpPr txBox="1"/>
            <p:nvPr/>
          </p:nvSpPr>
          <p:spPr>
            <a:xfrm>
              <a:off x="3535" y="714147"/>
              <a:ext cx="3447370" cy="3755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Based on SOAP and return XML data</a:t>
              </a:r>
              <a:endParaRPr lang="en-US" sz="1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Only support HTTP</a:t>
              </a:r>
              <a:endParaRPr lang="en-US" sz="1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Can be hosted on IIS</a:t>
              </a:r>
              <a:endParaRPr lang="en-US" sz="1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33570" y="1101313"/>
            <a:ext cx="3713596" cy="691200"/>
            <a:chOff x="3535" y="22947"/>
            <a:chExt cx="3447370" cy="691200"/>
          </a:xfrm>
        </p:grpSpPr>
        <p:sp>
          <p:nvSpPr>
            <p:cNvPr id="16" name="Rectangle 15"/>
            <p:cNvSpPr/>
            <p:nvPr/>
          </p:nvSpPr>
          <p:spPr>
            <a:xfrm>
              <a:off x="3535" y="22947"/>
              <a:ext cx="3447370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xtBox 16"/>
            <p:cNvSpPr txBox="1"/>
            <p:nvPr/>
          </p:nvSpPr>
          <p:spPr>
            <a:xfrm>
              <a:off x="3535" y="22947"/>
              <a:ext cx="3447370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WCF</a:t>
              </a:r>
              <a:endParaRPr lang="en-US" sz="24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33570" y="1805576"/>
            <a:ext cx="3713596" cy="4160113"/>
            <a:chOff x="3535" y="714147"/>
            <a:chExt cx="3447370" cy="3755160"/>
          </a:xfrm>
        </p:grpSpPr>
        <p:sp>
          <p:nvSpPr>
            <p:cNvPr id="14" name="Rectangle 13"/>
            <p:cNvSpPr/>
            <p:nvPr/>
          </p:nvSpPr>
          <p:spPr>
            <a:xfrm>
              <a:off x="3535" y="714147"/>
              <a:ext cx="3447370" cy="37551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/>
            <p:cNvSpPr txBox="1"/>
            <p:nvPr/>
          </p:nvSpPr>
          <p:spPr>
            <a:xfrm>
              <a:off x="3535" y="714147"/>
              <a:ext cx="3447370" cy="3755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Same as Web service</a:t>
              </a:r>
              <a:endParaRPr lang="en-US" sz="1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Asmx</a:t>
              </a: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and support </a:t>
              </a:r>
              <a:r>
                <a:rPr lang="en-US" sz="1600" kern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protocals</a:t>
              </a: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like TCP, HTTP, Named Pipes, MSMG</a:t>
              </a:r>
              <a:endParaRPr lang="en-US" sz="1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Hosted on IIS or Window service</a:t>
              </a:r>
              <a:endParaRPr lang="en-US" sz="1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431536" y="1101315"/>
            <a:ext cx="3553586" cy="691200"/>
            <a:chOff x="3535" y="22947"/>
            <a:chExt cx="3447370" cy="691200"/>
          </a:xfrm>
        </p:grpSpPr>
        <p:sp>
          <p:nvSpPr>
            <p:cNvPr id="22" name="Rectangle 21"/>
            <p:cNvSpPr/>
            <p:nvPr/>
          </p:nvSpPr>
          <p:spPr>
            <a:xfrm>
              <a:off x="3535" y="22947"/>
              <a:ext cx="3447370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TextBox 22"/>
            <p:cNvSpPr txBox="1"/>
            <p:nvPr/>
          </p:nvSpPr>
          <p:spPr>
            <a:xfrm>
              <a:off x="3535" y="22947"/>
              <a:ext cx="3447370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Web </a:t>
              </a:r>
              <a:r>
                <a:rPr lang="en-US" sz="2400" b="1" kern="12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Api</a:t>
              </a:r>
              <a:endParaRPr lang="en-US" sz="24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21040" y="1792515"/>
            <a:ext cx="3673426" cy="4173174"/>
            <a:chOff x="-102681" y="714147"/>
            <a:chExt cx="3553586" cy="3755160"/>
          </a:xfrm>
        </p:grpSpPr>
        <p:sp>
          <p:nvSpPr>
            <p:cNvPr id="20" name="Rectangle 19"/>
            <p:cNvSpPr/>
            <p:nvPr/>
          </p:nvSpPr>
          <p:spPr>
            <a:xfrm>
              <a:off x="3535" y="714147"/>
              <a:ext cx="3447370" cy="37551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/>
            <p:cNvSpPr txBox="1"/>
            <p:nvPr/>
          </p:nvSpPr>
          <p:spPr>
            <a:xfrm>
              <a:off x="-102681" y="714147"/>
              <a:ext cx="3553586" cy="3755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Responses are formatted by </a:t>
              </a:r>
              <a:r>
                <a:rPr lang="en-US" sz="1600" kern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MediaTypeFormatter</a:t>
              </a: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into JSON, XML or whatever format you want</a:t>
              </a:r>
            </a:p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Based on HTTP services</a:t>
              </a:r>
              <a:endParaRPr lang="en-US" sz="1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Support MVC features such as routing, </a:t>
              </a:r>
              <a:r>
                <a:rPr lang="en-US" sz="1600" kern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controllers,action</a:t>
              </a: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kern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result,filter</a:t>
              </a:r>
              <a:endParaRPr lang="en-US" sz="1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Open source</a:t>
              </a:r>
            </a:p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Hosted on IIS or Self-hosted</a:t>
              </a:r>
            </a:p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Light-weight architecture</a:t>
              </a:r>
              <a:endParaRPr lang="en-US" sz="1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2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Web </a:t>
            </a:r>
            <a:r>
              <a:rPr lang="en-US" dirty="0" err="1" smtClean="0">
                <a:latin typeface="Rockwell" panose="02060603020205020403" pitchFamily="18" charset="0"/>
              </a:rPr>
              <a:t>api</a:t>
            </a:r>
            <a:r>
              <a:rPr lang="en-US" dirty="0" smtClean="0">
                <a:latin typeface="Rockwell" panose="02060603020205020403" pitchFamily="18" charset="0"/>
              </a:rPr>
              <a:t> controller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45110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to extend from 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System.Http.Web.ApiController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491" y="2543500"/>
            <a:ext cx="5422006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// </a:t>
            </a:r>
            <a:r>
              <a:rPr lang="en-US" dirty="0"/>
              <a:t>GET </a:t>
            </a:r>
            <a:r>
              <a:rPr lang="en-US" dirty="0" err="1"/>
              <a:t>api</a:t>
            </a:r>
            <a:r>
              <a:rPr lang="en-US" dirty="0"/>
              <a:t>/values</a:t>
            </a:r>
            <a:endParaRPr lang="en-US" dirty="0" smtClean="0"/>
          </a:p>
          <a:p>
            <a:r>
              <a:rPr lang="en-US" dirty="0" smtClean="0"/>
              <a:t>	public </a:t>
            </a:r>
            <a:r>
              <a:rPr lang="en-US" dirty="0" err="1"/>
              <a:t>IEnumerable</a:t>
            </a:r>
            <a:r>
              <a:rPr lang="en-US" dirty="0"/>
              <a:t>&lt;string&gt; Get</a:t>
            </a:r>
            <a:r>
              <a:rPr lang="en-US" dirty="0" smtClean="0"/>
              <a:t>(){</a:t>
            </a:r>
            <a:endParaRPr lang="en-US" dirty="0"/>
          </a:p>
          <a:p>
            <a:r>
              <a:rPr lang="en-US" dirty="0"/>
              <a:t>            return new string[] { "value1", "value2" };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 GET </a:t>
            </a:r>
            <a:r>
              <a:rPr lang="en-US" dirty="0" err="1"/>
              <a:t>api</a:t>
            </a:r>
            <a:r>
              <a:rPr lang="en-US" dirty="0"/>
              <a:t>/values/5</a:t>
            </a:r>
          </a:p>
          <a:p>
            <a:r>
              <a:rPr lang="en-US" dirty="0"/>
              <a:t>        public string Get(</a:t>
            </a:r>
            <a:r>
              <a:rPr lang="en-US" dirty="0" err="1"/>
              <a:t>int</a:t>
            </a:r>
            <a:r>
              <a:rPr lang="en-US" dirty="0"/>
              <a:t> id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          return "value";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 POST </a:t>
            </a:r>
            <a:r>
              <a:rPr lang="en-US" dirty="0" err="1"/>
              <a:t>api</a:t>
            </a:r>
            <a:r>
              <a:rPr lang="en-US" dirty="0"/>
              <a:t>/values</a:t>
            </a:r>
          </a:p>
          <a:p>
            <a:r>
              <a:rPr lang="en-US" dirty="0"/>
              <a:t>        public void Post([</a:t>
            </a:r>
            <a:r>
              <a:rPr lang="en-US" dirty="0" err="1"/>
              <a:t>FromBody</a:t>
            </a:r>
            <a:r>
              <a:rPr lang="en-US" dirty="0"/>
              <a:t>]string value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44475" y="2543500"/>
            <a:ext cx="524650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    // PUT </a:t>
            </a:r>
            <a:r>
              <a:rPr lang="en-US" dirty="0" err="1"/>
              <a:t>api</a:t>
            </a:r>
            <a:r>
              <a:rPr lang="en-US" dirty="0"/>
              <a:t>/values/5</a:t>
            </a:r>
          </a:p>
          <a:p>
            <a:r>
              <a:rPr lang="en-US" dirty="0"/>
              <a:t>        public void Put(</a:t>
            </a:r>
            <a:r>
              <a:rPr lang="en-US" dirty="0" err="1"/>
              <a:t>int</a:t>
            </a:r>
            <a:r>
              <a:rPr lang="en-US" dirty="0"/>
              <a:t> id, [</a:t>
            </a:r>
            <a:r>
              <a:rPr lang="en-US" dirty="0" err="1"/>
              <a:t>FromBody</a:t>
            </a:r>
            <a:r>
              <a:rPr lang="en-US" dirty="0"/>
              <a:t>]string value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 DELETE </a:t>
            </a:r>
            <a:r>
              <a:rPr lang="en-US" dirty="0" err="1"/>
              <a:t>api</a:t>
            </a:r>
            <a:r>
              <a:rPr lang="en-US" dirty="0"/>
              <a:t>/values/5</a:t>
            </a:r>
          </a:p>
          <a:p>
            <a:r>
              <a:rPr lang="en-US" dirty="0"/>
              <a:t>        public void Delete(</a:t>
            </a:r>
            <a:r>
              <a:rPr lang="en-US" dirty="0" err="1"/>
              <a:t>int</a:t>
            </a:r>
            <a:r>
              <a:rPr lang="en-US" dirty="0"/>
              <a:t> id)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0276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Rockwell" panose="02060603020205020403" pitchFamily="18" charset="0"/>
              </a:rPr>
              <a:t>Global.asax.cs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45110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Starting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2065" y="3070507"/>
            <a:ext cx="630936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protected void </a:t>
            </a:r>
            <a:r>
              <a:rPr lang="en-US" dirty="0" err="1"/>
              <a:t>Application_Start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AreaRegistration.RegisterAllAreas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GlobalConfiguration.Configure</a:t>
            </a:r>
            <a:r>
              <a:rPr lang="en-US" dirty="0"/>
              <a:t>(</a:t>
            </a:r>
            <a:r>
              <a:rPr lang="en-US" dirty="0" err="1"/>
              <a:t>WebApiConfig.Register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FilterConfig.RegisterGlobalFilters</a:t>
            </a:r>
            <a:r>
              <a:rPr lang="en-US" dirty="0"/>
              <a:t>(</a:t>
            </a:r>
            <a:r>
              <a:rPr lang="en-US" dirty="0" err="1"/>
              <a:t>GlobalFilters.Filters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RouteConfig.RegisterRoutes</a:t>
            </a:r>
            <a:r>
              <a:rPr lang="en-US" dirty="0"/>
              <a:t>(</a:t>
            </a:r>
            <a:r>
              <a:rPr lang="en-US" dirty="0" err="1"/>
              <a:t>RouteTable.Routes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BundleConfig.RegisterBundles</a:t>
            </a:r>
            <a:r>
              <a:rPr lang="en-US" dirty="0"/>
              <a:t>(</a:t>
            </a:r>
            <a:r>
              <a:rPr lang="en-US" dirty="0" err="1"/>
              <a:t>BundleTable.Bundles</a:t>
            </a:r>
            <a:r>
              <a:rPr lang="en-US" dirty="0"/>
              <a:t>);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9989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err="1"/>
              <a:t>WebApiConfig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45110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Configuration related with 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routing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authentication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2065" y="3070507"/>
            <a:ext cx="700647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static void Register(</a:t>
            </a:r>
            <a:r>
              <a:rPr lang="en-US" dirty="0" err="1"/>
              <a:t>HttpConfiguration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 // Web API routes</a:t>
            </a:r>
          </a:p>
          <a:p>
            <a:r>
              <a:rPr lang="en-US" dirty="0"/>
              <a:t>            </a:t>
            </a:r>
            <a:r>
              <a:rPr lang="en-US" dirty="0" err="1"/>
              <a:t>config.MapHttpAttributeRoutes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config.Routes.MapHttpRoute</a:t>
            </a:r>
            <a:r>
              <a:rPr lang="en-US" dirty="0"/>
              <a:t>(</a:t>
            </a:r>
          </a:p>
          <a:p>
            <a:r>
              <a:rPr lang="en-US" dirty="0"/>
              <a:t>                name: "</a:t>
            </a:r>
            <a:r>
              <a:rPr lang="en-US" dirty="0" err="1"/>
              <a:t>DefaultApi</a:t>
            </a:r>
            <a:r>
              <a:rPr lang="en-US" dirty="0"/>
              <a:t>",</a:t>
            </a:r>
          </a:p>
          <a:p>
            <a:r>
              <a:rPr lang="en-US" dirty="0"/>
              <a:t>                </a:t>
            </a:r>
            <a:r>
              <a:rPr lang="en-US" dirty="0" err="1"/>
              <a:t>routeTemplate</a:t>
            </a:r>
            <a:r>
              <a:rPr lang="en-US" dirty="0"/>
              <a:t>: "</a:t>
            </a:r>
            <a:r>
              <a:rPr lang="en-US" dirty="0" err="1"/>
              <a:t>api</a:t>
            </a:r>
            <a:r>
              <a:rPr lang="en-US" dirty="0"/>
              <a:t>/{controller}/{id}",</a:t>
            </a:r>
          </a:p>
          <a:p>
            <a:r>
              <a:rPr lang="en-US" dirty="0"/>
              <a:t>                defaults: new { id = </a:t>
            </a:r>
            <a:r>
              <a:rPr lang="en-US" dirty="0" err="1"/>
              <a:t>RouteParameter.Optional</a:t>
            </a:r>
            <a:r>
              <a:rPr lang="en-US" dirty="0"/>
              <a:t> }</a:t>
            </a:r>
          </a:p>
          <a:p>
            <a:r>
              <a:rPr lang="en-US" dirty="0"/>
              <a:t>            );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97180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Web </a:t>
            </a:r>
            <a:r>
              <a:rPr lang="en-US" dirty="0" err="1" smtClean="0">
                <a:latin typeface="Rockwell" panose="02060603020205020403" pitchFamily="18" charset="0"/>
              </a:rPr>
              <a:t>api</a:t>
            </a:r>
            <a:r>
              <a:rPr lang="en-US" dirty="0" smtClean="0">
                <a:latin typeface="Rockwell" panose="02060603020205020403" pitchFamily="18" charset="0"/>
              </a:rPr>
              <a:t> routing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45110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two types of routings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Convention-based routing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Attribute routing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932" y="3057628"/>
            <a:ext cx="509769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config.Routes.MapHttpRoute</a:t>
            </a:r>
            <a:r>
              <a:rPr lang="en-US" dirty="0"/>
              <a:t>(</a:t>
            </a:r>
          </a:p>
          <a:p>
            <a:r>
              <a:rPr lang="en-US" dirty="0"/>
              <a:t>                name: "</a:t>
            </a:r>
            <a:r>
              <a:rPr lang="en-US" dirty="0" err="1"/>
              <a:t>DefaultApi</a:t>
            </a:r>
            <a:r>
              <a:rPr lang="en-US" dirty="0"/>
              <a:t>",</a:t>
            </a:r>
          </a:p>
          <a:p>
            <a:r>
              <a:rPr lang="en-US" dirty="0"/>
              <a:t>                </a:t>
            </a:r>
            <a:r>
              <a:rPr lang="en-US" dirty="0" err="1"/>
              <a:t>routeTemplate</a:t>
            </a:r>
            <a:r>
              <a:rPr lang="en-US" dirty="0"/>
              <a:t>: "</a:t>
            </a:r>
            <a:r>
              <a:rPr lang="en-US" dirty="0" err="1"/>
              <a:t>api</a:t>
            </a:r>
            <a:r>
              <a:rPr lang="en-US" dirty="0"/>
              <a:t>/{controller}/{id}",</a:t>
            </a:r>
          </a:p>
          <a:p>
            <a:r>
              <a:rPr lang="en-US" dirty="0"/>
              <a:t>                defaults: new {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id </a:t>
            </a:r>
            <a:r>
              <a:rPr lang="en-US" dirty="0"/>
              <a:t>= </a:t>
            </a:r>
            <a:r>
              <a:rPr lang="en-US" dirty="0" err="1"/>
              <a:t>RouteParameter.Optional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}</a:t>
            </a:r>
            <a:endParaRPr lang="en-US" dirty="0"/>
          </a:p>
          <a:p>
            <a:r>
              <a:rPr lang="en-US" dirty="0"/>
              <a:t>            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4411" y="3065157"/>
            <a:ext cx="509769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://IPAddress:portNo/api/myvalues/listing</a:t>
            </a:r>
            <a:endParaRPr lang="en-US" dirty="0" smtClean="0"/>
          </a:p>
          <a:p>
            <a:r>
              <a:rPr lang="en-US" dirty="0"/>
              <a:t>[Route("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myvalues</a:t>
            </a:r>
            <a:r>
              <a:rPr lang="en-US" dirty="0"/>
              <a:t>/</a:t>
            </a:r>
            <a:r>
              <a:rPr lang="en-US" dirty="0" err="1"/>
              <a:t>lising</a:t>
            </a:r>
            <a:r>
              <a:rPr lang="en-US" dirty="0"/>
              <a:t>")]</a:t>
            </a:r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 err="1"/>
              <a:t>IEnumerable</a:t>
            </a:r>
            <a:r>
              <a:rPr lang="en-US" dirty="0"/>
              <a:t>&lt;string&gt; Get()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return new string[] { "value1", "value2" };</a:t>
            </a:r>
          </a:p>
          <a:p>
            <a:r>
              <a:rPr lang="en-US" dirty="0"/>
              <a:t>        </a:t>
            </a: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http verbs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448787"/>
              </p:ext>
            </p:extLst>
          </p:nvPr>
        </p:nvGraphicFramePr>
        <p:xfrm>
          <a:off x="1555481" y="2896839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CRUD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 Verbs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 - 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 -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 -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- 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2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407</Words>
  <Application>Microsoft Office PowerPoint</Application>
  <PresentationFormat>Widescreen</PresentationFormat>
  <Paragraphs>172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Berlin Sans FB</vt:lpstr>
      <vt:lpstr>Calibri</vt:lpstr>
      <vt:lpstr>Rockwell</vt:lpstr>
      <vt:lpstr>Tahoma</vt:lpstr>
      <vt:lpstr>Trebuchet MS</vt:lpstr>
      <vt:lpstr>Tw Cen MT</vt:lpstr>
      <vt:lpstr>Wingdings</vt:lpstr>
      <vt:lpstr>Circuit</vt:lpstr>
      <vt:lpstr>Asp.net web api</vt:lpstr>
      <vt:lpstr>introduction</vt:lpstr>
      <vt:lpstr>Rest architectural constraints</vt:lpstr>
      <vt:lpstr>Web service vs wcf vs web api</vt:lpstr>
      <vt:lpstr>Web api controller</vt:lpstr>
      <vt:lpstr>Global.asax.cs</vt:lpstr>
      <vt:lpstr>WebApiConfig</vt:lpstr>
      <vt:lpstr>Web api routing</vt:lpstr>
      <vt:lpstr>http verbs</vt:lpstr>
      <vt:lpstr>Http request</vt:lpstr>
      <vt:lpstr>Http response</vt:lpstr>
      <vt:lpstr>Application to test api</vt:lpstr>
      <vt:lpstr>Content negotiation</vt:lpstr>
      <vt:lpstr>CORS</vt:lpstr>
      <vt:lpstr>Any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2019-12-16T11:58:45Z</dcterms:created>
  <dcterms:modified xsi:type="dcterms:W3CDTF">2020-02-08T17:30:20Z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