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1"/>
  </p:notesMasterIdLst>
  <p:sldIdLst>
    <p:sldId id="256" r:id="rId3"/>
    <p:sldId id="257" r:id="rId4"/>
    <p:sldId id="258" r:id="rId5"/>
    <p:sldId id="259" r:id="rId6"/>
    <p:sldId id="260" r:id="rId7"/>
    <p:sldId id="261" r:id="rId8"/>
    <p:sldId id="275" r:id="rId9"/>
    <p:sldId id="262" r:id="rId10"/>
    <p:sldId id="263" r:id="rId11"/>
    <p:sldId id="264" r:id="rId12"/>
    <p:sldId id="265" r:id="rId13"/>
    <p:sldId id="266" r:id="rId14"/>
    <p:sldId id="267" r:id="rId15"/>
    <p:sldId id="268" r:id="rId16"/>
    <p:sldId id="269" r:id="rId17"/>
    <p:sldId id="270" r:id="rId18"/>
    <p:sldId id="293" r:id="rId19"/>
    <p:sldId id="292" r:id="rId20"/>
    <p:sldId id="271" r:id="rId21"/>
    <p:sldId id="272" r:id="rId22"/>
    <p:sldId id="273" r:id="rId23"/>
    <p:sldId id="274"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00" autoAdjust="0"/>
    <p:restoredTop sz="94660"/>
  </p:normalViewPr>
  <p:slideViewPr>
    <p:cSldViewPr>
      <p:cViewPr varScale="1">
        <p:scale>
          <a:sx n="69" d="100"/>
          <a:sy n="69" d="100"/>
        </p:scale>
        <p:origin x="-154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93D44C-D391-47B1-AD60-DBC4A599283F}" type="datetimeFigureOut">
              <a:rPr lang="en-US" smtClean="0"/>
              <a:t>6/6/2023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8C3AD5-868C-4F78-8D9A-7B16D0BD63C7}" type="slidenum">
              <a:rPr lang="en-US" smtClean="0"/>
              <a:t>‹#›</a:t>
            </a:fld>
            <a:endParaRPr lang="en-US"/>
          </a:p>
        </p:txBody>
      </p:sp>
    </p:spTree>
    <p:extLst>
      <p:ext uri="{BB962C8B-B14F-4D97-AF65-F5344CB8AC3E}">
        <p14:creationId xmlns:p14="http://schemas.microsoft.com/office/powerpoint/2010/main" val="3041310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AF59F7-C64B-44BA-8D38-5AE61E6C0D2B}"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07F50-3660-4725-9634-178CA42A68E0}" type="slidenum">
              <a:rPr lang="en-US" smtClean="0"/>
              <a:t>‹#›</a:t>
            </a:fld>
            <a:endParaRPr lang="en-US"/>
          </a:p>
        </p:txBody>
      </p:sp>
    </p:spTree>
    <p:extLst>
      <p:ext uri="{BB962C8B-B14F-4D97-AF65-F5344CB8AC3E}">
        <p14:creationId xmlns:p14="http://schemas.microsoft.com/office/powerpoint/2010/main" val="3250969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AF59F7-C64B-44BA-8D38-5AE61E6C0D2B}"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07F50-3660-4725-9634-178CA42A68E0}" type="slidenum">
              <a:rPr lang="en-US" smtClean="0"/>
              <a:t>‹#›</a:t>
            </a:fld>
            <a:endParaRPr lang="en-US"/>
          </a:p>
        </p:txBody>
      </p:sp>
    </p:spTree>
    <p:extLst>
      <p:ext uri="{BB962C8B-B14F-4D97-AF65-F5344CB8AC3E}">
        <p14:creationId xmlns:p14="http://schemas.microsoft.com/office/powerpoint/2010/main" val="4293876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AF59F7-C64B-44BA-8D38-5AE61E6C0D2B}"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07F50-3660-4725-9634-178CA42A68E0}" type="slidenum">
              <a:rPr lang="en-US" smtClean="0"/>
              <a:t>‹#›</a:t>
            </a:fld>
            <a:endParaRPr lang="en-US"/>
          </a:p>
        </p:txBody>
      </p:sp>
    </p:spTree>
    <p:extLst>
      <p:ext uri="{BB962C8B-B14F-4D97-AF65-F5344CB8AC3E}">
        <p14:creationId xmlns:p14="http://schemas.microsoft.com/office/powerpoint/2010/main" val="3888295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2AF59F7-C64B-44BA-8D38-5AE61E6C0D2B}"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07F50-3660-4725-9634-178CA42A68E0}"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AF59F7-C64B-44BA-8D38-5AE61E6C0D2B}"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07F50-3660-4725-9634-178CA42A68E0}"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AF59F7-C64B-44BA-8D38-5AE61E6C0D2B}"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07F50-3660-4725-9634-178CA42A68E0}"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F2AF59F7-C64B-44BA-8D38-5AE61E6C0D2B}" type="datetimeFigureOut">
              <a:rPr lang="en-US" smtClean="0"/>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207F50-3660-4725-9634-178CA42A68E0}"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2AF59F7-C64B-44BA-8D38-5AE61E6C0D2B}" type="datetimeFigureOut">
              <a:rPr lang="en-US" smtClean="0"/>
              <a:t>6/6/2023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207F50-3660-4725-9634-178CA42A68E0}"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AF59F7-C64B-44BA-8D38-5AE61E6C0D2B}" type="datetimeFigureOut">
              <a:rPr lang="en-US" smtClean="0"/>
              <a:t>6/6/2023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207F50-3660-4725-9634-178CA42A68E0}"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F2AF59F7-C64B-44BA-8D38-5AE61E6C0D2B}" type="datetimeFigureOut">
              <a:rPr lang="en-US" smtClean="0"/>
              <a:t>6/6/2023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207F50-3660-4725-9634-178CA42A68E0}"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2AF59F7-C64B-44BA-8D38-5AE61E6C0D2B}" type="datetimeFigureOut">
              <a:rPr lang="en-US" smtClean="0"/>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207F50-3660-4725-9634-178CA42A68E0}"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AF59F7-C64B-44BA-8D38-5AE61E6C0D2B}"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07F50-3660-4725-9634-178CA42A68E0}" type="slidenum">
              <a:rPr lang="en-US" smtClean="0"/>
              <a:t>‹#›</a:t>
            </a:fld>
            <a:endParaRPr lang="en-US"/>
          </a:p>
        </p:txBody>
      </p:sp>
    </p:spTree>
    <p:extLst>
      <p:ext uri="{BB962C8B-B14F-4D97-AF65-F5344CB8AC3E}">
        <p14:creationId xmlns:p14="http://schemas.microsoft.com/office/powerpoint/2010/main" val="26592618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AF59F7-C64B-44BA-8D38-5AE61E6C0D2B}" type="datetimeFigureOut">
              <a:rPr lang="en-US" smtClean="0"/>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207F50-3660-4725-9634-178CA42A68E0}"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AF59F7-C64B-44BA-8D38-5AE61E6C0D2B}"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07F50-3660-4725-9634-178CA42A68E0}"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F2AF59F7-C64B-44BA-8D38-5AE61E6C0D2B}"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07F50-3660-4725-9634-178CA42A68E0}"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AF59F7-C64B-44BA-8D38-5AE61E6C0D2B}"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07F50-3660-4725-9634-178CA42A68E0}" type="slidenum">
              <a:rPr lang="en-US" smtClean="0"/>
              <a:t>‹#›</a:t>
            </a:fld>
            <a:endParaRPr lang="en-US"/>
          </a:p>
        </p:txBody>
      </p:sp>
    </p:spTree>
    <p:extLst>
      <p:ext uri="{BB962C8B-B14F-4D97-AF65-F5344CB8AC3E}">
        <p14:creationId xmlns:p14="http://schemas.microsoft.com/office/powerpoint/2010/main" val="237844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AF59F7-C64B-44BA-8D38-5AE61E6C0D2B}" type="datetimeFigureOut">
              <a:rPr lang="en-US" smtClean="0"/>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207F50-3660-4725-9634-178CA42A68E0}" type="slidenum">
              <a:rPr lang="en-US" smtClean="0"/>
              <a:t>‹#›</a:t>
            </a:fld>
            <a:endParaRPr lang="en-US"/>
          </a:p>
        </p:txBody>
      </p:sp>
    </p:spTree>
    <p:extLst>
      <p:ext uri="{BB962C8B-B14F-4D97-AF65-F5344CB8AC3E}">
        <p14:creationId xmlns:p14="http://schemas.microsoft.com/office/powerpoint/2010/main" val="2200312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AF59F7-C64B-44BA-8D38-5AE61E6C0D2B}" type="datetimeFigureOut">
              <a:rPr lang="en-US" smtClean="0"/>
              <a:t>6/6/2023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207F50-3660-4725-9634-178CA42A68E0}" type="slidenum">
              <a:rPr lang="en-US" smtClean="0"/>
              <a:t>‹#›</a:t>
            </a:fld>
            <a:endParaRPr lang="en-US"/>
          </a:p>
        </p:txBody>
      </p:sp>
    </p:spTree>
    <p:extLst>
      <p:ext uri="{BB962C8B-B14F-4D97-AF65-F5344CB8AC3E}">
        <p14:creationId xmlns:p14="http://schemas.microsoft.com/office/powerpoint/2010/main" val="721281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AF59F7-C64B-44BA-8D38-5AE61E6C0D2B}" type="datetimeFigureOut">
              <a:rPr lang="en-US" smtClean="0"/>
              <a:t>6/6/2023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207F50-3660-4725-9634-178CA42A68E0}" type="slidenum">
              <a:rPr lang="en-US" smtClean="0"/>
              <a:t>‹#›</a:t>
            </a:fld>
            <a:endParaRPr lang="en-US"/>
          </a:p>
        </p:txBody>
      </p:sp>
    </p:spTree>
    <p:extLst>
      <p:ext uri="{BB962C8B-B14F-4D97-AF65-F5344CB8AC3E}">
        <p14:creationId xmlns:p14="http://schemas.microsoft.com/office/powerpoint/2010/main" val="232390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AF59F7-C64B-44BA-8D38-5AE61E6C0D2B}" type="datetimeFigureOut">
              <a:rPr lang="en-US" smtClean="0"/>
              <a:t>6/6/2023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207F50-3660-4725-9634-178CA42A68E0}" type="slidenum">
              <a:rPr lang="en-US" smtClean="0"/>
              <a:t>‹#›</a:t>
            </a:fld>
            <a:endParaRPr lang="en-US"/>
          </a:p>
        </p:txBody>
      </p:sp>
    </p:spTree>
    <p:extLst>
      <p:ext uri="{BB962C8B-B14F-4D97-AF65-F5344CB8AC3E}">
        <p14:creationId xmlns:p14="http://schemas.microsoft.com/office/powerpoint/2010/main" val="3370075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AF59F7-C64B-44BA-8D38-5AE61E6C0D2B}" type="datetimeFigureOut">
              <a:rPr lang="en-US" smtClean="0"/>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207F50-3660-4725-9634-178CA42A68E0}" type="slidenum">
              <a:rPr lang="en-US" smtClean="0"/>
              <a:t>‹#›</a:t>
            </a:fld>
            <a:endParaRPr lang="en-US"/>
          </a:p>
        </p:txBody>
      </p:sp>
    </p:spTree>
    <p:extLst>
      <p:ext uri="{BB962C8B-B14F-4D97-AF65-F5344CB8AC3E}">
        <p14:creationId xmlns:p14="http://schemas.microsoft.com/office/powerpoint/2010/main" val="1162121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AF59F7-C64B-44BA-8D38-5AE61E6C0D2B}" type="datetimeFigureOut">
              <a:rPr lang="en-US" smtClean="0"/>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207F50-3660-4725-9634-178CA42A68E0}" type="slidenum">
              <a:rPr lang="en-US" smtClean="0"/>
              <a:t>‹#›</a:t>
            </a:fld>
            <a:endParaRPr lang="en-US"/>
          </a:p>
        </p:txBody>
      </p:sp>
    </p:spTree>
    <p:extLst>
      <p:ext uri="{BB962C8B-B14F-4D97-AF65-F5344CB8AC3E}">
        <p14:creationId xmlns:p14="http://schemas.microsoft.com/office/powerpoint/2010/main" val="1299191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AF59F7-C64B-44BA-8D38-5AE61E6C0D2B}" type="datetimeFigureOut">
              <a:rPr lang="en-US" smtClean="0"/>
              <a:t>6/6/2023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207F50-3660-4725-9634-178CA42A68E0}" type="slidenum">
              <a:rPr lang="en-US" smtClean="0"/>
              <a:t>‹#›</a:t>
            </a:fld>
            <a:endParaRPr lang="en-US"/>
          </a:p>
        </p:txBody>
      </p:sp>
    </p:spTree>
    <p:extLst>
      <p:ext uri="{BB962C8B-B14F-4D97-AF65-F5344CB8AC3E}">
        <p14:creationId xmlns:p14="http://schemas.microsoft.com/office/powerpoint/2010/main" val="141878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F2AF59F7-C64B-44BA-8D38-5AE61E6C0D2B}" type="datetimeFigureOut">
              <a:rPr lang="en-US" smtClean="0"/>
              <a:t>6/6/2023</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DB207F50-3660-4725-9634-178CA42A68E0}"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18.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slideLayout" Target="../slideLayouts/slideLayout18.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0" y="0"/>
            <a:ext cx="9144000" cy="6858000"/>
            <a:chOff x="0" y="0"/>
            <a:chExt cx="9144000" cy="685800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Rectangle 6"/>
            <p:cNvSpPr/>
            <p:nvPr/>
          </p:nvSpPr>
          <p:spPr>
            <a:xfrm>
              <a:off x="152400" y="4800600"/>
              <a:ext cx="2971800" cy="5334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MODOS TEAM</a:t>
              </a:r>
              <a:endParaRPr lang="en-US" dirty="0"/>
            </a:p>
          </p:txBody>
        </p:sp>
      </p:grpSp>
    </p:spTree>
    <p:extLst>
      <p:ext uri="{BB962C8B-B14F-4D97-AF65-F5344CB8AC3E}">
        <p14:creationId xmlns:p14="http://schemas.microsoft.com/office/powerpoint/2010/main" val="1958584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559632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559632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559632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559632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559632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559632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559632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2"/>
          <p:cNvSpPr/>
          <p:nvPr/>
        </p:nvSpPr>
        <p:spPr>
          <a:xfrm>
            <a:off x="2362200" y="3048000"/>
            <a:ext cx="4114800" cy="1066800"/>
          </a:xfrm>
          <a:prstGeom prst="rect">
            <a:avLst/>
          </a:prstGeom>
          <a:noFill/>
          <a:ln>
            <a:noFill/>
          </a:ln>
        </p:spPr>
        <p:txBody>
          <a:bodyPr lIns="90000" tIns="45000" rIns="90000" bIns="45000"/>
          <a:lstStyle/>
          <a:p>
            <a:pPr algn="ctr">
              <a:lnSpc>
                <a:spcPct val="100000"/>
              </a:lnSpc>
            </a:pPr>
            <a:r>
              <a:rPr lang="en-US" sz="3600" dirty="0" smtClean="0">
                <a:latin typeface="Times New Roman" pitchFamily="18" charset="0"/>
                <a:cs typeface="Times New Roman" pitchFamily="18" charset="0"/>
              </a:rPr>
              <a:t>Break Time</a:t>
            </a:r>
            <a:endParaRPr sz="3600" dirty="0">
              <a:latin typeface="Times New Roman" pitchFamily="18" charset="0"/>
              <a:cs typeface="Times New Roman" pitchFamily="18" charset="0"/>
            </a:endParaRPr>
          </a:p>
        </p:txBody>
      </p:sp>
    </p:spTree>
    <p:extLst>
      <p:ext uri="{BB962C8B-B14F-4D97-AF65-F5344CB8AC3E}">
        <p14:creationId xmlns:p14="http://schemas.microsoft.com/office/powerpoint/2010/main" val="1491529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2"/>
          <p:cNvSpPr/>
          <p:nvPr/>
        </p:nvSpPr>
        <p:spPr>
          <a:xfrm>
            <a:off x="1948543" y="2808514"/>
            <a:ext cx="5334000" cy="1219200"/>
          </a:xfrm>
          <a:prstGeom prst="rect">
            <a:avLst/>
          </a:prstGeom>
          <a:noFill/>
          <a:ln>
            <a:noFill/>
          </a:ln>
        </p:spPr>
        <p:txBody>
          <a:bodyPr lIns="90000" tIns="45000" rIns="90000" bIns="45000"/>
          <a:lstStyle/>
          <a:p>
            <a:pPr algn="ctr">
              <a:lnSpc>
                <a:spcPct val="100000"/>
              </a:lnSpc>
            </a:pPr>
            <a:r>
              <a:rPr lang="en-US" sz="3600" dirty="0" smtClean="0">
                <a:latin typeface="Times New Roman" pitchFamily="18" charset="0"/>
                <a:cs typeface="Times New Roman" pitchFamily="18" charset="0"/>
              </a:rPr>
              <a:t>ABOUT ZABBIX</a:t>
            </a:r>
            <a:endParaRPr sz="3600" dirty="0">
              <a:latin typeface="Times New Roman" pitchFamily="18" charset="0"/>
              <a:cs typeface="Times New Roman" pitchFamily="18" charset="0"/>
            </a:endParaRPr>
          </a:p>
        </p:txBody>
      </p:sp>
    </p:spTree>
    <p:extLst>
      <p:ext uri="{BB962C8B-B14F-4D97-AF65-F5344CB8AC3E}">
        <p14:creationId xmlns:p14="http://schemas.microsoft.com/office/powerpoint/2010/main" val="2390586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164123" y="228600"/>
            <a:ext cx="4887023" cy="63770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Times New Roman" pitchFamily="18" charset="0"/>
                <a:cs typeface="Times New Roman" pitchFamily="18" charset="0"/>
              </a:rPr>
              <a:t>1. </a:t>
            </a:r>
            <a:r>
              <a:rPr lang="en-US" sz="3200" dirty="0" err="1">
                <a:latin typeface="Times New Roman" pitchFamily="18" charset="0"/>
                <a:cs typeface="Times New Roman" pitchFamily="18" charset="0"/>
              </a:rPr>
              <a:t>Zabbix</a:t>
            </a:r>
            <a:r>
              <a:rPr lang="en-US" sz="3200" dirty="0">
                <a:latin typeface="Times New Roman" pitchFamily="18" charset="0"/>
                <a:cs typeface="Times New Roman" pitchFamily="18" charset="0"/>
              </a:rPr>
              <a:t> Introduction</a:t>
            </a:r>
          </a:p>
        </p:txBody>
      </p:sp>
      <p:sp>
        <p:nvSpPr>
          <p:cNvPr id="3" name="Content Placeholder 4"/>
          <p:cNvSpPr txBox="1">
            <a:spLocks/>
          </p:cNvSpPr>
          <p:nvPr/>
        </p:nvSpPr>
        <p:spPr bwMode="auto">
          <a:xfrm>
            <a:off x="164123" y="776154"/>
            <a:ext cx="8979876" cy="59294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fontAlgn="base">
              <a:lnSpc>
                <a:spcPct val="100000"/>
              </a:lnSpc>
              <a:spcBef>
                <a:spcPct val="0"/>
              </a:spcBef>
              <a:spcAft>
                <a:spcPct val="0"/>
              </a:spcAft>
              <a:buNone/>
            </a:pPr>
            <a:r>
              <a:rPr lang="en-US" sz="2000" b="1" dirty="0">
                <a:latin typeface="Times New Roman" panose="02020603050405020304" pitchFamily="18" charset="0"/>
                <a:cs typeface="Times New Roman" panose="02020603050405020304" pitchFamily="18" charset="0"/>
              </a:rPr>
              <a:t>1.1. Purpose of </a:t>
            </a:r>
            <a:r>
              <a:rPr lang="en-US" sz="2000" b="1" dirty="0" err="1">
                <a:latin typeface="Times New Roman" panose="02020603050405020304" pitchFamily="18" charset="0"/>
                <a:cs typeface="Times New Roman" panose="02020603050405020304" pitchFamily="18" charset="0"/>
              </a:rPr>
              <a:t>Zabbix</a:t>
            </a:r>
            <a:r>
              <a:rPr lang="en-US" sz="2000" b="1" dirty="0">
                <a:latin typeface="Times New Roman" panose="02020603050405020304" pitchFamily="18" charset="0"/>
                <a:cs typeface="Times New Roman" panose="02020603050405020304" pitchFamily="18" charset="0"/>
              </a:rPr>
              <a:t> Monitoring</a:t>
            </a:r>
          </a:p>
          <a:p>
            <a:pPr marL="0" indent="0">
              <a:buNone/>
            </a:pPr>
            <a:r>
              <a:rPr lang="en-US" sz="1800" b="1" dirty="0">
                <a:latin typeface="Times New Roman" panose="02020603050405020304" pitchFamily="18" charset="0"/>
                <a:cs typeface="Times New Roman" panose="02020603050405020304" pitchFamily="18" charset="0"/>
              </a:rPr>
              <a:t>What is Monitoring? </a:t>
            </a:r>
          </a:p>
          <a:p>
            <a:pPr marL="0" indent="0">
              <a:spcBef>
                <a:spcPts val="0"/>
              </a:spcBef>
              <a:buNone/>
            </a:pPr>
            <a:r>
              <a:rPr lang="en-US" sz="2000"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Monitoring</a:t>
            </a:r>
            <a:r>
              <a:rPr lang="en-US" sz="2000" dirty="0">
                <a:latin typeface="Times New Roman" panose="02020603050405020304" pitchFamily="18" charset="0"/>
                <a:cs typeface="Times New Roman" panose="02020603050405020304" pitchFamily="18" charset="0"/>
              </a:rPr>
              <a:t>” is to detect the error of server, network, application and other events related system and manage the operational status of system for realize the stable operation of the system. And it delivers the events and the signs to related entities such as operator. For example, the server error can be detected by the monitoring server logs and the system resource trend of the load state is known to monitor the server resource such as CPU usage, Memory usage and Disk usage. </a:t>
            </a:r>
          </a:p>
          <a:p>
            <a:pPr marL="0" indent="0">
              <a:spcBef>
                <a:spcPts val="0"/>
              </a:spcBef>
              <a:buNone/>
            </a:pPr>
            <a:endParaRPr lang="en-US" sz="1800" dirty="0">
              <a:latin typeface="Times New Roman" panose="02020603050405020304" pitchFamily="18" charset="0"/>
              <a:cs typeface="Times New Roman" panose="02020603050405020304" pitchFamily="18" charset="0"/>
            </a:endParaRPr>
          </a:p>
          <a:p>
            <a:pPr marL="0" indent="0">
              <a:spcBef>
                <a:spcPts val="0"/>
              </a:spcBef>
              <a:buNone/>
            </a:pPr>
            <a:r>
              <a:rPr lang="en-US" sz="1800" b="1" dirty="0">
                <a:latin typeface="Times New Roman" panose="02020603050405020304" pitchFamily="18" charset="0"/>
                <a:cs typeface="Times New Roman" panose="02020603050405020304" pitchFamily="18" charset="0"/>
              </a:rPr>
              <a:t>Why it need?</a:t>
            </a:r>
            <a:endParaRPr lang="en-US" sz="1800" dirty="0">
              <a:latin typeface="Times New Roman" panose="02020603050405020304" pitchFamily="18" charset="0"/>
              <a:cs typeface="Times New Roman" panose="02020603050405020304" pitchFamily="18" charset="0"/>
            </a:endParaRPr>
          </a:p>
          <a:p>
            <a:pPr marL="0" indent="0">
              <a:spcBef>
                <a:spcPts val="0"/>
              </a:spcBef>
              <a:buNone/>
            </a:pPr>
            <a:r>
              <a:rPr lang="en-US" sz="2000" dirty="0">
                <a:latin typeface="Times New Roman" panose="02020603050405020304" pitchFamily="18" charset="0"/>
                <a:cs typeface="Times New Roman" panose="02020603050405020304" pitchFamily="18" charset="0"/>
              </a:rPr>
              <a:t>Most company’s workforce is based on their computer systems, therefore these must be capable of responding in any situation, and sometimes at any given time of the day. </a:t>
            </a:r>
          </a:p>
          <a:p>
            <a:pPr marL="0" indent="0">
              <a:spcBef>
                <a:spcPts val="0"/>
              </a:spcBef>
              <a:buNone/>
            </a:pPr>
            <a:r>
              <a:rPr lang="en-US" sz="2000" dirty="0">
                <a:latin typeface="Times New Roman" panose="02020603050405020304" pitchFamily="18" charset="0"/>
                <a:cs typeface="Times New Roman" panose="02020603050405020304" pitchFamily="18" charset="0"/>
              </a:rPr>
              <a:t>Monitoring theses systems has become a fundamental task to manage all of a company’s IT infrastructure, with the following main goals in mind:</a:t>
            </a:r>
          </a:p>
          <a:p>
            <a:pPr>
              <a:spcBef>
                <a:spcPts val="0"/>
              </a:spcBef>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Taking maximum advantage over a company’s HW resources.</a:t>
            </a:r>
          </a:p>
          <a:p>
            <a:pPr>
              <a:spcBef>
                <a:spcPts val="0"/>
              </a:spcBef>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Instance prevention and problem detection.</a:t>
            </a:r>
          </a:p>
          <a:p>
            <a:pPr>
              <a:spcBef>
                <a:spcPts val="0"/>
              </a:spcBef>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Notifying possible issues</a:t>
            </a:r>
          </a:p>
          <a:p>
            <a:pPr marL="0" indent="0">
              <a:spcBef>
                <a:spcPts val="0"/>
              </a:spcBef>
              <a:buNone/>
            </a:pPr>
            <a:endParaRPr lang="en-US" sz="2000" dirty="0">
              <a:latin typeface="Times New Roman" panose="02020603050405020304" pitchFamily="18" charset="0"/>
              <a:cs typeface="Times New Roman" panose="02020603050405020304" pitchFamily="18" charset="0"/>
            </a:endParaRPr>
          </a:p>
          <a:p>
            <a:pPr marL="0" indent="0">
              <a:spcBef>
                <a:spcPts val="0"/>
              </a:spcBef>
              <a:buNone/>
            </a:pPr>
            <a:r>
              <a:rPr lang="en-US" sz="2000" dirty="0">
                <a:latin typeface="Times New Roman" panose="02020603050405020304" pitchFamily="18" charset="0"/>
                <a:cs typeface="Times New Roman" panose="02020603050405020304" pitchFamily="18" charset="0"/>
              </a:rPr>
              <a:t>For physical, virtual and cloud systems alike, IT monitoring is crucial for ensuring availability and providing efficient service.</a:t>
            </a:r>
          </a:p>
        </p:txBody>
      </p:sp>
    </p:spTree>
    <p:extLst>
      <p:ext uri="{BB962C8B-B14F-4D97-AF65-F5344CB8AC3E}">
        <p14:creationId xmlns:p14="http://schemas.microsoft.com/office/powerpoint/2010/main" val="3559632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787082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164123" y="228600"/>
            <a:ext cx="4887023" cy="63770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Times New Roman" pitchFamily="18" charset="0"/>
                <a:cs typeface="Times New Roman" pitchFamily="18" charset="0"/>
              </a:rPr>
              <a:t>1. </a:t>
            </a:r>
            <a:r>
              <a:rPr lang="en-US" sz="3200" dirty="0" err="1">
                <a:latin typeface="Times New Roman" pitchFamily="18" charset="0"/>
                <a:cs typeface="Times New Roman" pitchFamily="18" charset="0"/>
              </a:rPr>
              <a:t>Zabbix</a:t>
            </a:r>
            <a:r>
              <a:rPr lang="en-US" sz="3200" dirty="0">
                <a:latin typeface="Times New Roman" pitchFamily="18" charset="0"/>
                <a:cs typeface="Times New Roman" pitchFamily="18" charset="0"/>
              </a:rPr>
              <a:t> Introduction</a:t>
            </a:r>
          </a:p>
        </p:txBody>
      </p:sp>
      <p:sp>
        <p:nvSpPr>
          <p:cNvPr id="3" name="Content Placeholder 4"/>
          <p:cNvSpPr txBox="1">
            <a:spLocks/>
          </p:cNvSpPr>
          <p:nvPr/>
        </p:nvSpPr>
        <p:spPr bwMode="auto">
          <a:xfrm>
            <a:off x="173862" y="801914"/>
            <a:ext cx="8703438" cy="128723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hangingPunct="0">
              <a:spcBef>
                <a:spcPct val="20000"/>
              </a:spcBef>
              <a:buSzPct val="85000"/>
              <a:buNone/>
              <a:defRPr/>
            </a:pPr>
            <a:r>
              <a:rPr lang="en-US" sz="2000" b="1" kern="0" dirty="0">
                <a:latin typeface="Times New Roman" panose="02020603050405020304" pitchFamily="18" charset="0"/>
                <a:cs typeface="Times New Roman" pitchFamily="18" charset="0"/>
              </a:rPr>
              <a:t>1.2. What is </a:t>
            </a:r>
            <a:r>
              <a:rPr lang="en-US" sz="2000" b="1" kern="0" dirty="0" err="1">
                <a:latin typeface="Times New Roman" panose="02020603050405020304" pitchFamily="18" charset="0"/>
                <a:cs typeface="Times New Roman" pitchFamily="18" charset="0"/>
              </a:rPr>
              <a:t>Zabbix</a:t>
            </a:r>
            <a:r>
              <a:rPr lang="en-US" sz="2000" b="1" kern="0" dirty="0">
                <a:latin typeface="Times New Roman" panose="02020603050405020304" pitchFamily="18" charset="0"/>
                <a:cs typeface="Times New Roman" pitchFamily="18" charset="0"/>
              </a:rPr>
              <a:t>?</a:t>
            </a:r>
          </a:p>
          <a:p>
            <a:pPr marL="0" indent="0" eaLnBrk="0" hangingPunct="0">
              <a:spcBef>
                <a:spcPct val="20000"/>
              </a:spcBef>
              <a:buSzPct val="85000"/>
              <a:buNone/>
              <a:defRPr/>
            </a:pPr>
            <a:r>
              <a:rPr lang="en-US" sz="2000" kern="0" dirty="0" err="1">
                <a:latin typeface="Times New Roman" pitchFamily="18" charset="0"/>
                <a:cs typeface="Times New Roman" pitchFamily="18" charset="0"/>
              </a:rPr>
              <a:t>Zabbix</a:t>
            </a:r>
            <a:r>
              <a:rPr lang="en-US" sz="2000" kern="0" dirty="0">
                <a:latin typeface="Times New Roman" pitchFamily="18" charset="0"/>
                <a:cs typeface="Times New Roman" pitchFamily="18" charset="0"/>
              </a:rPr>
              <a:t> is </a:t>
            </a:r>
            <a:r>
              <a:rPr lang="en-US" sz="2000" dirty="0">
                <a:latin typeface="Times New Roman" pitchFamily="18" charset="0"/>
                <a:cs typeface="Times New Roman" pitchFamily="18" charset="0"/>
              </a:rPr>
              <a:t>an open source software application that can monitor servers, networks devices, and applications. Using </a:t>
            </a:r>
            <a:r>
              <a:rPr lang="en-US" sz="2000" dirty="0" err="1">
                <a:latin typeface="Times New Roman" panose="02020603050405020304" pitchFamily="18" charset="0"/>
                <a:cs typeface="Times New Roman" panose="02020603050405020304" pitchFamily="18" charset="0"/>
              </a:rPr>
              <a:t>Zabbix</a:t>
            </a:r>
            <a:r>
              <a:rPr lang="en-US" sz="2000" dirty="0">
                <a:latin typeface="Times New Roman" panose="02020603050405020304" pitchFamily="18" charset="0"/>
                <a:cs typeface="Times New Roman" panose="02020603050405020304" pitchFamily="18" charset="0"/>
              </a:rPr>
              <a:t>, you can easily monitor servers, network devices and applications, gathering accurate statistics and performance data.</a:t>
            </a:r>
          </a:p>
        </p:txBody>
      </p:sp>
      <p:grpSp>
        <p:nvGrpSpPr>
          <p:cNvPr id="4" name="Group 3"/>
          <p:cNvGrpSpPr/>
          <p:nvPr/>
        </p:nvGrpSpPr>
        <p:grpSpPr>
          <a:xfrm>
            <a:off x="406400" y="1957388"/>
            <a:ext cx="8382000" cy="4824412"/>
            <a:chOff x="42863" y="1681163"/>
            <a:chExt cx="9043987" cy="4824412"/>
          </a:xfrm>
        </p:grpSpPr>
        <p:sp>
          <p:nvSpPr>
            <p:cNvPr id="5" name="Freeform 4"/>
            <p:cNvSpPr/>
            <p:nvPr/>
          </p:nvSpPr>
          <p:spPr>
            <a:xfrm>
              <a:off x="7234238" y="2063750"/>
              <a:ext cx="1852612" cy="435451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w="0">
              <a:solidFill>
                <a:srgbClr val="808080"/>
              </a:solidFill>
              <a:prstDash val="solid"/>
            </a:ln>
          </p:spPr>
          <p:txBody>
            <a:bodyPr wrap="none" lIns="72000" tIns="27000" rIns="72000" bIns="27000" anchor="ctr" compatLnSpc="0"/>
            <a:lstStyle/>
            <a:p>
              <a:pPr>
                <a:spcBef>
                  <a:spcPts val="0"/>
                </a:spcBef>
                <a:spcAft>
                  <a:spcPts val="0"/>
                </a:spcAft>
                <a:buFont typeface="Times New Roman" pitchFamily="16" charset="0"/>
                <a:buNone/>
                <a:defRPr/>
              </a:pPr>
              <a:endParaRPr lang="en-GB">
                <a:latin typeface="Liberation Sans" pitchFamily="18"/>
                <a:ea typeface="DejaVu Sans" pitchFamily="2"/>
                <a:cs typeface="DejaVu Sans" pitchFamily="2"/>
              </a:endParaRPr>
            </a:p>
          </p:txBody>
        </p:sp>
        <p:grpSp>
          <p:nvGrpSpPr>
            <p:cNvPr id="6" name="Group 5"/>
            <p:cNvGrpSpPr>
              <a:grpSpLocks/>
            </p:cNvGrpSpPr>
            <p:nvPr/>
          </p:nvGrpSpPr>
          <p:grpSpPr bwMode="auto">
            <a:xfrm>
              <a:off x="1670050" y="5167313"/>
              <a:ext cx="2005013" cy="1166812"/>
              <a:chOff x="3111351" y="5752306"/>
              <a:chExt cx="2005012" cy="1392238"/>
            </a:xfrm>
          </p:grpSpPr>
          <p:grpSp>
            <p:nvGrpSpPr>
              <p:cNvPr id="34" name="Group 4"/>
              <p:cNvGrpSpPr>
                <a:grpSpLocks/>
              </p:cNvGrpSpPr>
              <p:nvPr/>
            </p:nvGrpSpPr>
            <p:grpSpPr bwMode="auto">
              <a:xfrm>
                <a:off x="3111351" y="5752306"/>
                <a:ext cx="1820862" cy="1392238"/>
                <a:chOff x="3111351" y="5752306"/>
                <a:chExt cx="1820862" cy="1392238"/>
              </a:xfrm>
            </p:grpSpPr>
            <p:pic>
              <p:nvPicPr>
                <p:cNvPr id="36" name="Picture 6"/>
                <p:cNvPicPr>
                  <a:picLocks noChangeAspect="1"/>
                </p:cNvPicPr>
                <p:nvPr/>
              </p:nvPicPr>
              <p:blipFill>
                <a:blip r:embed="rId2" cstate="print"/>
                <a:srcRect/>
                <a:stretch>
                  <a:fillRect/>
                </a:stretch>
              </p:blipFill>
              <p:spPr bwMode="auto">
                <a:xfrm>
                  <a:off x="3111351" y="5752306"/>
                  <a:ext cx="1338262" cy="990600"/>
                </a:xfrm>
                <a:prstGeom prst="rect">
                  <a:avLst/>
                </a:prstGeom>
                <a:noFill/>
                <a:ln w="9525">
                  <a:noFill/>
                  <a:miter lim="800000"/>
                  <a:headEnd/>
                  <a:tailEnd/>
                </a:ln>
              </p:spPr>
            </p:pic>
            <p:pic>
              <p:nvPicPr>
                <p:cNvPr id="37" name="Picture 7"/>
                <p:cNvPicPr>
                  <a:picLocks noChangeAspect="1"/>
                </p:cNvPicPr>
                <p:nvPr/>
              </p:nvPicPr>
              <p:blipFill>
                <a:blip r:embed="rId3" cstate="print"/>
                <a:srcRect/>
                <a:stretch>
                  <a:fillRect/>
                </a:stretch>
              </p:blipFill>
              <p:spPr bwMode="auto">
                <a:xfrm>
                  <a:off x="3639988" y="6041231"/>
                  <a:ext cx="1292225" cy="1103313"/>
                </a:xfrm>
                <a:prstGeom prst="rect">
                  <a:avLst/>
                </a:prstGeom>
                <a:noFill/>
                <a:ln w="9525">
                  <a:noFill/>
                  <a:miter lim="800000"/>
                  <a:headEnd/>
                  <a:tailEnd/>
                </a:ln>
              </p:spPr>
            </p:pic>
          </p:grpSp>
          <p:pic>
            <p:nvPicPr>
              <p:cNvPr id="35" name="Picture 8"/>
              <p:cNvPicPr>
                <a:picLocks noChangeAspect="1"/>
              </p:cNvPicPr>
              <p:nvPr/>
            </p:nvPicPr>
            <p:blipFill>
              <a:blip r:embed="rId4" cstate="print"/>
              <a:srcRect/>
              <a:stretch>
                <a:fillRect/>
              </a:stretch>
            </p:blipFill>
            <p:spPr bwMode="auto">
              <a:xfrm>
                <a:off x="4430563" y="6406356"/>
                <a:ext cx="685800" cy="685800"/>
              </a:xfrm>
              <a:prstGeom prst="rect">
                <a:avLst/>
              </a:prstGeom>
              <a:noFill/>
              <a:ln w="9525">
                <a:noFill/>
                <a:miter lim="800000"/>
                <a:headEnd/>
                <a:tailEnd/>
              </a:ln>
            </p:spPr>
          </p:pic>
        </p:grpSp>
        <p:grpSp>
          <p:nvGrpSpPr>
            <p:cNvPr id="7" name="Group 6"/>
            <p:cNvGrpSpPr>
              <a:grpSpLocks/>
            </p:cNvGrpSpPr>
            <p:nvPr/>
          </p:nvGrpSpPr>
          <p:grpSpPr bwMode="auto">
            <a:xfrm>
              <a:off x="1544638" y="2022475"/>
              <a:ext cx="1584325" cy="976313"/>
              <a:chOff x="1511920" y="1976438"/>
              <a:chExt cx="1584176" cy="1224958"/>
            </a:xfrm>
          </p:grpSpPr>
          <p:pic>
            <p:nvPicPr>
              <p:cNvPr id="32" name="Picture 9"/>
              <p:cNvPicPr>
                <a:picLocks noChangeAspect="1"/>
              </p:cNvPicPr>
              <p:nvPr/>
            </p:nvPicPr>
            <p:blipFill>
              <a:blip r:embed="rId5" cstate="print"/>
              <a:srcRect/>
              <a:stretch>
                <a:fillRect/>
              </a:stretch>
            </p:blipFill>
            <p:spPr bwMode="auto">
              <a:xfrm>
                <a:off x="1511920" y="1976438"/>
                <a:ext cx="908564" cy="1224958"/>
              </a:xfrm>
              <a:prstGeom prst="rect">
                <a:avLst/>
              </a:prstGeom>
              <a:noFill/>
              <a:ln w="9525">
                <a:noFill/>
                <a:miter lim="800000"/>
                <a:headEnd/>
                <a:tailEnd/>
              </a:ln>
            </p:spPr>
          </p:pic>
          <p:pic>
            <p:nvPicPr>
              <p:cNvPr id="33" name="Picture 10"/>
              <p:cNvPicPr>
                <a:picLocks noChangeAspect="1"/>
              </p:cNvPicPr>
              <p:nvPr/>
            </p:nvPicPr>
            <p:blipFill>
              <a:blip r:embed="rId6" cstate="print"/>
              <a:srcRect/>
              <a:stretch>
                <a:fillRect/>
              </a:stretch>
            </p:blipFill>
            <p:spPr bwMode="auto">
              <a:xfrm>
                <a:off x="2138362" y="2053431"/>
                <a:ext cx="957734" cy="1017592"/>
              </a:xfrm>
              <a:prstGeom prst="rect">
                <a:avLst/>
              </a:prstGeom>
              <a:noFill/>
              <a:ln w="9525">
                <a:noFill/>
                <a:miter lim="800000"/>
                <a:headEnd/>
                <a:tailEnd/>
              </a:ln>
            </p:spPr>
          </p:pic>
        </p:grpSp>
        <p:grpSp>
          <p:nvGrpSpPr>
            <p:cNvPr id="8" name="Group 6"/>
            <p:cNvGrpSpPr>
              <a:grpSpLocks/>
            </p:cNvGrpSpPr>
            <p:nvPr/>
          </p:nvGrpSpPr>
          <p:grpSpPr bwMode="auto">
            <a:xfrm>
              <a:off x="7346950" y="2092325"/>
              <a:ext cx="1552575" cy="993775"/>
              <a:chOff x="6035675" y="2713831"/>
              <a:chExt cx="1282700" cy="871538"/>
            </a:xfrm>
          </p:grpSpPr>
          <p:pic>
            <p:nvPicPr>
              <p:cNvPr id="30" name="Picture 11"/>
              <p:cNvPicPr>
                <a:picLocks noChangeAspect="1"/>
              </p:cNvPicPr>
              <p:nvPr/>
            </p:nvPicPr>
            <p:blipFill>
              <a:blip r:embed="rId7" cstate="print"/>
              <a:srcRect/>
              <a:stretch>
                <a:fillRect/>
              </a:stretch>
            </p:blipFill>
            <p:spPr bwMode="auto">
              <a:xfrm>
                <a:off x="6554787" y="2713831"/>
                <a:ext cx="763588" cy="765175"/>
              </a:xfrm>
              <a:prstGeom prst="rect">
                <a:avLst/>
              </a:prstGeom>
              <a:noFill/>
              <a:ln w="9525">
                <a:noFill/>
                <a:miter lim="800000"/>
                <a:headEnd/>
                <a:tailEnd/>
              </a:ln>
            </p:spPr>
          </p:pic>
          <p:pic>
            <p:nvPicPr>
              <p:cNvPr id="31" name="Picture 12"/>
              <p:cNvPicPr>
                <a:picLocks noChangeAspect="1"/>
              </p:cNvPicPr>
              <p:nvPr/>
            </p:nvPicPr>
            <p:blipFill>
              <a:blip r:embed="rId8" cstate="print"/>
              <a:srcRect/>
              <a:stretch>
                <a:fillRect/>
              </a:stretch>
            </p:blipFill>
            <p:spPr bwMode="auto">
              <a:xfrm>
                <a:off x="6035675" y="3061494"/>
                <a:ext cx="966787" cy="523875"/>
              </a:xfrm>
              <a:prstGeom prst="rect">
                <a:avLst/>
              </a:prstGeom>
              <a:noFill/>
              <a:ln w="9525">
                <a:noFill/>
                <a:miter lim="800000"/>
                <a:headEnd/>
                <a:tailEnd/>
              </a:ln>
            </p:spPr>
          </p:pic>
        </p:grpSp>
        <p:grpSp>
          <p:nvGrpSpPr>
            <p:cNvPr id="9" name="Group 3"/>
            <p:cNvGrpSpPr>
              <a:grpSpLocks/>
            </p:cNvGrpSpPr>
            <p:nvPr/>
          </p:nvGrpSpPr>
          <p:grpSpPr bwMode="auto">
            <a:xfrm>
              <a:off x="1325563" y="3546475"/>
              <a:ext cx="2201862" cy="719138"/>
              <a:chOff x="2881312" y="4112419"/>
              <a:chExt cx="1268413" cy="439737"/>
            </a:xfrm>
          </p:grpSpPr>
          <p:pic>
            <p:nvPicPr>
              <p:cNvPr id="28" name="Picture 27"/>
              <p:cNvPicPr>
                <a:picLocks noChangeAspect="1"/>
              </p:cNvPicPr>
              <p:nvPr/>
            </p:nvPicPr>
            <p:blipFill>
              <a:blip r:embed="rId9" cstate="print"/>
              <a:srcRect/>
              <a:stretch>
                <a:fillRect/>
              </a:stretch>
            </p:blipFill>
            <p:spPr bwMode="auto">
              <a:xfrm>
                <a:off x="2881312" y="4328319"/>
                <a:ext cx="1268413" cy="223837"/>
              </a:xfrm>
              <a:prstGeom prst="rect">
                <a:avLst/>
              </a:prstGeom>
              <a:noFill/>
              <a:ln w="9525">
                <a:noFill/>
                <a:miter lim="800000"/>
                <a:headEnd/>
                <a:tailEnd/>
              </a:ln>
            </p:spPr>
          </p:pic>
          <p:pic>
            <p:nvPicPr>
              <p:cNvPr id="29" name="Picture 28"/>
              <p:cNvPicPr>
                <a:picLocks noChangeAspect="1"/>
              </p:cNvPicPr>
              <p:nvPr/>
            </p:nvPicPr>
            <p:blipFill>
              <a:blip r:embed="rId10" cstate="print"/>
              <a:srcRect/>
              <a:stretch>
                <a:fillRect/>
              </a:stretch>
            </p:blipFill>
            <p:spPr bwMode="auto">
              <a:xfrm>
                <a:off x="3074987" y="4112419"/>
                <a:ext cx="930275" cy="244475"/>
              </a:xfrm>
              <a:prstGeom prst="rect">
                <a:avLst/>
              </a:prstGeom>
              <a:noFill/>
              <a:ln w="9525">
                <a:noFill/>
                <a:miter lim="800000"/>
                <a:headEnd/>
                <a:tailEnd/>
              </a:ln>
            </p:spPr>
          </p:pic>
        </p:grpSp>
        <p:pic>
          <p:nvPicPr>
            <p:cNvPr id="10" name="Picture 29"/>
            <p:cNvPicPr>
              <a:picLocks noChangeAspect="1"/>
            </p:cNvPicPr>
            <p:nvPr/>
          </p:nvPicPr>
          <p:blipFill>
            <a:blip r:embed="rId9" cstate="print"/>
            <a:srcRect/>
            <a:stretch>
              <a:fillRect/>
            </a:stretch>
          </p:blipFill>
          <p:spPr bwMode="auto">
            <a:xfrm>
              <a:off x="7353300" y="3897313"/>
              <a:ext cx="1536700" cy="271462"/>
            </a:xfrm>
            <a:prstGeom prst="rect">
              <a:avLst/>
            </a:prstGeom>
            <a:noFill/>
            <a:ln w="9525">
              <a:noFill/>
              <a:miter lim="800000"/>
              <a:headEnd/>
              <a:tailEnd/>
            </a:ln>
          </p:spPr>
        </p:pic>
        <p:pic>
          <p:nvPicPr>
            <p:cNvPr id="11" name="Picture 30"/>
            <p:cNvPicPr>
              <a:picLocks noChangeAspect="1"/>
            </p:cNvPicPr>
            <p:nvPr/>
          </p:nvPicPr>
          <p:blipFill>
            <a:blip r:embed="rId9" cstate="print"/>
            <a:srcRect/>
            <a:stretch>
              <a:fillRect/>
            </a:stretch>
          </p:blipFill>
          <p:spPr bwMode="auto">
            <a:xfrm>
              <a:off x="7353300" y="5354638"/>
              <a:ext cx="1536700" cy="271462"/>
            </a:xfrm>
            <a:prstGeom prst="rect">
              <a:avLst/>
            </a:prstGeom>
            <a:noFill/>
            <a:ln w="9525">
              <a:noFill/>
              <a:miter lim="800000"/>
              <a:headEnd/>
              <a:tailEnd/>
            </a:ln>
          </p:spPr>
        </p:pic>
        <p:sp>
          <p:nvSpPr>
            <p:cNvPr id="12" name="TextBox 10"/>
            <p:cNvSpPr txBox="1">
              <a:spLocks noChangeArrowheads="1"/>
            </p:cNvSpPr>
            <p:nvPr/>
          </p:nvSpPr>
          <p:spPr bwMode="auto">
            <a:xfrm>
              <a:off x="215900" y="2228850"/>
              <a:ext cx="1196975" cy="339725"/>
            </a:xfrm>
            <a:prstGeom prst="rect">
              <a:avLst/>
            </a:prstGeom>
            <a:noFill/>
            <a:ln w="9525">
              <a:noFill/>
              <a:miter lim="800000"/>
              <a:headEnd/>
              <a:tailEnd/>
            </a:ln>
          </p:spPr>
          <p:txBody>
            <a:bodyPr wrap="none">
              <a:spAutoFit/>
            </a:bodyPr>
            <a:lstStyle/>
            <a:p>
              <a:r>
                <a:rPr lang="lv-LV" sz="1600" dirty="0">
                  <a:solidFill>
                    <a:srgbClr val="C00000"/>
                  </a:solidFill>
                  <a:ea typeface="Arial Unicode MS" pitchFamily="50" charset="-128"/>
                  <a:cs typeface="Arial Unicode MS" pitchFamily="50" charset="-128"/>
                </a:rPr>
                <a:t>Notification</a:t>
              </a:r>
            </a:p>
          </p:txBody>
        </p:sp>
        <p:sp>
          <p:nvSpPr>
            <p:cNvPr id="13" name="TextBox 48"/>
            <p:cNvSpPr txBox="1">
              <a:spLocks noChangeArrowheads="1"/>
            </p:cNvSpPr>
            <p:nvPr/>
          </p:nvSpPr>
          <p:spPr bwMode="auto">
            <a:xfrm>
              <a:off x="228600" y="3430588"/>
              <a:ext cx="1277938" cy="585787"/>
            </a:xfrm>
            <a:prstGeom prst="rect">
              <a:avLst/>
            </a:prstGeom>
            <a:noFill/>
            <a:ln w="9525">
              <a:noFill/>
              <a:miter lim="800000"/>
              <a:headEnd/>
              <a:tailEnd/>
            </a:ln>
          </p:spPr>
          <p:txBody>
            <a:bodyPr wrap="none">
              <a:spAutoFit/>
            </a:bodyPr>
            <a:lstStyle/>
            <a:p>
              <a:r>
                <a:rPr lang="lv-LV" sz="1600">
                  <a:solidFill>
                    <a:srgbClr val="C00000"/>
                  </a:solidFill>
                  <a:ea typeface="Arial Unicode MS" pitchFamily="50" charset="-128"/>
                  <a:cs typeface="Arial Unicode MS" pitchFamily="50" charset="-128"/>
                </a:rPr>
                <a:t>Centralised </a:t>
              </a:r>
            </a:p>
            <a:p>
              <a:r>
                <a:rPr lang="lv-LV" sz="1600">
                  <a:solidFill>
                    <a:srgbClr val="C00000"/>
                  </a:solidFill>
                  <a:ea typeface="Arial Unicode MS" pitchFamily="50" charset="-128"/>
                  <a:cs typeface="Arial Unicode MS" pitchFamily="50" charset="-128"/>
                </a:rPr>
                <a:t>Control</a:t>
              </a:r>
            </a:p>
          </p:txBody>
        </p:sp>
        <p:sp>
          <p:nvSpPr>
            <p:cNvPr id="14" name="TextBox 49"/>
            <p:cNvSpPr txBox="1">
              <a:spLocks noChangeArrowheads="1"/>
            </p:cNvSpPr>
            <p:nvPr/>
          </p:nvSpPr>
          <p:spPr bwMode="auto">
            <a:xfrm>
              <a:off x="3397250" y="6165850"/>
              <a:ext cx="1392238" cy="339725"/>
            </a:xfrm>
            <a:prstGeom prst="rect">
              <a:avLst/>
            </a:prstGeom>
            <a:noFill/>
            <a:ln w="9525">
              <a:noFill/>
              <a:miter lim="800000"/>
              <a:headEnd/>
              <a:tailEnd/>
            </a:ln>
          </p:spPr>
          <p:txBody>
            <a:bodyPr wrap="none">
              <a:spAutoFit/>
            </a:bodyPr>
            <a:lstStyle/>
            <a:p>
              <a:r>
                <a:rPr lang="lv-LV" sz="1600">
                  <a:ea typeface="Arial Unicode MS" pitchFamily="50" charset="-128"/>
                  <a:cs typeface="Arial Unicode MS" pitchFamily="50" charset="-128"/>
                </a:rPr>
                <a:t>Administrator</a:t>
              </a:r>
            </a:p>
          </p:txBody>
        </p:sp>
        <p:sp>
          <p:nvSpPr>
            <p:cNvPr id="15" name="TextBox 50"/>
            <p:cNvSpPr txBox="1">
              <a:spLocks noChangeArrowheads="1"/>
            </p:cNvSpPr>
            <p:nvPr/>
          </p:nvSpPr>
          <p:spPr bwMode="auto">
            <a:xfrm>
              <a:off x="42863" y="5086350"/>
              <a:ext cx="1403350" cy="585788"/>
            </a:xfrm>
            <a:prstGeom prst="rect">
              <a:avLst/>
            </a:prstGeom>
            <a:noFill/>
            <a:ln w="9525">
              <a:noFill/>
              <a:miter lim="800000"/>
              <a:headEnd/>
              <a:tailEnd/>
            </a:ln>
          </p:spPr>
          <p:txBody>
            <a:bodyPr wrap="none">
              <a:spAutoFit/>
            </a:bodyPr>
            <a:lstStyle/>
            <a:p>
              <a:r>
                <a:rPr lang="lv-LV" sz="1600">
                  <a:solidFill>
                    <a:srgbClr val="C00000"/>
                  </a:solidFill>
                  <a:ea typeface="Arial Unicode MS" pitchFamily="50" charset="-128"/>
                  <a:cs typeface="Arial Unicode MS" pitchFamily="50" charset="-128"/>
                </a:rPr>
                <a:t>Status check</a:t>
              </a:r>
            </a:p>
            <a:p>
              <a:r>
                <a:rPr lang="lv-LV" sz="1600">
                  <a:solidFill>
                    <a:srgbClr val="C00000"/>
                  </a:solidFill>
                  <a:ea typeface="Arial Unicode MS" pitchFamily="50" charset="-128"/>
                  <a:cs typeface="Arial Unicode MS" pitchFamily="50" charset="-128"/>
                </a:rPr>
                <a:t>Configuration</a:t>
              </a:r>
            </a:p>
          </p:txBody>
        </p:sp>
        <p:sp>
          <p:nvSpPr>
            <p:cNvPr id="16" name="TextBox 51"/>
            <p:cNvSpPr txBox="1">
              <a:spLocks noChangeArrowheads="1"/>
            </p:cNvSpPr>
            <p:nvPr/>
          </p:nvSpPr>
          <p:spPr bwMode="auto">
            <a:xfrm>
              <a:off x="4111625" y="2278063"/>
              <a:ext cx="1563688" cy="585787"/>
            </a:xfrm>
            <a:prstGeom prst="rect">
              <a:avLst/>
            </a:prstGeom>
            <a:noFill/>
            <a:ln w="9525">
              <a:noFill/>
              <a:miter lim="800000"/>
              <a:headEnd/>
              <a:tailEnd/>
            </a:ln>
          </p:spPr>
          <p:txBody>
            <a:bodyPr wrap="none">
              <a:spAutoFit/>
            </a:bodyPr>
            <a:lstStyle/>
            <a:p>
              <a:r>
                <a:rPr lang="lv-LV" sz="1600" dirty="0">
                  <a:ea typeface="Arial Unicode MS" pitchFamily="50" charset="-128"/>
                  <a:cs typeface="Arial Unicode MS" pitchFamily="50" charset="-128"/>
                </a:rPr>
                <a:t>Monitoring with</a:t>
              </a:r>
            </a:p>
            <a:p>
              <a:r>
                <a:rPr lang="lv-LV" sz="1600" dirty="0">
                  <a:solidFill>
                    <a:srgbClr val="C00000"/>
                  </a:solidFill>
                  <a:ea typeface="Arial Unicode MS" pitchFamily="50" charset="-128"/>
                  <a:cs typeface="Arial Unicode MS" pitchFamily="50" charset="-128"/>
                </a:rPr>
                <a:t>SNMP</a:t>
              </a:r>
            </a:p>
          </p:txBody>
        </p:sp>
        <p:sp>
          <p:nvSpPr>
            <p:cNvPr id="17" name="TextBox 52"/>
            <p:cNvSpPr txBox="1">
              <a:spLocks noChangeArrowheads="1"/>
            </p:cNvSpPr>
            <p:nvPr/>
          </p:nvSpPr>
          <p:spPr bwMode="auto">
            <a:xfrm>
              <a:off x="7224713" y="1681163"/>
              <a:ext cx="1831975" cy="319087"/>
            </a:xfrm>
            <a:prstGeom prst="rect">
              <a:avLst/>
            </a:prstGeom>
            <a:noFill/>
            <a:ln w="9525">
              <a:noFill/>
              <a:miter lim="800000"/>
              <a:headEnd/>
              <a:tailEnd/>
            </a:ln>
          </p:spPr>
          <p:txBody>
            <a:bodyPr wrap="none">
              <a:spAutoFit/>
            </a:bodyPr>
            <a:lstStyle/>
            <a:p>
              <a:r>
                <a:rPr lang="lv-LV" sz="1600">
                  <a:ea typeface="Arial Unicode MS" pitchFamily="50" charset="-128"/>
                  <a:cs typeface="Arial Unicode MS" pitchFamily="50" charset="-128"/>
                </a:rPr>
                <a:t>Monitored devices</a:t>
              </a:r>
            </a:p>
          </p:txBody>
        </p:sp>
        <p:sp>
          <p:nvSpPr>
            <p:cNvPr id="18" name="TextBox 53"/>
            <p:cNvSpPr txBox="1">
              <a:spLocks noChangeArrowheads="1"/>
            </p:cNvSpPr>
            <p:nvPr/>
          </p:nvSpPr>
          <p:spPr bwMode="auto">
            <a:xfrm>
              <a:off x="7343775" y="3105150"/>
              <a:ext cx="1673225" cy="338138"/>
            </a:xfrm>
            <a:prstGeom prst="rect">
              <a:avLst/>
            </a:prstGeom>
            <a:noFill/>
            <a:ln w="9525">
              <a:noFill/>
              <a:miter lim="800000"/>
              <a:headEnd/>
              <a:tailEnd/>
            </a:ln>
          </p:spPr>
          <p:txBody>
            <a:bodyPr>
              <a:spAutoFit/>
            </a:bodyPr>
            <a:lstStyle/>
            <a:p>
              <a:r>
                <a:rPr lang="lv-LV" sz="1600">
                  <a:ea typeface="Arial Unicode MS" pitchFamily="50" charset="-128"/>
                  <a:cs typeface="Arial Unicode MS" pitchFamily="50" charset="-128"/>
                </a:rPr>
                <a:t>Network devices</a:t>
              </a:r>
            </a:p>
          </p:txBody>
        </p:sp>
        <p:sp>
          <p:nvSpPr>
            <p:cNvPr id="19" name="TextBox 54"/>
            <p:cNvSpPr txBox="1">
              <a:spLocks noChangeArrowheads="1"/>
            </p:cNvSpPr>
            <p:nvPr/>
          </p:nvSpPr>
          <p:spPr bwMode="auto">
            <a:xfrm>
              <a:off x="7497763" y="4248150"/>
              <a:ext cx="1379537" cy="546100"/>
            </a:xfrm>
            <a:prstGeom prst="rect">
              <a:avLst/>
            </a:prstGeom>
            <a:noFill/>
            <a:ln w="9525">
              <a:noFill/>
              <a:miter lim="800000"/>
              <a:headEnd/>
              <a:tailEnd/>
            </a:ln>
          </p:spPr>
          <p:txBody>
            <a:bodyPr wrap="none">
              <a:spAutoFit/>
            </a:bodyPr>
            <a:lstStyle/>
            <a:p>
              <a:r>
                <a:rPr lang="lv-LV" sz="1600">
                  <a:ea typeface="Arial Unicode MS" pitchFamily="50" charset="-128"/>
                  <a:cs typeface="Arial Unicode MS" pitchFamily="50" charset="-128"/>
                </a:rPr>
                <a:t>Servers </a:t>
              </a:r>
              <a:r>
                <a:rPr lang="lv-LV" sz="1600" u="sng">
                  <a:ea typeface="Arial Unicode MS" pitchFamily="50" charset="-128"/>
                  <a:cs typeface="Arial Unicode MS" pitchFamily="50" charset="-128"/>
                </a:rPr>
                <a:t>with</a:t>
              </a:r>
            </a:p>
            <a:p>
              <a:r>
                <a:rPr lang="lv-LV" sz="1600">
                  <a:ea typeface="Arial Unicode MS" pitchFamily="50" charset="-128"/>
                  <a:cs typeface="Arial Unicode MS" pitchFamily="50" charset="-128"/>
                </a:rPr>
                <a:t>Zabbix Agent</a:t>
              </a:r>
            </a:p>
          </p:txBody>
        </p:sp>
        <p:sp>
          <p:nvSpPr>
            <p:cNvPr id="20" name="TextBox 56"/>
            <p:cNvSpPr txBox="1">
              <a:spLocks noChangeArrowheads="1"/>
            </p:cNvSpPr>
            <p:nvPr/>
          </p:nvSpPr>
          <p:spPr bwMode="auto">
            <a:xfrm>
              <a:off x="7350125" y="5688013"/>
              <a:ext cx="1584325" cy="546100"/>
            </a:xfrm>
            <a:prstGeom prst="rect">
              <a:avLst/>
            </a:prstGeom>
            <a:noFill/>
            <a:ln w="9525">
              <a:noFill/>
              <a:miter lim="800000"/>
              <a:headEnd/>
              <a:tailEnd/>
            </a:ln>
          </p:spPr>
          <p:txBody>
            <a:bodyPr wrap="none">
              <a:spAutoFit/>
            </a:bodyPr>
            <a:lstStyle/>
            <a:p>
              <a:r>
                <a:rPr lang="lv-LV" sz="1600">
                  <a:ea typeface="Arial Unicode MS" pitchFamily="50" charset="-128"/>
                  <a:cs typeface="Arial Unicode MS" pitchFamily="50" charset="-128"/>
                </a:rPr>
                <a:t>Servers </a:t>
              </a:r>
              <a:r>
                <a:rPr lang="lv-LV" sz="1600" u="sng">
                  <a:ea typeface="Arial Unicode MS" pitchFamily="50" charset="-128"/>
                  <a:cs typeface="Arial Unicode MS" pitchFamily="50" charset="-128"/>
                </a:rPr>
                <a:t>without</a:t>
              </a:r>
            </a:p>
            <a:p>
              <a:r>
                <a:rPr lang="lv-LV" sz="1600">
                  <a:ea typeface="Arial Unicode MS" pitchFamily="50" charset="-128"/>
                  <a:cs typeface="Arial Unicode MS" pitchFamily="50" charset="-128"/>
                </a:rPr>
                <a:t>Zabbix Agent</a:t>
              </a:r>
            </a:p>
          </p:txBody>
        </p:sp>
        <p:sp>
          <p:nvSpPr>
            <p:cNvPr id="21" name="TextBox 57"/>
            <p:cNvSpPr txBox="1">
              <a:spLocks noChangeArrowheads="1"/>
            </p:cNvSpPr>
            <p:nvPr/>
          </p:nvSpPr>
          <p:spPr bwMode="auto">
            <a:xfrm>
              <a:off x="4679950" y="3395663"/>
              <a:ext cx="1563688" cy="585787"/>
            </a:xfrm>
            <a:prstGeom prst="rect">
              <a:avLst/>
            </a:prstGeom>
            <a:noFill/>
            <a:ln w="9525">
              <a:noFill/>
              <a:miter lim="800000"/>
              <a:headEnd/>
              <a:tailEnd/>
            </a:ln>
          </p:spPr>
          <p:txBody>
            <a:bodyPr wrap="none">
              <a:spAutoFit/>
            </a:bodyPr>
            <a:lstStyle/>
            <a:p>
              <a:r>
                <a:rPr lang="lv-LV" sz="1600" dirty="0">
                  <a:ea typeface="Arial Unicode MS" pitchFamily="50" charset="-128"/>
                  <a:cs typeface="Arial Unicode MS" pitchFamily="50" charset="-128"/>
                </a:rPr>
                <a:t>Monitoring with</a:t>
              </a:r>
            </a:p>
            <a:p>
              <a:r>
                <a:rPr lang="lv-LV" sz="1600" dirty="0">
                  <a:solidFill>
                    <a:srgbClr val="C00000"/>
                  </a:solidFill>
                  <a:ea typeface="Arial Unicode MS" pitchFamily="50" charset="-128"/>
                  <a:cs typeface="Arial Unicode MS" pitchFamily="50" charset="-128"/>
                </a:rPr>
                <a:t>Zabbix Agent</a:t>
              </a:r>
            </a:p>
          </p:txBody>
        </p:sp>
        <p:sp>
          <p:nvSpPr>
            <p:cNvPr id="22" name="TextBox 58"/>
            <p:cNvSpPr txBox="1">
              <a:spLocks noChangeArrowheads="1"/>
            </p:cNvSpPr>
            <p:nvPr/>
          </p:nvSpPr>
          <p:spPr bwMode="auto">
            <a:xfrm>
              <a:off x="4113213" y="5199063"/>
              <a:ext cx="1816100" cy="585787"/>
            </a:xfrm>
            <a:prstGeom prst="rect">
              <a:avLst/>
            </a:prstGeom>
            <a:noFill/>
            <a:ln w="9525">
              <a:noFill/>
              <a:miter lim="800000"/>
              <a:headEnd/>
              <a:tailEnd/>
            </a:ln>
          </p:spPr>
          <p:txBody>
            <a:bodyPr wrap="none">
              <a:spAutoFit/>
            </a:bodyPr>
            <a:lstStyle/>
            <a:p>
              <a:r>
                <a:rPr lang="lv-LV" sz="1600">
                  <a:ea typeface="Arial Unicode MS" pitchFamily="50" charset="-128"/>
                  <a:cs typeface="Arial Unicode MS" pitchFamily="50" charset="-128"/>
                </a:rPr>
                <a:t>Monitoring with</a:t>
              </a:r>
            </a:p>
            <a:p>
              <a:r>
                <a:rPr lang="lv-LV" sz="1600">
                  <a:solidFill>
                    <a:srgbClr val="C00000"/>
                  </a:solidFill>
                  <a:ea typeface="Arial Unicode MS" pitchFamily="50" charset="-128"/>
                  <a:cs typeface="Arial Unicode MS" pitchFamily="50" charset="-128"/>
                </a:rPr>
                <a:t>ping </a:t>
              </a:r>
              <a:r>
                <a:rPr lang="lv-LV" sz="1600">
                  <a:ea typeface="Arial Unicode MS" pitchFamily="50" charset="-128"/>
                  <a:cs typeface="Arial Unicode MS" pitchFamily="50" charset="-128"/>
                </a:rPr>
                <a:t>or</a:t>
              </a:r>
              <a:r>
                <a:rPr lang="lv-LV" sz="1600">
                  <a:solidFill>
                    <a:srgbClr val="C00000"/>
                  </a:solidFill>
                  <a:ea typeface="Arial Unicode MS" pitchFamily="50" charset="-128"/>
                  <a:cs typeface="Arial Unicode MS" pitchFamily="50" charset="-128"/>
                </a:rPr>
                <a:t> port check</a:t>
              </a:r>
            </a:p>
          </p:txBody>
        </p:sp>
        <p:cxnSp>
          <p:nvCxnSpPr>
            <p:cNvPr id="23" name="Straight Arrow Connector 3"/>
            <p:cNvCxnSpPr>
              <a:cxnSpLocks noChangeShapeType="1"/>
            </p:cNvCxnSpPr>
            <p:nvPr/>
          </p:nvCxnSpPr>
          <p:spPr bwMode="auto">
            <a:xfrm flipV="1">
              <a:off x="2462213" y="2886075"/>
              <a:ext cx="0" cy="400050"/>
            </a:xfrm>
            <a:prstGeom prst="straightConnector1">
              <a:avLst/>
            </a:prstGeom>
            <a:noFill/>
            <a:ln w="25400">
              <a:solidFill>
                <a:schemeClr val="tx1"/>
              </a:solidFill>
              <a:round/>
              <a:headEnd/>
              <a:tailEnd type="stealth" w="lg" len="lg"/>
            </a:ln>
          </p:spPr>
        </p:cxnSp>
        <p:cxnSp>
          <p:nvCxnSpPr>
            <p:cNvPr id="24" name="Straight Arrow Connector 41"/>
            <p:cNvCxnSpPr>
              <a:cxnSpLocks noChangeShapeType="1"/>
            </p:cNvCxnSpPr>
            <p:nvPr/>
          </p:nvCxnSpPr>
          <p:spPr bwMode="auto">
            <a:xfrm>
              <a:off x="2462213" y="4391025"/>
              <a:ext cx="0" cy="363538"/>
            </a:xfrm>
            <a:prstGeom prst="straightConnector1">
              <a:avLst/>
            </a:prstGeom>
            <a:noFill/>
            <a:ln w="25400">
              <a:solidFill>
                <a:schemeClr val="tx1"/>
              </a:solidFill>
              <a:round/>
              <a:headEnd/>
              <a:tailEnd type="stealth" w="lg" len="lg"/>
            </a:ln>
          </p:spPr>
        </p:cxnSp>
        <p:cxnSp>
          <p:nvCxnSpPr>
            <p:cNvPr id="25" name="Straight Arrow Connector 44"/>
            <p:cNvCxnSpPr>
              <a:cxnSpLocks noChangeShapeType="1"/>
            </p:cNvCxnSpPr>
            <p:nvPr/>
          </p:nvCxnSpPr>
          <p:spPr bwMode="auto">
            <a:xfrm flipV="1">
              <a:off x="3973513" y="4037013"/>
              <a:ext cx="2808287" cy="0"/>
            </a:xfrm>
            <a:prstGeom prst="straightConnector1">
              <a:avLst/>
            </a:prstGeom>
            <a:noFill/>
            <a:ln w="25400">
              <a:solidFill>
                <a:schemeClr val="tx1"/>
              </a:solidFill>
              <a:round/>
              <a:headEnd type="stealth" w="lg" len="lg"/>
              <a:tailEnd type="stealth" w="lg" len="lg"/>
            </a:ln>
          </p:spPr>
        </p:cxnSp>
        <p:cxnSp>
          <p:nvCxnSpPr>
            <p:cNvPr id="26" name="Straight Arrow Connector 47"/>
            <p:cNvCxnSpPr>
              <a:cxnSpLocks noChangeShapeType="1"/>
            </p:cNvCxnSpPr>
            <p:nvPr/>
          </p:nvCxnSpPr>
          <p:spPr bwMode="auto">
            <a:xfrm>
              <a:off x="3973513" y="4605338"/>
              <a:ext cx="2808287" cy="593725"/>
            </a:xfrm>
            <a:prstGeom prst="straightConnector1">
              <a:avLst/>
            </a:prstGeom>
            <a:noFill/>
            <a:ln w="25400">
              <a:solidFill>
                <a:schemeClr val="tx1"/>
              </a:solidFill>
              <a:round/>
              <a:headEnd type="stealth" w="lg" len="lg"/>
              <a:tailEnd type="stealth" w="lg" len="lg"/>
            </a:ln>
          </p:spPr>
        </p:cxnSp>
        <p:cxnSp>
          <p:nvCxnSpPr>
            <p:cNvPr id="27" name="Straight Arrow Connector 50"/>
            <p:cNvCxnSpPr>
              <a:cxnSpLocks noChangeShapeType="1"/>
            </p:cNvCxnSpPr>
            <p:nvPr/>
          </p:nvCxnSpPr>
          <p:spPr bwMode="auto">
            <a:xfrm flipV="1">
              <a:off x="3981450" y="2851150"/>
              <a:ext cx="2800350" cy="544513"/>
            </a:xfrm>
            <a:prstGeom prst="straightConnector1">
              <a:avLst/>
            </a:prstGeom>
            <a:noFill/>
            <a:ln w="25400">
              <a:solidFill>
                <a:schemeClr val="tx1"/>
              </a:solidFill>
              <a:round/>
              <a:headEnd type="stealth" w="lg" len="lg"/>
              <a:tailEnd type="stealth" w="lg" len="lg"/>
            </a:ln>
          </p:spPr>
        </p:cxnSp>
      </p:grpSp>
    </p:spTree>
    <p:extLst>
      <p:ext uri="{BB962C8B-B14F-4D97-AF65-F5344CB8AC3E}">
        <p14:creationId xmlns:p14="http://schemas.microsoft.com/office/powerpoint/2010/main" val="3559632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164123" y="685800"/>
            <a:ext cx="4887023" cy="63770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Times New Roman" pitchFamily="18" charset="0"/>
                <a:cs typeface="Times New Roman" pitchFamily="18" charset="0"/>
              </a:rPr>
              <a:t>1. </a:t>
            </a:r>
            <a:r>
              <a:rPr lang="en-US" sz="3200" dirty="0" err="1">
                <a:latin typeface="Times New Roman" pitchFamily="18" charset="0"/>
                <a:cs typeface="Times New Roman" pitchFamily="18" charset="0"/>
              </a:rPr>
              <a:t>Zabbix</a:t>
            </a:r>
            <a:r>
              <a:rPr lang="en-US" sz="3200" dirty="0">
                <a:latin typeface="Times New Roman" pitchFamily="18" charset="0"/>
                <a:cs typeface="Times New Roman" pitchFamily="18" charset="0"/>
              </a:rPr>
              <a:t> Introduction</a:t>
            </a:r>
          </a:p>
        </p:txBody>
      </p:sp>
      <p:sp>
        <p:nvSpPr>
          <p:cNvPr id="3" name="Content Placeholder 4"/>
          <p:cNvSpPr txBox="1">
            <a:spLocks/>
          </p:cNvSpPr>
          <p:nvPr/>
        </p:nvSpPr>
        <p:spPr bwMode="auto">
          <a:xfrm>
            <a:off x="173862" y="1905000"/>
            <a:ext cx="8703438" cy="218258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2000" b="1" dirty="0">
                <a:latin typeface="Times New Roman" panose="02020603050405020304" pitchFamily="18" charset="0"/>
                <a:cs typeface="Times New Roman" panose="02020603050405020304" pitchFamily="18" charset="0"/>
              </a:rPr>
              <a:t>1.3. </a:t>
            </a:r>
            <a:r>
              <a:rPr lang="en-US" sz="2000" b="1" dirty="0" err="1">
                <a:latin typeface="Times New Roman" panose="02020603050405020304" pitchFamily="18" charset="0"/>
                <a:cs typeface="Times New Roman" panose="02020603050405020304" pitchFamily="18" charset="0"/>
              </a:rPr>
              <a:t>Zabbix</a:t>
            </a:r>
            <a:r>
              <a:rPr lang="en-US" sz="2000" b="1" dirty="0">
                <a:latin typeface="Times New Roman" panose="02020603050405020304" pitchFamily="18" charset="0"/>
                <a:cs typeface="Times New Roman" panose="02020603050405020304" pitchFamily="18" charset="0"/>
              </a:rPr>
              <a:t> Web Site (Manual Pages)</a:t>
            </a:r>
          </a:p>
          <a:p>
            <a:pPr marL="0" indent="0">
              <a:lnSpc>
                <a:spcPct val="100000"/>
              </a:lnSpc>
              <a:spcBef>
                <a:spcPts val="0"/>
              </a:spcBef>
              <a:buNone/>
            </a:pPr>
            <a:endParaRPr lang="en-US" sz="1600" b="1"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sz="16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By referencing the following </a:t>
            </a:r>
            <a:r>
              <a:rPr lang="en-US" sz="2000" dirty="0" err="1">
                <a:latin typeface="Times New Roman" panose="02020603050405020304" pitchFamily="18" charset="0"/>
                <a:cs typeface="Times New Roman" panose="02020603050405020304" pitchFamily="18" charset="0"/>
              </a:rPr>
              <a:t>Zabbix’s</a:t>
            </a:r>
            <a:r>
              <a:rPr lang="en-US" sz="2000" dirty="0">
                <a:latin typeface="Times New Roman" panose="02020603050405020304" pitchFamily="18" charset="0"/>
                <a:cs typeface="Times New Roman" panose="02020603050405020304" pitchFamily="18" charset="0"/>
              </a:rPr>
              <a:t> official website, you could learn more about </a:t>
            </a:r>
            <a:r>
              <a:rPr lang="en-US" sz="2000" dirty="0" err="1">
                <a:latin typeface="Times New Roman" panose="02020603050405020304" pitchFamily="18" charset="0"/>
                <a:cs typeface="Times New Roman" panose="02020603050405020304" pitchFamily="18" charset="0"/>
              </a:rPr>
              <a:t>Zabbix</a:t>
            </a:r>
            <a:r>
              <a:rPr lang="en-US" sz="2000" dirty="0">
                <a:latin typeface="Times New Roman" panose="02020603050405020304" pitchFamily="18" charset="0"/>
                <a:cs typeface="Times New Roman" panose="02020603050405020304" pitchFamily="18" charset="0"/>
              </a:rPr>
              <a:t> with respective </a:t>
            </a:r>
            <a:r>
              <a:rPr lang="en-US" sz="2000" dirty="0" err="1">
                <a:latin typeface="Times New Roman" panose="02020603050405020304" pitchFamily="18" charset="0"/>
                <a:cs typeface="Times New Roman" panose="02020603050405020304" pitchFamily="18" charset="0"/>
              </a:rPr>
              <a:t>Zabbix’s</a:t>
            </a:r>
            <a:r>
              <a:rPr lang="en-US" sz="2000" dirty="0">
                <a:latin typeface="Times New Roman" panose="02020603050405020304" pitchFamily="18" charset="0"/>
                <a:cs typeface="Times New Roman" panose="02020603050405020304" pitchFamily="18" charset="0"/>
              </a:rPr>
              <a:t> Version. Current CBM used version 1.8.4.</a:t>
            </a:r>
          </a:p>
          <a:p>
            <a:pPr marL="0" indent="0">
              <a:lnSpc>
                <a:spcPct val="100000"/>
              </a:lnSpc>
              <a:spcBef>
                <a:spcPts val="0"/>
              </a:spcBef>
              <a:buNone/>
            </a:pPr>
            <a:endParaRPr lang="en-US" sz="18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sz="1600" b="1" dirty="0" err="1">
                <a:latin typeface="Times New Roman" panose="02020603050405020304" pitchFamily="18" charset="0"/>
                <a:cs typeface="Times New Roman" panose="02020603050405020304" pitchFamily="18" charset="0"/>
              </a:rPr>
              <a:t>Zabbix</a:t>
            </a:r>
            <a:r>
              <a:rPr lang="en-US" sz="1600" b="1" dirty="0">
                <a:latin typeface="Times New Roman" panose="02020603050405020304" pitchFamily="18" charset="0"/>
                <a:cs typeface="Times New Roman" panose="02020603050405020304" pitchFamily="18" charset="0"/>
              </a:rPr>
              <a:t> Official Documentation Website :</a:t>
            </a:r>
            <a:endParaRPr lang="en-US" sz="1600" b="1" dirty="0">
              <a:latin typeface="Times New Roman" panose="02020603050405020304" pitchFamily="18" charset="0"/>
              <a:cs typeface="Times New Roman" panose="02020603050405020304" pitchFamily="18" charset="0"/>
              <a:hlinkClick r:id=""/>
            </a:endParaRPr>
          </a:p>
          <a:p>
            <a:pPr marL="0" indent="0">
              <a:lnSpc>
                <a:spcPct val="100000"/>
              </a:lnSpc>
              <a:spcBef>
                <a:spcPts val="0"/>
              </a:spcBef>
              <a:buNone/>
            </a:pPr>
            <a:r>
              <a:rPr lang="en-US" sz="1600" b="1" dirty="0">
                <a:latin typeface="Times New Roman" panose="02020603050405020304" pitchFamily="18" charset="0"/>
                <a:cs typeface="Times New Roman" panose="02020603050405020304" pitchFamily="18" charset="0"/>
                <a:hlinkClick r:id=""/>
              </a:rPr>
              <a:t>https://www.zabbix.com/documentation/1.8/manual</a:t>
            </a: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9632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p:cNvSpPr txBox="1">
            <a:spLocks/>
          </p:cNvSpPr>
          <p:nvPr/>
        </p:nvSpPr>
        <p:spPr bwMode="auto">
          <a:xfrm>
            <a:off x="191360" y="781634"/>
            <a:ext cx="8229600" cy="46242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2000" b="1" dirty="0">
                <a:latin typeface="Times New Roman" panose="02020603050405020304" pitchFamily="18" charset="0"/>
                <a:cs typeface="Times New Roman" panose="02020603050405020304" pitchFamily="18" charset="0"/>
              </a:rPr>
              <a:t>2.1. </a:t>
            </a:r>
            <a:r>
              <a:rPr lang="en-US" sz="2000" b="1" dirty="0" err="1">
                <a:latin typeface="Times New Roman" panose="02020603050405020304" pitchFamily="18" charset="0"/>
                <a:cs typeface="Times New Roman" panose="02020603050405020304" pitchFamily="18" charset="0"/>
              </a:rPr>
              <a:t>Zabbix</a:t>
            </a:r>
            <a:r>
              <a:rPr lang="en-US" sz="2000" b="1" dirty="0">
                <a:latin typeface="Times New Roman" panose="02020603050405020304" pitchFamily="18" charset="0"/>
                <a:cs typeface="Times New Roman" panose="02020603050405020304" pitchFamily="18" charset="0"/>
              </a:rPr>
              <a:t> Structure</a:t>
            </a:r>
          </a:p>
          <a:p>
            <a:pPr marL="0" indent="0">
              <a:lnSpc>
                <a:spcPct val="100000"/>
              </a:lnSpc>
              <a:spcBef>
                <a:spcPts val="0"/>
              </a:spcBef>
              <a:buNone/>
            </a:pPr>
            <a:endParaRPr lang="en-US" sz="2000" b="1"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sz="2000" b="1" dirty="0">
                <a:latin typeface="Times New Roman" panose="02020603050405020304" pitchFamily="18" charset="0"/>
                <a:cs typeface="Times New Roman" panose="02020603050405020304" pitchFamily="18" charset="0"/>
              </a:rPr>
              <a:t>	</a:t>
            </a:r>
          </a:p>
        </p:txBody>
      </p:sp>
      <p:sp>
        <p:nvSpPr>
          <p:cNvPr id="3" name="角丸四角形 92"/>
          <p:cNvSpPr/>
          <p:nvPr/>
        </p:nvSpPr>
        <p:spPr>
          <a:xfrm>
            <a:off x="508000" y="1803400"/>
            <a:ext cx="2082800" cy="4140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4" name="角丸四角形 91"/>
          <p:cNvSpPr/>
          <p:nvPr/>
        </p:nvSpPr>
        <p:spPr>
          <a:xfrm>
            <a:off x="3111500" y="1892300"/>
            <a:ext cx="3086100" cy="3136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pic>
        <p:nvPicPr>
          <p:cNvPr id="5" name="コンテンツ プレースホルダ 4" descr="server_1.wm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314450" y="3448050"/>
            <a:ext cx="488950" cy="1073150"/>
          </a:xfrm>
          <a:prstGeom prst="rect">
            <a:avLst/>
          </a:prstGeom>
        </p:spPr>
      </p:pic>
      <p:pic>
        <p:nvPicPr>
          <p:cNvPr id="6" name="コンテンツ プレースホルダ 4" descr="server_1.wm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89050" y="1987550"/>
            <a:ext cx="508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コンテンツ プレースホルダ 4" descr="server_1.wm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25800" y="2133600"/>
            <a:ext cx="901700"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319"/>
          <p:cNvGrpSpPr>
            <a:grpSpLocks/>
          </p:cNvGrpSpPr>
          <p:nvPr/>
        </p:nvGrpSpPr>
        <p:grpSpPr bwMode="auto">
          <a:xfrm>
            <a:off x="1016000" y="4975225"/>
            <a:ext cx="1265238" cy="384175"/>
            <a:chOff x="2712" y="3294"/>
            <a:chExt cx="907" cy="378"/>
          </a:xfrm>
        </p:grpSpPr>
        <p:sp>
          <p:nvSpPr>
            <p:cNvPr id="9" name="Rectangle 284"/>
            <p:cNvSpPr>
              <a:spLocks noChangeArrowheads="1"/>
            </p:cNvSpPr>
            <p:nvPr/>
          </p:nvSpPr>
          <p:spPr bwMode="auto">
            <a:xfrm flipH="1">
              <a:off x="2864" y="3559"/>
              <a:ext cx="755" cy="1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ja-JP" altLang="en-US"/>
            </a:p>
          </p:txBody>
        </p:sp>
        <p:sp>
          <p:nvSpPr>
            <p:cNvPr id="10" name="Freeform 285"/>
            <p:cNvSpPr>
              <a:spLocks/>
            </p:cNvSpPr>
            <p:nvPr/>
          </p:nvSpPr>
          <p:spPr bwMode="auto">
            <a:xfrm flipH="1">
              <a:off x="2712" y="3294"/>
              <a:ext cx="907" cy="265"/>
            </a:xfrm>
            <a:custGeom>
              <a:avLst/>
              <a:gdLst>
                <a:gd name="T0" fmla="*/ 34 w 1089"/>
                <a:gd name="T1" fmla="*/ 0 h 318"/>
                <a:gd name="T2" fmla="*/ 6 w 1089"/>
                <a:gd name="T3" fmla="*/ 0 h 318"/>
                <a:gd name="T4" fmla="*/ 0 w 1089"/>
                <a:gd name="T5" fmla="*/ 10 h 318"/>
                <a:gd name="T6" fmla="*/ 28 w 1089"/>
                <a:gd name="T7" fmla="*/ 10 h 318"/>
                <a:gd name="T8" fmla="*/ 34 w 1089"/>
                <a:gd name="T9" fmla="*/ 0 h 318"/>
                <a:gd name="T10" fmla="*/ 0 60000 65536"/>
                <a:gd name="T11" fmla="*/ 0 60000 65536"/>
                <a:gd name="T12" fmla="*/ 0 60000 65536"/>
                <a:gd name="T13" fmla="*/ 0 60000 65536"/>
                <a:gd name="T14" fmla="*/ 0 60000 65536"/>
                <a:gd name="T15" fmla="*/ 0 w 1089"/>
                <a:gd name="T16" fmla="*/ 0 h 318"/>
                <a:gd name="T17" fmla="*/ 1089 w 1089"/>
                <a:gd name="T18" fmla="*/ 318 h 318"/>
              </a:gdLst>
              <a:ahLst/>
              <a:cxnLst>
                <a:cxn ang="T10">
                  <a:pos x="T0" y="T1"/>
                </a:cxn>
                <a:cxn ang="T11">
                  <a:pos x="T2" y="T3"/>
                </a:cxn>
                <a:cxn ang="T12">
                  <a:pos x="T4" y="T5"/>
                </a:cxn>
                <a:cxn ang="T13">
                  <a:pos x="T6" y="T7"/>
                </a:cxn>
                <a:cxn ang="T14">
                  <a:pos x="T8" y="T9"/>
                </a:cxn>
              </a:cxnLst>
              <a:rect l="T15" t="T16" r="T17" b="T18"/>
              <a:pathLst>
                <a:path w="1089" h="318">
                  <a:moveTo>
                    <a:pt x="1089" y="0"/>
                  </a:moveTo>
                  <a:lnTo>
                    <a:pt x="182" y="0"/>
                  </a:lnTo>
                  <a:lnTo>
                    <a:pt x="0" y="318"/>
                  </a:lnTo>
                  <a:lnTo>
                    <a:pt x="907" y="318"/>
                  </a:lnTo>
                  <a:lnTo>
                    <a:pt x="1089" y="0"/>
                  </a:lnTo>
                  <a:close/>
                </a:path>
              </a:pathLst>
            </a:custGeom>
            <a:gradFill rotWithShape="1">
              <a:gsLst>
                <a:gs pos="0">
                  <a:srgbClr val="595959"/>
                </a:gs>
                <a:gs pos="100000">
                  <a:srgbClr val="C0C0C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Rectangle 286"/>
            <p:cNvSpPr>
              <a:spLocks noChangeArrowheads="1"/>
            </p:cNvSpPr>
            <p:nvPr/>
          </p:nvSpPr>
          <p:spPr bwMode="auto">
            <a:xfrm flipH="1">
              <a:off x="2901" y="3577"/>
              <a:ext cx="265" cy="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ja-JP" altLang="en-US"/>
            </a:p>
          </p:txBody>
        </p:sp>
        <p:sp>
          <p:nvSpPr>
            <p:cNvPr id="12" name="Rectangle 287"/>
            <p:cNvSpPr>
              <a:spLocks noChangeArrowheads="1"/>
            </p:cNvSpPr>
            <p:nvPr/>
          </p:nvSpPr>
          <p:spPr bwMode="auto">
            <a:xfrm flipH="1">
              <a:off x="2939" y="3596"/>
              <a:ext cx="188" cy="38"/>
            </a:xfrm>
            <a:prstGeom prst="rect">
              <a:avLst/>
            </a:prstGeom>
            <a:gradFill rotWithShape="1">
              <a:gsLst>
                <a:gs pos="0">
                  <a:schemeClr val="folHlink"/>
                </a:gs>
                <a:gs pos="100000">
                  <a:srgbClr val="66FF66"/>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ja-JP" altLang="en-US"/>
            </a:p>
          </p:txBody>
        </p:sp>
        <p:sp>
          <p:nvSpPr>
            <p:cNvPr id="13" name="Oval 288"/>
            <p:cNvSpPr>
              <a:spLocks noChangeArrowheads="1"/>
            </p:cNvSpPr>
            <p:nvPr/>
          </p:nvSpPr>
          <p:spPr bwMode="auto">
            <a:xfrm flipH="1">
              <a:off x="3521" y="3596"/>
              <a:ext cx="38" cy="39"/>
            </a:xfrm>
            <a:prstGeom prst="ellipse">
              <a:avLst/>
            </a:prstGeom>
            <a:gradFill rotWithShape="1">
              <a:gsLst>
                <a:gs pos="0">
                  <a:srgbClr val="333333"/>
                </a:gs>
                <a:gs pos="100000">
                  <a:srgbClr val="181818"/>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ja-JP" altLang="en-US"/>
            </a:p>
          </p:txBody>
        </p:sp>
        <p:sp>
          <p:nvSpPr>
            <p:cNvPr id="14" name="Oval 289"/>
            <p:cNvSpPr>
              <a:spLocks noChangeArrowheads="1"/>
            </p:cNvSpPr>
            <p:nvPr/>
          </p:nvSpPr>
          <p:spPr bwMode="auto">
            <a:xfrm flipH="1">
              <a:off x="3445" y="3596"/>
              <a:ext cx="38" cy="39"/>
            </a:xfrm>
            <a:prstGeom prst="ellipse">
              <a:avLst/>
            </a:prstGeom>
            <a:gradFill rotWithShape="1">
              <a:gsLst>
                <a:gs pos="0">
                  <a:srgbClr val="333333"/>
                </a:gs>
                <a:gs pos="100000">
                  <a:srgbClr val="181818"/>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ja-JP" altLang="en-US"/>
            </a:p>
          </p:txBody>
        </p:sp>
        <p:sp>
          <p:nvSpPr>
            <p:cNvPr id="15" name="Oval 290"/>
            <p:cNvSpPr>
              <a:spLocks noChangeArrowheads="1"/>
            </p:cNvSpPr>
            <p:nvPr/>
          </p:nvSpPr>
          <p:spPr bwMode="auto">
            <a:xfrm flipH="1">
              <a:off x="3370" y="3596"/>
              <a:ext cx="38" cy="39"/>
            </a:xfrm>
            <a:prstGeom prst="ellipse">
              <a:avLst/>
            </a:prstGeom>
            <a:gradFill rotWithShape="1">
              <a:gsLst>
                <a:gs pos="0">
                  <a:srgbClr val="333333"/>
                </a:gs>
                <a:gs pos="100000">
                  <a:srgbClr val="181818"/>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ja-JP" altLang="en-US"/>
            </a:p>
          </p:txBody>
        </p:sp>
        <p:sp>
          <p:nvSpPr>
            <p:cNvPr id="16" name="Oval 291"/>
            <p:cNvSpPr>
              <a:spLocks noChangeArrowheads="1"/>
            </p:cNvSpPr>
            <p:nvPr/>
          </p:nvSpPr>
          <p:spPr bwMode="auto">
            <a:xfrm flipH="1">
              <a:off x="3294" y="3596"/>
              <a:ext cx="39" cy="39"/>
            </a:xfrm>
            <a:prstGeom prst="ellipse">
              <a:avLst/>
            </a:prstGeom>
            <a:gradFill rotWithShape="1">
              <a:gsLst>
                <a:gs pos="0">
                  <a:srgbClr val="333333"/>
                </a:gs>
                <a:gs pos="100000">
                  <a:srgbClr val="181818"/>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ja-JP" altLang="en-US"/>
            </a:p>
          </p:txBody>
        </p:sp>
        <p:sp>
          <p:nvSpPr>
            <p:cNvPr id="17" name="Oval 292"/>
            <p:cNvSpPr>
              <a:spLocks noChangeArrowheads="1"/>
            </p:cNvSpPr>
            <p:nvPr/>
          </p:nvSpPr>
          <p:spPr bwMode="auto">
            <a:xfrm flipH="1">
              <a:off x="3219" y="3596"/>
              <a:ext cx="39" cy="39"/>
            </a:xfrm>
            <a:prstGeom prst="ellipse">
              <a:avLst/>
            </a:prstGeom>
            <a:gradFill rotWithShape="1">
              <a:gsLst>
                <a:gs pos="0">
                  <a:srgbClr val="333333"/>
                </a:gs>
                <a:gs pos="100000">
                  <a:srgbClr val="181818"/>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ja-JP" altLang="en-US"/>
            </a:p>
          </p:txBody>
        </p:sp>
        <p:sp>
          <p:nvSpPr>
            <p:cNvPr id="18" name="Freeform 293"/>
            <p:cNvSpPr>
              <a:spLocks/>
            </p:cNvSpPr>
            <p:nvPr/>
          </p:nvSpPr>
          <p:spPr bwMode="auto">
            <a:xfrm flipH="1">
              <a:off x="2712" y="3294"/>
              <a:ext cx="152" cy="378"/>
            </a:xfrm>
            <a:custGeom>
              <a:avLst/>
              <a:gdLst>
                <a:gd name="T0" fmla="*/ 7 w 182"/>
                <a:gd name="T1" fmla="*/ 0 h 454"/>
                <a:gd name="T2" fmla="*/ 0 w 182"/>
                <a:gd name="T3" fmla="*/ 10 h 454"/>
                <a:gd name="T4" fmla="*/ 0 w 182"/>
                <a:gd name="T5" fmla="*/ 14 h 454"/>
                <a:gd name="T6" fmla="*/ 7 w 182"/>
                <a:gd name="T7" fmla="*/ 4 h 454"/>
                <a:gd name="T8" fmla="*/ 7 w 182"/>
                <a:gd name="T9" fmla="*/ 0 h 454"/>
                <a:gd name="T10" fmla="*/ 0 60000 65536"/>
                <a:gd name="T11" fmla="*/ 0 60000 65536"/>
                <a:gd name="T12" fmla="*/ 0 60000 65536"/>
                <a:gd name="T13" fmla="*/ 0 60000 65536"/>
                <a:gd name="T14" fmla="*/ 0 60000 65536"/>
                <a:gd name="T15" fmla="*/ 0 w 182"/>
                <a:gd name="T16" fmla="*/ 0 h 454"/>
                <a:gd name="T17" fmla="*/ 182 w 182"/>
                <a:gd name="T18" fmla="*/ 454 h 454"/>
              </a:gdLst>
              <a:ahLst/>
              <a:cxnLst>
                <a:cxn ang="T10">
                  <a:pos x="T0" y="T1"/>
                </a:cxn>
                <a:cxn ang="T11">
                  <a:pos x="T2" y="T3"/>
                </a:cxn>
                <a:cxn ang="T12">
                  <a:pos x="T4" y="T5"/>
                </a:cxn>
                <a:cxn ang="T13">
                  <a:pos x="T6" y="T7"/>
                </a:cxn>
                <a:cxn ang="T14">
                  <a:pos x="T8" y="T9"/>
                </a:cxn>
              </a:cxnLst>
              <a:rect l="T15" t="T16" r="T17" b="T18"/>
              <a:pathLst>
                <a:path w="182" h="454">
                  <a:moveTo>
                    <a:pt x="182" y="0"/>
                  </a:moveTo>
                  <a:lnTo>
                    <a:pt x="0" y="318"/>
                  </a:lnTo>
                  <a:lnTo>
                    <a:pt x="0" y="454"/>
                  </a:lnTo>
                  <a:lnTo>
                    <a:pt x="182" y="136"/>
                  </a:lnTo>
                  <a:lnTo>
                    <a:pt x="182" y="0"/>
                  </a:lnTo>
                  <a:close/>
                </a:path>
              </a:pathLst>
            </a:custGeom>
            <a:gradFill rotWithShape="1">
              <a:gsLst>
                <a:gs pos="0">
                  <a:srgbClr val="969696"/>
                </a:gs>
                <a:gs pos="100000">
                  <a:srgbClr val="45454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 name="Freeform 294"/>
            <p:cNvSpPr>
              <a:spLocks/>
            </p:cNvSpPr>
            <p:nvPr/>
          </p:nvSpPr>
          <p:spPr bwMode="auto">
            <a:xfrm flipH="1">
              <a:off x="2712" y="3294"/>
              <a:ext cx="907" cy="378"/>
            </a:xfrm>
            <a:custGeom>
              <a:avLst/>
              <a:gdLst>
                <a:gd name="T0" fmla="*/ 34 w 1089"/>
                <a:gd name="T1" fmla="*/ 4 h 454"/>
                <a:gd name="T2" fmla="*/ 28 w 1089"/>
                <a:gd name="T3" fmla="*/ 14 h 454"/>
                <a:gd name="T4" fmla="*/ 0 w 1089"/>
                <a:gd name="T5" fmla="*/ 14 h 454"/>
                <a:gd name="T6" fmla="*/ 0 w 1089"/>
                <a:gd name="T7" fmla="*/ 10 h 454"/>
                <a:gd name="T8" fmla="*/ 6 w 1089"/>
                <a:gd name="T9" fmla="*/ 0 h 454"/>
                <a:gd name="T10" fmla="*/ 34 w 1089"/>
                <a:gd name="T11" fmla="*/ 0 h 454"/>
                <a:gd name="T12" fmla="*/ 34 w 1089"/>
                <a:gd name="T13" fmla="*/ 4 h 454"/>
                <a:gd name="T14" fmla="*/ 0 60000 65536"/>
                <a:gd name="T15" fmla="*/ 0 60000 65536"/>
                <a:gd name="T16" fmla="*/ 0 60000 65536"/>
                <a:gd name="T17" fmla="*/ 0 60000 65536"/>
                <a:gd name="T18" fmla="*/ 0 60000 65536"/>
                <a:gd name="T19" fmla="*/ 0 60000 65536"/>
                <a:gd name="T20" fmla="*/ 0 60000 65536"/>
                <a:gd name="T21" fmla="*/ 0 w 1089"/>
                <a:gd name="T22" fmla="*/ 0 h 454"/>
                <a:gd name="T23" fmla="*/ 1089 w 1089"/>
                <a:gd name="T24" fmla="*/ 454 h 4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9" h="454">
                  <a:moveTo>
                    <a:pt x="1089" y="136"/>
                  </a:moveTo>
                  <a:lnTo>
                    <a:pt x="907" y="454"/>
                  </a:lnTo>
                  <a:lnTo>
                    <a:pt x="0" y="454"/>
                  </a:lnTo>
                  <a:lnTo>
                    <a:pt x="0" y="317"/>
                  </a:lnTo>
                  <a:lnTo>
                    <a:pt x="181" y="0"/>
                  </a:lnTo>
                  <a:lnTo>
                    <a:pt x="1089" y="0"/>
                  </a:lnTo>
                  <a:lnTo>
                    <a:pt x="1089" y="136"/>
                  </a:lnTo>
                  <a:close/>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0" name="Group 91"/>
          <p:cNvGrpSpPr>
            <a:grpSpLocks/>
          </p:cNvGrpSpPr>
          <p:nvPr/>
        </p:nvGrpSpPr>
        <p:grpSpPr bwMode="auto">
          <a:xfrm flipH="1">
            <a:off x="7480300" y="3221038"/>
            <a:ext cx="555625" cy="715962"/>
            <a:chOff x="1134" y="782"/>
            <a:chExt cx="383" cy="703"/>
          </a:xfrm>
        </p:grpSpPr>
        <p:grpSp>
          <p:nvGrpSpPr>
            <p:cNvPr id="21" name="Group 92"/>
            <p:cNvGrpSpPr>
              <a:grpSpLocks/>
            </p:cNvGrpSpPr>
            <p:nvPr/>
          </p:nvGrpSpPr>
          <p:grpSpPr bwMode="auto">
            <a:xfrm>
              <a:off x="1134" y="782"/>
              <a:ext cx="383" cy="702"/>
              <a:chOff x="1180" y="1645"/>
              <a:chExt cx="383" cy="702"/>
            </a:xfrm>
          </p:grpSpPr>
          <p:sp>
            <p:nvSpPr>
              <p:cNvPr id="32" name="Oval 93"/>
              <p:cNvSpPr>
                <a:spLocks noChangeArrowheads="1"/>
              </p:cNvSpPr>
              <p:nvPr/>
            </p:nvSpPr>
            <p:spPr bwMode="auto">
              <a:xfrm>
                <a:off x="1197" y="1668"/>
                <a:ext cx="289" cy="309"/>
              </a:xfrm>
              <a:prstGeom prst="ellipse">
                <a:avLst/>
              </a:prstGeom>
              <a:solidFill>
                <a:srgbClr val="000000"/>
              </a:solidFill>
              <a:ln w="38100" algn="ctr">
                <a:solidFill>
                  <a:srgbClr val="000000"/>
                </a:solidFill>
                <a:round/>
                <a:headEnd/>
                <a:tailEnd/>
              </a:ln>
            </p:spPr>
            <p:txBody>
              <a:bodyPr wrap="none" anchor="ctr"/>
              <a:lstStyle/>
              <a:p>
                <a:endParaRPr lang="ja-JP" altLang="en-US"/>
              </a:p>
            </p:txBody>
          </p:sp>
          <p:sp>
            <p:nvSpPr>
              <p:cNvPr id="33" name="Freeform 94"/>
              <p:cNvSpPr>
                <a:spLocks/>
              </p:cNvSpPr>
              <p:nvPr/>
            </p:nvSpPr>
            <p:spPr bwMode="auto">
              <a:xfrm>
                <a:off x="1180" y="1939"/>
                <a:ext cx="383" cy="408"/>
              </a:xfrm>
              <a:custGeom>
                <a:avLst/>
                <a:gdLst>
                  <a:gd name="T0" fmla="*/ 1 w 541"/>
                  <a:gd name="T1" fmla="*/ 1 h 683"/>
                  <a:gd name="T2" fmla="*/ 1 w 541"/>
                  <a:gd name="T3" fmla="*/ 1 h 683"/>
                  <a:gd name="T4" fmla="*/ 1 w 541"/>
                  <a:gd name="T5" fmla="*/ 1 h 683"/>
                  <a:gd name="T6" fmla="*/ 1 w 541"/>
                  <a:gd name="T7" fmla="*/ 1 h 683"/>
                  <a:gd name="T8" fmla="*/ 1 w 541"/>
                  <a:gd name="T9" fmla="*/ 1 h 683"/>
                  <a:gd name="T10" fmla="*/ 1 w 541"/>
                  <a:gd name="T11" fmla="*/ 1 h 683"/>
                  <a:gd name="T12" fmla="*/ 1 w 541"/>
                  <a:gd name="T13" fmla="*/ 1 h 683"/>
                  <a:gd name="T14" fmla="*/ 0 60000 65536"/>
                  <a:gd name="T15" fmla="*/ 0 60000 65536"/>
                  <a:gd name="T16" fmla="*/ 0 60000 65536"/>
                  <a:gd name="T17" fmla="*/ 0 60000 65536"/>
                  <a:gd name="T18" fmla="*/ 0 60000 65536"/>
                  <a:gd name="T19" fmla="*/ 0 60000 65536"/>
                  <a:gd name="T20" fmla="*/ 0 60000 65536"/>
                  <a:gd name="T21" fmla="*/ 0 w 541"/>
                  <a:gd name="T22" fmla="*/ 0 h 683"/>
                  <a:gd name="T23" fmla="*/ 541 w 541"/>
                  <a:gd name="T24" fmla="*/ 683 h 6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1" h="683">
                    <a:moveTo>
                      <a:pt x="80" y="94"/>
                    </a:moveTo>
                    <a:cubicBezTo>
                      <a:pt x="122" y="0"/>
                      <a:pt x="220" y="3"/>
                      <a:pt x="284" y="3"/>
                    </a:cubicBezTo>
                    <a:cubicBezTo>
                      <a:pt x="348" y="3"/>
                      <a:pt x="427" y="0"/>
                      <a:pt x="465" y="94"/>
                    </a:cubicBezTo>
                    <a:cubicBezTo>
                      <a:pt x="503" y="188"/>
                      <a:pt x="541" y="472"/>
                      <a:pt x="511" y="570"/>
                    </a:cubicBezTo>
                    <a:cubicBezTo>
                      <a:pt x="481" y="668"/>
                      <a:pt x="363" y="683"/>
                      <a:pt x="284" y="683"/>
                    </a:cubicBezTo>
                    <a:cubicBezTo>
                      <a:pt x="205" y="683"/>
                      <a:pt x="68" y="668"/>
                      <a:pt x="34" y="570"/>
                    </a:cubicBezTo>
                    <a:cubicBezTo>
                      <a:pt x="0" y="472"/>
                      <a:pt x="38" y="188"/>
                      <a:pt x="80" y="94"/>
                    </a:cubicBezTo>
                    <a:close/>
                  </a:path>
                </a:pathLst>
              </a:custGeom>
              <a:solidFill>
                <a:srgbClr val="000000"/>
              </a:solidFill>
              <a:ln w="38100" cap="flat" cmpd="sng">
                <a:solidFill>
                  <a:srgbClr val="000000"/>
                </a:solidFill>
                <a:prstDash val="solid"/>
                <a:round/>
                <a:headEnd/>
                <a:tailEnd/>
              </a:ln>
            </p:spPr>
            <p:txBody>
              <a:bodyPr/>
              <a:lstStyle/>
              <a:p>
                <a:endParaRPr lang="en-US"/>
              </a:p>
            </p:txBody>
          </p:sp>
          <p:sp>
            <p:nvSpPr>
              <p:cNvPr id="34" name="Oval 95"/>
              <p:cNvSpPr>
                <a:spLocks noChangeArrowheads="1"/>
              </p:cNvSpPr>
              <p:nvPr/>
            </p:nvSpPr>
            <p:spPr bwMode="auto">
              <a:xfrm>
                <a:off x="1197" y="1668"/>
                <a:ext cx="271" cy="309"/>
              </a:xfrm>
              <a:prstGeom prst="ellipse">
                <a:avLst/>
              </a:prstGeom>
              <a:solidFill>
                <a:srgbClr val="000000"/>
              </a:solidFill>
              <a:ln w="38100" algn="ctr">
                <a:solidFill>
                  <a:srgbClr val="000000"/>
                </a:solidFill>
                <a:round/>
                <a:headEnd/>
                <a:tailEnd/>
              </a:ln>
            </p:spPr>
            <p:txBody>
              <a:bodyPr wrap="none" anchor="ctr"/>
              <a:lstStyle/>
              <a:p>
                <a:endParaRPr lang="ja-JP" altLang="en-US"/>
              </a:p>
            </p:txBody>
          </p:sp>
          <p:sp>
            <p:nvSpPr>
              <p:cNvPr id="35" name="Freeform 96"/>
              <p:cNvSpPr>
                <a:spLocks/>
              </p:cNvSpPr>
              <p:nvPr/>
            </p:nvSpPr>
            <p:spPr bwMode="auto">
              <a:xfrm>
                <a:off x="1235" y="1939"/>
                <a:ext cx="97" cy="57"/>
              </a:xfrm>
              <a:custGeom>
                <a:avLst/>
                <a:gdLst>
                  <a:gd name="T0" fmla="*/ 1 w 181"/>
                  <a:gd name="T1" fmla="*/ 0 h 46"/>
                  <a:gd name="T2" fmla="*/ 0 w 181"/>
                  <a:gd name="T3" fmla="*/ 2704 h 46"/>
                  <a:gd name="T4" fmla="*/ 1 w 181"/>
                  <a:gd name="T5" fmla="*/ 1406 h 46"/>
                  <a:gd name="T6" fmla="*/ 1 w 181"/>
                  <a:gd name="T7" fmla="*/ 0 h 46"/>
                  <a:gd name="T8" fmla="*/ 0 60000 65536"/>
                  <a:gd name="T9" fmla="*/ 0 60000 65536"/>
                  <a:gd name="T10" fmla="*/ 0 60000 65536"/>
                  <a:gd name="T11" fmla="*/ 0 60000 65536"/>
                  <a:gd name="T12" fmla="*/ 0 w 181"/>
                  <a:gd name="T13" fmla="*/ 0 h 46"/>
                  <a:gd name="T14" fmla="*/ 181 w 181"/>
                  <a:gd name="T15" fmla="*/ 46 h 46"/>
                </a:gdLst>
                <a:ahLst/>
                <a:cxnLst>
                  <a:cxn ang="T8">
                    <a:pos x="T0" y="T1"/>
                  </a:cxn>
                  <a:cxn ang="T9">
                    <a:pos x="T2" y="T3"/>
                  </a:cxn>
                  <a:cxn ang="T10">
                    <a:pos x="T4" y="T5"/>
                  </a:cxn>
                  <a:cxn ang="T11">
                    <a:pos x="T6" y="T7"/>
                  </a:cxn>
                </a:cxnLst>
                <a:rect l="T12" t="T13" r="T14" b="T15"/>
                <a:pathLst>
                  <a:path w="181" h="46">
                    <a:moveTo>
                      <a:pt x="68" y="0"/>
                    </a:moveTo>
                    <a:lnTo>
                      <a:pt x="0" y="46"/>
                    </a:lnTo>
                    <a:lnTo>
                      <a:pt x="181" y="23"/>
                    </a:lnTo>
                    <a:lnTo>
                      <a:pt x="68" y="0"/>
                    </a:lnTo>
                    <a:close/>
                  </a:path>
                </a:pathLst>
              </a:custGeom>
              <a:solidFill>
                <a:srgbClr val="000000"/>
              </a:solidFill>
              <a:ln w="38100" cap="flat" cmpd="sng">
                <a:solidFill>
                  <a:srgbClr val="000000"/>
                </a:solidFill>
                <a:prstDash val="solid"/>
                <a:round/>
                <a:headEnd/>
                <a:tailEnd/>
              </a:ln>
            </p:spPr>
            <p:txBody>
              <a:bodyPr/>
              <a:lstStyle/>
              <a:p>
                <a:endParaRPr lang="en-US"/>
              </a:p>
            </p:txBody>
          </p:sp>
          <p:sp>
            <p:nvSpPr>
              <p:cNvPr id="36" name="AutoShape 97"/>
              <p:cNvSpPr>
                <a:spLocks noChangeArrowheads="1"/>
              </p:cNvSpPr>
              <p:nvPr/>
            </p:nvSpPr>
            <p:spPr bwMode="auto">
              <a:xfrm rot="3723970">
                <a:off x="1323" y="1593"/>
                <a:ext cx="77" cy="181"/>
              </a:xfrm>
              <a:prstGeom prst="moon">
                <a:avLst>
                  <a:gd name="adj" fmla="val 50000"/>
                </a:avLst>
              </a:prstGeom>
              <a:solidFill>
                <a:srgbClr val="000000"/>
              </a:solidFill>
              <a:ln w="38100" algn="ctr">
                <a:solidFill>
                  <a:srgbClr val="000000"/>
                </a:solidFill>
                <a:miter lim="800000"/>
                <a:headEnd/>
                <a:tailEnd/>
              </a:ln>
            </p:spPr>
            <p:txBody>
              <a:bodyPr wrap="none" anchor="ctr"/>
              <a:lstStyle/>
              <a:p>
                <a:endParaRPr lang="ja-JP" altLang="en-US"/>
              </a:p>
            </p:txBody>
          </p:sp>
          <p:sp>
            <p:nvSpPr>
              <p:cNvPr id="37" name="AutoShape 98"/>
              <p:cNvSpPr>
                <a:spLocks noChangeArrowheads="1"/>
              </p:cNvSpPr>
              <p:nvPr/>
            </p:nvSpPr>
            <p:spPr bwMode="auto">
              <a:xfrm rot="4500000">
                <a:off x="1361" y="1639"/>
                <a:ext cx="77" cy="136"/>
              </a:xfrm>
              <a:prstGeom prst="moon">
                <a:avLst>
                  <a:gd name="adj" fmla="val 50000"/>
                </a:avLst>
              </a:prstGeom>
              <a:solidFill>
                <a:srgbClr val="000000"/>
              </a:solidFill>
              <a:ln w="38100" algn="ctr">
                <a:solidFill>
                  <a:srgbClr val="000000"/>
                </a:solidFill>
                <a:miter lim="800000"/>
                <a:headEnd/>
                <a:tailEnd/>
              </a:ln>
            </p:spPr>
            <p:txBody>
              <a:bodyPr wrap="none" anchor="ctr"/>
              <a:lstStyle/>
              <a:p>
                <a:endParaRPr lang="ja-JP" altLang="en-US"/>
              </a:p>
            </p:txBody>
          </p:sp>
        </p:grpSp>
        <p:grpSp>
          <p:nvGrpSpPr>
            <p:cNvPr id="22" name="Group 99"/>
            <p:cNvGrpSpPr>
              <a:grpSpLocks/>
            </p:cNvGrpSpPr>
            <p:nvPr/>
          </p:nvGrpSpPr>
          <p:grpSpPr bwMode="auto">
            <a:xfrm>
              <a:off x="1134" y="783"/>
              <a:ext cx="383" cy="702"/>
              <a:chOff x="1134" y="783"/>
              <a:chExt cx="383" cy="702"/>
            </a:xfrm>
          </p:grpSpPr>
          <p:sp>
            <p:nvSpPr>
              <p:cNvPr id="23" name="Oval 100"/>
              <p:cNvSpPr>
                <a:spLocks noChangeArrowheads="1"/>
              </p:cNvSpPr>
              <p:nvPr/>
            </p:nvSpPr>
            <p:spPr bwMode="auto">
              <a:xfrm>
                <a:off x="1151" y="806"/>
                <a:ext cx="289" cy="309"/>
              </a:xfrm>
              <a:prstGeom prst="ellipse">
                <a:avLst/>
              </a:prstGeom>
              <a:solidFill>
                <a:srgbClr val="FFCC99"/>
              </a:solidFill>
              <a:ln>
                <a:noFill/>
              </a:ln>
              <a:extLst>
                <a:ext uri="{91240B29-F687-4F45-9708-019B960494DF}">
                  <a14:hiddenLine xmlns:a14="http://schemas.microsoft.com/office/drawing/2010/main" w="25400" algn="ctr">
                    <a:solidFill>
                      <a:srgbClr val="000000"/>
                    </a:solidFill>
                    <a:round/>
                    <a:headEnd/>
                    <a:tailEnd/>
                  </a14:hiddenLine>
                </a:ext>
              </a:extLst>
            </p:spPr>
            <p:txBody>
              <a:bodyPr wrap="none" anchor="ctr"/>
              <a:lstStyle/>
              <a:p>
                <a:endParaRPr lang="ja-JP" altLang="en-US"/>
              </a:p>
            </p:txBody>
          </p:sp>
          <p:sp>
            <p:nvSpPr>
              <p:cNvPr id="24" name="Freeform 101"/>
              <p:cNvSpPr>
                <a:spLocks/>
              </p:cNvSpPr>
              <p:nvPr/>
            </p:nvSpPr>
            <p:spPr bwMode="auto">
              <a:xfrm>
                <a:off x="1134" y="1077"/>
                <a:ext cx="383" cy="408"/>
              </a:xfrm>
              <a:custGeom>
                <a:avLst/>
                <a:gdLst>
                  <a:gd name="T0" fmla="*/ 1 w 541"/>
                  <a:gd name="T1" fmla="*/ 1 h 683"/>
                  <a:gd name="T2" fmla="*/ 1 w 541"/>
                  <a:gd name="T3" fmla="*/ 1 h 683"/>
                  <a:gd name="T4" fmla="*/ 1 w 541"/>
                  <a:gd name="T5" fmla="*/ 1 h 683"/>
                  <a:gd name="T6" fmla="*/ 1 w 541"/>
                  <a:gd name="T7" fmla="*/ 1 h 683"/>
                  <a:gd name="T8" fmla="*/ 1 w 541"/>
                  <a:gd name="T9" fmla="*/ 1 h 683"/>
                  <a:gd name="T10" fmla="*/ 1 w 541"/>
                  <a:gd name="T11" fmla="*/ 1 h 683"/>
                  <a:gd name="T12" fmla="*/ 1 w 541"/>
                  <a:gd name="T13" fmla="*/ 1 h 683"/>
                  <a:gd name="T14" fmla="*/ 0 60000 65536"/>
                  <a:gd name="T15" fmla="*/ 0 60000 65536"/>
                  <a:gd name="T16" fmla="*/ 0 60000 65536"/>
                  <a:gd name="T17" fmla="*/ 0 60000 65536"/>
                  <a:gd name="T18" fmla="*/ 0 60000 65536"/>
                  <a:gd name="T19" fmla="*/ 0 60000 65536"/>
                  <a:gd name="T20" fmla="*/ 0 60000 65536"/>
                  <a:gd name="T21" fmla="*/ 0 w 541"/>
                  <a:gd name="T22" fmla="*/ 0 h 683"/>
                  <a:gd name="T23" fmla="*/ 541 w 541"/>
                  <a:gd name="T24" fmla="*/ 683 h 6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1" h="683">
                    <a:moveTo>
                      <a:pt x="80" y="94"/>
                    </a:moveTo>
                    <a:cubicBezTo>
                      <a:pt x="122" y="0"/>
                      <a:pt x="220" y="3"/>
                      <a:pt x="284" y="3"/>
                    </a:cubicBezTo>
                    <a:cubicBezTo>
                      <a:pt x="348" y="3"/>
                      <a:pt x="427" y="0"/>
                      <a:pt x="465" y="94"/>
                    </a:cubicBezTo>
                    <a:cubicBezTo>
                      <a:pt x="503" y="188"/>
                      <a:pt x="541" y="472"/>
                      <a:pt x="511" y="570"/>
                    </a:cubicBezTo>
                    <a:cubicBezTo>
                      <a:pt x="481" y="668"/>
                      <a:pt x="363" y="683"/>
                      <a:pt x="284" y="683"/>
                    </a:cubicBezTo>
                    <a:cubicBezTo>
                      <a:pt x="205" y="683"/>
                      <a:pt x="68" y="668"/>
                      <a:pt x="34" y="570"/>
                    </a:cubicBezTo>
                    <a:cubicBezTo>
                      <a:pt x="0" y="472"/>
                      <a:pt x="38" y="188"/>
                      <a:pt x="80" y="94"/>
                    </a:cubicBezTo>
                    <a:close/>
                  </a:path>
                </a:pathLst>
              </a:custGeom>
              <a:gradFill rotWithShape="1">
                <a:gsLst>
                  <a:gs pos="0">
                    <a:srgbClr val="3399FF"/>
                  </a:gs>
                  <a:gs pos="100000">
                    <a:srgbClr val="184776"/>
                  </a:gs>
                </a:gsLst>
                <a:lin ang="5400000" scaled="1"/>
              </a:gradFill>
              <a:ln>
                <a:noFill/>
              </a:ln>
              <a:extLst>
                <a:ext uri="{91240B29-F687-4F45-9708-019B960494DF}">
                  <a14:hiddenLine xmlns:a14="http://schemas.microsoft.com/office/drawing/2010/main" w="25400" cap="flat" cmpd="sng">
                    <a:solidFill>
                      <a:srgbClr val="000000"/>
                    </a:solidFill>
                    <a:prstDash val="solid"/>
                    <a:round/>
                    <a:headEnd/>
                    <a:tailEnd/>
                  </a14:hiddenLine>
                </a:ext>
              </a:extLst>
            </p:spPr>
            <p:txBody>
              <a:bodyPr/>
              <a:lstStyle/>
              <a:p>
                <a:endParaRPr lang="en-US"/>
              </a:p>
            </p:txBody>
          </p:sp>
          <p:sp>
            <p:nvSpPr>
              <p:cNvPr id="25" name="Oval 102"/>
              <p:cNvSpPr>
                <a:spLocks noChangeArrowheads="1"/>
              </p:cNvSpPr>
              <p:nvPr/>
            </p:nvSpPr>
            <p:spPr bwMode="auto">
              <a:xfrm>
                <a:off x="1151" y="806"/>
                <a:ext cx="271" cy="309"/>
              </a:xfrm>
              <a:prstGeom prst="ellipse">
                <a:avLst/>
              </a:prstGeom>
              <a:solidFill>
                <a:srgbClr val="333333"/>
              </a:solidFill>
              <a:ln>
                <a:noFill/>
              </a:ln>
              <a:extLst>
                <a:ext uri="{91240B29-F687-4F45-9708-019B960494DF}">
                  <a14:hiddenLine xmlns:a14="http://schemas.microsoft.com/office/drawing/2010/main" w="25400" algn="ctr">
                    <a:solidFill>
                      <a:srgbClr val="000000"/>
                    </a:solidFill>
                    <a:round/>
                    <a:headEnd/>
                    <a:tailEnd/>
                  </a14:hiddenLine>
                </a:ext>
              </a:extLst>
            </p:spPr>
            <p:txBody>
              <a:bodyPr wrap="none" anchor="ctr"/>
              <a:lstStyle/>
              <a:p>
                <a:endParaRPr lang="ja-JP" altLang="en-US"/>
              </a:p>
            </p:txBody>
          </p:sp>
          <p:sp>
            <p:nvSpPr>
              <p:cNvPr id="26" name="Freeform 103"/>
              <p:cNvSpPr>
                <a:spLocks/>
              </p:cNvSpPr>
              <p:nvPr/>
            </p:nvSpPr>
            <p:spPr bwMode="auto">
              <a:xfrm>
                <a:off x="1189" y="1077"/>
                <a:ext cx="97" cy="57"/>
              </a:xfrm>
              <a:custGeom>
                <a:avLst/>
                <a:gdLst>
                  <a:gd name="T0" fmla="*/ 1 w 181"/>
                  <a:gd name="T1" fmla="*/ 0 h 46"/>
                  <a:gd name="T2" fmla="*/ 0 w 181"/>
                  <a:gd name="T3" fmla="*/ 2704 h 46"/>
                  <a:gd name="T4" fmla="*/ 1 w 181"/>
                  <a:gd name="T5" fmla="*/ 1406 h 46"/>
                  <a:gd name="T6" fmla="*/ 1 w 181"/>
                  <a:gd name="T7" fmla="*/ 0 h 46"/>
                  <a:gd name="T8" fmla="*/ 0 60000 65536"/>
                  <a:gd name="T9" fmla="*/ 0 60000 65536"/>
                  <a:gd name="T10" fmla="*/ 0 60000 65536"/>
                  <a:gd name="T11" fmla="*/ 0 60000 65536"/>
                  <a:gd name="T12" fmla="*/ 0 w 181"/>
                  <a:gd name="T13" fmla="*/ 0 h 46"/>
                  <a:gd name="T14" fmla="*/ 181 w 181"/>
                  <a:gd name="T15" fmla="*/ 46 h 46"/>
                </a:gdLst>
                <a:ahLst/>
                <a:cxnLst>
                  <a:cxn ang="T8">
                    <a:pos x="T0" y="T1"/>
                  </a:cxn>
                  <a:cxn ang="T9">
                    <a:pos x="T2" y="T3"/>
                  </a:cxn>
                  <a:cxn ang="T10">
                    <a:pos x="T4" y="T5"/>
                  </a:cxn>
                  <a:cxn ang="T11">
                    <a:pos x="T6" y="T7"/>
                  </a:cxn>
                </a:cxnLst>
                <a:rect l="T12" t="T13" r="T14" b="T15"/>
                <a:pathLst>
                  <a:path w="181" h="46">
                    <a:moveTo>
                      <a:pt x="68" y="0"/>
                    </a:moveTo>
                    <a:lnTo>
                      <a:pt x="0" y="46"/>
                    </a:lnTo>
                    <a:lnTo>
                      <a:pt x="181" y="23"/>
                    </a:lnTo>
                    <a:lnTo>
                      <a:pt x="68" y="0"/>
                    </a:lnTo>
                    <a:close/>
                  </a:path>
                </a:pathLst>
              </a:custGeom>
              <a:solidFill>
                <a:srgbClr val="333333"/>
              </a:solidFill>
              <a:ln>
                <a:noFill/>
              </a:ln>
              <a:extLst>
                <a:ext uri="{91240B29-F687-4F45-9708-019B960494DF}">
                  <a14:hiddenLine xmlns:a14="http://schemas.microsoft.com/office/drawing/2010/main" w="25400" cap="flat" cmpd="sng">
                    <a:solidFill>
                      <a:srgbClr val="000000"/>
                    </a:solidFill>
                    <a:prstDash val="solid"/>
                    <a:round/>
                    <a:headEnd/>
                    <a:tailEnd/>
                  </a14:hiddenLine>
                </a:ext>
              </a:extLst>
            </p:spPr>
            <p:txBody>
              <a:bodyPr/>
              <a:lstStyle/>
              <a:p>
                <a:endParaRPr lang="en-US"/>
              </a:p>
            </p:txBody>
          </p:sp>
          <p:sp>
            <p:nvSpPr>
              <p:cNvPr id="27" name="Oval 104"/>
              <p:cNvSpPr>
                <a:spLocks noChangeArrowheads="1"/>
              </p:cNvSpPr>
              <p:nvPr/>
            </p:nvSpPr>
            <p:spPr bwMode="auto">
              <a:xfrm rot="-900000">
                <a:off x="1366" y="923"/>
                <a:ext cx="57" cy="97"/>
              </a:xfrm>
              <a:prstGeom prst="ellipse">
                <a:avLst/>
              </a:prstGeom>
              <a:solidFill>
                <a:srgbClr val="FFCC99"/>
              </a:solidFill>
              <a:ln>
                <a:noFill/>
              </a:ln>
              <a:extLst>
                <a:ext uri="{91240B29-F687-4F45-9708-019B960494DF}">
                  <a14:hiddenLine xmlns:a14="http://schemas.microsoft.com/office/drawing/2010/main" w="25400" algn="ctr">
                    <a:solidFill>
                      <a:srgbClr val="000000"/>
                    </a:solidFill>
                    <a:round/>
                    <a:headEnd/>
                    <a:tailEnd/>
                  </a14:hiddenLine>
                </a:ext>
              </a:extLst>
            </p:spPr>
            <p:txBody>
              <a:bodyPr wrap="none" anchor="ctr"/>
              <a:lstStyle/>
              <a:p>
                <a:endParaRPr lang="ja-JP" altLang="en-US"/>
              </a:p>
            </p:txBody>
          </p:sp>
          <p:sp>
            <p:nvSpPr>
              <p:cNvPr id="28" name="AutoShape 105"/>
              <p:cNvSpPr>
                <a:spLocks noChangeArrowheads="1"/>
              </p:cNvSpPr>
              <p:nvPr/>
            </p:nvSpPr>
            <p:spPr bwMode="auto">
              <a:xfrm rot="3723970">
                <a:off x="1277" y="731"/>
                <a:ext cx="77" cy="181"/>
              </a:xfrm>
              <a:prstGeom prst="moon">
                <a:avLst>
                  <a:gd name="adj" fmla="val 50000"/>
                </a:avLst>
              </a:prstGeom>
              <a:solidFill>
                <a:srgbClr val="333333"/>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wrap="none" anchor="ctr"/>
              <a:lstStyle/>
              <a:p>
                <a:endParaRPr lang="ja-JP" altLang="en-US"/>
              </a:p>
            </p:txBody>
          </p:sp>
          <p:sp>
            <p:nvSpPr>
              <p:cNvPr id="29" name="AutoShape 106"/>
              <p:cNvSpPr>
                <a:spLocks noChangeArrowheads="1"/>
              </p:cNvSpPr>
              <p:nvPr/>
            </p:nvSpPr>
            <p:spPr bwMode="auto">
              <a:xfrm rot="4500000">
                <a:off x="1315" y="777"/>
                <a:ext cx="77" cy="136"/>
              </a:xfrm>
              <a:prstGeom prst="moon">
                <a:avLst>
                  <a:gd name="adj" fmla="val 50000"/>
                </a:avLst>
              </a:prstGeom>
              <a:solidFill>
                <a:srgbClr val="333333"/>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wrap="none" anchor="ctr"/>
              <a:lstStyle/>
              <a:p>
                <a:endParaRPr lang="ja-JP" altLang="en-US"/>
              </a:p>
            </p:txBody>
          </p:sp>
          <p:sp>
            <p:nvSpPr>
              <p:cNvPr id="30" name="Oval 107"/>
              <p:cNvSpPr>
                <a:spLocks noChangeArrowheads="1"/>
              </p:cNvSpPr>
              <p:nvPr/>
            </p:nvSpPr>
            <p:spPr bwMode="auto">
              <a:xfrm>
                <a:off x="1189" y="826"/>
                <a:ext cx="97" cy="97"/>
              </a:xfrm>
              <a:prstGeom prst="ellipse">
                <a:avLst/>
              </a:prstGeom>
              <a:gradFill rotWithShape="1">
                <a:gsLst>
                  <a:gs pos="0">
                    <a:srgbClr val="B1B1B1"/>
                  </a:gs>
                  <a:gs pos="100000">
                    <a:srgbClr val="333333"/>
                  </a:gs>
                </a:gsLst>
                <a:path path="shape">
                  <a:fillToRect l="50000" t="50000" r="50000" b="50000"/>
                </a:path>
              </a:gradFill>
              <a:ln>
                <a:noFill/>
              </a:ln>
              <a:extLst>
                <a:ext uri="{91240B29-F687-4F45-9708-019B960494DF}">
                  <a14:hiddenLine xmlns:a14="http://schemas.microsoft.com/office/drawing/2010/main" w="25400" algn="ctr">
                    <a:solidFill>
                      <a:srgbClr val="000000"/>
                    </a:solidFill>
                    <a:round/>
                    <a:headEnd/>
                    <a:tailEnd/>
                  </a14:hiddenLine>
                </a:ext>
              </a:extLst>
            </p:spPr>
            <p:txBody>
              <a:bodyPr wrap="none" anchor="ctr"/>
              <a:lstStyle/>
              <a:p>
                <a:endParaRPr lang="ja-JP" altLang="en-US"/>
              </a:p>
            </p:txBody>
          </p:sp>
          <p:sp>
            <p:nvSpPr>
              <p:cNvPr id="31" name="Oval 108"/>
              <p:cNvSpPr>
                <a:spLocks noChangeArrowheads="1"/>
              </p:cNvSpPr>
              <p:nvPr/>
            </p:nvSpPr>
            <p:spPr bwMode="auto">
              <a:xfrm>
                <a:off x="1335" y="1089"/>
                <a:ext cx="116" cy="117"/>
              </a:xfrm>
              <a:prstGeom prst="ellipse">
                <a:avLst/>
              </a:prstGeom>
              <a:gradFill rotWithShape="1">
                <a:gsLst>
                  <a:gs pos="0">
                    <a:srgbClr val="B1D8FF"/>
                  </a:gs>
                  <a:gs pos="100000">
                    <a:srgbClr val="3399FF"/>
                  </a:gs>
                </a:gsLst>
                <a:path path="shape">
                  <a:fillToRect l="50000" t="50000" r="50000" b="50000"/>
                </a:path>
              </a:gradFill>
              <a:ln>
                <a:noFill/>
              </a:ln>
              <a:extLst>
                <a:ext uri="{91240B29-F687-4F45-9708-019B960494DF}">
                  <a14:hiddenLine xmlns:a14="http://schemas.microsoft.com/office/drawing/2010/main" w="25400" algn="ctr">
                    <a:solidFill>
                      <a:srgbClr val="000000"/>
                    </a:solidFill>
                    <a:round/>
                    <a:headEnd/>
                    <a:tailEnd/>
                  </a14:hiddenLine>
                </a:ext>
              </a:extLst>
            </p:spPr>
            <p:txBody>
              <a:bodyPr wrap="none" anchor="ctr"/>
              <a:lstStyle/>
              <a:p>
                <a:endParaRPr lang="ja-JP" altLang="en-US"/>
              </a:p>
            </p:txBody>
          </p:sp>
        </p:grpSp>
      </p:grpSp>
      <p:grpSp>
        <p:nvGrpSpPr>
          <p:cNvPr id="38" name="Group 229"/>
          <p:cNvGrpSpPr>
            <a:grpSpLocks/>
          </p:cNvGrpSpPr>
          <p:nvPr/>
        </p:nvGrpSpPr>
        <p:grpSpPr bwMode="auto">
          <a:xfrm>
            <a:off x="6959600" y="2238375"/>
            <a:ext cx="1092200" cy="962025"/>
            <a:chOff x="1770" y="4660"/>
            <a:chExt cx="998" cy="840"/>
          </a:xfrm>
        </p:grpSpPr>
        <p:sp>
          <p:nvSpPr>
            <p:cNvPr id="39" name="Rectangle 230"/>
            <p:cNvSpPr>
              <a:spLocks noChangeArrowheads="1"/>
            </p:cNvSpPr>
            <p:nvPr/>
          </p:nvSpPr>
          <p:spPr bwMode="auto">
            <a:xfrm flipH="1">
              <a:off x="1974" y="5431"/>
              <a:ext cx="431" cy="23"/>
            </a:xfrm>
            <a:prstGeom prst="rect">
              <a:avLst/>
            </a:prstGeom>
            <a:solidFill>
              <a:srgbClr val="333333"/>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p>
              <a:endParaRPr lang="ja-JP" altLang="en-US"/>
            </a:p>
          </p:txBody>
        </p:sp>
        <p:sp>
          <p:nvSpPr>
            <p:cNvPr id="40" name="Freeform 231"/>
            <p:cNvSpPr>
              <a:spLocks/>
            </p:cNvSpPr>
            <p:nvPr/>
          </p:nvSpPr>
          <p:spPr bwMode="auto">
            <a:xfrm flipH="1">
              <a:off x="1861" y="5318"/>
              <a:ext cx="113" cy="136"/>
            </a:xfrm>
            <a:custGeom>
              <a:avLst/>
              <a:gdLst>
                <a:gd name="T0" fmla="*/ 0 w 113"/>
                <a:gd name="T1" fmla="*/ 136 h 136"/>
                <a:gd name="T2" fmla="*/ 113 w 113"/>
                <a:gd name="T3" fmla="*/ 23 h 136"/>
                <a:gd name="T4" fmla="*/ 113 w 113"/>
                <a:gd name="T5" fmla="*/ 0 h 136"/>
                <a:gd name="T6" fmla="*/ 0 w 113"/>
                <a:gd name="T7" fmla="*/ 113 h 136"/>
                <a:gd name="T8" fmla="*/ 0 w 113"/>
                <a:gd name="T9" fmla="*/ 136 h 136"/>
                <a:gd name="T10" fmla="*/ 0 60000 65536"/>
                <a:gd name="T11" fmla="*/ 0 60000 65536"/>
                <a:gd name="T12" fmla="*/ 0 60000 65536"/>
                <a:gd name="T13" fmla="*/ 0 60000 65536"/>
                <a:gd name="T14" fmla="*/ 0 60000 65536"/>
                <a:gd name="T15" fmla="*/ 0 w 113"/>
                <a:gd name="T16" fmla="*/ 0 h 136"/>
                <a:gd name="T17" fmla="*/ 113 w 113"/>
                <a:gd name="T18" fmla="*/ 136 h 136"/>
              </a:gdLst>
              <a:ahLst/>
              <a:cxnLst>
                <a:cxn ang="T10">
                  <a:pos x="T0" y="T1"/>
                </a:cxn>
                <a:cxn ang="T11">
                  <a:pos x="T2" y="T3"/>
                </a:cxn>
                <a:cxn ang="T12">
                  <a:pos x="T4" y="T5"/>
                </a:cxn>
                <a:cxn ang="T13">
                  <a:pos x="T6" y="T7"/>
                </a:cxn>
                <a:cxn ang="T14">
                  <a:pos x="T8" y="T9"/>
                </a:cxn>
              </a:cxnLst>
              <a:rect l="T15" t="T16" r="T17" b="T18"/>
              <a:pathLst>
                <a:path w="113" h="136">
                  <a:moveTo>
                    <a:pt x="0" y="136"/>
                  </a:moveTo>
                  <a:lnTo>
                    <a:pt x="113" y="23"/>
                  </a:lnTo>
                  <a:lnTo>
                    <a:pt x="113" y="0"/>
                  </a:lnTo>
                  <a:lnTo>
                    <a:pt x="0" y="113"/>
                  </a:lnTo>
                  <a:lnTo>
                    <a:pt x="0" y="136"/>
                  </a:lnTo>
                  <a:close/>
                </a:path>
              </a:pathLst>
            </a:custGeom>
            <a:gradFill rotWithShape="1">
              <a:gsLst>
                <a:gs pos="0">
                  <a:srgbClr val="5F5F5F"/>
                </a:gs>
                <a:gs pos="100000">
                  <a:srgbClr val="2C2C2C"/>
                </a:gs>
              </a:gsLst>
              <a:lin ang="0" scaled="1"/>
            </a:gradFill>
            <a:ln>
              <a:noFill/>
            </a:ln>
            <a:extLst>
              <a:ext uri="{91240B29-F687-4F45-9708-019B960494DF}">
                <a14:hiddenLine xmlns:a14="http://schemas.microsoft.com/office/drawing/2010/main" w="38100" cap="flat" cmpd="sng">
                  <a:solidFill>
                    <a:srgbClr val="000000"/>
                  </a:solidFill>
                  <a:prstDash val="solid"/>
                  <a:round/>
                  <a:headEnd/>
                  <a:tailEnd/>
                </a14:hiddenLine>
              </a:ext>
            </a:extLst>
          </p:spPr>
          <p:txBody>
            <a:bodyPr/>
            <a:lstStyle/>
            <a:p>
              <a:endParaRPr lang="en-US"/>
            </a:p>
          </p:txBody>
        </p:sp>
        <p:sp>
          <p:nvSpPr>
            <p:cNvPr id="41" name="Freeform 232"/>
            <p:cNvSpPr>
              <a:spLocks/>
            </p:cNvSpPr>
            <p:nvPr/>
          </p:nvSpPr>
          <p:spPr bwMode="auto">
            <a:xfrm flipH="1">
              <a:off x="1861" y="5318"/>
              <a:ext cx="544" cy="113"/>
            </a:xfrm>
            <a:custGeom>
              <a:avLst/>
              <a:gdLst>
                <a:gd name="T0" fmla="*/ 544 w 544"/>
                <a:gd name="T1" fmla="*/ 0 h 113"/>
                <a:gd name="T2" fmla="*/ 113 w 544"/>
                <a:gd name="T3" fmla="*/ 0 h 113"/>
                <a:gd name="T4" fmla="*/ 0 w 544"/>
                <a:gd name="T5" fmla="*/ 113 h 113"/>
                <a:gd name="T6" fmla="*/ 431 w 544"/>
                <a:gd name="T7" fmla="*/ 113 h 113"/>
                <a:gd name="T8" fmla="*/ 544 w 544"/>
                <a:gd name="T9" fmla="*/ 0 h 113"/>
                <a:gd name="T10" fmla="*/ 0 60000 65536"/>
                <a:gd name="T11" fmla="*/ 0 60000 65536"/>
                <a:gd name="T12" fmla="*/ 0 60000 65536"/>
                <a:gd name="T13" fmla="*/ 0 60000 65536"/>
                <a:gd name="T14" fmla="*/ 0 60000 65536"/>
                <a:gd name="T15" fmla="*/ 0 w 544"/>
                <a:gd name="T16" fmla="*/ 0 h 113"/>
                <a:gd name="T17" fmla="*/ 544 w 544"/>
                <a:gd name="T18" fmla="*/ 113 h 113"/>
              </a:gdLst>
              <a:ahLst/>
              <a:cxnLst>
                <a:cxn ang="T10">
                  <a:pos x="T0" y="T1"/>
                </a:cxn>
                <a:cxn ang="T11">
                  <a:pos x="T2" y="T3"/>
                </a:cxn>
                <a:cxn ang="T12">
                  <a:pos x="T4" y="T5"/>
                </a:cxn>
                <a:cxn ang="T13">
                  <a:pos x="T6" y="T7"/>
                </a:cxn>
                <a:cxn ang="T14">
                  <a:pos x="T8" y="T9"/>
                </a:cxn>
              </a:cxnLst>
              <a:rect l="T15" t="T16" r="T17" b="T18"/>
              <a:pathLst>
                <a:path w="544" h="113">
                  <a:moveTo>
                    <a:pt x="544" y="0"/>
                  </a:moveTo>
                  <a:lnTo>
                    <a:pt x="113" y="0"/>
                  </a:lnTo>
                  <a:lnTo>
                    <a:pt x="0" y="113"/>
                  </a:lnTo>
                  <a:lnTo>
                    <a:pt x="431" y="113"/>
                  </a:lnTo>
                  <a:lnTo>
                    <a:pt x="544" y="0"/>
                  </a:lnTo>
                  <a:close/>
                </a:path>
              </a:pathLst>
            </a:custGeom>
            <a:gradFill rotWithShape="1">
              <a:gsLst>
                <a:gs pos="0">
                  <a:srgbClr val="2C2C2C"/>
                </a:gs>
                <a:gs pos="100000">
                  <a:srgbClr val="5F5F5F"/>
                </a:gs>
              </a:gsLst>
              <a:lin ang="5400000" scaled="1"/>
            </a:gradFill>
            <a:ln>
              <a:noFill/>
            </a:ln>
            <a:extLst>
              <a:ext uri="{91240B29-F687-4F45-9708-019B960494DF}">
                <a14:hiddenLine xmlns:a14="http://schemas.microsoft.com/office/drawing/2010/main" w="38100" cap="flat" cmpd="sng">
                  <a:solidFill>
                    <a:srgbClr val="000000"/>
                  </a:solidFill>
                  <a:prstDash val="solid"/>
                  <a:round/>
                  <a:headEnd/>
                  <a:tailEnd/>
                </a14:hiddenLine>
              </a:ext>
            </a:extLst>
          </p:spPr>
          <p:txBody>
            <a:bodyPr/>
            <a:lstStyle/>
            <a:p>
              <a:endParaRPr lang="en-US"/>
            </a:p>
          </p:txBody>
        </p:sp>
        <p:sp>
          <p:nvSpPr>
            <p:cNvPr id="42" name="Freeform 233"/>
            <p:cNvSpPr>
              <a:spLocks/>
            </p:cNvSpPr>
            <p:nvPr/>
          </p:nvSpPr>
          <p:spPr bwMode="auto">
            <a:xfrm flipH="1">
              <a:off x="2019" y="5205"/>
              <a:ext cx="45" cy="181"/>
            </a:xfrm>
            <a:custGeom>
              <a:avLst/>
              <a:gdLst>
                <a:gd name="T0" fmla="*/ 0 w 45"/>
                <a:gd name="T1" fmla="*/ 181 h 181"/>
                <a:gd name="T2" fmla="*/ 45 w 45"/>
                <a:gd name="T3" fmla="*/ 136 h 181"/>
                <a:gd name="T4" fmla="*/ 45 w 45"/>
                <a:gd name="T5" fmla="*/ 0 h 181"/>
                <a:gd name="T6" fmla="*/ 0 w 45"/>
                <a:gd name="T7" fmla="*/ 45 h 181"/>
                <a:gd name="T8" fmla="*/ 0 w 45"/>
                <a:gd name="T9" fmla="*/ 181 h 181"/>
                <a:gd name="T10" fmla="*/ 0 60000 65536"/>
                <a:gd name="T11" fmla="*/ 0 60000 65536"/>
                <a:gd name="T12" fmla="*/ 0 60000 65536"/>
                <a:gd name="T13" fmla="*/ 0 60000 65536"/>
                <a:gd name="T14" fmla="*/ 0 60000 65536"/>
                <a:gd name="T15" fmla="*/ 0 w 45"/>
                <a:gd name="T16" fmla="*/ 0 h 181"/>
                <a:gd name="T17" fmla="*/ 45 w 45"/>
                <a:gd name="T18" fmla="*/ 181 h 181"/>
              </a:gdLst>
              <a:ahLst/>
              <a:cxnLst>
                <a:cxn ang="T10">
                  <a:pos x="T0" y="T1"/>
                </a:cxn>
                <a:cxn ang="T11">
                  <a:pos x="T2" y="T3"/>
                </a:cxn>
                <a:cxn ang="T12">
                  <a:pos x="T4" y="T5"/>
                </a:cxn>
                <a:cxn ang="T13">
                  <a:pos x="T6" y="T7"/>
                </a:cxn>
                <a:cxn ang="T14">
                  <a:pos x="T8" y="T9"/>
                </a:cxn>
              </a:cxnLst>
              <a:rect l="T15" t="T16" r="T17" b="T18"/>
              <a:pathLst>
                <a:path w="45" h="181">
                  <a:moveTo>
                    <a:pt x="0" y="181"/>
                  </a:moveTo>
                  <a:lnTo>
                    <a:pt x="45" y="136"/>
                  </a:lnTo>
                  <a:lnTo>
                    <a:pt x="45" y="0"/>
                  </a:lnTo>
                  <a:lnTo>
                    <a:pt x="0" y="45"/>
                  </a:lnTo>
                  <a:lnTo>
                    <a:pt x="0" y="181"/>
                  </a:lnTo>
                  <a:close/>
                </a:path>
              </a:pathLst>
            </a:custGeom>
            <a:gradFill rotWithShape="1">
              <a:gsLst>
                <a:gs pos="0">
                  <a:srgbClr val="5F5F5F"/>
                </a:gs>
                <a:gs pos="100000">
                  <a:srgbClr val="2C2C2C"/>
                </a:gs>
              </a:gsLst>
              <a:lin ang="0" scaled="1"/>
            </a:gradFill>
            <a:ln>
              <a:noFill/>
            </a:ln>
            <a:extLst>
              <a:ext uri="{91240B29-F687-4F45-9708-019B960494DF}">
                <a14:hiddenLine xmlns:a14="http://schemas.microsoft.com/office/drawing/2010/main" w="38100" cap="flat" cmpd="sng">
                  <a:solidFill>
                    <a:srgbClr val="000000"/>
                  </a:solidFill>
                  <a:prstDash val="solid"/>
                  <a:round/>
                  <a:headEnd/>
                  <a:tailEnd/>
                </a14:hiddenLine>
              </a:ext>
            </a:extLst>
          </p:spPr>
          <p:txBody>
            <a:bodyPr/>
            <a:lstStyle/>
            <a:p>
              <a:endParaRPr lang="en-US"/>
            </a:p>
          </p:txBody>
        </p:sp>
        <p:sp>
          <p:nvSpPr>
            <p:cNvPr id="43" name="Freeform 234"/>
            <p:cNvSpPr>
              <a:spLocks/>
            </p:cNvSpPr>
            <p:nvPr/>
          </p:nvSpPr>
          <p:spPr bwMode="auto">
            <a:xfrm flipH="1">
              <a:off x="1770" y="4660"/>
              <a:ext cx="703" cy="46"/>
            </a:xfrm>
            <a:custGeom>
              <a:avLst/>
              <a:gdLst>
                <a:gd name="T0" fmla="*/ 45 w 703"/>
                <a:gd name="T1" fmla="*/ 0 h 46"/>
                <a:gd name="T2" fmla="*/ 0 w 703"/>
                <a:gd name="T3" fmla="*/ 46 h 46"/>
                <a:gd name="T4" fmla="*/ 658 w 703"/>
                <a:gd name="T5" fmla="*/ 46 h 46"/>
                <a:gd name="T6" fmla="*/ 703 w 703"/>
                <a:gd name="T7" fmla="*/ 0 h 46"/>
                <a:gd name="T8" fmla="*/ 45 w 703"/>
                <a:gd name="T9" fmla="*/ 0 h 46"/>
                <a:gd name="T10" fmla="*/ 0 60000 65536"/>
                <a:gd name="T11" fmla="*/ 0 60000 65536"/>
                <a:gd name="T12" fmla="*/ 0 60000 65536"/>
                <a:gd name="T13" fmla="*/ 0 60000 65536"/>
                <a:gd name="T14" fmla="*/ 0 60000 65536"/>
                <a:gd name="T15" fmla="*/ 0 w 703"/>
                <a:gd name="T16" fmla="*/ 0 h 46"/>
                <a:gd name="T17" fmla="*/ 703 w 703"/>
                <a:gd name="T18" fmla="*/ 46 h 46"/>
              </a:gdLst>
              <a:ahLst/>
              <a:cxnLst>
                <a:cxn ang="T10">
                  <a:pos x="T0" y="T1"/>
                </a:cxn>
                <a:cxn ang="T11">
                  <a:pos x="T2" y="T3"/>
                </a:cxn>
                <a:cxn ang="T12">
                  <a:pos x="T4" y="T5"/>
                </a:cxn>
                <a:cxn ang="T13">
                  <a:pos x="T6" y="T7"/>
                </a:cxn>
                <a:cxn ang="T14">
                  <a:pos x="T8" y="T9"/>
                </a:cxn>
              </a:cxnLst>
              <a:rect l="T15" t="T16" r="T17" b="T18"/>
              <a:pathLst>
                <a:path w="703" h="46">
                  <a:moveTo>
                    <a:pt x="45" y="0"/>
                  </a:moveTo>
                  <a:lnTo>
                    <a:pt x="0" y="46"/>
                  </a:lnTo>
                  <a:lnTo>
                    <a:pt x="658" y="46"/>
                  </a:lnTo>
                  <a:lnTo>
                    <a:pt x="703" y="0"/>
                  </a:lnTo>
                  <a:lnTo>
                    <a:pt x="45" y="0"/>
                  </a:lnTo>
                  <a:close/>
                </a:path>
              </a:pathLst>
            </a:custGeom>
            <a:gradFill rotWithShape="1">
              <a:gsLst>
                <a:gs pos="0">
                  <a:srgbClr val="2C2C2C"/>
                </a:gs>
                <a:gs pos="100000">
                  <a:srgbClr val="5F5F5F"/>
                </a:gs>
              </a:gsLst>
              <a:lin ang="5400000" scaled="1"/>
            </a:gradFill>
            <a:ln>
              <a:noFill/>
            </a:ln>
            <a:extLst>
              <a:ext uri="{91240B29-F687-4F45-9708-019B960494DF}">
                <a14:hiddenLine xmlns:a14="http://schemas.microsoft.com/office/drawing/2010/main" w="38100" cap="flat" cmpd="sng">
                  <a:solidFill>
                    <a:srgbClr val="000000"/>
                  </a:solidFill>
                  <a:prstDash val="solid"/>
                  <a:round/>
                  <a:headEnd/>
                  <a:tailEnd/>
                </a14:hiddenLine>
              </a:ext>
            </a:extLst>
          </p:spPr>
          <p:txBody>
            <a:bodyPr/>
            <a:lstStyle/>
            <a:p>
              <a:endParaRPr lang="en-US"/>
            </a:p>
          </p:txBody>
        </p:sp>
        <p:sp>
          <p:nvSpPr>
            <p:cNvPr id="44" name="Rectangle 235"/>
            <p:cNvSpPr>
              <a:spLocks noChangeArrowheads="1"/>
            </p:cNvSpPr>
            <p:nvPr/>
          </p:nvSpPr>
          <p:spPr bwMode="auto">
            <a:xfrm flipH="1">
              <a:off x="1815" y="4706"/>
              <a:ext cx="658" cy="544"/>
            </a:xfrm>
            <a:prstGeom prst="rect">
              <a:avLst/>
            </a:prstGeom>
            <a:solidFill>
              <a:srgbClr val="333333"/>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p>
              <a:endParaRPr lang="ja-JP" altLang="en-US"/>
            </a:p>
          </p:txBody>
        </p:sp>
        <p:sp>
          <p:nvSpPr>
            <p:cNvPr id="45" name="Freeform 236"/>
            <p:cNvSpPr>
              <a:spLocks/>
            </p:cNvSpPr>
            <p:nvPr/>
          </p:nvSpPr>
          <p:spPr bwMode="auto">
            <a:xfrm flipH="1">
              <a:off x="1770" y="4660"/>
              <a:ext cx="45" cy="589"/>
            </a:xfrm>
            <a:custGeom>
              <a:avLst/>
              <a:gdLst>
                <a:gd name="T0" fmla="*/ 0 w 45"/>
                <a:gd name="T1" fmla="*/ 571 h 590"/>
                <a:gd name="T2" fmla="*/ 0 w 45"/>
                <a:gd name="T3" fmla="*/ 46 h 590"/>
                <a:gd name="T4" fmla="*/ 45 w 45"/>
                <a:gd name="T5" fmla="*/ 0 h 590"/>
                <a:gd name="T6" fmla="*/ 45 w 45"/>
                <a:gd name="T7" fmla="*/ 526 h 590"/>
                <a:gd name="T8" fmla="*/ 0 w 45"/>
                <a:gd name="T9" fmla="*/ 571 h 590"/>
                <a:gd name="T10" fmla="*/ 0 60000 65536"/>
                <a:gd name="T11" fmla="*/ 0 60000 65536"/>
                <a:gd name="T12" fmla="*/ 0 60000 65536"/>
                <a:gd name="T13" fmla="*/ 0 60000 65536"/>
                <a:gd name="T14" fmla="*/ 0 60000 65536"/>
                <a:gd name="T15" fmla="*/ 0 w 45"/>
                <a:gd name="T16" fmla="*/ 0 h 590"/>
                <a:gd name="T17" fmla="*/ 45 w 45"/>
                <a:gd name="T18" fmla="*/ 590 h 590"/>
              </a:gdLst>
              <a:ahLst/>
              <a:cxnLst>
                <a:cxn ang="T10">
                  <a:pos x="T0" y="T1"/>
                </a:cxn>
                <a:cxn ang="T11">
                  <a:pos x="T2" y="T3"/>
                </a:cxn>
                <a:cxn ang="T12">
                  <a:pos x="T4" y="T5"/>
                </a:cxn>
                <a:cxn ang="T13">
                  <a:pos x="T6" y="T7"/>
                </a:cxn>
                <a:cxn ang="T14">
                  <a:pos x="T8" y="T9"/>
                </a:cxn>
              </a:cxnLst>
              <a:rect l="T15" t="T16" r="T17" b="T18"/>
              <a:pathLst>
                <a:path w="45" h="590">
                  <a:moveTo>
                    <a:pt x="0" y="590"/>
                  </a:moveTo>
                  <a:lnTo>
                    <a:pt x="0" y="46"/>
                  </a:lnTo>
                  <a:lnTo>
                    <a:pt x="45" y="0"/>
                  </a:lnTo>
                  <a:lnTo>
                    <a:pt x="45" y="545"/>
                  </a:lnTo>
                  <a:lnTo>
                    <a:pt x="0" y="590"/>
                  </a:lnTo>
                  <a:close/>
                </a:path>
              </a:pathLst>
            </a:custGeom>
            <a:gradFill rotWithShape="1">
              <a:gsLst>
                <a:gs pos="0">
                  <a:srgbClr val="5F5F5F"/>
                </a:gs>
                <a:gs pos="100000">
                  <a:srgbClr val="2C2C2C"/>
                </a:gs>
              </a:gsLst>
              <a:lin ang="0" scaled="1"/>
            </a:gradFill>
            <a:ln>
              <a:noFill/>
            </a:ln>
            <a:extLst>
              <a:ext uri="{91240B29-F687-4F45-9708-019B960494DF}">
                <a14:hiddenLine xmlns:a14="http://schemas.microsoft.com/office/drawing/2010/main" w="38100" cap="flat" cmpd="sng">
                  <a:solidFill>
                    <a:srgbClr val="000000"/>
                  </a:solidFill>
                  <a:prstDash val="solid"/>
                  <a:round/>
                  <a:headEnd/>
                  <a:tailEnd/>
                </a14:hiddenLine>
              </a:ext>
            </a:extLst>
          </p:spPr>
          <p:txBody>
            <a:bodyPr/>
            <a:lstStyle/>
            <a:p>
              <a:endParaRPr lang="en-US"/>
            </a:p>
          </p:txBody>
        </p:sp>
        <p:sp>
          <p:nvSpPr>
            <p:cNvPr id="46" name="Rectangle 237"/>
            <p:cNvSpPr>
              <a:spLocks noChangeArrowheads="1"/>
            </p:cNvSpPr>
            <p:nvPr/>
          </p:nvSpPr>
          <p:spPr bwMode="auto">
            <a:xfrm flipH="1">
              <a:off x="2064" y="5250"/>
              <a:ext cx="159" cy="136"/>
            </a:xfrm>
            <a:prstGeom prst="rect">
              <a:avLst/>
            </a:prstGeom>
            <a:solidFill>
              <a:srgbClr val="000000"/>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p>
              <a:endParaRPr lang="ja-JP" altLang="en-US"/>
            </a:p>
          </p:txBody>
        </p:sp>
        <p:sp>
          <p:nvSpPr>
            <p:cNvPr id="47" name="Rectangle 238"/>
            <p:cNvSpPr>
              <a:spLocks noChangeArrowheads="1"/>
            </p:cNvSpPr>
            <p:nvPr/>
          </p:nvSpPr>
          <p:spPr bwMode="auto">
            <a:xfrm flipH="1">
              <a:off x="1861" y="4751"/>
              <a:ext cx="567" cy="454"/>
            </a:xfrm>
            <a:prstGeom prst="rect">
              <a:avLst/>
            </a:prstGeom>
            <a:gradFill rotWithShape="1">
              <a:gsLst>
                <a:gs pos="0">
                  <a:srgbClr val="475E76"/>
                </a:gs>
                <a:gs pos="100000">
                  <a:srgbClr val="99CCFF"/>
                </a:gs>
              </a:gsLst>
              <a:lin ang="18900000" scaled="1"/>
            </a:gra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p>
              <a:endParaRPr lang="ja-JP" altLang="en-US"/>
            </a:p>
          </p:txBody>
        </p:sp>
        <p:sp>
          <p:nvSpPr>
            <p:cNvPr id="48" name="Freeform 239"/>
            <p:cNvSpPr>
              <a:spLocks/>
            </p:cNvSpPr>
            <p:nvPr/>
          </p:nvSpPr>
          <p:spPr bwMode="auto">
            <a:xfrm>
              <a:off x="1771" y="4660"/>
              <a:ext cx="703" cy="794"/>
            </a:xfrm>
            <a:custGeom>
              <a:avLst/>
              <a:gdLst>
                <a:gd name="T0" fmla="*/ 0 w 703"/>
                <a:gd name="T1" fmla="*/ 0 h 794"/>
                <a:gd name="T2" fmla="*/ 658 w 703"/>
                <a:gd name="T3" fmla="*/ 0 h 794"/>
                <a:gd name="T4" fmla="*/ 703 w 703"/>
                <a:gd name="T5" fmla="*/ 46 h 794"/>
                <a:gd name="T6" fmla="*/ 703 w 703"/>
                <a:gd name="T7" fmla="*/ 590 h 794"/>
                <a:gd name="T8" fmla="*/ 453 w 703"/>
                <a:gd name="T9" fmla="*/ 590 h 794"/>
                <a:gd name="T10" fmla="*/ 453 w 703"/>
                <a:gd name="T11" fmla="*/ 658 h 794"/>
                <a:gd name="T12" fmla="*/ 521 w 703"/>
                <a:gd name="T13" fmla="*/ 658 h 794"/>
                <a:gd name="T14" fmla="*/ 635 w 703"/>
                <a:gd name="T15" fmla="*/ 771 h 794"/>
                <a:gd name="T16" fmla="*/ 635 w 703"/>
                <a:gd name="T17" fmla="*/ 794 h 794"/>
                <a:gd name="T18" fmla="*/ 204 w 703"/>
                <a:gd name="T19" fmla="*/ 794 h 794"/>
                <a:gd name="T20" fmla="*/ 91 w 703"/>
                <a:gd name="T21" fmla="*/ 681 h 794"/>
                <a:gd name="T22" fmla="*/ 91 w 703"/>
                <a:gd name="T23" fmla="*/ 658 h 794"/>
                <a:gd name="T24" fmla="*/ 249 w 703"/>
                <a:gd name="T25" fmla="*/ 658 h 794"/>
                <a:gd name="T26" fmla="*/ 249 w 703"/>
                <a:gd name="T27" fmla="*/ 590 h 794"/>
                <a:gd name="T28" fmla="*/ 45 w 703"/>
                <a:gd name="T29" fmla="*/ 590 h 794"/>
                <a:gd name="T30" fmla="*/ 0 w 703"/>
                <a:gd name="T31" fmla="*/ 545 h 794"/>
                <a:gd name="T32" fmla="*/ 0 w 703"/>
                <a:gd name="T33" fmla="*/ 0 h 7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3"/>
                <a:gd name="T52" fmla="*/ 0 h 794"/>
                <a:gd name="T53" fmla="*/ 703 w 703"/>
                <a:gd name="T54" fmla="*/ 794 h 7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3" h="794">
                  <a:moveTo>
                    <a:pt x="0" y="0"/>
                  </a:moveTo>
                  <a:lnTo>
                    <a:pt x="658" y="0"/>
                  </a:lnTo>
                  <a:lnTo>
                    <a:pt x="703" y="46"/>
                  </a:lnTo>
                  <a:lnTo>
                    <a:pt x="703" y="590"/>
                  </a:lnTo>
                  <a:lnTo>
                    <a:pt x="453" y="590"/>
                  </a:lnTo>
                  <a:lnTo>
                    <a:pt x="453" y="658"/>
                  </a:lnTo>
                  <a:lnTo>
                    <a:pt x="521" y="658"/>
                  </a:lnTo>
                  <a:lnTo>
                    <a:pt x="635" y="771"/>
                  </a:lnTo>
                  <a:lnTo>
                    <a:pt x="635" y="794"/>
                  </a:lnTo>
                  <a:lnTo>
                    <a:pt x="204" y="794"/>
                  </a:lnTo>
                  <a:lnTo>
                    <a:pt x="91" y="681"/>
                  </a:lnTo>
                  <a:lnTo>
                    <a:pt x="91" y="658"/>
                  </a:lnTo>
                  <a:lnTo>
                    <a:pt x="249" y="658"/>
                  </a:lnTo>
                  <a:lnTo>
                    <a:pt x="249" y="590"/>
                  </a:lnTo>
                  <a:lnTo>
                    <a:pt x="45" y="590"/>
                  </a:lnTo>
                  <a:lnTo>
                    <a:pt x="0" y="545"/>
                  </a:lnTo>
                  <a:lnTo>
                    <a:pt x="0" y="0"/>
                  </a:lnTo>
                  <a:close/>
                </a:path>
              </a:pathLst>
            </a:custGeom>
            <a:noFill/>
            <a:ln w="2540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49" name="Group 240"/>
            <p:cNvGrpSpPr>
              <a:grpSpLocks/>
            </p:cNvGrpSpPr>
            <p:nvPr/>
          </p:nvGrpSpPr>
          <p:grpSpPr bwMode="auto">
            <a:xfrm flipH="1">
              <a:off x="2495" y="4683"/>
              <a:ext cx="273" cy="817"/>
              <a:chOff x="1396" y="3339"/>
              <a:chExt cx="273" cy="817"/>
            </a:xfrm>
          </p:grpSpPr>
          <p:sp>
            <p:nvSpPr>
              <p:cNvPr id="50" name="Rectangle 241"/>
              <p:cNvSpPr>
                <a:spLocks noChangeArrowheads="1"/>
              </p:cNvSpPr>
              <p:nvPr/>
            </p:nvSpPr>
            <p:spPr bwMode="auto">
              <a:xfrm>
                <a:off x="1397" y="3430"/>
                <a:ext cx="181" cy="726"/>
              </a:xfrm>
              <a:prstGeom prst="rect">
                <a:avLst/>
              </a:prstGeom>
              <a:solidFill>
                <a:srgbClr val="333333"/>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p>
                <a:endParaRPr lang="ja-JP" altLang="en-US"/>
              </a:p>
            </p:txBody>
          </p:sp>
          <p:sp>
            <p:nvSpPr>
              <p:cNvPr id="51" name="Freeform 242"/>
              <p:cNvSpPr>
                <a:spLocks/>
              </p:cNvSpPr>
              <p:nvPr/>
            </p:nvSpPr>
            <p:spPr bwMode="auto">
              <a:xfrm>
                <a:off x="1578" y="3339"/>
                <a:ext cx="91" cy="817"/>
              </a:xfrm>
              <a:custGeom>
                <a:avLst/>
                <a:gdLst>
                  <a:gd name="T0" fmla="*/ 0 w 91"/>
                  <a:gd name="T1" fmla="*/ 817 h 817"/>
                  <a:gd name="T2" fmla="*/ 91 w 91"/>
                  <a:gd name="T3" fmla="*/ 726 h 817"/>
                  <a:gd name="T4" fmla="*/ 91 w 91"/>
                  <a:gd name="T5" fmla="*/ 0 h 817"/>
                  <a:gd name="T6" fmla="*/ 0 w 91"/>
                  <a:gd name="T7" fmla="*/ 91 h 817"/>
                  <a:gd name="T8" fmla="*/ 0 w 91"/>
                  <a:gd name="T9" fmla="*/ 817 h 817"/>
                  <a:gd name="T10" fmla="*/ 0 60000 65536"/>
                  <a:gd name="T11" fmla="*/ 0 60000 65536"/>
                  <a:gd name="T12" fmla="*/ 0 60000 65536"/>
                  <a:gd name="T13" fmla="*/ 0 60000 65536"/>
                  <a:gd name="T14" fmla="*/ 0 60000 65536"/>
                  <a:gd name="T15" fmla="*/ 0 w 91"/>
                  <a:gd name="T16" fmla="*/ 0 h 817"/>
                  <a:gd name="T17" fmla="*/ 91 w 91"/>
                  <a:gd name="T18" fmla="*/ 817 h 817"/>
                </a:gdLst>
                <a:ahLst/>
                <a:cxnLst>
                  <a:cxn ang="T10">
                    <a:pos x="T0" y="T1"/>
                  </a:cxn>
                  <a:cxn ang="T11">
                    <a:pos x="T2" y="T3"/>
                  </a:cxn>
                  <a:cxn ang="T12">
                    <a:pos x="T4" y="T5"/>
                  </a:cxn>
                  <a:cxn ang="T13">
                    <a:pos x="T6" y="T7"/>
                  </a:cxn>
                  <a:cxn ang="T14">
                    <a:pos x="T8" y="T9"/>
                  </a:cxn>
                </a:cxnLst>
                <a:rect l="T15" t="T16" r="T17" b="T18"/>
                <a:pathLst>
                  <a:path w="91" h="817">
                    <a:moveTo>
                      <a:pt x="0" y="817"/>
                    </a:moveTo>
                    <a:lnTo>
                      <a:pt x="91" y="726"/>
                    </a:lnTo>
                    <a:lnTo>
                      <a:pt x="91" y="0"/>
                    </a:lnTo>
                    <a:lnTo>
                      <a:pt x="0" y="91"/>
                    </a:lnTo>
                    <a:lnTo>
                      <a:pt x="0" y="817"/>
                    </a:lnTo>
                    <a:close/>
                  </a:path>
                </a:pathLst>
              </a:custGeom>
              <a:gradFill rotWithShape="1">
                <a:gsLst>
                  <a:gs pos="0">
                    <a:srgbClr val="5F5F5F"/>
                  </a:gs>
                  <a:gs pos="100000">
                    <a:srgbClr val="2C2C2C"/>
                  </a:gs>
                </a:gsLst>
                <a:lin ang="0" scaled="1"/>
              </a:gradFill>
              <a:ln>
                <a:noFill/>
              </a:ln>
              <a:extLst>
                <a:ext uri="{91240B29-F687-4F45-9708-019B960494DF}">
                  <a14:hiddenLine xmlns:a14="http://schemas.microsoft.com/office/drawing/2010/main" w="38100" cap="flat" cmpd="sng">
                    <a:solidFill>
                      <a:srgbClr val="000000"/>
                    </a:solidFill>
                    <a:prstDash val="solid"/>
                    <a:round/>
                    <a:headEnd/>
                    <a:tailEnd/>
                  </a14:hiddenLine>
                </a:ext>
              </a:extLst>
            </p:spPr>
            <p:txBody>
              <a:bodyPr/>
              <a:lstStyle/>
              <a:p>
                <a:endParaRPr lang="en-US"/>
              </a:p>
            </p:txBody>
          </p:sp>
          <p:sp>
            <p:nvSpPr>
              <p:cNvPr id="52" name="Freeform 243"/>
              <p:cNvSpPr>
                <a:spLocks/>
              </p:cNvSpPr>
              <p:nvPr/>
            </p:nvSpPr>
            <p:spPr bwMode="auto">
              <a:xfrm>
                <a:off x="1397" y="3339"/>
                <a:ext cx="272" cy="91"/>
              </a:xfrm>
              <a:custGeom>
                <a:avLst/>
                <a:gdLst>
                  <a:gd name="T0" fmla="*/ 272 w 272"/>
                  <a:gd name="T1" fmla="*/ 0 h 91"/>
                  <a:gd name="T2" fmla="*/ 90 w 272"/>
                  <a:gd name="T3" fmla="*/ 0 h 91"/>
                  <a:gd name="T4" fmla="*/ 0 w 272"/>
                  <a:gd name="T5" fmla="*/ 91 h 91"/>
                  <a:gd name="T6" fmla="*/ 181 w 272"/>
                  <a:gd name="T7" fmla="*/ 91 h 91"/>
                  <a:gd name="T8" fmla="*/ 272 w 272"/>
                  <a:gd name="T9" fmla="*/ 0 h 91"/>
                  <a:gd name="T10" fmla="*/ 0 60000 65536"/>
                  <a:gd name="T11" fmla="*/ 0 60000 65536"/>
                  <a:gd name="T12" fmla="*/ 0 60000 65536"/>
                  <a:gd name="T13" fmla="*/ 0 60000 65536"/>
                  <a:gd name="T14" fmla="*/ 0 60000 65536"/>
                  <a:gd name="T15" fmla="*/ 0 w 272"/>
                  <a:gd name="T16" fmla="*/ 0 h 91"/>
                  <a:gd name="T17" fmla="*/ 272 w 272"/>
                  <a:gd name="T18" fmla="*/ 91 h 91"/>
                </a:gdLst>
                <a:ahLst/>
                <a:cxnLst>
                  <a:cxn ang="T10">
                    <a:pos x="T0" y="T1"/>
                  </a:cxn>
                  <a:cxn ang="T11">
                    <a:pos x="T2" y="T3"/>
                  </a:cxn>
                  <a:cxn ang="T12">
                    <a:pos x="T4" y="T5"/>
                  </a:cxn>
                  <a:cxn ang="T13">
                    <a:pos x="T6" y="T7"/>
                  </a:cxn>
                  <a:cxn ang="T14">
                    <a:pos x="T8" y="T9"/>
                  </a:cxn>
                </a:cxnLst>
                <a:rect l="T15" t="T16" r="T17" b="T18"/>
                <a:pathLst>
                  <a:path w="272" h="91">
                    <a:moveTo>
                      <a:pt x="272" y="0"/>
                    </a:moveTo>
                    <a:lnTo>
                      <a:pt x="90" y="0"/>
                    </a:lnTo>
                    <a:lnTo>
                      <a:pt x="0" y="91"/>
                    </a:lnTo>
                    <a:lnTo>
                      <a:pt x="181" y="91"/>
                    </a:lnTo>
                    <a:lnTo>
                      <a:pt x="272" y="0"/>
                    </a:lnTo>
                    <a:close/>
                  </a:path>
                </a:pathLst>
              </a:custGeom>
              <a:gradFill rotWithShape="1">
                <a:gsLst>
                  <a:gs pos="0">
                    <a:srgbClr val="2C2C2C"/>
                  </a:gs>
                  <a:gs pos="100000">
                    <a:srgbClr val="5F5F5F"/>
                  </a:gs>
                </a:gsLst>
                <a:lin ang="5400000" scaled="1"/>
              </a:gradFill>
              <a:ln>
                <a:noFill/>
              </a:ln>
              <a:extLst>
                <a:ext uri="{91240B29-F687-4F45-9708-019B960494DF}">
                  <a14:hiddenLine xmlns:a14="http://schemas.microsoft.com/office/drawing/2010/main" w="38100" cap="flat" cmpd="sng">
                    <a:solidFill>
                      <a:srgbClr val="000000"/>
                    </a:solidFill>
                    <a:prstDash val="solid"/>
                    <a:round/>
                    <a:headEnd/>
                    <a:tailEnd/>
                  </a14:hiddenLine>
                </a:ext>
              </a:extLst>
            </p:spPr>
            <p:txBody>
              <a:bodyPr/>
              <a:lstStyle/>
              <a:p>
                <a:endParaRPr lang="en-US"/>
              </a:p>
            </p:txBody>
          </p:sp>
          <p:sp>
            <p:nvSpPr>
              <p:cNvPr id="53" name="Rectangle 244"/>
              <p:cNvSpPr>
                <a:spLocks noChangeArrowheads="1"/>
              </p:cNvSpPr>
              <p:nvPr/>
            </p:nvSpPr>
            <p:spPr bwMode="auto">
              <a:xfrm>
                <a:off x="1465" y="3475"/>
                <a:ext cx="45" cy="340"/>
              </a:xfrm>
              <a:prstGeom prst="rect">
                <a:avLst/>
              </a:prstGeom>
              <a:solidFill>
                <a:srgbClr val="000000"/>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p>
                <a:endParaRPr lang="ja-JP" altLang="en-US"/>
              </a:p>
            </p:txBody>
          </p:sp>
          <p:sp>
            <p:nvSpPr>
              <p:cNvPr id="54" name="Oval 245"/>
              <p:cNvSpPr>
                <a:spLocks noChangeArrowheads="1"/>
              </p:cNvSpPr>
              <p:nvPr/>
            </p:nvSpPr>
            <p:spPr bwMode="auto">
              <a:xfrm>
                <a:off x="1465" y="3928"/>
                <a:ext cx="46" cy="46"/>
              </a:xfrm>
              <a:prstGeom prst="ellipse">
                <a:avLst/>
              </a:prstGeom>
              <a:gradFill rotWithShape="1">
                <a:gsLst>
                  <a:gs pos="0">
                    <a:srgbClr val="969696"/>
                  </a:gs>
                  <a:gs pos="100000">
                    <a:srgbClr val="454545"/>
                  </a:gs>
                </a:gsLst>
                <a:lin ang="54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lstStyle/>
              <a:p>
                <a:endParaRPr lang="ja-JP" altLang="en-US"/>
              </a:p>
            </p:txBody>
          </p:sp>
          <p:sp>
            <p:nvSpPr>
              <p:cNvPr id="55" name="Oval 246"/>
              <p:cNvSpPr>
                <a:spLocks noChangeArrowheads="1"/>
              </p:cNvSpPr>
              <p:nvPr/>
            </p:nvSpPr>
            <p:spPr bwMode="auto">
              <a:xfrm>
                <a:off x="1465" y="3996"/>
                <a:ext cx="46" cy="46"/>
              </a:xfrm>
              <a:prstGeom prst="ellipse">
                <a:avLst/>
              </a:prstGeom>
              <a:gradFill rotWithShape="1">
                <a:gsLst>
                  <a:gs pos="0">
                    <a:srgbClr val="969696"/>
                  </a:gs>
                  <a:gs pos="100000">
                    <a:srgbClr val="454545"/>
                  </a:gs>
                </a:gsLst>
                <a:lin ang="54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lstStyle/>
              <a:p>
                <a:endParaRPr lang="ja-JP" altLang="en-US"/>
              </a:p>
            </p:txBody>
          </p:sp>
          <p:sp>
            <p:nvSpPr>
              <p:cNvPr id="56" name="Freeform 247"/>
              <p:cNvSpPr>
                <a:spLocks/>
              </p:cNvSpPr>
              <p:nvPr/>
            </p:nvSpPr>
            <p:spPr bwMode="auto">
              <a:xfrm>
                <a:off x="1396" y="3339"/>
                <a:ext cx="272" cy="816"/>
              </a:xfrm>
              <a:custGeom>
                <a:avLst/>
                <a:gdLst>
                  <a:gd name="T0" fmla="*/ 181 w 272"/>
                  <a:gd name="T1" fmla="*/ 798 h 817"/>
                  <a:gd name="T2" fmla="*/ 0 w 272"/>
                  <a:gd name="T3" fmla="*/ 798 h 817"/>
                  <a:gd name="T4" fmla="*/ 0 w 272"/>
                  <a:gd name="T5" fmla="*/ 91 h 817"/>
                  <a:gd name="T6" fmla="*/ 90 w 272"/>
                  <a:gd name="T7" fmla="*/ 0 h 817"/>
                  <a:gd name="T8" fmla="*/ 272 w 272"/>
                  <a:gd name="T9" fmla="*/ 0 h 817"/>
                  <a:gd name="T10" fmla="*/ 272 w 272"/>
                  <a:gd name="T11" fmla="*/ 707 h 817"/>
                  <a:gd name="T12" fmla="*/ 181 w 272"/>
                  <a:gd name="T13" fmla="*/ 798 h 817"/>
                  <a:gd name="T14" fmla="*/ 0 60000 65536"/>
                  <a:gd name="T15" fmla="*/ 0 60000 65536"/>
                  <a:gd name="T16" fmla="*/ 0 60000 65536"/>
                  <a:gd name="T17" fmla="*/ 0 60000 65536"/>
                  <a:gd name="T18" fmla="*/ 0 60000 65536"/>
                  <a:gd name="T19" fmla="*/ 0 60000 65536"/>
                  <a:gd name="T20" fmla="*/ 0 60000 65536"/>
                  <a:gd name="T21" fmla="*/ 0 w 272"/>
                  <a:gd name="T22" fmla="*/ 0 h 817"/>
                  <a:gd name="T23" fmla="*/ 272 w 272"/>
                  <a:gd name="T24" fmla="*/ 817 h 8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2" h="817">
                    <a:moveTo>
                      <a:pt x="181" y="817"/>
                    </a:moveTo>
                    <a:lnTo>
                      <a:pt x="0" y="817"/>
                    </a:lnTo>
                    <a:lnTo>
                      <a:pt x="0" y="91"/>
                    </a:lnTo>
                    <a:lnTo>
                      <a:pt x="90" y="0"/>
                    </a:lnTo>
                    <a:lnTo>
                      <a:pt x="272" y="0"/>
                    </a:lnTo>
                    <a:lnTo>
                      <a:pt x="272" y="726"/>
                    </a:lnTo>
                    <a:lnTo>
                      <a:pt x="181" y="817"/>
                    </a:lnTo>
                    <a:close/>
                  </a:path>
                </a:pathLst>
              </a:custGeom>
              <a:noFill/>
              <a:ln w="2540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sp>
        <p:nvSpPr>
          <p:cNvPr id="57" name="角丸四角形 165"/>
          <p:cNvSpPr/>
          <p:nvPr/>
        </p:nvSpPr>
        <p:spPr>
          <a:xfrm>
            <a:off x="3124200" y="3581400"/>
            <a:ext cx="1028700" cy="469900"/>
          </a:xfrm>
          <a:prstGeom prst="roundRect">
            <a:avLst/>
          </a:prstGeom>
          <a:solidFill>
            <a:srgbClr val="002060"/>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58" name="テキスト ボックス 89"/>
          <p:cNvSpPr txBox="1">
            <a:spLocks noChangeArrowheads="1"/>
          </p:cNvSpPr>
          <p:nvPr/>
        </p:nvSpPr>
        <p:spPr bwMode="auto">
          <a:xfrm>
            <a:off x="3160713" y="3632200"/>
            <a:ext cx="11191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ＭＳ Ｐゴシック" pitchFamily="34" charset="-128"/>
              </a:defRPr>
            </a:lvl1pPr>
            <a:lvl2pPr marL="742950" indent="-285750" eaLnBrk="0" hangingPunct="0">
              <a:defRPr kumimoji="1" sz="2400">
                <a:solidFill>
                  <a:schemeClr val="tx1"/>
                </a:solidFill>
                <a:latin typeface="Times New Roman" pitchFamily="18" charset="0"/>
                <a:ea typeface="ＭＳ Ｐゴシック" pitchFamily="34" charset="-128"/>
              </a:defRPr>
            </a:lvl2pPr>
            <a:lvl3pPr marL="1143000" indent="-228600" eaLnBrk="0" hangingPunct="0">
              <a:defRPr kumimoji="1" sz="2400">
                <a:solidFill>
                  <a:schemeClr val="tx1"/>
                </a:solidFill>
                <a:latin typeface="Times New Roman" pitchFamily="18" charset="0"/>
                <a:ea typeface="ＭＳ Ｐゴシック" pitchFamily="34" charset="-128"/>
              </a:defRPr>
            </a:lvl3pPr>
            <a:lvl4pPr marL="1600200" indent="-228600" eaLnBrk="0" hangingPunct="0">
              <a:defRPr kumimoji="1" sz="2400">
                <a:solidFill>
                  <a:schemeClr val="tx1"/>
                </a:solidFill>
                <a:latin typeface="Times New Roman" pitchFamily="18" charset="0"/>
                <a:ea typeface="ＭＳ Ｐゴシック" pitchFamily="34" charset="-128"/>
              </a:defRPr>
            </a:lvl4pPr>
            <a:lvl5pPr marL="2057400" indent="-228600" eaLnBrk="0" hangingPunct="0">
              <a:defRPr kumimoji="1"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9pPr>
          </a:lstStyle>
          <a:p>
            <a:pPr eaLnBrk="1" hangingPunct="1"/>
            <a:r>
              <a:rPr lang="en-US" altLang="ja-JP" sz="1600" b="1" dirty="0" err="1">
                <a:solidFill>
                  <a:schemeClr val="bg1"/>
                </a:solidFill>
              </a:rPr>
              <a:t>Zabbix</a:t>
            </a:r>
            <a:r>
              <a:rPr lang="en-US" altLang="ja-JP" sz="1600" b="1" dirty="0">
                <a:solidFill>
                  <a:schemeClr val="bg1"/>
                </a:solidFill>
              </a:rPr>
              <a:t> Server</a:t>
            </a:r>
          </a:p>
        </p:txBody>
      </p:sp>
      <p:sp>
        <p:nvSpPr>
          <p:cNvPr id="59" name="テキスト ボックス 93"/>
          <p:cNvSpPr txBox="1">
            <a:spLocks noChangeArrowheads="1"/>
          </p:cNvSpPr>
          <p:nvPr/>
        </p:nvSpPr>
        <p:spPr bwMode="auto">
          <a:xfrm>
            <a:off x="3335338" y="1381125"/>
            <a:ext cx="2641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ＭＳ Ｐゴシック" pitchFamily="34" charset="-128"/>
              </a:defRPr>
            </a:lvl1pPr>
            <a:lvl2pPr marL="742950" indent="-285750" eaLnBrk="0" hangingPunct="0">
              <a:defRPr kumimoji="1" sz="2400">
                <a:solidFill>
                  <a:schemeClr val="tx1"/>
                </a:solidFill>
                <a:latin typeface="Times New Roman" pitchFamily="18" charset="0"/>
                <a:ea typeface="ＭＳ Ｐゴシック" pitchFamily="34" charset="-128"/>
              </a:defRPr>
            </a:lvl2pPr>
            <a:lvl3pPr marL="1143000" indent="-228600" eaLnBrk="0" hangingPunct="0">
              <a:defRPr kumimoji="1" sz="2400">
                <a:solidFill>
                  <a:schemeClr val="tx1"/>
                </a:solidFill>
                <a:latin typeface="Times New Roman" pitchFamily="18" charset="0"/>
                <a:ea typeface="ＭＳ Ｐゴシック" pitchFamily="34" charset="-128"/>
              </a:defRPr>
            </a:lvl3pPr>
            <a:lvl4pPr marL="1600200" indent="-228600" eaLnBrk="0" hangingPunct="0">
              <a:defRPr kumimoji="1" sz="2400">
                <a:solidFill>
                  <a:schemeClr val="tx1"/>
                </a:solidFill>
                <a:latin typeface="Times New Roman" pitchFamily="18" charset="0"/>
                <a:ea typeface="ＭＳ Ｐゴシック" pitchFamily="34" charset="-128"/>
              </a:defRPr>
            </a:lvl4pPr>
            <a:lvl5pPr marL="2057400" indent="-228600" eaLnBrk="0" hangingPunct="0">
              <a:defRPr kumimoji="1"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9pPr>
          </a:lstStyle>
          <a:p>
            <a:pPr eaLnBrk="1" hangingPunct="1"/>
            <a:r>
              <a:rPr lang="en-US" altLang="ja-JP" sz="1800" b="1"/>
              <a:t>Monitoring Server</a:t>
            </a:r>
          </a:p>
        </p:txBody>
      </p:sp>
      <p:sp>
        <p:nvSpPr>
          <p:cNvPr id="60" name="テキスト ボックス 94"/>
          <p:cNvSpPr txBox="1">
            <a:spLocks noChangeArrowheads="1"/>
          </p:cNvSpPr>
          <p:nvPr/>
        </p:nvSpPr>
        <p:spPr bwMode="auto">
          <a:xfrm>
            <a:off x="339725" y="1282700"/>
            <a:ext cx="26812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ＭＳ Ｐゴシック" pitchFamily="34" charset="-128"/>
              </a:defRPr>
            </a:lvl1pPr>
            <a:lvl2pPr marL="742950" indent="-285750" eaLnBrk="0" hangingPunct="0">
              <a:defRPr kumimoji="1" sz="2400">
                <a:solidFill>
                  <a:schemeClr val="tx1"/>
                </a:solidFill>
                <a:latin typeface="Times New Roman" pitchFamily="18" charset="0"/>
                <a:ea typeface="ＭＳ Ｐゴシック" pitchFamily="34" charset="-128"/>
              </a:defRPr>
            </a:lvl2pPr>
            <a:lvl3pPr marL="1143000" indent="-228600" eaLnBrk="0" hangingPunct="0">
              <a:defRPr kumimoji="1" sz="2400">
                <a:solidFill>
                  <a:schemeClr val="tx1"/>
                </a:solidFill>
                <a:latin typeface="Times New Roman" pitchFamily="18" charset="0"/>
                <a:ea typeface="ＭＳ Ｐゴシック" pitchFamily="34" charset="-128"/>
              </a:defRPr>
            </a:lvl3pPr>
            <a:lvl4pPr marL="1600200" indent="-228600" eaLnBrk="0" hangingPunct="0">
              <a:defRPr kumimoji="1" sz="2400">
                <a:solidFill>
                  <a:schemeClr val="tx1"/>
                </a:solidFill>
                <a:latin typeface="Times New Roman" pitchFamily="18" charset="0"/>
                <a:ea typeface="ＭＳ Ｐゴシック" pitchFamily="34" charset="-128"/>
              </a:defRPr>
            </a:lvl4pPr>
            <a:lvl5pPr marL="2057400" indent="-228600" eaLnBrk="0" hangingPunct="0">
              <a:defRPr kumimoji="1"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9pPr>
          </a:lstStyle>
          <a:p>
            <a:pPr eaLnBrk="1" hangingPunct="1"/>
            <a:r>
              <a:rPr lang="en-US" altLang="ja-JP" sz="1800" b="1"/>
              <a:t>Target for Monitoring</a:t>
            </a:r>
          </a:p>
        </p:txBody>
      </p:sp>
      <p:sp>
        <p:nvSpPr>
          <p:cNvPr id="61" name="テキスト ボックス 95"/>
          <p:cNvSpPr txBox="1"/>
          <p:nvPr/>
        </p:nvSpPr>
        <p:spPr>
          <a:xfrm>
            <a:off x="7026528" y="4051300"/>
            <a:ext cx="1737402" cy="353943"/>
          </a:xfrm>
          <a:prstGeom prst="rect">
            <a:avLst/>
          </a:prstGeom>
          <a:noFill/>
        </p:spPr>
        <p:txBody>
          <a:bodyPr wrap="square">
            <a:spAutoFit/>
          </a:bodyPr>
          <a:lstStyle>
            <a:lvl1pPr eaLnBrk="0" hangingPunct="0">
              <a:defRPr kumimoji="1" sz="2400">
                <a:solidFill>
                  <a:schemeClr val="tx1"/>
                </a:solidFill>
                <a:latin typeface="Times New Roman" pitchFamily="18" charset="0"/>
                <a:ea typeface="ＭＳ Ｐゴシック" pitchFamily="34" charset="-128"/>
              </a:defRPr>
            </a:lvl1pPr>
            <a:lvl2pPr marL="742950" indent="-285750" eaLnBrk="0" hangingPunct="0">
              <a:defRPr kumimoji="1" sz="2400">
                <a:solidFill>
                  <a:schemeClr val="tx1"/>
                </a:solidFill>
                <a:latin typeface="Times New Roman" pitchFamily="18" charset="0"/>
                <a:ea typeface="ＭＳ Ｐゴシック" pitchFamily="34" charset="-128"/>
              </a:defRPr>
            </a:lvl2pPr>
            <a:lvl3pPr marL="1143000" indent="-228600" eaLnBrk="0" hangingPunct="0">
              <a:defRPr kumimoji="1" sz="2400">
                <a:solidFill>
                  <a:schemeClr val="tx1"/>
                </a:solidFill>
                <a:latin typeface="Times New Roman" pitchFamily="18" charset="0"/>
                <a:ea typeface="ＭＳ Ｐゴシック" pitchFamily="34" charset="-128"/>
              </a:defRPr>
            </a:lvl3pPr>
            <a:lvl4pPr marL="1600200" indent="-228600" eaLnBrk="0" hangingPunct="0">
              <a:defRPr kumimoji="1" sz="2400">
                <a:solidFill>
                  <a:schemeClr val="tx1"/>
                </a:solidFill>
                <a:latin typeface="Times New Roman" pitchFamily="18" charset="0"/>
                <a:ea typeface="ＭＳ Ｐゴシック" pitchFamily="34" charset="-128"/>
              </a:defRPr>
            </a:lvl4pPr>
            <a:lvl5pPr marL="2057400" indent="-228600" eaLnBrk="0" hangingPunct="0">
              <a:defRPr kumimoji="1"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9pPr>
          </a:lstStyle>
          <a:p>
            <a:pPr eaLnBrk="1" hangingPunct="1"/>
            <a:r>
              <a:rPr lang="en-US" altLang="ja-JP" sz="1700" dirty="0"/>
              <a:t>System</a:t>
            </a:r>
            <a:r>
              <a:rPr lang="ja-JP" altLang="en-US" sz="1700" dirty="0"/>
              <a:t>　</a:t>
            </a:r>
            <a:r>
              <a:rPr lang="en-US" altLang="ja-JP" sz="1700" dirty="0"/>
              <a:t>Manager</a:t>
            </a:r>
          </a:p>
        </p:txBody>
      </p:sp>
      <p:grpSp>
        <p:nvGrpSpPr>
          <p:cNvPr id="62" name="Group 134"/>
          <p:cNvGrpSpPr>
            <a:grpSpLocks/>
          </p:cNvGrpSpPr>
          <p:nvPr/>
        </p:nvGrpSpPr>
        <p:grpSpPr bwMode="auto">
          <a:xfrm flipH="1">
            <a:off x="7277100" y="4699000"/>
            <a:ext cx="330200" cy="609600"/>
            <a:chOff x="580" y="572"/>
            <a:chExt cx="453" cy="890"/>
          </a:xfrm>
        </p:grpSpPr>
        <p:sp>
          <p:nvSpPr>
            <p:cNvPr id="63" name="Freeform 135"/>
            <p:cNvSpPr>
              <a:spLocks/>
            </p:cNvSpPr>
            <p:nvPr/>
          </p:nvSpPr>
          <p:spPr bwMode="auto">
            <a:xfrm>
              <a:off x="580" y="691"/>
              <a:ext cx="453" cy="771"/>
            </a:xfrm>
            <a:custGeom>
              <a:avLst/>
              <a:gdLst>
                <a:gd name="T0" fmla="*/ 31 w 453"/>
                <a:gd name="T1" fmla="*/ 768 h 771"/>
                <a:gd name="T2" fmla="*/ 453 w 453"/>
                <a:gd name="T3" fmla="*/ 34 h 771"/>
                <a:gd name="T4" fmla="*/ 445 w 453"/>
                <a:gd name="T5" fmla="*/ 0 h 771"/>
                <a:gd name="T6" fmla="*/ 0 w 453"/>
                <a:gd name="T7" fmla="*/ 771 h 771"/>
                <a:gd name="T8" fmla="*/ 31 w 453"/>
                <a:gd name="T9" fmla="*/ 768 h 771"/>
                <a:gd name="T10" fmla="*/ 0 60000 65536"/>
                <a:gd name="T11" fmla="*/ 0 60000 65536"/>
                <a:gd name="T12" fmla="*/ 0 60000 65536"/>
                <a:gd name="T13" fmla="*/ 0 60000 65536"/>
                <a:gd name="T14" fmla="*/ 0 60000 65536"/>
                <a:gd name="T15" fmla="*/ 0 w 453"/>
                <a:gd name="T16" fmla="*/ 0 h 771"/>
                <a:gd name="T17" fmla="*/ 453 w 453"/>
                <a:gd name="T18" fmla="*/ 771 h 771"/>
              </a:gdLst>
              <a:ahLst/>
              <a:cxnLst>
                <a:cxn ang="T10">
                  <a:pos x="T0" y="T1"/>
                </a:cxn>
                <a:cxn ang="T11">
                  <a:pos x="T2" y="T3"/>
                </a:cxn>
                <a:cxn ang="T12">
                  <a:pos x="T4" y="T5"/>
                </a:cxn>
                <a:cxn ang="T13">
                  <a:pos x="T6" y="T7"/>
                </a:cxn>
                <a:cxn ang="T14">
                  <a:pos x="T8" y="T9"/>
                </a:cxn>
              </a:cxnLst>
              <a:rect l="T15" t="T16" r="T17" b="T18"/>
              <a:pathLst>
                <a:path w="453" h="771">
                  <a:moveTo>
                    <a:pt x="31" y="768"/>
                  </a:moveTo>
                  <a:lnTo>
                    <a:pt x="453" y="34"/>
                  </a:lnTo>
                  <a:lnTo>
                    <a:pt x="445" y="0"/>
                  </a:lnTo>
                  <a:lnTo>
                    <a:pt x="0" y="771"/>
                  </a:lnTo>
                  <a:lnTo>
                    <a:pt x="31" y="768"/>
                  </a:lnTo>
                  <a:close/>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4" name="Freeform 136"/>
            <p:cNvSpPr>
              <a:spLocks/>
            </p:cNvSpPr>
            <p:nvPr/>
          </p:nvSpPr>
          <p:spPr bwMode="auto">
            <a:xfrm>
              <a:off x="580" y="690"/>
              <a:ext cx="453" cy="772"/>
            </a:xfrm>
            <a:custGeom>
              <a:avLst/>
              <a:gdLst/>
              <a:ahLst/>
              <a:cxnLst>
                <a:cxn ang="0">
                  <a:pos x="31" y="768"/>
                </a:cxn>
                <a:cxn ang="0">
                  <a:pos x="453" y="34"/>
                </a:cxn>
                <a:cxn ang="0">
                  <a:pos x="445" y="0"/>
                </a:cxn>
                <a:cxn ang="0">
                  <a:pos x="0" y="771"/>
                </a:cxn>
                <a:cxn ang="0">
                  <a:pos x="31" y="768"/>
                </a:cxn>
              </a:cxnLst>
              <a:rect l="0" t="0" r="r" b="b"/>
              <a:pathLst>
                <a:path w="453" h="771">
                  <a:moveTo>
                    <a:pt x="31" y="768"/>
                  </a:moveTo>
                  <a:lnTo>
                    <a:pt x="453" y="34"/>
                  </a:lnTo>
                  <a:lnTo>
                    <a:pt x="445" y="0"/>
                  </a:lnTo>
                  <a:lnTo>
                    <a:pt x="0" y="771"/>
                  </a:lnTo>
                  <a:lnTo>
                    <a:pt x="31" y="768"/>
                  </a:lnTo>
                  <a:close/>
                </a:path>
              </a:pathLst>
            </a:custGeom>
            <a:gradFill rotWithShape="1">
              <a:gsLst>
                <a:gs pos="0">
                  <a:schemeClr val="accent2">
                    <a:gamma/>
                    <a:shade val="46275"/>
                    <a:invGamma/>
                  </a:schemeClr>
                </a:gs>
                <a:gs pos="100000">
                  <a:schemeClr val="accent2"/>
                </a:gs>
              </a:gsLst>
              <a:lin ang="5400000" scaled="1"/>
            </a:gradFill>
            <a:ln w="9525">
              <a:noFill/>
              <a:round/>
              <a:headEnd/>
              <a:tailEnd/>
            </a:ln>
            <a:effectLst/>
          </p:spPr>
          <p:txBody>
            <a:bodyPr/>
            <a:lstStyle/>
            <a:p>
              <a:pPr>
                <a:defRPr/>
              </a:pPr>
              <a:endParaRPr lang="ja-JP" altLang="en-US">
                <a:ea typeface="ＭＳ Ｐゴシック" pitchFamily="50" charset="-128"/>
              </a:endParaRPr>
            </a:p>
          </p:txBody>
        </p:sp>
        <p:grpSp>
          <p:nvGrpSpPr>
            <p:cNvPr id="65" name="Group 137"/>
            <p:cNvGrpSpPr>
              <a:grpSpLocks/>
            </p:cNvGrpSpPr>
            <p:nvPr/>
          </p:nvGrpSpPr>
          <p:grpSpPr bwMode="auto">
            <a:xfrm rot="1800000">
              <a:off x="580" y="572"/>
              <a:ext cx="227" cy="885"/>
              <a:chOff x="1827" y="255"/>
              <a:chExt cx="227" cy="885"/>
            </a:xfrm>
          </p:grpSpPr>
          <p:sp>
            <p:nvSpPr>
              <p:cNvPr id="66" name="Freeform 138"/>
              <p:cNvSpPr>
                <a:spLocks/>
              </p:cNvSpPr>
              <p:nvPr/>
            </p:nvSpPr>
            <p:spPr bwMode="auto">
              <a:xfrm>
                <a:off x="1827" y="255"/>
                <a:ext cx="227" cy="884"/>
              </a:xfrm>
              <a:custGeom>
                <a:avLst/>
                <a:gdLst>
                  <a:gd name="T0" fmla="*/ 227 w 227"/>
                  <a:gd name="T1" fmla="*/ 431 h 884"/>
                  <a:gd name="T2" fmla="*/ 204 w 227"/>
                  <a:gd name="T3" fmla="*/ 431 h 884"/>
                  <a:gd name="T4" fmla="*/ 204 w 227"/>
                  <a:gd name="T5" fmla="*/ 454 h 884"/>
                  <a:gd name="T6" fmla="*/ 227 w 227"/>
                  <a:gd name="T7" fmla="*/ 454 h 884"/>
                  <a:gd name="T8" fmla="*/ 227 w 227"/>
                  <a:gd name="T9" fmla="*/ 884 h 884"/>
                  <a:gd name="T10" fmla="*/ 0 w 227"/>
                  <a:gd name="T11" fmla="*/ 884 h 884"/>
                  <a:gd name="T12" fmla="*/ 0 w 227"/>
                  <a:gd name="T13" fmla="*/ 454 h 884"/>
                  <a:gd name="T14" fmla="*/ 23 w 227"/>
                  <a:gd name="T15" fmla="*/ 454 h 884"/>
                  <a:gd name="T16" fmla="*/ 23 w 227"/>
                  <a:gd name="T17" fmla="*/ 431 h 884"/>
                  <a:gd name="T18" fmla="*/ 0 w 227"/>
                  <a:gd name="T19" fmla="*/ 431 h 884"/>
                  <a:gd name="T20" fmla="*/ 0 w 227"/>
                  <a:gd name="T21" fmla="*/ 0 h 884"/>
                  <a:gd name="T22" fmla="*/ 227 w 227"/>
                  <a:gd name="T23" fmla="*/ 0 h 884"/>
                  <a:gd name="T24" fmla="*/ 227 w 227"/>
                  <a:gd name="T25" fmla="*/ 431 h 8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7"/>
                  <a:gd name="T40" fmla="*/ 0 h 884"/>
                  <a:gd name="T41" fmla="*/ 227 w 227"/>
                  <a:gd name="T42" fmla="*/ 884 h 88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7" h="884">
                    <a:moveTo>
                      <a:pt x="227" y="431"/>
                    </a:moveTo>
                    <a:lnTo>
                      <a:pt x="204" y="431"/>
                    </a:lnTo>
                    <a:lnTo>
                      <a:pt x="204" y="454"/>
                    </a:lnTo>
                    <a:lnTo>
                      <a:pt x="227" y="454"/>
                    </a:lnTo>
                    <a:lnTo>
                      <a:pt x="227" y="884"/>
                    </a:lnTo>
                    <a:lnTo>
                      <a:pt x="0" y="884"/>
                    </a:lnTo>
                    <a:lnTo>
                      <a:pt x="0" y="454"/>
                    </a:lnTo>
                    <a:lnTo>
                      <a:pt x="23" y="454"/>
                    </a:lnTo>
                    <a:lnTo>
                      <a:pt x="23" y="431"/>
                    </a:lnTo>
                    <a:lnTo>
                      <a:pt x="0" y="431"/>
                    </a:lnTo>
                    <a:lnTo>
                      <a:pt x="0" y="0"/>
                    </a:lnTo>
                    <a:lnTo>
                      <a:pt x="227" y="0"/>
                    </a:lnTo>
                    <a:lnTo>
                      <a:pt x="227" y="431"/>
                    </a:lnTo>
                    <a:close/>
                  </a:path>
                </a:pathLst>
              </a:custGeom>
              <a:solidFill>
                <a:srgbClr val="000000"/>
              </a:solidFill>
              <a:ln w="38100" cap="flat" cmpd="sng">
                <a:solidFill>
                  <a:srgbClr val="000000"/>
                </a:solidFill>
                <a:prstDash val="solid"/>
                <a:round/>
                <a:headEnd/>
                <a:tailEnd/>
              </a:ln>
            </p:spPr>
            <p:txBody>
              <a:bodyPr/>
              <a:lstStyle/>
              <a:p>
                <a:endParaRPr lang="en-US"/>
              </a:p>
            </p:txBody>
          </p:sp>
          <p:grpSp>
            <p:nvGrpSpPr>
              <p:cNvPr id="67" name="Group 139"/>
              <p:cNvGrpSpPr>
                <a:grpSpLocks/>
              </p:cNvGrpSpPr>
              <p:nvPr/>
            </p:nvGrpSpPr>
            <p:grpSpPr bwMode="auto">
              <a:xfrm>
                <a:off x="1827" y="255"/>
                <a:ext cx="227" cy="885"/>
                <a:chOff x="1827" y="255"/>
                <a:chExt cx="227" cy="885"/>
              </a:xfrm>
            </p:grpSpPr>
            <p:sp>
              <p:nvSpPr>
                <p:cNvPr id="68" name="Rectangle 140"/>
                <p:cNvSpPr>
                  <a:spLocks noChangeArrowheads="1"/>
                </p:cNvSpPr>
                <p:nvPr/>
              </p:nvSpPr>
              <p:spPr bwMode="auto">
                <a:xfrm>
                  <a:off x="1827" y="255"/>
                  <a:ext cx="227" cy="431"/>
                </a:xfrm>
                <a:prstGeom prst="rect">
                  <a:avLst/>
                </a:prstGeom>
                <a:solidFill>
                  <a:srgbClr val="000080"/>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p>
                  <a:endParaRPr lang="ja-JP" altLang="en-US"/>
                </a:p>
              </p:txBody>
            </p:sp>
            <p:sp>
              <p:nvSpPr>
                <p:cNvPr id="69" name="Rectangle 141"/>
                <p:cNvSpPr>
                  <a:spLocks noChangeArrowheads="1"/>
                </p:cNvSpPr>
                <p:nvPr/>
              </p:nvSpPr>
              <p:spPr bwMode="auto">
                <a:xfrm>
                  <a:off x="1851" y="686"/>
                  <a:ext cx="179" cy="23"/>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38100" algn="ctr">
                  <a:noFill/>
                  <a:miter lim="800000"/>
                  <a:headEnd/>
                  <a:tailEnd/>
                </a:ln>
                <a:effectLst/>
              </p:spPr>
              <p:txBody>
                <a:bodyPr wrap="none" anchor="ctr"/>
                <a:lstStyle/>
                <a:p>
                  <a:pPr>
                    <a:defRPr/>
                  </a:pPr>
                  <a:endParaRPr lang="ja-JP" altLang="en-US">
                    <a:ea typeface="ＭＳ Ｐゴシック" pitchFamily="50" charset="-128"/>
                  </a:endParaRPr>
                </a:p>
              </p:txBody>
            </p:sp>
            <p:sp>
              <p:nvSpPr>
                <p:cNvPr id="70" name="Rectangle 142"/>
                <p:cNvSpPr>
                  <a:spLocks noChangeArrowheads="1"/>
                </p:cNvSpPr>
                <p:nvPr/>
              </p:nvSpPr>
              <p:spPr bwMode="auto">
                <a:xfrm>
                  <a:off x="1827" y="709"/>
                  <a:ext cx="227" cy="431"/>
                </a:xfrm>
                <a:prstGeom prst="rect">
                  <a:avLst/>
                </a:prstGeom>
                <a:solidFill>
                  <a:srgbClr val="000080"/>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p>
                  <a:endParaRPr lang="ja-JP" altLang="en-US"/>
                </a:p>
              </p:txBody>
            </p:sp>
            <p:sp>
              <p:nvSpPr>
                <p:cNvPr id="71" name="Rectangle 143"/>
                <p:cNvSpPr>
                  <a:spLocks noChangeArrowheads="1"/>
                </p:cNvSpPr>
                <p:nvPr/>
              </p:nvSpPr>
              <p:spPr bwMode="auto">
                <a:xfrm>
                  <a:off x="1827" y="1117"/>
                  <a:ext cx="227" cy="23"/>
                </a:xfrm>
                <a:prstGeom prst="rect">
                  <a:avLst/>
                </a:prstGeom>
                <a:solidFill>
                  <a:srgbClr val="333399"/>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p>
                  <a:endParaRPr lang="ja-JP" altLang="en-US"/>
                </a:p>
              </p:txBody>
            </p:sp>
            <p:sp>
              <p:nvSpPr>
                <p:cNvPr id="72" name="Rectangle 144"/>
                <p:cNvSpPr>
                  <a:spLocks noChangeArrowheads="1"/>
                </p:cNvSpPr>
                <p:nvPr/>
              </p:nvSpPr>
              <p:spPr bwMode="auto">
                <a:xfrm>
                  <a:off x="1827" y="278"/>
                  <a:ext cx="227" cy="385"/>
                </a:xfrm>
                <a:prstGeom prst="rect">
                  <a:avLst/>
                </a:prstGeom>
                <a:gradFill rotWithShape="1">
                  <a:gsLst>
                    <a:gs pos="0">
                      <a:srgbClr val="333333"/>
                    </a:gs>
                    <a:gs pos="100000">
                      <a:srgbClr val="181818"/>
                    </a:gs>
                  </a:gsLst>
                  <a:lin ang="18900000" scaled="1"/>
                </a:gra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p>
                  <a:endParaRPr lang="ja-JP" altLang="en-US"/>
                </a:p>
              </p:txBody>
            </p:sp>
            <p:sp>
              <p:nvSpPr>
                <p:cNvPr id="73" name="Rectangle 145"/>
                <p:cNvSpPr>
                  <a:spLocks noChangeArrowheads="1"/>
                </p:cNvSpPr>
                <p:nvPr/>
              </p:nvSpPr>
              <p:spPr bwMode="auto">
                <a:xfrm>
                  <a:off x="1850" y="299"/>
                  <a:ext cx="179" cy="341"/>
                </a:xfrm>
                <a:prstGeom prst="rect">
                  <a:avLst/>
                </a:prstGeom>
                <a:gradFill rotWithShape="1">
                  <a:gsLst>
                    <a:gs pos="0">
                      <a:srgbClr val="66CCFF"/>
                    </a:gs>
                    <a:gs pos="50000">
                      <a:schemeClr val="accent1"/>
                    </a:gs>
                    <a:gs pos="100000">
                      <a:srgbClr val="66CCFF"/>
                    </a:gs>
                  </a:gsLst>
                  <a:lin ang="18900000" scaled="1"/>
                </a:gradFill>
                <a:ln w="38100" algn="ctr">
                  <a:noFill/>
                  <a:miter lim="800000"/>
                  <a:headEnd/>
                  <a:tailEnd/>
                </a:ln>
                <a:effectLst/>
              </p:spPr>
              <p:txBody>
                <a:bodyPr wrap="none" anchor="ctr"/>
                <a:lstStyle/>
                <a:p>
                  <a:pPr>
                    <a:defRPr/>
                  </a:pPr>
                  <a:endParaRPr lang="ja-JP" altLang="en-US">
                    <a:ea typeface="ＭＳ Ｐゴシック" pitchFamily="50" charset="-128"/>
                  </a:endParaRPr>
                </a:p>
              </p:txBody>
            </p:sp>
            <p:sp>
              <p:nvSpPr>
                <p:cNvPr id="74" name="Rectangle 146"/>
                <p:cNvSpPr>
                  <a:spLocks noChangeArrowheads="1"/>
                </p:cNvSpPr>
                <p:nvPr/>
              </p:nvSpPr>
              <p:spPr bwMode="auto">
                <a:xfrm>
                  <a:off x="1850" y="1049"/>
                  <a:ext cx="45" cy="23"/>
                </a:xfrm>
                <a:prstGeom prst="rect">
                  <a:avLst/>
                </a:prstGeom>
                <a:solidFill>
                  <a:srgbClr val="96969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p>
                  <a:endParaRPr lang="ja-JP" altLang="en-US"/>
                </a:p>
              </p:txBody>
            </p:sp>
            <p:sp>
              <p:nvSpPr>
                <p:cNvPr id="75" name="Rectangle 147"/>
                <p:cNvSpPr>
                  <a:spLocks noChangeArrowheads="1"/>
                </p:cNvSpPr>
                <p:nvPr/>
              </p:nvSpPr>
              <p:spPr bwMode="auto">
                <a:xfrm>
                  <a:off x="1918" y="1049"/>
                  <a:ext cx="45" cy="23"/>
                </a:xfrm>
                <a:prstGeom prst="rect">
                  <a:avLst/>
                </a:prstGeom>
                <a:solidFill>
                  <a:srgbClr val="96969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p>
                  <a:endParaRPr lang="ja-JP" altLang="en-US"/>
                </a:p>
              </p:txBody>
            </p:sp>
            <p:sp>
              <p:nvSpPr>
                <p:cNvPr id="76" name="Rectangle 148"/>
                <p:cNvSpPr>
                  <a:spLocks noChangeArrowheads="1"/>
                </p:cNvSpPr>
                <p:nvPr/>
              </p:nvSpPr>
              <p:spPr bwMode="auto">
                <a:xfrm>
                  <a:off x="1986" y="1049"/>
                  <a:ext cx="45" cy="23"/>
                </a:xfrm>
                <a:prstGeom prst="rect">
                  <a:avLst/>
                </a:prstGeom>
                <a:solidFill>
                  <a:srgbClr val="96969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p>
                  <a:endParaRPr lang="ja-JP" altLang="en-US"/>
                </a:p>
              </p:txBody>
            </p:sp>
            <p:sp>
              <p:nvSpPr>
                <p:cNvPr id="77" name="Rectangle 149"/>
                <p:cNvSpPr>
                  <a:spLocks noChangeArrowheads="1"/>
                </p:cNvSpPr>
                <p:nvPr/>
              </p:nvSpPr>
              <p:spPr bwMode="auto">
                <a:xfrm>
                  <a:off x="1850" y="1003"/>
                  <a:ext cx="45" cy="23"/>
                </a:xfrm>
                <a:prstGeom prst="rect">
                  <a:avLst/>
                </a:prstGeom>
                <a:solidFill>
                  <a:srgbClr val="96969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p>
                  <a:endParaRPr lang="ja-JP" altLang="en-US"/>
                </a:p>
              </p:txBody>
            </p:sp>
            <p:sp>
              <p:nvSpPr>
                <p:cNvPr id="78" name="Rectangle 150"/>
                <p:cNvSpPr>
                  <a:spLocks noChangeArrowheads="1"/>
                </p:cNvSpPr>
                <p:nvPr/>
              </p:nvSpPr>
              <p:spPr bwMode="auto">
                <a:xfrm>
                  <a:off x="1918" y="1003"/>
                  <a:ext cx="45" cy="23"/>
                </a:xfrm>
                <a:prstGeom prst="rect">
                  <a:avLst/>
                </a:prstGeom>
                <a:solidFill>
                  <a:srgbClr val="96969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p>
                  <a:endParaRPr lang="ja-JP" altLang="en-US"/>
                </a:p>
              </p:txBody>
            </p:sp>
            <p:sp>
              <p:nvSpPr>
                <p:cNvPr id="79" name="Rectangle 151"/>
                <p:cNvSpPr>
                  <a:spLocks noChangeArrowheads="1"/>
                </p:cNvSpPr>
                <p:nvPr/>
              </p:nvSpPr>
              <p:spPr bwMode="auto">
                <a:xfrm>
                  <a:off x="1986" y="1003"/>
                  <a:ext cx="45" cy="23"/>
                </a:xfrm>
                <a:prstGeom prst="rect">
                  <a:avLst/>
                </a:prstGeom>
                <a:solidFill>
                  <a:srgbClr val="96969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p>
                  <a:endParaRPr lang="ja-JP" altLang="en-US"/>
                </a:p>
              </p:txBody>
            </p:sp>
            <p:sp>
              <p:nvSpPr>
                <p:cNvPr id="80" name="Rectangle 152"/>
                <p:cNvSpPr>
                  <a:spLocks noChangeArrowheads="1"/>
                </p:cNvSpPr>
                <p:nvPr/>
              </p:nvSpPr>
              <p:spPr bwMode="auto">
                <a:xfrm>
                  <a:off x="1850" y="958"/>
                  <a:ext cx="45" cy="23"/>
                </a:xfrm>
                <a:prstGeom prst="rect">
                  <a:avLst/>
                </a:prstGeom>
                <a:solidFill>
                  <a:srgbClr val="96969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p>
                  <a:endParaRPr lang="ja-JP" altLang="en-US"/>
                </a:p>
              </p:txBody>
            </p:sp>
            <p:sp>
              <p:nvSpPr>
                <p:cNvPr id="81" name="Rectangle 153"/>
                <p:cNvSpPr>
                  <a:spLocks noChangeArrowheads="1"/>
                </p:cNvSpPr>
                <p:nvPr/>
              </p:nvSpPr>
              <p:spPr bwMode="auto">
                <a:xfrm>
                  <a:off x="1918" y="958"/>
                  <a:ext cx="45" cy="23"/>
                </a:xfrm>
                <a:prstGeom prst="rect">
                  <a:avLst/>
                </a:prstGeom>
                <a:solidFill>
                  <a:srgbClr val="96969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p>
                  <a:endParaRPr lang="ja-JP" altLang="en-US"/>
                </a:p>
              </p:txBody>
            </p:sp>
            <p:sp>
              <p:nvSpPr>
                <p:cNvPr id="82" name="Rectangle 154"/>
                <p:cNvSpPr>
                  <a:spLocks noChangeArrowheads="1"/>
                </p:cNvSpPr>
                <p:nvPr/>
              </p:nvSpPr>
              <p:spPr bwMode="auto">
                <a:xfrm>
                  <a:off x="1986" y="958"/>
                  <a:ext cx="45" cy="23"/>
                </a:xfrm>
                <a:prstGeom prst="rect">
                  <a:avLst/>
                </a:prstGeom>
                <a:solidFill>
                  <a:srgbClr val="96969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p>
                  <a:endParaRPr lang="ja-JP" altLang="en-US"/>
                </a:p>
              </p:txBody>
            </p:sp>
            <p:sp>
              <p:nvSpPr>
                <p:cNvPr id="83" name="Rectangle 155"/>
                <p:cNvSpPr>
                  <a:spLocks noChangeArrowheads="1"/>
                </p:cNvSpPr>
                <p:nvPr/>
              </p:nvSpPr>
              <p:spPr bwMode="auto">
                <a:xfrm>
                  <a:off x="1850" y="913"/>
                  <a:ext cx="45" cy="23"/>
                </a:xfrm>
                <a:prstGeom prst="rect">
                  <a:avLst/>
                </a:prstGeom>
                <a:solidFill>
                  <a:srgbClr val="96969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p>
                  <a:endParaRPr lang="ja-JP" altLang="en-US"/>
                </a:p>
              </p:txBody>
            </p:sp>
            <p:sp>
              <p:nvSpPr>
                <p:cNvPr id="84" name="Rectangle 156"/>
                <p:cNvSpPr>
                  <a:spLocks noChangeArrowheads="1"/>
                </p:cNvSpPr>
                <p:nvPr/>
              </p:nvSpPr>
              <p:spPr bwMode="auto">
                <a:xfrm>
                  <a:off x="1918" y="913"/>
                  <a:ext cx="45" cy="23"/>
                </a:xfrm>
                <a:prstGeom prst="rect">
                  <a:avLst/>
                </a:prstGeom>
                <a:solidFill>
                  <a:srgbClr val="96969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p>
                  <a:endParaRPr lang="ja-JP" altLang="en-US"/>
                </a:p>
              </p:txBody>
            </p:sp>
            <p:sp>
              <p:nvSpPr>
                <p:cNvPr id="85" name="Rectangle 157"/>
                <p:cNvSpPr>
                  <a:spLocks noChangeArrowheads="1"/>
                </p:cNvSpPr>
                <p:nvPr/>
              </p:nvSpPr>
              <p:spPr bwMode="auto">
                <a:xfrm>
                  <a:off x="1986" y="913"/>
                  <a:ext cx="45" cy="23"/>
                </a:xfrm>
                <a:prstGeom prst="rect">
                  <a:avLst/>
                </a:prstGeom>
                <a:solidFill>
                  <a:srgbClr val="96969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p>
                  <a:endParaRPr lang="ja-JP" altLang="en-US"/>
                </a:p>
              </p:txBody>
            </p:sp>
            <p:sp>
              <p:nvSpPr>
                <p:cNvPr id="86" name="Rectangle 158"/>
                <p:cNvSpPr>
                  <a:spLocks noChangeArrowheads="1"/>
                </p:cNvSpPr>
                <p:nvPr/>
              </p:nvSpPr>
              <p:spPr bwMode="auto">
                <a:xfrm>
                  <a:off x="1850" y="867"/>
                  <a:ext cx="45" cy="23"/>
                </a:xfrm>
                <a:prstGeom prst="rect">
                  <a:avLst/>
                </a:prstGeom>
                <a:solidFill>
                  <a:srgbClr val="96969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p>
                  <a:endParaRPr lang="ja-JP" altLang="en-US"/>
                </a:p>
              </p:txBody>
            </p:sp>
            <p:sp>
              <p:nvSpPr>
                <p:cNvPr id="87" name="Rectangle 159"/>
                <p:cNvSpPr>
                  <a:spLocks noChangeArrowheads="1"/>
                </p:cNvSpPr>
                <p:nvPr/>
              </p:nvSpPr>
              <p:spPr bwMode="auto">
                <a:xfrm>
                  <a:off x="1918" y="867"/>
                  <a:ext cx="45" cy="23"/>
                </a:xfrm>
                <a:prstGeom prst="rect">
                  <a:avLst/>
                </a:prstGeom>
                <a:solidFill>
                  <a:srgbClr val="96969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p>
                  <a:endParaRPr lang="ja-JP" altLang="en-US"/>
                </a:p>
              </p:txBody>
            </p:sp>
            <p:sp>
              <p:nvSpPr>
                <p:cNvPr id="88" name="Rectangle 160"/>
                <p:cNvSpPr>
                  <a:spLocks noChangeArrowheads="1"/>
                </p:cNvSpPr>
                <p:nvPr/>
              </p:nvSpPr>
              <p:spPr bwMode="auto">
                <a:xfrm>
                  <a:off x="1986" y="867"/>
                  <a:ext cx="45" cy="23"/>
                </a:xfrm>
                <a:prstGeom prst="rect">
                  <a:avLst/>
                </a:prstGeom>
                <a:solidFill>
                  <a:srgbClr val="96969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p>
                  <a:endParaRPr lang="ja-JP" altLang="en-US"/>
                </a:p>
              </p:txBody>
            </p:sp>
            <p:sp>
              <p:nvSpPr>
                <p:cNvPr id="89" name="Oval 161"/>
                <p:cNvSpPr>
                  <a:spLocks noChangeArrowheads="1"/>
                </p:cNvSpPr>
                <p:nvPr/>
              </p:nvSpPr>
              <p:spPr bwMode="auto">
                <a:xfrm>
                  <a:off x="1895" y="731"/>
                  <a:ext cx="91" cy="91"/>
                </a:xfrm>
                <a:prstGeom prst="ellipse">
                  <a:avLst/>
                </a:prstGeom>
                <a:gradFill rotWithShape="1">
                  <a:gsLst>
                    <a:gs pos="0">
                      <a:srgbClr val="0066FF"/>
                    </a:gs>
                    <a:gs pos="100000">
                      <a:srgbClr val="002F76"/>
                    </a:gs>
                  </a:gsLst>
                  <a:lin ang="54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lstStyle/>
                <a:p>
                  <a:endParaRPr lang="ja-JP" altLang="en-US"/>
                </a:p>
              </p:txBody>
            </p:sp>
          </p:grpSp>
        </p:grpSp>
      </p:grpSp>
      <p:sp>
        <p:nvSpPr>
          <p:cNvPr id="90" name="フローチャート : 磁気ディスク 124"/>
          <p:cNvSpPr/>
          <p:nvPr/>
        </p:nvSpPr>
        <p:spPr>
          <a:xfrm>
            <a:off x="4711700" y="3530600"/>
            <a:ext cx="1155700" cy="698500"/>
          </a:xfrm>
          <a:prstGeom prst="flowChartMagneticDisk">
            <a:avLst/>
          </a:prstGeom>
          <a:solidFill>
            <a:srgbClr val="FFFF00"/>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91" name="テキスト ボックス 125"/>
          <p:cNvSpPr txBox="1">
            <a:spLocks noChangeArrowheads="1"/>
          </p:cNvSpPr>
          <p:nvPr/>
        </p:nvSpPr>
        <p:spPr bwMode="auto">
          <a:xfrm>
            <a:off x="4735513" y="3670300"/>
            <a:ext cx="11303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ＭＳ Ｐゴシック" pitchFamily="34" charset="-128"/>
              </a:defRPr>
            </a:lvl1pPr>
            <a:lvl2pPr marL="742950" indent="-285750" eaLnBrk="0" hangingPunct="0">
              <a:defRPr kumimoji="1" sz="2400">
                <a:solidFill>
                  <a:schemeClr val="tx1"/>
                </a:solidFill>
                <a:latin typeface="Times New Roman" pitchFamily="18" charset="0"/>
                <a:ea typeface="ＭＳ Ｐゴシック" pitchFamily="34" charset="-128"/>
              </a:defRPr>
            </a:lvl2pPr>
            <a:lvl3pPr marL="1143000" indent="-228600" eaLnBrk="0" hangingPunct="0">
              <a:defRPr kumimoji="1" sz="2400">
                <a:solidFill>
                  <a:schemeClr val="tx1"/>
                </a:solidFill>
                <a:latin typeface="Times New Roman" pitchFamily="18" charset="0"/>
                <a:ea typeface="ＭＳ Ｐゴシック" pitchFamily="34" charset="-128"/>
              </a:defRPr>
            </a:lvl3pPr>
            <a:lvl4pPr marL="1600200" indent="-228600" eaLnBrk="0" hangingPunct="0">
              <a:defRPr kumimoji="1" sz="2400">
                <a:solidFill>
                  <a:schemeClr val="tx1"/>
                </a:solidFill>
                <a:latin typeface="Times New Roman" pitchFamily="18" charset="0"/>
                <a:ea typeface="ＭＳ Ｐゴシック" pitchFamily="34" charset="-128"/>
              </a:defRPr>
            </a:lvl4pPr>
            <a:lvl5pPr marL="2057400" indent="-228600" eaLnBrk="0" hangingPunct="0">
              <a:defRPr kumimoji="1"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9pPr>
          </a:lstStyle>
          <a:p>
            <a:pPr eaLnBrk="1" hangingPunct="1"/>
            <a:r>
              <a:rPr lang="en-US" altLang="ja-JP" sz="1400" b="1" dirty="0"/>
              <a:t>Database</a:t>
            </a:r>
          </a:p>
          <a:p>
            <a:pPr eaLnBrk="1" hangingPunct="1"/>
            <a:r>
              <a:rPr lang="en-US" altLang="ja-JP" sz="1400" b="1" dirty="0"/>
              <a:t>(</a:t>
            </a:r>
            <a:r>
              <a:rPr lang="en-US" altLang="ja-JP" sz="1400" b="1" dirty="0" err="1"/>
              <a:t>PostgreSQL</a:t>
            </a:r>
            <a:r>
              <a:rPr lang="en-US" altLang="ja-JP" sz="1400" b="1" dirty="0"/>
              <a:t>, MySQL)</a:t>
            </a:r>
          </a:p>
        </p:txBody>
      </p:sp>
      <p:sp>
        <p:nvSpPr>
          <p:cNvPr id="92" name="角丸四角形 126"/>
          <p:cNvSpPr/>
          <p:nvPr/>
        </p:nvSpPr>
        <p:spPr>
          <a:xfrm>
            <a:off x="4597400" y="2451100"/>
            <a:ext cx="1333500" cy="660400"/>
          </a:xfrm>
          <a:prstGeom prst="roundRect">
            <a:avLst/>
          </a:prstGeom>
          <a:solidFill>
            <a:srgbClr val="0033CC"/>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93" name="テキスト ボックス 127"/>
          <p:cNvSpPr txBox="1">
            <a:spLocks noChangeArrowheads="1"/>
          </p:cNvSpPr>
          <p:nvPr/>
        </p:nvSpPr>
        <p:spPr bwMode="auto">
          <a:xfrm>
            <a:off x="4629978" y="2388373"/>
            <a:ext cx="156762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ＭＳ Ｐゴシック" pitchFamily="34" charset="-128"/>
              </a:defRPr>
            </a:lvl1pPr>
            <a:lvl2pPr marL="742950" indent="-285750" eaLnBrk="0" hangingPunct="0">
              <a:defRPr kumimoji="1" sz="2400">
                <a:solidFill>
                  <a:schemeClr val="tx1"/>
                </a:solidFill>
                <a:latin typeface="Times New Roman" pitchFamily="18" charset="0"/>
                <a:ea typeface="ＭＳ Ｐゴシック" pitchFamily="34" charset="-128"/>
              </a:defRPr>
            </a:lvl2pPr>
            <a:lvl3pPr marL="1143000" indent="-228600" eaLnBrk="0" hangingPunct="0">
              <a:defRPr kumimoji="1" sz="2400">
                <a:solidFill>
                  <a:schemeClr val="tx1"/>
                </a:solidFill>
                <a:latin typeface="Times New Roman" pitchFamily="18" charset="0"/>
                <a:ea typeface="ＭＳ Ｐゴシック" pitchFamily="34" charset="-128"/>
              </a:defRPr>
            </a:lvl3pPr>
            <a:lvl4pPr marL="1600200" indent="-228600" eaLnBrk="0" hangingPunct="0">
              <a:defRPr kumimoji="1" sz="2400">
                <a:solidFill>
                  <a:schemeClr val="tx1"/>
                </a:solidFill>
                <a:latin typeface="Times New Roman" pitchFamily="18" charset="0"/>
                <a:ea typeface="ＭＳ Ｐゴシック" pitchFamily="34" charset="-128"/>
              </a:defRPr>
            </a:lvl4pPr>
            <a:lvl5pPr marL="2057400" indent="-228600" eaLnBrk="0" hangingPunct="0">
              <a:defRPr kumimoji="1"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9pPr>
          </a:lstStyle>
          <a:p>
            <a:pPr eaLnBrk="1" hangingPunct="1"/>
            <a:r>
              <a:rPr lang="en-US" altLang="ja-JP" sz="1600" b="1" dirty="0">
                <a:solidFill>
                  <a:schemeClr val="bg1"/>
                </a:solidFill>
              </a:rPr>
              <a:t>Web</a:t>
            </a:r>
            <a:r>
              <a:rPr lang="ja-JP" altLang="en-US" sz="1600" b="1" dirty="0">
                <a:solidFill>
                  <a:schemeClr val="bg1"/>
                </a:solidFill>
              </a:rPr>
              <a:t>　</a:t>
            </a:r>
            <a:r>
              <a:rPr lang="en-US" altLang="ja-JP" sz="1600" b="1" dirty="0">
                <a:solidFill>
                  <a:schemeClr val="bg1"/>
                </a:solidFill>
              </a:rPr>
              <a:t>Interface</a:t>
            </a:r>
          </a:p>
          <a:p>
            <a:pPr eaLnBrk="1" hangingPunct="1"/>
            <a:r>
              <a:rPr lang="ja-JP" altLang="en-US" sz="1600" b="1" dirty="0">
                <a:solidFill>
                  <a:schemeClr val="bg1"/>
                </a:solidFill>
              </a:rPr>
              <a:t>（</a:t>
            </a:r>
            <a:r>
              <a:rPr lang="en-US" altLang="ja-JP" sz="1600" b="1" dirty="0">
                <a:solidFill>
                  <a:schemeClr val="bg1"/>
                </a:solidFill>
              </a:rPr>
              <a:t>PHP  + </a:t>
            </a:r>
            <a:r>
              <a:rPr lang="en-US" altLang="ja-JP" sz="1600" b="1" dirty="0" err="1">
                <a:solidFill>
                  <a:schemeClr val="bg1"/>
                </a:solidFill>
              </a:rPr>
              <a:t>Appache</a:t>
            </a:r>
            <a:r>
              <a:rPr lang="en-US" altLang="ja-JP" sz="1600" b="1" dirty="0">
                <a:solidFill>
                  <a:schemeClr val="bg1"/>
                </a:solidFill>
              </a:rPr>
              <a:t>) </a:t>
            </a:r>
          </a:p>
        </p:txBody>
      </p:sp>
      <p:sp>
        <p:nvSpPr>
          <p:cNvPr id="94" name="テキスト ボックス 128"/>
          <p:cNvSpPr txBox="1">
            <a:spLocks noChangeArrowheads="1"/>
          </p:cNvSpPr>
          <p:nvPr/>
        </p:nvSpPr>
        <p:spPr bwMode="auto">
          <a:xfrm>
            <a:off x="839788" y="5486400"/>
            <a:ext cx="12938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ＭＳ Ｐゴシック" pitchFamily="34" charset="-128"/>
              </a:defRPr>
            </a:lvl1pPr>
            <a:lvl2pPr marL="742950" indent="-285750" eaLnBrk="0" hangingPunct="0">
              <a:defRPr kumimoji="1" sz="2400">
                <a:solidFill>
                  <a:schemeClr val="tx1"/>
                </a:solidFill>
                <a:latin typeface="Times New Roman" pitchFamily="18" charset="0"/>
                <a:ea typeface="ＭＳ Ｐゴシック" pitchFamily="34" charset="-128"/>
              </a:defRPr>
            </a:lvl2pPr>
            <a:lvl3pPr marL="1143000" indent="-228600" eaLnBrk="0" hangingPunct="0">
              <a:defRPr kumimoji="1" sz="2400">
                <a:solidFill>
                  <a:schemeClr val="tx1"/>
                </a:solidFill>
                <a:latin typeface="Times New Roman" pitchFamily="18" charset="0"/>
                <a:ea typeface="ＭＳ Ｐゴシック" pitchFamily="34" charset="-128"/>
              </a:defRPr>
            </a:lvl3pPr>
            <a:lvl4pPr marL="1600200" indent="-228600" eaLnBrk="0" hangingPunct="0">
              <a:defRPr kumimoji="1" sz="2400">
                <a:solidFill>
                  <a:schemeClr val="tx1"/>
                </a:solidFill>
                <a:latin typeface="Times New Roman" pitchFamily="18" charset="0"/>
                <a:ea typeface="ＭＳ Ｐゴシック" pitchFamily="34" charset="-128"/>
              </a:defRPr>
            </a:lvl4pPr>
            <a:lvl5pPr marL="2057400" indent="-228600" eaLnBrk="0" hangingPunct="0">
              <a:defRPr kumimoji="1"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9pPr>
          </a:lstStyle>
          <a:p>
            <a:pPr eaLnBrk="1" hangingPunct="1"/>
            <a:r>
              <a:rPr lang="en-US" altLang="ja-JP" sz="1200" b="1"/>
              <a:t>NW Device</a:t>
            </a:r>
          </a:p>
        </p:txBody>
      </p:sp>
      <p:sp>
        <p:nvSpPr>
          <p:cNvPr id="95" name="テキスト ボックス 129"/>
          <p:cNvSpPr txBox="1">
            <a:spLocks noChangeArrowheads="1"/>
          </p:cNvSpPr>
          <p:nvPr/>
        </p:nvSpPr>
        <p:spPr bwMode="auto">
          <a:xfrm>
            <a:off x="525463" y="3048000"/>
            <a:ext cx="2336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ＭＳ Ｐゴシック" pitchFamily="34" charset="-128"/>
              </a:defRPr>
            </a:lvl1pPr>
            <a:lvl2pPr marL="742950" indent="-285750" eaLnBrk="0" hangingPunct="0">
              <a:defRPr kumimoji="1" sz="2400">
                <a:solidFill>
                  <a:schemeClr val="tx1"/>
                </a:solidFill>
                <a:latin typeface="Times New Roman" pitchFamily="18" charset="0"/>
                <a:ea typeface="ＭＳ Ｐゴシック" pitchFamily="34" charset="-128"/>
              </a:defRPr>
            </a:lvl2pPr>
            <a:lvl3pPr marL="1143000" indent="-228600" eaLnBrk="0" hangingPunct="0">
              <a:defRPr kumimoji="1" sz="2400">
                <a:solidFill>
                  <a:schemeClr val="tx1"/>
                </a:solidFill>
                <a:latin typeface="Times New Roman" pitchFamily="18" charset="0"/>
                <a:ea typeface="ＭＳ Ｐゴシック" pitchFamily="34" charset="-128"/>
              </a:defRPr>
            </a:lvl3pPr>
            <a:lvl4pPr marL="1600200" indent="-228600" eaLnBrk="0" hangingPunct="0">
              <a:defRPr kumimoji="1" sz="2400">
                <a:solidFill>
                  <a:schemeClr val="tx1"/>
                </a:solidFill>
                <a:latin typeface="Times New Roman" pitchFamily="18" charset="0"/>
                <a:ea typeface="ＭＳ Ｐゴシック" pitchFamily="34" charset="-128"/>
              </a:defRPr>
            </a:lvl4pPr>
            <a:lvl5pPr marL="2057400" indent="-228600" eaLnBrk="0" hangingPunct="0">
              <a:defRPr kumimoji="1"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9pPr>
          </a:lstStyle>
          <a:p>
            <a:pPr eaLnBrk="1" hangingPunct="1"/>
            <a:r>
              <a:rPr lang="en-US" altLang="ja-JP" sz="1600" b="1"/>
              <a:t>Zabbix agent installed server</a:t>
            </a:r>
          </a:p>
        </p:txBody>
      </p:sp>
      <p:sp>
        <p:nvSpPr>
          <p:cNvPr id="96" name="テキスト ボックス 130"/>
          <p:cNvSpPr txBox="1">
            <a:spLocks noChangeArrowheads="1"/>
          </p:cNvSpPr>
          <p:nvPr/>
        </p:nvSpPr>
        <p:spPr bwMode="auto">
          <a:xfrm>
            <a:off x="465138" y="4519613"/>
            <a:ext cx="2641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ＭＳ Ｐゴシック" pitchFamily="34" charset="-128"/>
              </a:defRPr>
            </a:lvl1pPr>
            <a:lvl2pPr marL="742950" indent="-285750" eaLnBrk="0" hangingPunct="0">
              <a:defRPr kumimoji="1" sz="2400">
                <a:solidFill>
                  <a:schemeClr val="tx1"/>
                </a:solidFill>
                <a:latin typeface="Times New Roman" pitchFamily="18" charset="0"/>
                <a:ea typeface="ＭＳ Ｐゴシック" pitchFamily="34" charset="-128"/>
              </a:defRPr>
            </a:lvl2pPr>
            <a:lvl3pPr marL="1143000" indent="-228600" eaLnBrk="0" hangingPunct="0">
              <a:defRPr kumimoji="1" sz="2400">
                <a:solidFill>
                  <a:schemeClr val="tx1"/>
                </a:solidFill>
                <a:latin typeface="Times New Roman" pitchFamily="18" charset="0"/>
                <a:ea typeface="ＭＳ Ｐゴシック" pitchFamily="34" charset="-128"/>
              </a:defRPr>
            </a:lvl3pPr>
            <a:lvl4pPr marL="1600200" indent="-228600" eaLnBrk="0" hangingPunct="0">
              <a:defRPr kumimoji="1" sz="2400">
                <a:solidFill>
                  <a:schemeClr val="tx1"/>
                </a:solidFill>
                <a:latin typeface="Times New Roman" pitchFamily="18" charset="0"/>
                <a:ea typeface="ＭＳ Ｐゴシック" pitchFamily="34" charset="-128"/>
              </a:defRPr>
            </a:lvl4pPr>
            <a:lvl5pPr marL="2057400" indent="-228600" eaLnBrk="0" hangingPunct="0">
              <a:defRPr kumimoji="1"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9pPr>
          </a:lstStyle>
          <a:p>
            <a:pPr eaLnBrk="1" hangingPunct="1"/>
            <a:r>
              <a:rPr lang="en-US" altLang="ja-JP" sz="1600" b="1"/>
              <a:t>Zabbix agent not installed server</a:t>
            </a:r>
          </a:p>
        </p:txBody>
      </p:sp>
      <p:sp>
        <p:nvSpPr>
          <p:cNvPr id="97" name="角丸四角形 131"/>
          <p:cNvSpPr/>
          <p:nvPr/>
        </p:nvSpPr>
        <p:spPr>
          <a:xfrm>
            <a:off x="1028700" y="2552700"/>
            <a:ext cx="1028700" cy="342900"/>
          </a:xfrm>
          <a:prstGeom prst="roundRect">
            <a:avLst/>
          </a:prstGeom>
          <a:solidFill>
            <a:srgbClr val="FF66FF"/>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98" name="テキスト ボックス 90"/>
          <p:cNvSpPr txBox="1">
            <a:spLocks noChangeArrowheads="1"/>
          </p:cNvSpPr>
          <p:nvPr/>
        </p:nvSpPr>
        <p:spPr bwMode="auto">
          <a:xfrm>
            <a:off x="1041400" y="2590800"/>
            <a:ext cx="11303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ＭＳ Ｐゴシック" pitchFamily="34" charset="-128"/>
              </a:defRPr>
            </a:lvl1pPr>
            <a:lvl2pPr marL="742950" indent="-285750" eaLnBrk="0" hangingPunct="0">
              <a:defRPr kumimoji="1" sz="2400">
                <a:solidFill>
                  <a:schemeClr val="tx1"/>
                </a:solidFill>
                <a:latin typeface="Times New Roman" pitchFamily="18" charset="0"/>
                <a:ea typeface="ＭＳ Ｐゴシック" pitchFamily="34" charset="-128"/>
              </a:defRPr>
            </a:lvl2pPr>
            <a:lvl3pPr marL="1143000" indent="-228600" eaLnBrk="0" hangingPunct="0">
              <a:defRPr kumimoji="1" sz="2400">
                <a:solidFill>
                  <a:schemeClr val="tx1"/>
                </a:solidFill>
                <a:latin typeface="Times New Roman" pitchFamily="18" charset="0"/>
                <a:ea typeface="ＭＳ Ｐゴシック" pitchFamily="34" charset="-128"/>
              </a:defRPr>
            </a:lvl3pPr>
            <a:lvl4pPr marL="1600200" indent="-228600" eaLnBrk="0" hangingPunct="0">
              <a:defRPr kumimoji="1" sz="2400">
                <a:solidFill>
                  <a:schemeClr val="tx1"/>
                </a:solidFill>
                <a:latin typeface="Times New Roman" pitchFamily="18" charset="0"/>
                <a:ea typeface="ＭＳ Ｐゴシック" pitchFamily="34" charset="-128"/>
              </a:defRPr>
            </a:lvl4pPr>
            <a:lvl5pPr marL="2057400" indent="-228600" eaLnBrk="0" hangingPunct="0">
              <a:defRPr kumimoji="1"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9pPr>
          </a:lstStyle>
          <a:p>
            <a:pPr eaLnBrk="1" hangingPunct="1"/>
            <a:r>
              <a:rPr lang="en-US" altLang="ja-JP" sz="1600" b="1">
                <a:solidFill>
                  <a:schemeClr val="bg1"/>
                </a:solidFill>
              </a:rPr>
              <a:t>Zabbix Agent</a:t>
            </a:r>
          </a:p>
        </p:txBody>
      </p:sp>
      <p:sp>
        <p:nvSpPr>
          <p:cNvPr id="99" name="上下矢印 136"/>
          <p:cNvSpPr/>
          <p:nvPr/>
        </p:nvSpPr>
        <p:spPr>
          <a:xfrm rot="2911974">
            <a:off x="2540001" y="4330700"/>
            <a:ext cx="347662" cy="941387"/>
          </a:xfrm>
          <a:prstGeom prst="upDownArrow">
            <a:avLst/>
          </a:prstGeom>
          <a:solidFill>
            <a:srgbClr val="FF0000"/>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00" name="上下矢印 137"/>
          <p:cNvSpPr/>
          <p:nvPr/>
        </p:nvSpPr>
        <p:spPr>
          <a:xfrm rot="6754457">
            <a:off x="2290763" y="2116137"/>
            <a:ext cx="349250" cy="1101725"/>
          </a:xfrm>
          <a:prstGeom prst="upDownArrow">
            <a:avLst/>
          </a:prstGeom>
          <a:solidFill>
            <a:srgbClr val="FF0000"/>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01" name="上下矢印 138"/>
          <p:cNvSpPr/>
          <p:nvPr/>
        </p:nvSpPr>
        <p:spPr>
          <a:xfrm rot="3935017">
            <a:off x="2388393" y="3221832"/>
            <a:ext cx="347663" cy="1060450"/>
          </a:xfrm>
          <a:prstGeom prst="upDownArrow">
            <a:avLst/>
          </a:prstGeom>
          <a:solidFill>
            <a:srgbClr val="FF0000"/>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02" name="上下矢印 139"/>
          <p:cNvSpPr/>
          <p:nvPr/>
        </p:nvSpPr>
        <p:spPr>
          <a:xfrm rot="5400000">
            <a:off x="6284119" y="2140744"/>
            <a:ext cx="347662" cy="876300"/>
          </a:xfrm>
          <a:prstGeom prst="upDownArrow">
            <a:avLst/>
          </a:prstGeom>
          <a:solidFill>
            <a:srgbClr val="FF0000"/>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03" name="下カーブ矢印 144"/>
          <p:cNvSpPr/>
          <p:nvPr/>
        </p:nvSpPr>
        <p:spPr>
          <a:xfrm rot="317860">
            <a:off x="4038600" y="3225800"/>
            <a:ext cx="965200" cy="457200"/>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chemeClr val="tx1"/>
              </a:solidFill>
            </a:endParaRPr>
          </a:p>
        </p:txBody>
      </p:sp>
      <p:sp>
        <p:nvSpPr>
          <p:cNvPr id="104" name="テキスト ボックス 145"/>
          <p:cNvSpPr txBox="1"/>
          <p:nvPr/>
        </p:nvSpPr>
        <p:spPr>
          <a:xfrm>
            <a:off x="6112116" y="1803400"/>
            <a:ext cx="2225954" cy="353943"/>
          </a:xfrm>
          <a:prstGeom prst="rect">
            <a:avLst/>
          </a:prstGeom>
          <a:noFill/>
        </p:spPr>
        <p:txBody>
          <a:bodyPr wrap="square">
            <a:spAutoFit/>
          </a:bodyPr>
          <a:lstStyle>
            <a:lvl1pPr eaLnBrk="0" hangingPunct="0">
              <a:defRPr kumimoji="1" sz="2400">
                <a:solidFill>
                  <a:schemeClr val="tx1"/>
                </a:solidFill>
                <a:latin typeface="Times New Roman" pitchFamily="18" charset="0"/>
                <a:ea typeface="ＭＳ Ｐゴシック" pitchFamily="34" charset="-128"/>
              </a:defRPr>
            </a:lvl1pPr>
            <a:lvl2pPr marL="742950" indent="-285750" eaLnBrk="0" hangingPunct="0">
              <a:defRPr kumimoji="1" sz="2400">
                <a:solidFill>
                  <a:schemeClr val="tx1"/>
                </a:solidFill>
                <a:latin typeface="Times New Roman" pitchFamily="18" charset="0"/>
                <a:ea typeface="ＭＳ Ｐゴシック" pitchFamily="34" charset="-128"/>
              </a:defRPr>
            </a:lvl2pPr>
            <a:lvl3pPr marL="1143000" indent="-228600" eaLnBrk="0" hangingPunct="0">
              <a:defRPr kumimoji="1" sz="2400">
                <a:solidFill>
                  <a:schemeClr val="tx1"/>
                </a:solidFill>
                <a:latin typeface="Times New Roman" pitchFamily="18" charset="0"/>
                <a:ea typeface="ＭＳ Ｐゴシック" pitchFamily="34" charset="-128"/>
              </a:defRPr>
            </a:lvl3pPr>
            <a:lvl4pPr marL="1600200" indent="-228600" eaLnBrk="0" hangingPunct="0">
              <a:defRPr kumimoji="1" sz="2400">
                <a:solidFill>
                  <a:schemeClr val="tx1"/>
                </a:solidFill>
                <a:latin typeface="Times New Roman" pitchFamily="18" charset="0"/>
                <a:ea typeface="ＭＳ Ｐゴシック" pitchFamily="34" charset="-128"/>
              </a:defRPr>
            </a:lvl4pPr>
            <a:lvl5pPr marL="2057400" indent="-228600" eaLnBrk="0" hangingPunct="0">
              <a:defRPr kumimoji="1"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9pPr>
          </a:lstStyle>
          <a:p>
            <a:pPr eaLnBrk="1" hangingPunct="1"/>
            <a:r>
              <a:rPr lang="en-US" altLang="ja-JP" sz="1700" dirty="0"/>
              <a:t>Display, </a:t>
            </a:r>
            <a:r>
              <a:rPr lang="en-US" altLang="ja-JP" sz="1700" dirty="0" err="1" smtClean="0"/>
              <a:t>Configration</a:t>
            </a:r>
            <a:endParaRPr lang="en-US" altLang="ja-JP" sz="1700" dirty="0"/>
          </a:p>
        </p:txBody>
      </p:sp>
      <p:sp>
        <p:nvSpPr>
          <p:cNvPr id="105" name="爆発 1 146"/>
          <p:cNvSpPr/>
          <p:nvPr/>
        </p:nvSpPr>
        <p:spPr>
          <a:xfrm>
            <a:off x="6807200" y="2781300"/>
            <a:ext cx="330200" cy="241300"/>
          </a:xfrm>
          <a:prstGeom prst="irregularSeal1">
            <a:avLst/>
          </a:prstGeom>
          <a:solidFill>
            <a:srgbClr val="FF66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06" name="上下矢印 147"/>
          <p:cNvSpPr/>
          <p:nvPr/>
        </p:nvSpPr>
        <p:spPr>
          <a:xfrm rot="6314581">
            <a:off x="5386388" y="3195638"/>
            <a:ext cx="347662" cy="2944812"/>
          </a:xfrm>
          <a:prstGeom prst="upDownArrow">
            <a:avLst/>
          </a:prstGeom>
          <a:solidFill>
            <a:srgbClr val="FF0000"/>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grpSp>
        <p:nvGrpSpPr>
          <p:cNvPr id="107" name="グループ化 158"/>
          <p:cNvGrpSpPr>
            <a:grpSpLocks/>
          </p:cNvGrpSpPr>
          <p:nvPr/>
        </p:nvGrpSpPr>
        <p:grpSpPr bwMode="auto">
          <a:xfrm>
            <a:off x="6629400" y="4508500"/>
            <a:ext cx="342900" cy="190500"/>
            <a:chOff x="5435600" y="5334000"/>
            <a:chExt cx="1016000" cy="355600"/>
          </a:xfrm>
        </p:grpSpPr>
        <p:sp>
          <p:nvSpPr>
            <p:cNvPr id="108" name="正方形/長方形 148"/>
            <p:cNvSpPr/>
            <p:nvPr/>
          </p:nvSpPr>
          <p:spPr>
            <a:xfrm>
              <a:off x="5459120" y="5334000"/>
              <a:ext cx="992480" cy="355600"/>
            </a:xfrm>
            <a:prstGeom prst="rect">
              <a:avLst/>
            </a:prstGeom>
            <a:solidFill>
              <a:srgbClr val="FFC000"/>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cxnSp>
          <p:nvCxnSpPr>
            <p:cNvPr id="109" name="直線コネクタ 152"/>
            <p:cNvCxnSpPr>
              <a:endCxn id="108" idx="2"/>
            </p:cNvCxnSpPr>
            <p:nvPr/>
          </p:nvCxnSpPr>
          <p:spPr>
            <a:xfrm>
              <a:off x="5435600" y="5345853"/>
              <a:ext cx="522113" cy="343747"/>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0" name="直線コネクタ 155"/>
            <p:cNvCxnSpPr>
              <a:endCxn id="108" idx="2"/>
            </p:cNvCxnSpPr>
            <p:nvPr/>
          </p:nvCxnSpPr>
          <p:spPr>
            <a:xfrm flipH="1">
              <a:off x="5957713" y="5334000"/>
              <a:ext cx="442148" cy="355600"/>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11" name="テキスト ボックス 161"/>
          <p:cNvSpPr txBox="1"/>
          <p:nvPr/>
        </p:nvSpPr>
        <p:spPr>
          <a:xfrm>
            <a:off x="4876800" y="5016500"/>
            <a:ext cx="1765300" cy="323165"/>
          </a:xfrm>
          <a:prstGeom prst="rect">
            <a:avLst/>
          </a:prstGeom>
          <a:noFill/>
        </p:spPr>
        <p:txBody>
          <a:bodyPr wrap="square">
            <a:spAutoFit/>
          </a:bodyPr>
          <a:lstStyle>
            <a:lvl1pPr eaLnBrk="0" hangingPunct="0">
              <a:defRPr kumimoji="1" sz="2400">
                <a:solidFill>
                  <a:schemeClr val="tx1"/>
                </a:solidFill>
                <a:latin typeface="Times New Roman" pitchFamily="18" charset="0"/>
                <a:ea typeface="ＭＳ Ｐゴシック" pitchFamily="34" charset="-128"/>
              </a:defRPr>
            </a:lvl1pPr>
            <a:lvl2pPr marL="742950" indent="-285750" eaLnBrk="0" hangingPunct="0">
              <a:defRPr kumimoji="1" sz="2400">
                <a:solidFill>
                  <a:schemeClr val="tx1"/>
                </a:solidFill>
                <a:latin typeface="Times New Roman" pitchFamily="18" charset="0"/>
                <a:ea typeface="ＭＳ Ｐゴシック" pitchFamily="34" charset="-128"/>
              </a:defRPr>
            </a:lvl2pPr>
            <a:lvl3pPr marL="1143000" indent="-228600" eaLnBrk="0" hangingPunct="0">
              <a:defRPr kumimoji="1" sz="2400">
                <a:solidFill>
                  <a:schemeClr val="tx1"/>
                </a:solidFill>
                <a:latin typeface="Times New Roman" pitchFamily="18" charset="0"/>
                <a:ea typeface="ＭＳ Ｐゴシック" pitchFamily="34" charset="-128"/>
              </a:defRPr>
            </a:lvl3pPr>
            <a:lvl4pPr marL="1600200" indent="-228600" eaLnBrk="0" hangingPunct="0">
              <a:defRPr kumimoji="1" sz="2400">
                <a:solidFill>
                  <a:schemeClr val="tx1"/>
                </a:solidFill>
                <a:latin typeface="Times New Roman" pitchFamily="18" charset="0"/>
                <a:ea typeface="ＭＳ Ｐゴシック" pitchFamily="34" charset="-128"/>
              </a:defRPr>
            </a:lvl4pPr>
            <a:lvl5pPr marL="2057400" indent="-228600" eaLnBrk="0" hangingPunct="0">
              <a:defRPr kumimoji="1"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9pPr>
          </a:lstStyle>
          <a:p>
            <a:pPr eaLnBrk="1" hangingPunct="1"/>
            <a:r>
              <a:rPr lang="en-US" altLang="ja-JP" sz="1500" dirty="0"/>
              <a:t>Notice of Incident</a:t>
            </a:r>
          </a:p>
        </p:txBody>
      </p:sp>
      <p:sp>
        <p:nvSpPr>
          <p:cNvPr id="112" name="テキスト ボックス 162"/>
          <p:cNvSpPr txBox="1"/>
          <p:nvPr/>
        </p:nvSpPr>
        <p:spPr>
          <a:xfrm>
            <a:off x="2552700" y="5003800"/>
            <a:ext cx="1541210" cy="553998"/>
          </a:xfrm>
          <a:prstGeom prst="rect">
            <a:avLst/>
          </a:prstGeom>
          <a:noFill/>
        </p:spPr>
        <p:txBody>
          <a:bodyPr wrap="square">
            <a:spAutoFit/>
          </a:bodyPr>
          <a:lstStyle>
            <a:lvl1pPr eaLnBrk="0" hangingPunct="0">
              <a:defRPr kumimoji="1" sz="2400">
                <a:solidFill>
                  <a:schemeClr val="tx1"/>
                </a:solidFill>
                <a:latin typeface="Times New Roman" pitchFamily="18" charset="0"/>
                <a:ea typeface="ＭＳ Ｐゴシック" pitchFamily="34" charset="-128"/>
              </a:defRPr>
            </a:lvl1pPr>
            <a:lvl2pPr marL="742950" indent="-285750" eaLnBrk="0" hangingPunct="0">
              <a:defRPr kumimoji="1" sz="2400">
                <a:solidFill>
                  <a:schemeClr val="tx1"/>
                </a:solidFill>
                <a:latin typeface="Times New Roman" pitchFamily="18" charset="0"/>
                <a:ea typeface="ＭＳ Ｐゴシック" pitchFamily="34" charset="-128"/>
              </a:defRPr>
            </a:lvl2pPr>
            <a:lvl3pPr marL="1143000" indent="-228600" eaLnBrk="0" hangingPunct="0">
              <a:defRPr kumimoji="1" sz="2400">
                <a:solidFill>
                  <a:schemeClr val="tx1"/>
                </a:solidFill>
                <a:latin typeface="Times New Roman" pitchFamily="18" charset="0"/>
                <a:ea typeface="ＭＳ Ｐゴシック" pitchFamily="34" charset="-128"/>
              </a:defRPr>
            </a:lvl3pPr>
            <a:lvl4pPr marL="1600200" indent="-228600" eaLnBrk="0" hangingPunct="0">
              <a:defRPr kumimoji="1" sz="2400">
                <a:solidFill>
                  <a:schemeClr val="tx1"/>
                </a:solidFill>
                <a:latin typeface="Times New Roman" pitchFamily="18" charset="0"/>
                <a:ea typeface="ＭＳ Ｐゴシック" pitchFamily="34" charset="-128"/>
              </a:defRPr>
            </a:lvl4pPr>
            <a:lvl5pPr marL="2057400" indent="-228600" eaLnBrk="0" hangingPunct="0">
              <a:defRPr kumimoji="1"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9pPr>
          </a:lstStyle>
          <a:p>
            <a:pPr eaLnBrk="1" hangingPunct="1"/>
            <a:r>
              <a:rPr lang="en-US" altLang="ja-JP" sz="1500" dirty="0"/>
              <a:t>SNMP &amp;</a:t>
            </a:r>
          </a:p>
          <a:p>
            <a:pPr eaLnBrk="1" hangingPunct="1"/>
            <a:r>
              <a:rPr lang="en-US" altLang="ja-JP" sz="1500" dirty="0"/>
              <a:t> SNMP Trap</a:t>
            </a:r>
          </a:p>
        </p:txBody>
      </p:sp>
      <p:sp>
        <p:nvSpPr>
          <p:cNvPr id="113" name="テキスト ボックス 163"/>
          <p:cNvSpPr txBox="1"/>
          <p:nvPr/>
        </p:nvSpPr>
        <p:spPr>
          <a:xfrm>
            <a:off x="1916566" y="3364638"/>
            <a:ext cx="1200319" cy="1077218"/>
          </a:xfrm>
          <a:prstGeom prst="rect">
            <a:avLst/>
          </a:prstGeom>
          <a:noFill/>
        </p:spPr>
        <p:txBody>
          <a:bodyPr wrap="square">
            <a:spAutoFit/>
          </a:bodyPr>
          <a:lstStyle>
            <a:lvl1pPr eaLnBrk="0" hangingPunct="0">
              <a:defRPr kumimoji="1" sz="2400">
                <a:solidFill>
                  <a:schemeClr val="tx1"/>
                </a:solidFill>
                <a:latin typeface="Times New Roman" pitchFamily="18" charset="0"/>
                <a:ea typeface="ＭＳ Ｐゴシック" pitchFamily="34" charset="-128"/>
              </a:defRPr>
            </a:lvl1pPr>
            <a:lvl2pPr marL="742950" indent="-285750" eaLnBrk="0" hangingPunct="0">
              <a:defRPr kumimoji="1" sz="2400">
                <a:solidFill>
                  <a:schemeClr val="tx1"/>
                </a:solidFill>
                <a:latin typeface="Times New Roman" pitchFamily="18" charset="0"/>
                <a:ea typeface="ＭＳ Ｐゴシック" pitchFamily="34" charset="-128"/>
              </a:defRPr>
            </a:lvl2pPr>
            <a:lvl3pPr marL="1143000" indent="-228600" eaLnBrk="0" hangingPunct="0">
              <a:defRPr kumimoji="1" sz="2400">
                <a:solidFill>
                  <a:schemeClr val="tx1"/>
                </a:solidFill>
                <a:latin typeface="Times New Roman" pitchFamily="18" charset="0"/>
                <a:ea typeface="ＭＳ Ｐゴシック" pitchFamily="34" charset="-128"/>
              </a:defRPr>
            </a:lvl3pPr>
            <a:lvl4pPr marL="1600200" indent="-228600" eaLnBrk="0" hangingPunct="0">
              <a:defRPr kumimoji="1" sz="2400">
                <a:solidFill>
                  <a:schemeClr val="tx1"/>
                </a:solidFill>
                <a:latin typeface="Times New Roman" pitchFamily="18" charset="0"/>
                <a:ea typeface="ＭＳ Ｐゴシック" pitchFamily="34" charset="-128"/>
              </a:defRPr>
            </a:lvl4pPr>
            <a:lvl5pPr marL="2057400" indent="-228600" eaLnBrk="0" hangingPunct="0">
              <a:defRPr kumimoji="1"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9pPr>
          </a:lstStyle>
          <a:p>
            <a:pPr eaLnBrk="1" hangingPunct="1"/>
            <a:r>
              <a:rPr lang="en-US" altLang="ja-JP" sz="1600" dirty="0"/>
              <a:t>Ping Monitoring</a:t>
            </a:r>
          </a:p>
          <a:p>
            <a:pPr eaLnBrk="1" hangingPunct="1"/>
            <a:r>
              <a:rPr lang="en-US" altLang="ja-JP" sz="1600" dirty="0"/>
              <a:t>SSH Monitoring</a:t>
            </a:r>
          </a:p>
        </p:txBody>
      </p:sp>
      <p:sp>
        <p:nvSpPr>
          <p:cNvPr id="114" name="上下矢印 168"/>
          <p:cNvSpPr/>
          <p:nvPr/>
        </p:nvSpPr>
        <p:spPr>
          <a:xfrm>
            <a:off x="5140325" y="3111500"/>
            <a:ext cx="349250" cy="539750"/>
          </a:xfrm>
          <a:prstGeom prst="upDownArrow">
            <a:avLst/>
          </a:prstGeom>
          <a:solidFill>
            <a:srgbClr val="FF0000"/>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pic>
        <p:nvPicPr>
          <p:cNvPr id="115" name="図 169" descr="3.wm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77138" y="4572000"/>
            <a:ext cx="576262"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05650" y="2362200"/>
            <a:ext cx="488950" cy="3825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17" name="Picture 2" descr="C:\Documents and Settings\okishima\Local Settings\Temporary Internet Files\Content.IE5\FM9Z5YTJ\MC90043475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66000" y="2476500"/>
            <a:ext cx="1778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8" name="Group 659"/>
          <p:cNvGrpSpPr>
            <a:grpSpLocks/>
          </p:cNvGrpSpPr>
          <p:nvPr/>
        </p:nvGrpSpPr>
        <p:grpSpPr bwMode="auto">
          <a:xfrm>
            <a:off x="6438900" y="5308600"/>
            <a:ext cx="603250" cy="660400"/>
            <a:chOff x="3891" y="3163"/>
            <a:chExt cx="393" cy="692"/>
          </a:xfrm>
        </p:grpSpPr>
        <p:grpSp>
          <p:nvGrpSpPr>
            <p:cNvPr id="119" name="Group 626"/>
            <p:cNvGrpSpPr>
              <a:grpSpLocks/>
            </p:cNvGrpSpPr>
            <p:nvPr/>
          </p:nvGrpSpPr>
          <p:grpSpPr bwMode="auto">
            <a:xfrm>
              <a:off x="3891" y="3163"/>
              <a:ext cx="393" cy="692"/>
              <a:chOff x="3891" y="3158"/>
              <a:chExt cx="393" cy="692"/>
            </a:xfrm>
          </p:grpSpPr>
          <p:grpSp>
            <p:nvGrpSpPr>
              <p:cNvPr id="133" name="Group 627"/>
              <p:cNvGrpSpPr>
                <a:grpSpLocks/>
              </p:cNvGrpSpPr>
              <p:nvPr/>
            </p:nvGrpSpPr>
            <p:grpSpPr bwMode="auto">
              <a:xfrm>
                <a:off x="4209" y="3430"/>
                <a:ext cx="75" cy="136"/>
                <a:chOff x="4344" y="3430"/>
                <a:chExt cx="234" cy="424"/>
              </a:xfrm>
            </p:grpSpPr>
            <p:sp>
              <p:nvSpPr>
                <p:cNvPr id="142" name="Freeform 628"/>
                <p:cNvSpPr>
                  <a:spLocks/>
                </p:cNvSpPr>
                <p:nvPr/>
              </p:nvSpPr>
              <p:spPr bwMode="auto">
                <a:xfrm>
                  <a:off x="4344" y="3432"/>
                  <a:ext cx="234" cy="422"/>
                </a:xfrm>
                <a:custGeom>
                  <a:avLst/>
                  <a:gdLst>
                    <a:gd name="T0" fmla="*/ 0 w 234"/>
                    <a:gd name="T1" fmla="*/ 408 h 422"/>
                    <a:gd name="T2" fmla="*/ 22 w 234"/>
                    <a:gd name="T3" fmla="*/ 422 h 422"/>
                    <a:gd name="T4" fmla="*/ 180 w 234"/>
                    <a:gd name="T5" fmla="*/ 422 h 422"/>
                    <a:gd name="T6" fmla="*/ 234 w 234"/>
                    <a:gd name="T7" fmla="*/ 20 h 422"/>
                    <a:gd name="T8" fmla="*/ 222 w 234"/>
                    <a:gd name="T9" fmla="*/ 0 h 422"/>
                    <a:gd name="T10" fmla="*/ 72 w 234"/>
                    <a:gd name="T11" fmla="*/ 8 h 422"/>
                    <a:gd name="T12" fmla="*/ 0 w 234"/>
                    <a:gd name="T13" fmla="*/ 408 h 422"/>
                    <a:gd name="T14" fmla="*/ 0 60000 65536"/>
                    <a:gd name="T15" fmla="*/ 0 60000 65536"/>
                    <a:gd name="T16" fmla="*/ 0 60000 65536"/>
                    <a:gd name="T17" fmla="*/ 0 60000 65536"/>
                    <a:gd name="T18" fmla="*/ 0 60000 65536"/>
                    <a:gd name="T19" fmla="*/ 0 60000 65536"/>
                    <a:gd name="T20" fmla="*/ 0 60000 65536"/>
                    <a:gd name="T21" fmla="*/ 0 w 234"/>
                    <a:gd name="T22" fmla="*/ 0 h 422"/>
                    <a:gd name="T23" fmla="*/ 234 w 234"/>
                    <a:gd name="T24" fmla="*/ 422 h 4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4" h="422">
                      <a:moveTo>
                        <a:pt x="0" y="408"/>
                      </a:moveTo>
                      <a:lnTo>
                        <a:pt x="22" y="422"/>
                      </a:lnTo>
                      <a:lnTo>
                        <a:pt x="180" y="422"/>
                      </a:lnTo>
                      <a:lnTo>
                        <a:pt x="234" y="20"/>
                      </a:lnTo>
                      <a:lnTo>
                        <a:pt x="222" y="0"/>
                      </a:lnTo>
                      <a:lnTo>
                        <a:pt x="72" y="8"/>
                      </a:lnTo>
                      <a:lnTo>
                        <a:pt x="0" y="408"/>
                      </a:lnTo>
                      <a:close/>
                    </a:path>
                  </a:pathLst>
                </a:custGeom>
                <a:solidFill>
                  <a:srgbClr val="333333"/>
                </a:solidFill>
                <a:ln w="38100">
                  <a:solidFill>
                    <a:srgbClr val="333333"/>
                  </a:solidFill>
                  <a:round/>
                  <a:headEnd/>
                  <a:tailEnd/>
                </a:ln>
              </p:spPr>
              <p:txBody>
                <a:bodyPr/>
                <a:lstStyle/>
                <a:p>
                  <a:endParaRPr lang="en-US"/>
                </a:p>
              </p:txBody>
            </p:sp>
            <p:sp>
              <p:nvSpPr>
                <p:cNvPr id="143" name="AutoShape 629"/>
                <p:cNvSpPr>
                  <a:spLocks noChangeArrowheads="1"/>
                </p:cNvSpPr>
                <p:nvPr/>
              </p:nvSpPr>
              <p:spPr bwMode="auto">
                <a:xfrm>
                  <a:off x="4345" y="3430"/>
                  <a:ext cx="227" cy="408"/>
                </a:xfrm>
                <a:prstGeom prst="parallelogram">
                  <a:avLst>
                    <a:gd name="adj" fmla="val 25000"/>
                  </a:avLst>
                </a:prstGeom>
                <a:solidFill>
                  <a:srgbClr val="333333"/>
                </a:solidFill>
                <a:ln w="38100">
                  <a:solidFill>
                    <a:srgbClr val="333333"/>
                  </a:solidFill>
                  <a:miter lim="800000"/>
                  <a:headEnd/>
                  <a:tailEnd/>
                </a:ln>
              </p:spPr>
              <p:txBody>
                <a:bodyPr wrap="none" anchor="ctr"/>
                <a:lstStyle/>
                <a:p>
                  <a:endParaRPr lang="ja-JP" altLang="en-US"/>
                </a:p>
              </p:txBody>
            </p:sp>
            <p:sp>
              <p:nvSpPr>
                <p:cNvPr id="144" name="AutoShape 630"/>
                <p:cNvSpPr>
                  <a:spLocks noChangeArrowheads="1"/>
                </p:cNvSpPr>
                <p:nvPr/>
              </p:nvSpPr>
              <p:spPr bwMode="auto">
                <a:xfrm>
                  <a:off x="4390" y="3442"/>
                  <a:ext cx="164" cy="182"/>
                </a:xfrm>
                <a:prstGeom prst="parallelogram">
                  <a:avLst>
                    <a:gd name="adj" fmla="val 15384"/>
                  </a:avLst>
                </a:prstGeom>
                <a:solidFill>
                  <a:srgbClr val="333333"/>
                </a:solidFill>
                <a:ln w="38100">
                  <a:solidFill>
                    <a:srgbClr val="333333"/>
                  </a:solidFill>
                  <a:miter lim="800000"/>
                  <a:headEnd/>
                  <a:tailEnd/>
                </a:ln>
              </p:spPr>
              <p:txBody>
                <a:bodyPr wrap="none" anchor="ctr"/>
                <a:lstStyle/>
                <a:p>
                  <a:endParaRPr lang="ja-JP" altLang="en-US"/>
                </a:p>
              </p:txBody>
            </p:sp>
          </p:grpSp>
          <p:sp>
            <p:nvSpPr>
              <p:cNvPr id="134" name="Freeform 631"/>
              <p:cNvSpPr>
                <a:spLocks/>
              </p:cNvSpPr>
              <p:nvPr/>
            </p:nvSpPr>
            <p:spPr bwMode="auto">
              <a:xfrm>
                <a:off x="3891" y="3442"/>
                <a:ext cx="362" cy="408"/>
              </a:xfrm>
              <a:custGeom>
                <a:avLst/>
                <a:gdLst>
                  <a:gd name="T0" fmla="*/ 1 w 541"/>
                  <a:gd name="T1" fmla="*/ 1 h 683"/>
                  <a:gd name="T2" fmla="*/ 1 w 541"/>
                  <a:gd name="T3" fmla="*/ 1 h 683"/>
                  <a:gd name="T4" fmla="*/ 1 w 541"/>
                  <a:gd name="T5" fmla="*/ 1 h 683"/>
                  <a:gd name="T6" fmla="*/ 1 w 541"/>
                  <a:gd name="T7" fmla="*/ 1 h 683"/>
                  <a:gd name="T8" fmla="*/ 1 w 541"/>
                  <a:gd name="T9" fmla="*/ 1 h 683"/>
                  <a:gd name="T10" fmla="*/ 1 w 541"/>
                  <a:gd name="T11" fmla="*/ 1 h 683"/>
                  <a:gd name="T12" fmla="*/ 1 w 541"/>
                  <a:gd name="T13" fmla="*/ 1 h 683"/>
                  <a:gd name="T14" fmla="*/ 0 60000 65536"/>
                  <a:gd name="T15" fmla="*/ 0 60000 65536"/>
                  <a:gd name="T16" fmla="*/ 0 60000 65536"/>
                  <a:gd name="T17" fmla="*/ 0 60000 65536"/>
                  <a:gd name="T18" fmla="*/ 0 60000 65536"/>
                  <a:gd name="T19" fmla="*/ 0 60000 65536"/>
                  <a:gd name="T20" fmla="*/ 0 60000 65536"/>
                  <a:gd name="T21" fmla="*/ 0 w 541"/>
                  <a:gd name="T22" fmla="*/ 0 h 683"/>
                  <a:gd name="T23" fmla="*/ 541 w 541"/>
                  <a:gd name="T24" fmla="*/ 683 h 6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1" h="683">
                    <a:moveTo>
                      <a:pt x="80" y="94"/>
                    </a:moveTo>
                    <a:cubicBezTo>
                      <a:pt x="122" y="0"/>
                      <a:pt x="220" y="3"/>
                      <a:pt x="284" y="3"/>
                    </a:cubicBezTo>
                    <a:cubicBezTo>
                      <a:pt x="348" y="3"/>
                      <a:pt x="427" y="0"/>
                      <a:pt x="465" y="94"/>
                    </a:cubicBezTo>
                    <a:cubicBezTo>
                      <a:pt x="503" y="188"/>
                      <a:pt x="541" y="472"/>
                      <a:pt x="511" y="570"/>
                    </a:cubicBezTo>
                    <a:cubicBezTo>
                      <a:pt x="481" y="668"/>
                      <a:pt x="363" y="683"/>
                      <a:pt x="284" y="683"/>
                    </a:cubicBezTo>
                    <a:cubicBezTo>
                      <a:pt x="205" y="683"/>
                      <a:pt x="68" y="668"/>
                      <a:pt x="34" y="570"/>
                    </a:cubicBezTo>
                    <a:cubicBezTo>
                      <a:pt x="0" y="472"/>
                      <a:pt x="38" y="188"/>
                      <a:pt x="80" y="94"/>
                    </a:cubicBezTo>
                    <a:close/>
                  </a:path>
                </a:pathLst>
              </a:custGeom>
              <a:solidFill>
                <a:srgbClr val="333333"/>
              </a:solidFill>
              <a:ln w="38100" cap="flat" cmpd="sng">
                <a:solidFill>
                  <a:srgbClr val="333333"/>
                </a:solidFill>
                <a:prstDash val="solid"/>
                <a:round/>
                <a:headEnd/>
                <a:tailEnd/>
              </a:ln>
            </p:spPr>
            <p:txBody>
              <a:bodyPr/>
              <a:lstStyle/>
              <a:p>
                <a:endParaRPr lang="en-US"/>
              </a:p>
            </p:txBody>
          </p:sp>
          <p:sp>
            <p:nvSpPr>
              <p:cNvPr id="135" name="Oval 632"/>
              <p:cNvSpPr>
                <a:spLocks noChangeArrowheads="1"/>
              </p:cNvSpPr>
              <p:nvPr/>
            </p:nvSpPr>
            <p:spPr bwMode="auto">
              <a:xfrm>
                <a:off x="4090" y="3460"/>
                <a:ext cx="105" cy="104"/>
              </a:xfrm>
              <a:prstGeom prst="ellipse">
                <a:avLst/>
              </a:prstGeom>
              <a:solidFill>
                <a:srgbClr val="333333"/>
              </a:solidFill>
              <a:ln w="38100" algn="ctr">
                <a:solidFill>
                  <a:srgbClr val="333333"/>
                </a:solidFill>
                <a:round/>
                <a:headEnd/>
                <a:tailEnd/>
              </a:ln>
            </p:spPr>
            <p:txBody>
              <a:bodyPr wrap="none" anchor="ctr"/>
              <a:lstStyle/>
              <a:p>
                <a:endParaRPr lang="ja-JP" altLang="en-US"/>
              </a:p>
            </p:txBody>
          </p:sp>
          <p:grpSp>
            <p:nvGrpSpPr>
              <p:cNvPr id="136" name="Group 633"/>
              <p:cNvGrpSpPr>
                <a:grpSpLocks/>
              </p:cNvGrpSpPr>
              <p:nvPr/>
            </p:nvGrpSpPr>
            <p:grpSpPr bwMode="auto">
              <a:xfrm rot="900000">
                <a:off x="3936" y="3158"/>
                <a:ext cx="285" cy="321"/>
                <a:chOff x="3910" y="3159"/>
                <a:chExt cx="285" cy="321"/>
              </a:xfrm>
            </p:grpSpPr>
            <p:sp>
              <p:nvSpPr>
                <p:cNvPr id="137" name="Oval 634"/>
                <p:cNvSpPr>
                  <a:spLocks noChangeArrowheads="1"/>
                </p:cNvSpPr>
                <p:nvPr/>
              </p:nvSpPr>
              <p:spPr bwMode="auto">
                <a:xfrm>
                  <a:off x="3910" y="3171"/>
                  <a:ext cx="285" cy="309"/>
                </a:xfrm>
                <a:prstGeom prst="ellipse">
                  <a:avLst/>
                </a:prstGeom>
                <a:solidFill>
                  <a:srgbClr val="333333"/>
                </a:solidFill>
                <a:ln w="38100" algn="ctr">
                  <a:solidFill>
                    <a:srgbClr val="333333"/>
                  </a:solidFill>
                  <a:round/>
                  <a:headEnd/>
                  <a:tailEnd/>
                </a:ln>
              </p:spPr>
              <p:txBody>
                <a:bodyPr wrap="none" anchor="ctr"/>
                <a:lstStyle/>
                <a:p>
                  <a:endParaRPr lang="ja-JP" altLang="en-US"/>
                </a:p>
              </p:txBody>
            </p:sp>
            <p:sp>
              <p:nvSpPr>
                <p:cNvPr id="138" name="Oval 635"/>
                <p:cNvSpPr>
                  <a:spLocks noChangeArrowheads="1"/>
                </p:cNvSpPr>
                <p:nvPr/>
              </p:nvSpPr>
              <p:spPr bwMode="auto">
                <a:xfrm>
                  <a:off x="3910" y="3171"/>
                  <a:ext cx="271" cy="309"/>
                </a:xfrm>
                <a:prstGeom prst="ellipse">
                  <a:avLst/>
                </a:prstGeom>
                <a:solidFill>
                  <a:srgbClr val="333333"/>
                </a:solidFill>
                <a:ln w="38100" algn="ctr">
                  <a:solidFill>
                    <a:srgbClr val="333333"/>
                  </a:solidFill>
                  <a:round/>
                  <a:headEnd/>
                  <a:tailEnd/>
                </a:ln>
              </p:spPr>
              <p:txBody>
                <a:bodyPr wrap="none" anchor="ctr"/>
                <a:lstStyle/>
                <a:p>
                  <a:endParaRPr lang="ja-JP" altLang="en-US"/>
                </a:p>
              </p:txBody>
            </p:sp>
            <p:sp>
              <p:nvSpPr>
                <p:cNvPr id="139" name="AutoShape 636"/>
                <p:cNvSpPr>
                  <a:spLocks noChangeArrowheads="1"/>
                </p:cNvSpPr>
                <p:nvPr/>
              </p:nvSpPr>
              <p:spPr bwMode="auto">
                <a:xfrm rot="4500000">
                  <a:off x="4089" y="3170"/>
                  <a:ext cx="77" cy="135"/>
                </a:xfrm>
                <a:prstGeom prst="moon">
                  <a:avLst>
                    <a:gd name="adj" fmla="val 50000"/>
                  </a:avLst>
                </a:prstGeom>
                <a:solidFill>
                  <a:srgbClr val="333333"/>
                </a:solidFill>
                <a:ln w="38100" algn="ctr">
                  <a:solidFill>
                    <a:srgbClr val="333333"/>
                  </a:solidFill>
                  <a:miter lim="800000"/>
                  <a:headEnd/>
                  <a:tailEnd/>
                </a:ln>
              </p:spPr>
              <p:txBody>
                <a:bodyPr wrap="none" anchor="ctr"/>
                <a:lstStyle/>
                <a:p>
                  <a:endParaRPr lang="ja-JP" altLang="en-US"/>
                </a:p>
              </p:txBody>
            </p:sp>
            <p:sp>
              <p:nvSpPr>
                <p:cNvPr id="140" name="AutoShape 637"/>
                <p:cNvSpPr>
                  <a:spLocks noChangeArrowheads="1"/>
                </p:cNvSpPr>
                <p:nvPr/>
              </p:nvSpPr>
              <p:spPr bwMode="auto">
                <a:xfrm rot="4500000">
                  <a:off x="4066" y="3108"/>
                  <a:ext cx="77" cy="180"/>
                </a:xfrm>
                <a:prstGeom prst="moon">
                  <a:avLst>
                    <a:gd name="adj" fmla="val 78894"/>
                  </a:avLst>
                </a:prstGeom>
                <a:solidFill>
                  <a:srgbClr val="333333"/>
                </a:solidFill>
                <a:ln w="38100" algn="ctr">
                  <a:solidFill>
                    <a:srgbClr val="333333"/>
                  </a:solidFill>
                  <a:miter lim="800000"/>
                  <a:headEnd/>
                  <a:tailEnd/>
                </a:ln>
              </p:spPr>
              <p:txBody>
                <a:bodyPr wrap="none" anchor="ctr"/>
                <a:lstStyle/>
                <a:p>
                  <a:endParaRPr lang="ja-JP" altLang="en-US"/>
                </a:p>
              </p:txBody>
            </p:sp>
            <p:sp>
              <p:nvSpPr>
                <p:cNvPr id="141" name="Oval 638"/>
                <p:cNvSpPr>
                  <a:spLocks noChangeArrowheads="1"/>
                </p:cNvSpPr>
                <p:nvPr/>
              </p:nvSpPr>
              <p:spPr bwMode="auto">
                <a:xfrm>
                  <a:off x="3949" y="3191"/>
                  <a:ext cx="97" cy="97"/>
                </a:xfrm>
                <a:prstGeom prst="ellipse">
                  <a:avLst/>
                </a:prstGeom>
                <a:solidFill>
                  <a:srgbClr val="333333"/>
                </a:solidFill>
                <a:ln w="38100" algn="ctr">
                  <a:solidFill>
                    <a:srgbClr val="333333"/>
                  </a:solidFill>
                  <a:round/>
                  <a:headEnd/>
                  <a:tailEnd/>
                </a:ln>
              </p:spPr>
              <p:txBody>
                <a:bodyPr wrap="none" anchor="ctr"/>
                <a:lstStyle/>
                <a:p>
                  <a:endParaRPr lang="ja-JP" altLang="en-US"/>
                </a:p>
              </p:txBody>
            </p:sp>
          </p:grpSp>
        </p:grpSp>
        <p:grpSp>
          <p:nvGrpSpPr>
            <p:cNvPr id="120" name="Group 583"/>
            <p:cNvGrpSpPr>
              <a:grpSpLocks/>
            </p:cNvGrpSpPr>
            <p:nvPr/>
          </p:nvGrpSpPr>
          <p:grpSpPr bwMode="auto">
            <a:xfrm>
              <a:off x="3891" y="3163"/>
              <a:ext cx="393" cy="692"/>
              <a:chOff x="3891" y="3158"/>
              <a:chExt cx="393" cy="692"/>
            </a:xfrm>
          </p:grpSpPr>
          <p:grpSp>
            <p:nvGrpSpPr>
              <p:cNvPr id="121" name="Group 570"/>
              <p:cNvGrpSpPr>
                <a:grpSpLocks/>
              </p:cNvGrpSpPr>
              <p:nvPr/>
            </p:nvGrpSpPr>
            <p:grpSpPr bwMode="auto">
              <a:xfrm>
                <a:off x="4209" y="3430"/>
                <a:ext cx="75" cy="136"/>
                <a:chOff x="4344" y="3430"/>
                <a:chExt cx="234" cy="424"/>
              </a:xfrm>
            </p:grpSpPr>
            <p:sp>
              <p:nvSpPr>
                <p:cNvPr id="130" name="Freeform 566"/>
                <p:cNvSpPr>
                  <a:spLocks/>
                </p:cNvSpPr>
                <p:nvPr/>
              </p:nvSpPr>
              <p:spPr bwMode="auto">
                <a:xfrm>
                  <a:off x="4344" y="3432"/>
                  <a:ext cx="234" cy="422"/>
                </a:xfrm>
                <a:custGeom>
                  <a:avLst/>
                  <a:gdLst>
                    <a:gd name="T0" fmla="*/ 0 w 234"/>
                    <a:gd name="T1" fmla="*/ 408 h 422"/>
                    <a:gd name="T2" fmla="*/ 22 w 234"/>
                    <a:gd name="T3" fmla="*/ 422 h 422"/>
                    <a:gd name="T4" fmla="*/ 180 w 234"/>
                    <a:gd name="T5" fmla="*/ 422 h 422"/>
                    <a:gd name="T6" fmla="*/ 234 w 234"/>
                    <a:gd name="T7" fmla="*/ 20 h 422"/>
                    <a:gd name="T8" fmla="*/ 222 w 234"/>
                    <a:gd name="T9" fmla="*/ 0 h 422"/>
                    <a:gd name="T10" fmla="*/ 72 w 234"/>
                    <a:gd name="T11" fmla="*/ 8 h 422"/>
                    <a:gd name="T12" fmla="*/ 0 w 234"/>
                    <a:gd name="T13" fmla="*/ 408 h 422"/>
                    <a:gd name="T14" fmla="*/ 0 60000 65536"/>
                    <a:gd name="T15" fmla="*/ 0 60000 65536"/>
                    <a:gd name="T16" fmla="*/ 0 60000 65536"/>
                    <a:gd name="T17" fmla="*/ 0 60000 65536"/>
                    <a:gd name="T18" fmla="*/ 0 60000 65536"/>
                    <a:gd name="T19" fmla="*/ 0 60000 65536"/>
                    <a:gd name="T20" fmla="*/ 0 60000 65536"/>
                    <a:gd name="T21" fmla="*/ 0 w 234"/>
                    <a:gd name="T22" fmla="*/ 0 h 422"/>
                    <a:gd name="T23" fmla="*/ 234 w 234"/>
                    <a:gd name="T24" fmla="*/ 422 h 4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4" h="422">
                      <a:moveTo>
                        <a:pt x="0" y="408"/>
                      </a:moveTo>
                      <a:lnTo>
                        <a:pt x="22" y="422"/>
                      </a:lnTo>
                      <a:lnTo>
                        <a:pt x="180" y="422"/>
                      </a:lnTo>
                      <a:lnTo>
                        <a:pt x="234" y="20"/>
                      </a:lnTo>
                      <a:lnTo>
                        <a:pt x="222" y="0"/>
                      </a:lnTo>
                      <a:lnTo>
                        <a:pt x="72" y="8"/>
                      </a:lnTo>
                      <a:lnTo>
                        <a:pt x="0" y="408"/>
                      </a:lnTo>
                      <a:close/>
                    </a:path>
                  </a:pathLst>
                </a:custGeom>
                <a:gradFill rotWithShape="1">
                  <a:gsLst>
                    <a:gs pos="0">
                      <a:srgbClr val="FF00FF"/>
                    </a:gs>
                    <a:gs pos="100000">
                      <a:srgbClr val="76007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1" name="AutoShape 564"/>
                <p:cNvSpPr>
                  <a:spLocks noChangeArrowheads="1"/>
                </p:cNvSpPr>
                <p:nvPr/>
              </p:nvSpPr>
              <p:spPr bwMode="auto">
                <a:xfrm>
                  <a:off x="4345" y="3430"/>
                  <a:ext cx="227" cy="408"/>
                </a:xfrm>
                <a:prstGeom prst="parallelogram">
                  <a:avLst>
                    <a:gd name="adj" fmla="val 25000"/>
                  </a:avLst>
                </a:prstGeom>
                <a:gradFill rotWithShape="1">
                  <a:gsLst>
                    <a:gs pos="0">
                      <a:srgbClr val="760076"/>
                    </a:gs>
                    <a:gs pos="100000">
                      <a:srgbClr val="FF00FF"/>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ja-JP" altLang="en-US"/>
                </a:p>
              </p:txBody>
            </p:sp>
            <p:sp>
              <p:nvSpPr>
                <p:cNvPr id="132" name="AutoShape 565"/>
                <p:cNvSpPr>
                  <a:spLocks noChangeArrowheads="1"/>
                </p:cNvSpPr>
                <p:nvPr/>
              </p:nvSpPr>
              <p:spPr bwMode="auto">
                <a:xfrm>
                  <a:off x="4388" y="3443"/>
                  <a:ext cx="168" cy="182"/>
                </a:xfrm>
                <a:prstGeom prst="parallelogram">
                  <a:avLst>
                    <a:gd name="adj" fmla="val 15384"/>
                  </a:avLst>
                </a:prstGeom>
                <a:gradFill rotWithShape="1">
                  <a:gsLst>
                    <a:gs pos="0">
                      <a:schemeClr val="accent1">
                        <a:gamma/>
                        <a:shade val="46275"/>
                        <a:invGamma/>
                      </a:schemeClr>
                    </a:gs>
                    <a:gs pos="100000">
                      <a:schemeClr val="accent1"/>
                    </a:gs>
                  </a:gsLst>
                  <a:lin ang="18900000" scaled="1"/>
                </a:gradFill>
                <a:ln w="9525">
                  <a:noFill/>
                  <a:miter lim="800000"/>
                  <a:headEnd/>
                  <a:tailEnd/>
                </a:ln>
                <a:effectLst/>
              </p:spPr>
              <p:txBody>
                <a:bodyPr wrap="none" anchor="ctr"/>
                <a:lstStyle/>
                <a:p>
                  <a:pPr>
                    <a:defRPr/>
                  </a:pPr>
                  <a:endParaRPr lang="ja-JP" altLang="en-US">
                    <a:ea typeface="ＭＳ Ｐゴシック" pitchFamily="50" charset="-128"/>
                  </a:endParaRPr>
                </a:p>
              </p:txBody>
            </p:sp>
          </p:grpSp>
          <p:sp>
            <p:nvSpPr>
              <p:cNvPr id="122" name="Freeform 544"/>
              <p:cNvSpPr>
                <a:spLocks/>
              </p:cNvSpPr>
              <p:nvPr/>
            </p:nvSpPr>
            <p:spPr bwMode="auto">
              <a:xfrm>
                <a:off x="3891" y="3442"/>
                <a:ext cx="362" cy="408"/>
              </a:xfrm>
              <a:custGeom>
                <a:avLst/>
                <a:gdLst>
                  <a:gd name="T0" fmla="*/ 1 w 541"/>
                  <a:gd name="T1" fmla="*/ 1 h 683"/>
                  <a:gd name="T2" fmla="*/ 1 w 541"/>
                  <a:gd name="T3" fmla="*/ 1 h 683"/>
                  <a:gd name="T4" fmla="*/ 1 w 541"/>
                  <a:gd name="T5" fmla="*/ 1 h 683"/>
                  <a:gd name="T6" fmla="*/ 1 w 541"/>
                  <a:gd name="T7" fmla="*/ 1 h 683"/>
                  <a:gd name="T8" fmla="*/ 1 w 541"/>
                  <a:gd name="T9" fmla="*/ 1 h 683"/>
                  <a:gd name="T10" fmla="*/ 1 w 541"/>
                  <a:gd name="T11" fmla="*/ 1 h 683"/>
                  <a:gd name="T12" fmla="*/ 1 w 541"/>
                  <a:gd name="T13" fmla="*/ 1 h 683"/>
                  <a:gd name="T14" fmla="*/ 0 60000 65536"/>
                  <a:gd name="T15" fmla="*/ 0 60000 65536"/>
                  <a:gd name="T16" fmla="*/ 0 60000 65536"/>
                  <a:gd name="T17" fmla="*/ 0 60000 65536"/>
                  <a:gd name="T18" fmla="*/ 0 60000 65536"/>
                  <a:gd name="T19" fmla="*/ 0 60000 65536"/>
                  <a:gd name="T20" fmla="*/ 0 60000 65536"/>
                  <a:gd name="T21" fmla="*/ 0 w 541"/>
                  <a:gd name="T22" fmla="*/ 0 h 683"/>
                  <a:gd name="T23" fmla="*/ 541 w 541"/>
                  <a:gd name="T24" fmla="*/ 683 h 6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1" h="683">
                    <a:moveTo>
                      <a:pt x="80" y="94"/>
                    </a:moveTo>
                    <a:cubicBezTo>
                      <a:pt x="122" y="0"/>
                      <a:pt x="220" y="3"/>
                      <a:pt x="284" y="3"/>
                    </a:cubicBezTo>
                    <a:cubicBezTo>
                      <a:pt x="348" y="3"/>
                      <a:pt x="427" y="0"/>
                      <a:pt x="465" y="94"/>
                    </a:cubicBezTo>
                    <a:cubicBezTo>
                      <a:pt x="503" y="188"/>
                      <a:pt x="541" y="472"/>
                      <a:pt x="511" y="570"/>
                    </a:cubicBezTo>
                    <a:cubicBezTo>
                      <a:pt x="481" y="668"/>
                      <a:pt x="363" y="683"/>
                      <a:pt x="284" y="683"/>
                    </a:cubicBezTo>
                    <a:cubicBezTo>
                      <a:pt x="205" y="683"/>
                      <a:pt x="68" y="668"/>
                      <a:pt x="34" y="570"/>
                    </a:cubicBezTo>
                    <a:cubicBezTo>
                      <a:pt x="0" y="472"/>
                      <a:pt x="38" y="188"/>
                      <a:pt x="80" y="94"/>
                    </a:cubicBezTo>
                    <a:close/>
                  </a:path>
                </a:pathLst>
              </a:custGeom>
              <a:gradFill rotWithShape="1">
                <a:gsLst>
                  <a:gs pos="0">
                    <a:srgbClr val="FF00FF"/>
                  </a:gs>
                  <a:gs pos="100000">
                    <a:srgbClr val="760076"/>
                  </a:gs>
                </a:gsLst>
                <a:lin ang="5400000" scaled="1"/>
              </a:gradFill>
              <a:ln>
                <a:noFill/>
              </a:ln>
              <a:extLst>
                <a:ext uri="{91240B29-F687-4F45-9708-019B960494DF}">
                  <a14:hiddenLine xmlns:a14="http://schemas.microsoft.com/office/drawing/2010/main" w="25400" cap="flat" cmpd="sng">
                    <a:solidFill>
                      <a:srgbClr val="000000"/>
                    </a:solidFill>
                    <a:prstDash val="solid"/>
                    <a:round/>
                    <a:headEnd/>
                    <a:tailEnd/>
                  </a14:hiddenLine>
                </a:ext>
              </a:extLst>
            </p:spPr>
            <p:txBody>
              <a:bodyPr/>
              <a:lstStyle/>
              <a:p>
                <a:endParaRPr lang="en-US"/>
              </a:p>
            </p:txBody>
          </p:sp>
          <p:sp>
            <p:nvSpPr>
              <p:cNvPr id="123" name="Oval 549"/>
              <p:cNvSpPr>
                <a:spLocks noChangeArrowheads="1"/>
              </p:cNvSpPr>
              <p:nvPr/>
            </p:nvSpPr>
            <p:spPr bwMode="auto">
              <a:xfrm>
                <a:off x="4090" y="3460"/>
                <a:ext cx="105" cy="104"/>
              </a:xfrm>
              <a:prstGeom prst="ellipse">
                <a:avLst/>
              </a:prstGeom>
              <a:gradFill rotWithShape="1">
                <a:gsLst>
                  <a:gs pos="0">
                    <a:srgbClr val="FF9EFF"/>
                  </a:gs>
                  <a:gs pos="100000">
                    <a:srgbClr val="FF00FF"/>
                  </a:gs>
                </a:gsLst>
                <a:path path="shape">
                  <a:fillToRect l="50000" t="50000" r="50000" b="50000"/>
                </a:path>
              </a:gradFill>
              <a:ln>
                <a:noFill/>
              </a:ln>
              <a:extLst>
                <a:ext uri="{91240B29-F687-4F45-9708-019B960494DF}">
                  <a14:hiddenLine xmlns:a14="http://schemas.microsoft.com/office/drawing/2010/main" w="25400" algn="ctr">
                    <a:solidFill>
                      <a:srgbClr val="000000"/>
                    </a:solidFill>
                    <a:round/>
                    <a:headEnd/>
                    <a:tailEnd/>
                  </a14:hiddenLine>
                </a:ext>
              </a:extLst>
            </p:spPr>
            <p:txBody>
              <a:bodyPr wrap="none" anchor="ctr"/>
              <a:lstStyle/>
              <a:p>
                <a:endParaRPr lang="ja-JP" altLang="en-US"/>
              </a:p>
            </p:txBody>
          </p:sp>
          <p:grpSp>
            <p:nvGrpSpPr>
              <p:cNvPr id="124" name="Group 573"/>
              <p:cNvGrpSpPr>
                <a:grpSpLocks/>
              </p:cNvGrpSpPr>
              <p:nvPr/>
            </p:nvGrpSpPr>
            <p:grpSpPr bwMode="auto">
              <a:xfrm rot="900000">
                <a:off x="3936" y="3158"/>
                <a:ext cx="285" cy="321"/>
                <a:chOff x="3910" y="3159"/>
                <a:chExt cx="285" cy="321"/>
              </a:xfrm>
            </p:grpSpPr>
            <p:sp>
              <p:nvSpPr>
                <p:cNvPr id="125" name="Oval 574"/>
                <p:cNvSpPr>
                  <a:spLocks noChangeArrowheads="1"/>
                </p:cNvSpPr>
                <p:nvPr/>
              </p:nvSpPr>
              <p:spPr bwMode="auto">
                <a:xfrm>
                  <a:off x="3910" y="3171"/>
                  <a:ext cx="285" cy="309"/>
                </a:xfrm>
                <a:prstGeom prst="ellipse">
                  <a:avLst/>
                </a:prstGeom>
                <a:solidFill>
                  <a:srgbClr val="FFCC99"/>
                </a:solidFill>
                <a:ln>
                  <a:noFill/>
                </a:ln>
                <a:extLst>
                  <a:ext uri="{91240B29-F687-4F45-9708-019B960494DF}">
                    <a14:hiddenLine xmlns:a14="http://schemas.microsoft.com/office/drawing/2010/main" w="25400" algn="ctr">
                      <a:solidFill>
                        <a:srgbClr val="000000"/>
                      </a:solidFill>
                      <a:round/>
                      <a:headEnd/>
                      <a:tailEnd/>
                    </a14:hiddenLine>
                  </a:ext>
                </a:extLst>
              </p:spPr>
              <p:txBody>
                <a:bodyPr wrap="none" anchor="ctr"/>
                <a:lstStyle/>
                <a:p>
                  <a:endParaRPr lang="ja-JP" altLang="en-US"/>
                </a:p>
              </p:txBody>
            </p:sp>
            <p:sp>
              <p:nvSpPr>
                <p:cNvPr id="126" name="Oval 575"/>
                <p:cNvSpPr>
                  <a:spLocks noChangeArrowheads="1"/>
                </p:cNvSpPr>
                <p:nvPr/>
              </p:nvSpPr>
              <p:spPr bwMode="auto">
                <a:xfrm>
                  <a:off x="3910" y="3171"/>
                  <a:ext cx="271" cy="309"/>
                </a:xfrm>
                <a:prstGeom prst="ellipse">
                  <a:avLst/>
                </a:prstGeom>
                <a:solidFill>
                  <a:srgbClr val="CC9900"/>
                </a:solidFill>
                <a:ln>
                  <a:noFill/>
                </a:ln>
                <a:extLst>
                  <a:ext uri="{91240B29-F687-4F45-9708-019B960494DF}">
                    <a14:hiddenLine xmlns:a14="http://schemas.microsoft.com/office/drawing/2010/main" w="25400" algn="ctr">
                      <a:solidFill>
                        <a:srgbClr val="000000"/>
                      </a:solidFill>
                      <a:round/>
                      <a:headEnd/>
                      <a:tailEnd/>
                    </a14:hiddenLine>
                  </a:ext>
                </a:extLst>
              </p:spPr>
              <p:txBody>
                <a:bodyPr wrap="none" anchor="ctr"/>
                <a:lstStyle/>
                <a:p>
                  <a:endParaRPr lang="ja-JP" altLang="en-US"/>
                </a:p>
              </p:txBody>
            </p:sp>
            <p:sp>
              <p:nvSpPr>
                <p:cNvPr id="127" name="AutoShape 576"/>
                <p:cNvSpPr>
                  <a:spLocks noChangeArrowheads="1"/>
                </p:cNvSpPr>
                <p:nvPr/>
              </p:nvSpPr>
              <p:spPr bwMode="auto">
                <a:xfrm rot="4500000">
                  <a:off x="4089" y="3170"/>
                  <a:ext cx="77" cy="135"/>
                </a:xfrm>
                <a:prstGeom prst="moon">
                  <a:avLst>
                    <a:gd name="adj" fmla="val 50000"/>
                  </a:avLst>
                </a:prstGeom>
                <a:solidFill>
                  <a:srgbClr val="CC9900"/>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wrap="none" anchor="ctr"/>
                <a:lstStyle/>
                <a:p>
                  <a:endParaRPr lang="ja-JP" altLang="en-US"/>
                </a:p>
              </p:txBody>
            </p:sp>
            <p:sp>
              <p:nvSpPr>
                <p:cNvPr id="128" name="AutoShape 577"/>
                <p:cNvSpPr>
                  <a:spLocks noChangeArrowheads="1"/>
                </p:cNvSpPr>
                <p:nvPr/>
              </p:nvSpPr>
              <p:spPr bwMode="auto">
                <a:xfrm rot="4500000">
                  <a:off x="4066" y="3108"/>
                  <a:ext cx="77" cy="180"/>
                </a:xfrm>
                <a:prstGeom prst="moon">
                  <a:avLst>
                    <a:gd name="adj" fmla="val 78894"/>
                  </a:avLst>
                </a:prstGeom>
                <a:solidFill>
                  <a:srgbClr val="CC9900"/>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wrap="none" anchor="ctr"/>
                <a:lstStyle/>
                <a:p>
                  <a:endParaRPr lang="ja-JP" altLang="en-US"/>
                </a:p>
              </p:txBody>
            </p:sp>
            <p:sp>
              <p:nvSpPr>
                <p:cNvPr id="129" name="Oval 578"/>
                <p:cNvSpPr>
                  <a:spLocks noChangeArrowheads="1"/>
                </p:cNvSpPr>
                <p:nvPr/>
              </p:nvSpPr>
              <p:spPr bwMode="auto">
                <a:xfrm>
                  <a:off x="3949" y="3191"/>
                  <a:ext cx="97" cy="97"/>
                </a:xfrm>
                <a:prstGeom prst="ellipse">
                  <a:avLst/>
                </a:prstGeom>
                <a:gradFill rotWithShape="1">
                  <a:gsLst>
                    <a:gs pos="0">
                      <a:srgbClr val="ECD89E"/>
                    </a:gs>
                    <a:gs pos="100000">
                      <a:srgbClr val="CC9900"/>
                    </a:gs>
                  </a:gsLst>
                  <a:path path="shape">
                    <a:fillToRect l="50000" t="50000" r="50000" b="50000"/>
                  </a:path>
                </a:gradFill>
                <a:ln>
                  <a:noFill/>
                </a:ln>
                <a:extLst>
                  <a:ext uri="{91240B29-F687-4F45-9708-019B960494DF}">
                    <a14:hiddenLine xmlns:a14="http://schemas.microsoft.com/office/drawing/2010/main" w="25400" algn="ctr">
                      <a:solidFill>
                        <a:srgbClr val="000000"/>
                      </a:solidFill>
                      <a:round/>
                      <a:headEnd/>
                      <a:tailEnd/>
                    </a14:hiddenLine>
                  </a:ext>
                </a:extLst>
              </p:spPr>
              <p:txBody>
                <a:bodyPr wrap="none" anchor="ctr"/>
                <a:lstStyle/>
                <a:p>
                  <a:endParaRPr lang="ja-JP" altLang="en-US"/>
                </a:p>
              </p:txBody>
            </p:sp>
          </p:grpSp>
        </p:grpSp>
      </p:grpSp>
      <p:grpSp>
        <p:nvGrpSpPr>
          <p:cNvPr id="145" name="Group 769"/>
          <p:cNvGrpSpPr>
            <a:grpSpLocks/>
          </p:cNvGrpSpPr>
          <p:nvPr/>
        </p:nvGrpSpPr>
        <p:grpSpPr bwMode="auto">
          <a:xfrm flipH="1">
            <a:off x="8089900" y="5219700"/>
            <a:ext cx="596900" cy="655638"/>
            <a:chOff x="5026" y="3169"/>
            <a:chExt cx="392" cy="680"/>
          </a:xfrm>
        </p:grpSpPr>
        <p:grpSp>
          <p:nvGrpSpPr>
            <p:cNvPr id="146" name="Group 770"/>
            <p:cNvGrpSpPr>
              <a:grpSpLocks/>
            </p:cNvGrpSpPr>
            <p:nvPr/>
          </p:nvGrpSpPr>
          <p:grpSpPr bwMode="auto">
            <a:xfrm>
              <a:off x="5026" y="3169"/>
              <a:ext cx="392" cy="680"/>
              <a:chOff x="5026" y="3203"/>
              <a:chExt cx="392" cy="680"/>
            </a:xfrm>
          </p:grpSpPr>
          <p:grpSp>
            <p:nvGrpSpPr>
              <p:cNvPr id="161" name="Group 771"/>
              <p:cNvGrpSpPr>
                <a:grpSpLocks/>
              </p:cNvGrpSpPr>
              <p:nvPr/>
            </p:nvGrpSpPr>
            <p:grpSpPr bwMode="auto">
              <a:xfrm>
                <a:off x="5343" y="3430"/>
                <a:ext cx="75" cy="136"/>
                <a:chOff x="4661" y="3430"/>
                <a:chExt cx="234" cy="424"/>
              </a:xfrm>
            </p:grpSpPr>
            <p:sp>
              <p:nvSpPr>
                <p:cNvPr id="171" name="Freeform 772"/>
                <p:cNvSpPr>
                  <a:spLocks/>
                </p:cNvSpPr>
                <p:nvPr/>
              </p:nvSpPr>
              <p:spPr bwMode="auto">
                <a:xfrm>
                  <a:off x="4661" y="3432"/>
                  <a:ext cx="234" cy="422"/>
                </a:xfrm>
                <a:custGeom>
                  <a:avLst/>
                  <a:gdLst>
                    <a:gd name="T0" fmla="*/ 0 w 234"/>
                    <a:gd name="T1" fmla="*/ 408 h 422"/>
                    <a:gd name="T2" fmla="*/ 22 w 234"/>
                    <a:gd name="T3" fmla="*/ 422 h 422"/>
                    <a:gd name="T4" fmla="*/ 180 w 234"/>
                    <a:gd name="T5" fmla="*/ 422 h 422"/>
                    <a:gd name="T6" fmla="*/ 234 w 234"/>
                    <a:gd name="T7" fmla="*/ 20 h 422"/>
                    <a:gd name="T8" fmla="*/ 222 w 234"/>
                    <a:gd name="T9" fmla="*/ 0 h 422"/>
                    <a:gd name="T10" fmla="*/ 72 w 234"/>
                    <a:gd name="T11" fmla="*/ 8 h 422"/>
                    <a:gd name="T12" fmla="*/ 0 w 234"/>
                    <a:gd name="T13" fmla="*/ 408 h 422"/>
                    <a:gd name="T14" fmla="*/ 0 60000 65536"/>
                    <a:gd name="T15" fmla="*/ 0 60000 65536"/>
                    <a:gd name="T16" fmla="*/ 0 60000 65536"/>
                    <a:gd name="T17" fmla="*/ 0 60000 65536"/>
                    <a:gd name="T18" fmla="*/ 0 60000 65536"/>
                    <a:gd name="T19" fmla="*/ 0 60000 65536"/>
                    <a:gd name="T20" fmla="*/ 0 60000 65536"/>
                    <a:gd name="T21" fmla="*/ 0 w 234"/>
                    <a:gd name="T22" fmla="*/ 0 h 422"/>
                    <a:gd name="T23" fmla="*/ 234 w 234"/>
                    <a:gd name="T24" fmla="*/ 422 h 4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4" h="422">
                      <a:moveTo>
                        <a:pt x="0" y="408"/>
                      </a:moveTo>
                      <a:lnTo>
                        <a:pt x="22" y="422"/>
                      </a:lnTo>
                      <a:lnTo>
                        <a:pt x="180" y="422"/>
                      </a:lnTo>
                      <a:lnTo>
                        <a:pt x="234" y="20"/>
                      </a:lnTo>
                      <a:lnTo>
                        <a:pt x="222" y="0"/>
                      </a:lnTo>
                      <a:lnTo>
                        <a:pt x="72" y="8"/>
                      </a:lnTo>
                      <a:lnTo>
                        <a:pt x="0" y="408"/>
                      </a:lnTo>
                      <a:close/>
                    </a:path>
                  </a:pathLst>
                </a:custGeom>
                <a:solidFill>
                  <a:srgbClr val="333333"/>
                </a:solidFill>
                <a:ln w="38100">
                  <a:solidFill>
                    <a:srgbClr val="333333"/>
                  </a:solidFill>
                  <a:round/>
                  <a:headEnd/>
                  <a:tailEnd/>
                </a:ln>
              </p:spPr>
              <p:txBody>
                <a:bodyPr/>
                <a:lstStyle/>
                <a:p>
                  <a:endParaRPr lang="en-US"/>
                </a:p>
              </p:txBody>
            </p:sp>
            <p:sp>
              <p:nvSpPr>
                <p:cNvPr id="172" name="AutoShape 773"/>
                <p:cNvSpPr>
                  <a:spLocks noChangeArrowheads="1"/>
                </p:cNvSpPr>
                <p:nvPr/>
              </p:nvSpPr>
              <p:spPr bwMode="auto">
                <a:xfrm>
                  <a:off x="4662" y="3430"/>
                  <a:ext cx="227" cy="408"/>
                </a:xfrm>
                <a:prstGeom prst="parallelogram">
                  <a:avLst>
                    <a:gd name="adj" fmla="val 25000"/>
                  </a:avLst>
                </a:prstGeom>
                <a:solidFill>
                  <a:srgbClr val="333333"/>
                </a:solidFill>
                <a:ln w="38100">
                  <a:solidFill>
                    <a:srgbClr val="333333"/>
                  </a:solidFill>
                  <a:miter lim="800000"/>
                  <a:headEnd/>
                  <a:tailEnd/>
                </a:ln>
              </p:spPr>
              <p:txBody>
                <a:bodyPr wrap="none" anchor="ctr"/>
                <a:lstStyle/>
                <a:p>
                  <a:endParaRPr lang="ja-JP" altLang="en-US"/>
                </a:p>
              </p:txBody>
            </p:sp>
            <p:sp>
              <p:nvSpPr>
                <p:cNvPr id="173" name="AutoShape 774"/>
                <p:cNvSpPr>
                  <a:spLocks noChangeArrowheads="1"/>
                </p:cNvSpPr>
                <p:nvPr/>
              </p:nvSpPr>
              <p:spPr bwMode="auto">
                <a:xfrm>
                  <a:off x="4707" y="3442"/>
                  <a:ext cx="164" cy="182"/>
                </a:xfrm>
                <a:prstGeom prst="parallelogram">
                  <a:avLst>
                    <a:gd name="adj" fmla="val 15384"/>
                  </a:avLst>
                </a:prstGeom>
                <a:solidFill>
                  <a:srgbClr val="333333"/>
                </a:solidFill>
                <a:ln w="38100">
                  <a:solidFill>
                    <a:srgbClr val="333333"/>
                  </a:solidFill>
                  <a:miter lim="800000"/>
                  <a:headEnd/>
                  <a:tailEnd/>
                </a:ln>
              </p:spPr>
              <p:txBody>
                <a:bodyPr wrap="none" anchor="ctr"/>
                <a:lstStyle/>
                <a:p>
                  <a:endParaRPr lang="ja-JP" altLang="en-US"/>
                </a:p>
              </p:txBody>
            </p:sp>
          </p:grpSp>
          <p:sp>
            <p:nvSpPr>
              <p:cNvPr id="162" name="Freeform 775"/>
              <p:cNvSpPr>
                <a:spLocks/>
              </p:cNvSpPr>
              <p:nvPr/>
            </p:nvSpPr>
            <p:spPr bwMode="auto">
              <a:xfrm>
                <a:off x="5026" y="3475"/>
                <a:ext cx="383" cy="408"/>
              </a:xfrm>
              <a:custGeom>
                <a:avLst/>
                <a:gdLst>
                  <a:gd name="T0" fmla="*/ 1 w 541"/>
                  <a:gd name="T1" fmla="*/ 1 h 683"/>
                  <a:gd name="T2" fmla="*/ 1 w 541"/>
                  <a:gd name="T3" fmla="*/ 1 h 683"/>
                  <a:gd name="T4" fmla="*/ 1 w 541"/>
                  <a:gd name="T5" fmla="*/ 1 h 683"/>
                  <a:gd name="T6" fmla="*/ 1 w 541"/>
                  <a:gd name="T7" fmla="*/ 1 h 683"/>
                  <a:gd name="T8" fmla="*/ 1 w 541"/>
                  <a:gd name="T9" fmla="*/ 1 h 683"/>
                  <a:gd name="T10" fmla="*/ 1 w 541"/>
                  <a:gd name="T11" fmla="*/ 1 h 683"/>
                  <a:gd name="T12" fmla="*/ 1 w 541"/>
                  <a:gd name="T13" fmla="*/ 1 h 683"/>
                  <a:gd name="T14" fmla="*/ 0 60000 65536"/>
                  <a:gd name="T15" fmla="*/ 0 60000 65536"/>
                  <a:gd name="T16" fmla="*/ 0 60000 65536"/>
                  <a:gd name="T17" fmla="*/ 0 60000 65536"/>
                  <a:gd name="T18" fmla="*/ 0 60000 65536"/>
                  <a:gd name="T19" fmla="*/ 0 60000 65536"/>
                  <a:gd name="T20" fmla="*/ 0 60000 65536"/>
                  <a:gd name="T21" fmla="*/ 0 w 541"/>
                  <a:gd name="T22" fmla="*/ 0 h 683"/>
                  <a:gd name="T23" fmla="*/ 541 w 541"/>
                  <a:gd name="T24" fmla="*/ 683 h 6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1" h="683">
                    <a:moveTo>
                      <a:pt x="80" y="94"/>
                    </a:moveTo>
                    <a:cubicBezTo>
                      <a:pt x="122" y="0"/>
                      <a:pt x="220" y="3"/>
                      <a:pt x="284" y="3"/>
                    </a:cubicBezTo>
                    <a:cubicBezTo>
                      <a:pt x="348" y="3"/>
                      <a:pt x="427" y="0"/>
                      <a:pt x="465" y="94"/>
                    </a:cubicBezTo>
                    <a:cubicBezTo>
                      <a:pt x="503" y="188"/>
                      <a:pt x="541" y="472"/>
                      <a:pt x="511" y="570"/>
                    </a:cubicBezTo>
                    <a:cubicBezTo>
                      <a:pt x="481" y="668"/>
                      <a:pt x="363" y="683"/>
                      <a:pt x="284" y="683"/>
                    </a:cubicBezTo>
                    <a:cubicBezTo>
                      <a:pt x="205" y="683"/>
                      <a:pt x="68" y="668"/>
                      <a:pt x="34" y="570"/>
                    </a:cubicBezTo>
                    <a:cubicBezTo>
                      <a:pt x="0" y="472"/>
                      <a:pt x="38" y="188"/>
                      <a:pt x="80" y="94"/>
                    </a:cubicBezTo>
                    <a:close/>
                  </a:path>
                </a:pathLst>
              </a:custGeom>
              <a:solidFill>
                <a:srgbClr val="333333"/>
              </a:solidFill>
              <a:ln w="38100" cap="flat" cmpd="sng">
                <a:solidFill>
                  <a:srgbClr val="333333"/>
                </a:solidFill>
                <a:prstDash val="solid"/>
                <a:round/>
                <a:headEnd/>
                <a:tailEnd/>
              </a:ln>
            </p:spPr>
            <p:txBody>
              <a:bodyPr/>
              <a:lstStyle/>
              <a:p>
                <a:endParaRPr lang="en-US"/>
              </a:p>
            </p:txBody>
          </p:sp>
          <p:sp>
            <p:nvSpPr>
              <p:cNvPr id="163" name="Oval 776"/>
              <p:cNvSpPr>
                <a:spLocks noChangeArrowheads="1"/>
              </p:cNvSpPr>
              <p:nvPr/>
            </p:nvSpPr>
            <p:spPr bwMode="auto">
              <a:xfrm>
                <a:off x="5227" y="3487"/>
                <a:ext cx="116" cy="117"/>
              </a:xfrm>
              <a:prstGeom prst="ellipse">
                <a:avLst/>
              </a:prstGeom>
              <a:solidFill>
                <a:srgbClr val="333333"/>
              </a:solidFill>
              <a:ln w="38100" algn="ctr">
                <a:solidFill>
                  <a:srgbClr val="333333"/>
                </a:solidFill>
                <a:round/>
                <a:headEnd/>
                <a:tailEnd/>
              </a:ln>
            </p:spPr>
            <p:txBody>
              <a:bodyPr wrap="none" anchor="ctr"/>
              <a:lstStyle/>
              <a:p>
                <a:endParaRPr lang="ja-JP" altLang="en-US"/>
              </a:p>
            </p:txBody>
          </p:sp>
          <p:grpSp>
            <p:nvGrpSpPr>
              <p:cNvPr id="164" name="Group 777"/>
              <p:cNvGrpSpPr>
                <a:grpSpLocks/>
              </p:cNvGrpSpPr>
              <p:nvPr/>
            </p:nvGrpSpPr>
            <p:grpSpPr bwMode="auto">
              <a:xfrm rot="900000">
                <a:off x="5043" y="3203"/>
                <a:ext cx="289" cy="310"/>
                <a:chOff x="5043" y="3203"/>
                <a:chExt cx="289" cy="310"/>
              </a:xfrm>
            </p:grpSpPr>
            <p:sp>
              <p:nvSpPr>
                <p:cNvPr id="165" name="Oval 778"/>
                <p:cNvSpPr>
                  <a:spLocks noChangeArrowheads="1"/>
                </p:cNvSpPr>
                <p:nvPr/>
              </p:nvSpPr>
              <p:spPr bwMode="auto">
                <a:xfrm>
                  <a:off x="5043" y="3204"/>
                  <a:ext cx="289" cy="309"/>
                </a:xfrm>
                <a:prstGeom prst="ellipse">
                  <a:avLst/>
                </a:prstGeom>
                <a:solidFill>
                  <a:srgbClr val="333333"/>
                </a:solidFill>
                <a:ln w="38100" algn="ctr">
                  <a:solidFill>
                    <a:srgbClr val="333333"/>
                  </a:solidFill>
                  <a:round/>
                  <a:headEnd/>
                  <a:tailEnd/>
                </a:ln>
              </p:spPr>
              <p:txBody>
                <a:bodyPr wrap="none" anchor="ctr"/>
                <a:lstStyle/>
                <a:p>
                  <a:endParaRPr lang="ja-JP" altLang="en-US"/>
                </a:p>
              </p:txBody>
            </p:sp>
            <p:sp>
              <p:nvSpPr>
                <p:cNvPr id="166" name="Oval 779"/>
                <p:cNvSpPr>
                  <a:spLocks noChangeArrowheads="1"/>
                </p:cNvSpPr>
                <p:nvPr/>
              </p:nvSpPr>
              <p:spPr bwMode="auto">
                <a:xfrm>
                  <a:off x="5043" y="3204"/>
                  <a:ext cx="271" cy="309"/>
                </a:xfrm>
                <a:prstGeom prst="ellipse">
                  <a:avLst/>
                </a:prstGeom>
                <a:solidFill>
                  <a:srgbClr val="333333"/>
                </a:solidFill>
                <a:ln w="38100" algn="ctr">
                  <a:solidFill>
                    <a:srgbClr val="333333"/>
                  </a:solidFill>
                  <a:round/>
                  <a:headEnd/>
                  <a:tailEnd/>
                </a:ln>
              </p:spPr>
              <p:txBody>
                <a:bodyPr wrap="none" anchor="ctr"/>
                <a:lstStyle/>
                <a:p>
                  <a:endParaRPr lang="ja-JP" altLang="en-US"/>
                </a:p>
              </p:txBody>
            </p:sp>
            <p:sp>
              <p:nvSpPr>
                <p:cNvPr id="167" name="Oval 780"/>
                <p:cNvSpPr>
                  <a:spLocks noChangeArrowheads="1"/>
                </p:cNvSpPr>
                <p:nvPr/>
              </p:nvSpPr>
              <p:spPr bwMode="auto">
                <a:xfrm rot="-900000">
                  <a:off x="5258" y="3321"/>
                  <a:ext cx="57" cy="97"/>
                </a:xfrm>
                <a:prstGeom prst="ellipse">
                  <a:avLst/>
                </a:prstGeom>
                <a:solidFill>
                  <a:srgbClr val="333333"/>
                </a:solidFill>
                <a:ln w="38100" algn="ctr">
                  <a:solidFill>
                    <a:srgbClr val="333333"/>
                  </a:solidFill>
                  <a:round/>
                  <a:headEnd/>
                  <a:tailEnd/>
                </a:ln>
              </p:spPr>
              <p:txBody>
                <a:bodyPr wrap="none" anchor="ctr"/>
                <a:lstStyle/>
                <a:p>
                  <a:endParaRPr lang="ja-JP" altLang="en-US"/>
                </a:p>
              </p:txBody>
            </p:sp>
            <p:sp>
              <p:nvSpPr>
                <p:cNvPr id="168" name="Oval 781"/>
                <p:cNvSpPr>
                  <a:spLocks noChangeArrowheads="1"/>
                </p:cNvSpPr>
                <p:nvPr/>
              </p:nvSpPr>
              <p:spPr bwMode="auto">
                <a:xfrm>
                  <a:off x="5081" y="3224"/>
                  <a:ext cx="97" cy="97"/>
                </a:xfrm>
                <a:prstGeom prst="ellipse">
                  <a:avLst/>
                </a:prstGeom>
                <a:solidFill>
                  <a:srgbClr val="333333"/>
                </a:solidFill>
                <a:ln w="38100" algn="ctr">
                  <a:solidFill>
                    <a:srgbClr val="333333"/>
                  </a:solidFill>
                  <a:round/>
                  <a:headEnd/>
                  <a:tailEnd/>
                </a:ln>
              </p:spPr>
              <p:txBody>
                <a:bodyPr wrap="none" anchor="ctr"/>
                <a:lstStyle/>
                <a:p>
                  <a:endParaRPr lang="ja-JP" altLang="en-US"/>
                </a:p>
              </p:txBody>
            </p:sp>
            <p:sp>
              <p:nvSpPr>
                <p:cNvPr id="169" name="Oval 782"/>
                <p:cNvSpPr>
                  <a:spLocks noChangeArrowheads="1"/>
                </p:cNvSpPr>
                <p:nvPr/>
              </p:nvSpPr>
              <p:spPr bwMode="auto">
                <a:xfrm>
                  <a:off x="5161" y="3203"/>
                  <a:ext cx="136" cy="46"/>
                </a:xfrm>
                <a:prstGeom prst="ellipse">
                  <a:avLst/>
                </a:prstGeom>
                <a:solidFill>
                  <a:srgbClr val="333333"/>
                </a:solidFill>
                <a:ln w="38100">
                  <a:solidFill>
                    <a:srgbClr val="333333"/>
                  </a:solidFill>
                  <a:round/>
                  <a:headEnd/>
                  <a:tailEnd/>
                </a:ln>
              </p:spPr>
              <p:txBody>
                <a:bodyPr wrap="none" anchor="ctr"/>
                <a:lstStyle/>
                <a:p>
                  <a:endParaRPr lang="ja-JP" altLang="en-US"/>
                </a:p>
              </p:txBody>
            </p:sp>
            <p:sp>
              <p:nvSpPr>
                <p:cNvPr id="170" name="Oval 783"/>
                <p:cNvSpPr>
                  <a:spLocks noChangeArrowheads="1"/>
                </p:cNvSpPr>
                <p:nvPr/>
              </p:nvSpPr>
              <p:spPr bwMode="auto">
                <a:xfrm>
                  <a:off x="5227" y="3229"/>
                  <a:ext cx="90" cy="46"/>
                </a:xfrm>
                <a:prstGeom prst="ellipse">
                  <a:avLst/>
                </a:prstGeom>
                <a:solidFill>
                  <a:srgbClr val="333333"/>
                </a:solidFill>
                <a:ln w="38100">
                  <a:solidFill>
                    <a:srgbClr val="333333"/>
                  </a:solidFill>
                  <a:round/>
                  <a:headEnd/>
                  <a:tailEnd/>
                </a:ln>
              </p:spPr>
              <p:txBody>
                <a:bodyPr wrap="none" anchor="ctr"/>
                <a:lstStyle/>
                <a:p>
                  <a:endParaRPr lang="ja-JP" altLang="en-US"/>
                </a:p>
              </p:txBody>
            </p:sp>
          </p:grpSp>
        </p:grpSp>
        <p:grpSp>
          <p:nvGrpSpPr>
            <p:cNvPr id="147" name="Group 784"/>
            <p:cNvGrpSpPr>
              <a:grpSpLocks/>
            </p:cNvGrpSpPr>
            <p:nvPr/>
          </p:nvGrpSpPr>
          <p:grpSpPr bwMode="auto">
            <a:xfrm>
              <a:off x="5026" y="3169"/>
              <a:ext cx="392" cy="680"/>
              <a:chOff x="5026" y="3203"/>
              <a:chExt cx="392" cy="680"/>
            </a:xfrm>
          </p:grpSpPr>
          <p:grpSp>
            <p:nvGrpSpPr>
              <p:cNvPr id="148" name="Group 785"/>
              <p:cNvGrpSpPr>
                <a:grpSpLocks/>
              </p:cNvGrpSpPr>
              <p:nvPr/>
            </p:nvGrpSpPr>
            <p:grpSpPr bwMode="auto">
              <a:xfrm>
                <a:off x="5343" y="3430"/>
                <a:ext cx="75" cy="136"/>
                <a:chOff x="4661" y="3430"/>
                <a:chExt cx="234" cy="424"/>
              </a:xfrm>
            </p:grpSpPr>
            <p:sp>
              <p:nvSpPr>
                <p:cNvPr id="158" name="Freeform 786"/>
                <p:cNvSpPr>
                  <a:spLocks/>
                </p:cNvSpPr>
                <p:nvPr/>
              </p:nvSpPr>
              <p:spPr bwMode="auto">
                <a:xfrm>
                  <a:off x="4661" y="3431"/>
                  <a:ext cx="234" cy="421"/>
                </a:xfrm>
                <a:custGeom>
                  <a:avLst/>
                  <a:gdLst/>
                  <a:ahLst/>
                  <a:cxnLst>
                    <a:cxn ang="0">
                      <a:pos x="0" y="408"/>
                    </a:cxn>
                    <a:cxn ang="0">
                      <a:pos x="22" y="422"/>
                    </a:cxn>
                    <a:cxn ang="0">
                      <a:pos x="180" y="422"/>
                    </a:cxn>
                    <a:cxn ang="0">
                      <a:pos x="234" y="20"/>
                    </a:cxn>
                    <a:cxn ang="0">
                      <a:pos x="222" y="0"/>
                    </a:cxn>
                    <a:cxn ang="0">
                      <a:pos x="72" y="8"/>
                    </a:cxn>
                    <a:cxn ang="0">
                      <a:pos x="0" y="408"/>
                    </a:cxn>
                  </a:cxnLst>
                  <a:rect l="0" t="0" r="r" b="b"/>
                  <a:pathLst>
                    <a:path w="234" h="422">
                      <a:moveTo>
                        <a:pt x="0" y="408"/>
                      </a:moveTo>
                      <a:lnTo>
                        <a:pt x="22" y="422"/>
                      </a:lnTo>
                      <a:lnTo>
                        <a:pt x="180" y="422"/>
                      </a:lnTo>
                      <a:lnTo>
                        <a:pt x="234" y="20"/>
                      </a:lnTo>
                      <a:lnTo>
                        <a:pt x="222" y="0"/>
                      </a:lnTo>
                      <a:lnTo>
                        <a:pt x="72" y="8"/>
                      </a:lnTo>
                      <a:lnTo>
                        <a:pt x="0" y="408"/>
                      </a:lnTo>
                      <a:close/>
                    </a:path>
                  </a:pathLst>
                </a:custGeom>
                <a:gradFill rotWithShape="1">
                  <a:gsLst>
                    <a:gs pos="0">
                      <a:schemeClr val="tx1"/>
                    </a:gs>
                    <a:gs pos="100000">
                      <a:schemeClr val="tx1">
                        <a:gamma/>
                        <a:shade val="46275"/>
                        <a:invGamma/>
                      </a:schemeClr>
                    </a:gs>
                  </a:gsLst>
                  <a:lin ang="5400000" scaled="1"/>
                </a:gradFill>
                <a:ln w="9525">
                  <a:noFill/>
                  <a:round/>
                  <a:headEnd/>
                  <a:tailEnd/>
                </a:ln>
                <a:effectLst/>
              </p:spPr>
              <p:txBody>
                <a:bodyPr/>
                <a:lstStyle/>
                <a:p>
                  <a:pPr>
                    <a:defRPr/>
                  </a:pPr>
                  <a:endParaRPr lang="ja-JP" altLang="en-US">
                    <a:ea typeface="ＭＳ Ｐゴシック" pitchFamily="50" charset="-128"/>
                  </a:endParaRPr>
                </a:p>
              </p:txBody>
            </p:sp>
            <p:sp>
              <p:nvSpPr>
                <p:cNvPr id="159" name="AutoShape 787"/>
                <p:cNvSpPr>
                  <a:spLocks noChangeArrowheads="1"/>
                </p:cNvSpPr>
                <p:nvPr/>
              </p:nvSpPr>
              <p:spPr bwMode="auto">
                <a:xfrm>
                  <a:off x="4661" y="3431"/>
                  <a:ext cx="228" cy="406"/>
                </a:xfrm>
                <a:prstGeom prst="parallelogram">
                  <a:avLst>
                    <a:gd name="adj" fmla="val 25000"/>
                  </a:avLst>
                </a:prstGeom>
                <a:gradFill rotWithShape="1">
                  <a:gsLst>
                    <a:gs pos="0">
                      <a:schemeClr val="bg2">
                        <a:gamma/>
                        <a:shade val="46275"/>
                        <a:invGamma/>
                      </a:schemeClr>
                    </a:gs>
                    <a:gs pos="100000">
                      <a:schemeClr val="bg2"/>
                    </a:gs>
                  </a:gsLst>
                  <a:lin ang="18900000" scaled="1"/>
                </a:gradFill>
                <a:ln w="9525">
                  <a:noFill/>
                  <a:miter lim="800000"/>
                  <a:headEnd/>
                  <a:tailEnd/>
                </a:ln>
                <a:effectLst/>
              </p:spPr>
              <p:txBody>
                <a:bodyPr wrap="none" anchor="ctr"/>
                <a:lstStyle/>
                <a:p>
                  <a:pPr>
                    <a:defRPr/>
                  </a:pPr>
                  <a:endParaRPr lang="ja-JP" altLang="en-US">
                    <a:ea typeface="ＭＳ Ｐゴシック" pitchFamily="50" charset="-128"/>
                  </a:endParaRPr>
                </a:p>
              </p:txBody>
            </p:sp>
            <p:sp>
              <p:nvSpPr>
                <p:cNvPr id="160" name="AutoShape 788"/>
                <p:cNvSpPr>
                  <a:spLocks noChangeArrowheads="1"/>
                </p:cNvSpPr>
                <p:nvPr/>
              </p:nvSpPr>
              <p:spPr bwMode="auto">
                <a:xfrm>
                  <a:off x="4706" y="3441"/>
                  <a:ext cx="166" cy="185"/>
                </a:xfrm>
                <a:prstGeom prst="parallelogram">
                  <a:avLst>
                    <a:gd name="adj" fmla="val 15384"/>
                  </a:avLst>
                </a:prstGeom>
                <a:gradFill rotWithShape="1">
                  <a:gsLst>
                    <a:gs pos="0">
                      <a:schemeClr val="accent1">
                        <a:gamma/>
                        <a:shade val="46275"/>
                        <a:invGamma/>
                      </a:schemeClr>
                    </a:gs>
                    <a:gs pos="100000">
                      <a:schemeClr val="accent1"/>
                    </a:gs>
                  </a:gsLst>
                  <a:lin ang="18900000" scaled="1"/>
                </a:gradFill>
                <a:ln w="9525">
                  <a:noFill/>
                  <a:miter lim="800000"/>
                  <a:headEnd/>
                  <a:tailEnd/>
                </a:ln>
                <a:effectLst/>
              </p:spPr>
              <p:txBody>
                <a:bodyPr wrap="none" anchor="ctr"/>
                <a:lstStyle/>
                <a:p>
                  <a:pPr>
                    <a:defRPr/>
                  </a:pPr>
                  <a:endParaRPr lang="ja-JP" altLang="en-US">
                    <a:ea typeface="ＭＳ Ｐゴシック" pitchFamily="50" charset="-128"/>
                  </a:endParaRPr>
                </a:p>
              </p:txBody>
            </p:sp>
          </p:grpSp>
          <p:sp>
            <p:nvSpPr>
              <p:cNvPr id="149" name="Freeform 789"/>
              <p:cNvSpPr>
                <a:spLocks/>
              </p:cNvSpPr>
              <p:nvPr/>
            </p:nvSpPr>
            <p:spPr bwMode="auto">
              <a:xfrm>
                <a:off x="5026" y="3475"/>
                <a:ext cx="383" cy="408"/>
              </a:xfrm>
              <a:custGeom>
                <a:avLst/>
                <a:gdLst>
                  <a:gd name="T0" fmla="*/ 1 w 541"/>
                  <a:gd name="T1" fmla="*/ 1 h 683"/>
                  <a:gd name="T2" fmla="*/ 1 w 541"/>
                  <a:gd name="T3" fmla="*/ 1 h 683"/>
                  <a:gd name="T4" fmla="*/ 1 w 541"/>
                  <a:gd name="T5" fmla="*/ 1 h 683"/>
                  <a:gd name="T6" fmla="*/ 1 w 541"/>
                  <a:gd name="T7" fmla="*/ 1 h 683"/>
                  <a:gd name="T8" fmla="*/ 1 w 541"/>
                  <a:gd name="T9" fmla="*/ 1 h 683"/>
                  <a:gd name="T10" fmla="*/ 1 w 541"/>
                  <a:gd name="T11" fmla="*/ 1 h 683"/>
                  <a:gd name="T12" fmla="*/ 1 w 541"/>
                  <a:gd name="T13" fmla="*/ 1 h 683"/>
                  <a:gd name="T14" fmla="*/ 0 60000 65536"/>
                  <a:gd name="T15" fmla="*/ 0 60000 65536"/>
                  <a:gd name="T16" fmla="*/ 0 60000 65536"/>
                  <a:gd name="T17" fmla="*/ 0 60000 65536"/>
                  <a:gd name="T18" fmla="*/ 0 60000 65536"/>
                  <a:gd name="T19" fmla="*/ 0 60000 65536"/>
                  <a:gd name="T20" fmla="*/ 0 60000 65536"/>
                  <a:gd name="T21" fmla="*/ 0 w 541"/>
                  <a:gd name="T22" fmla="*/ 0 h 683"/>
                  <a:gd name="T23" fmla="*/ 541 w 541"/>
                  <a:gd name="T24" fmla="*/ 683 h 6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1" h="683">
                    <a:moveTo>
                      <a:pt x="80" y="94"/>
                    </a:moveTo>
                    <a:cubicBezTo>
                      <a:pt x="122" y="0"/>
                      <a:pt x="220" y="3"/>
                      <a:pt x="284" y="3"/>
                    </a:cubicBezTo>
                    <a:cubicBezTo>
                      <a:pt x="348" y="3"/>
                      <a:pt x="427" y="0"/>
                      <a:pt x="465" y="94"/>
                    </a:cubicBezTo>
                    <a:cubicBezTo>
                      <a:pt x="503" y="188"/>
                      <a:pt x="541" y="472"/>
                      <a:pt x="511" y="570"/>
                    </a:cubicBezTo>
                    <a:cubicBezTo>
                      <a:pt x="481" y="668"/>
                      <a:pt x="363" y="683"/>
                      <a:pt x="284" y="683"/>
                    </a:cubicBezTo>
                    <a:cubicBezTo>
                      <a:pt x="205" y="683"/>
                      <a:pt x="68" y="668"/>
                      <a:pt x="34" y="570"/>
                    </a:cubicBezTo>
                    <a:cubicBezTo>
                      <a:pt x="0" y="472"/>
                      <a:pt x="38" y="188"/>
                      <a:pt x="80" y="94"/>
                    </a:cubicBezTo>
                    <a:close/>
                  </a:path>
                </a:pathLst>
              </a:custGeom>
              <a:gradFill rotWithShape="1">
                <a:gsLst>
                  <a:gs pos="0">
                    <a:srgbClr val="FFCC00"/>
                  </a:gs>
                  <a:gs pos="100000">
                    <a:srgbClr val="765E00"/>
                  </a:gs>
                </a:gsLst>
                <a:lin ang="5400000" scaled="1"/>
              </a:gradFill>
              <a:ln>
                <a:noFill/>
              </a:ln>
              <a:extLst>
                <a:ext uri="{91240B29-F687-4F45-9708-019B960494DF}">
                  <a14:hiddenLine xmlns:a14="http://schemas.microsoft.com/office/drawing/2010/main" w="25400" cap="flat" cmpd="sng">
                    <a:solidFill>
                      <a:srgbClr val="000000"/>
                    </a:solidFill>
                    <a:prstDash val="solid"/>
                    <a:round/>
                    <a:headEnd/>
                    <a:tailEnd/>
                  </a14:hiddenLine>
                </a:ext>
              </a:extLst>
            </p:spPr>
            <p:txBody>
              <a:bodyPr/>
              <a:lstStyle/>
              <a:p>
                <a:endParaRPr lang="en-US"/>
              </a:p>
            </p:txBody>
          </p:sp>
          <p:sp>
            <p:nvSpPr>
              <p:cNvPr id="150" name="Oval 790"/>
              <p:cNvSpPr>
                <a:spLocks noChangeArrowheads="1"/>
              </p:cNvSpPr>
              <p:nvPr/>
            </p:nvSpPr>
            <p:spPr bwMode="auto">
              <a:xfrm>
                <a:off x="5227" y="3487"/>
                <a:ext cx="116" cy="117"/>
              </a:xfrm>
              <a:prstGeom prst="ellipse">
                <a:avLst/>
              </a:prstGeom>
              <a:gradFill rotWithShape="1">
                <a:gsLst>
                  <a:gs pos="0">
                    <a:srgbClr val="FFEC9E"/>
                  </a:gs>
                  <a:gs pos="100000">
                    <a:srgbClr val="FFCC00"/>
                  </a:gs>
                </a:gsLst>
                <a:path path="shape">
                  <a:fillToRect l="50000" t="50000" r="50000" b="50000"/>
                </a:path>
              </a:gradFill>
              <a:ln>
                <a:noFill/>
              </a:ln>
              <a:extLst>
                <a:ext uri="{91240B29-F687-4F45-9708-019B960494DF}">
                  <a14:hiddenLine xmlns:a14="http://schemas.microsoft.com/office/drawing/2010/main" w="25400" algn="ctr">
                    <a:solidFill>
                      <a:srgbClr val="000000"/>
                    </a:solidFill>
                    <a:round/>
                    <a:headEnd/>
                    <a:tailEnd/>
                  </a14:hiddenLine>
                </a:ext>
              </a:extLst>
            </p:spPr>
            <p:txBody>
              <a:bodyPr wrap="none" anchor="ctr"/>
              <a:lstStyle/>
              <a:p>
                <a:endParaRPr lang="ja-JP" altLang="en-US"/>
              </a:p>
            </p:txBody>
          </p:sp>
          <p:grpSp>
            <p:nvGrpSpPr>
              <p:cNvPr id="151" name="Group 791"/>
              <p:cNvGrpSpPr>
                <a:grpSpLocks/>
              </p:cNvGrpSpPr>
              <p:nvPr/>
            </p:nvGrpSpPr>
            <p:grpSpPr bwMode="auto">
              <a:xfrm rot="900000">
                <a:off x="5043" y="3203"/>
                <a:ext cx="289" cy="310"/>
                <a:chOff x="5043" y="3203"/>
                <a:chExt cx="289" cy="310"/>
              </a:xfrm>
            </p:grpSpPr>
            <p:sp>
              <p:nvSpPr>
                <p:cNvPr id="152" name="Oval 792"/>
                <p:cNvSpPr>
                  <a:spLocks noChangeArrowheads="1"/>
                </p:cNvSpPr>
                <p:nvPr/>
              </p:nvSpPr>
              <p:spPr bwMode="auto">
                <a:xfrm>
                  <a:off x="5043" y="3204"/>
                  <a:ext cx="289" cy="309"/>
                </a:xfrm>
                <a:prstGeom prst="ellipse">
                  <a:avLst/>
                </a:prstGeom>
                <a:solidFill>
                  <a:srgbClr val="FFCC99"/>
                </a:solidFill>
                <a:ln>
                  <a:noFill/>
                </a:ln>
                <a:extLst>
                  <a:ext uri="{91240B29-F687-4F45-9708-019B960494DF}">
                    <a14:hiddenLine xmlns:a14="http://schemas.microsoft.com/office/drawing/2010/main" w="25400" algn="ctr">
                      <a:solidFill>
                        <a:srgbClr val="000000"/>
                      </a:solidFill>
                      <a:round/>
                      <a:headEnd/>
                      <a:tailEnd/>
                    </a14:hiddenLine>
                  </a:ext>
                </a:extLst>
              </p:spPr>
              <p:txBody>
                <a:bodyPr wrap="none" anchor="ctr"/>
                <a:lstStyle/>
                <a:p>
                  <a:endParaRPr lang="ja-JP" altLang="en-US"/>
                </a:p>
              </p:txBody>
            </p:sp>
            <p:sp>
              <p:nvSpPr>
                <p:cNvPr id="153" name="Oval 793"/>
                <p:cNvSpPr>
                  <a:spLocks noChangeArrowheads="1"/>
                </p:cNvSpPr>
                <p:nvPr/>
              </p:nvSpPr>
              <p:spPr bwMode="auto">
                <a:xfrm>
                  <a:off x="5043" y="3204"/>
                  <a:ext cx="271" cy="309"/>
                </a:xfrm>
                <a:prstGeom prst="ellipse">
                  <a:avLst/>
                </a:prstGeom>
                <a:solidFill>
                  <a:srgbClr val="333333"/>
                </a:solidFill>
                <a:ln>
                  <a:noFill/>
                </a:ln>
                <a:extLst>
                  <a:ext uri="{91240B29-F687-4F45-9708-019B960494DF}">
                    <a14:hiddenLine xmlns:a14="http://schemas.microsoft.com/office/drawing/2010/main" w="25400" algn="ctr">
                      <a:solidFill>
                        <a:srgbClr val="000000"/>
                      </a:solidFill>
                      <a:round/>
                      <a:headEnd/>
                      <a:tailEnd/>
                    </a14:hiddenLine>
                  </a:ext>
                </a:extLst>
              </p:spPr>
              <p:txBody>
                <a:bodyPr wrap="none" anchor="ctr"/>
                <a:lstStyle/>
                <a:p>
                  <a:endParaRPr lang="ja-JP" altLang="en-US"/>
                </a:p>
              </p:txBody>
            </p:sp>
            <p:sp>
              <p:nvSpPr>
                <p:cNvPr id="154" name="Oval 794"/>
                <p:cNvSpPr>
                  <a:spLocks noChangeArrowheads="1"/>
                </p:cNvSpPr>
                <p:nvPr/>
              </p:nvSpPr>
              <p:spPr bwMode="auto">
                <a:xfrm rot="-900000">
                  <a:off x="5258" y="3321"/>
                  <a:ext cx="57" cy="97"/>
                </a:xfrm>
                <a:prstGeom prst="ellipse">
                  <a:avLst/>
                </a:prstGeom>
                <a:solidFill>
                  <a:srgbClr val="FFCC99"/>
                </a:solidFill>
                <a:ln>
                  <a:noFill/>
                </a:ln>
                <a:extLst>
                  <a:ext uri="{91240B29-F687-4F45-9708-019B960494DF}">
                    <a14:hiddenLine xmlns:a14="http://schemas.microsoft.com/office/drawing/2010/main" w="25400" algn="ctr">
                      <a:solidFill>
                        <a:srgbClr val="000000"/>
                      </a:solidFill>
                      <a:round/>
                      <a:headEnd/>
                      <a:tailEnd/>
                    </a14:hiddenLine>
                  </a:ext>
                </a:extLst>
              </p:spPr>
              <p:txBody>
                <a:bodyPr wrap="none" anchor="ctr"/>
                <a:lstStyle/>
                <a:p>
                  <a:endParaRPr lang="ja-JP" altLang="en-US"/>
                </a:p>
              </p:txBody>
            </p:sp>
            <p:sp>
              <p:nvSpPr>
                <p:cNvPr id="155" name="Oval 795"/>
                <p:cNvSpPr>
                  <a:spLocks noChangeArrowheads="1"/>
                </p:cNvSpPr>
                <p:nvPr/>
              </p:nvSpPr>
              <p:spPr bwMode="auto">
                <a:xfrm>
                  <a:off x="5081" y="3224"/>
                  <a:ext cx="97" cy="97"/>
                </a:xfrm>
                <a:prstGeom prst="ellipse">
                  <a:avLst/>
                </a:prstGeom>
                <a:gradFill rotWithShape="1">
                  <a:gsLst>
                    <a:gs pos="0">
                      <a:srgbClr val="B1B1B1"/>
                    </a:gs>
                    <a:gs pos="100000">
                      <a:srgbClr val="333333"/>
                    </a:gs>
                  </a:gsLst>
                  <a:path path="shape">
                    <a:fillToRect l="50000" t="50000" r="50000" b="50000"/>
                  </a:path>
                </a:gradFill>
                <a:ln>
                  <a:noFill/>
                </a:ln>
                <a:extLst>
                  <a:ext uri="{91240B29-F687-4F45-9708-019B960494DF}">
                    <a14:hiddenLine xmlns:a14="http://schemas.microsoft.com/office/drawing/2010/main" w="25400" algn="ctr">
                      <a:solidFill>
                        <a:srgbClr val="000000"/>
                      </a:solidFill>
                      <a:round/>
                      <a:headEnd/>
                      <a:tailEnd/>
                    </a14:hiddenLine>
                  </a:ext>
                </a:extLst>
              </p:spPr>
              <p:txBody>
                <a:bodyPr wrap="none" anchor="ctr"/>
                <a:lstStyle/>
                <a:p>
                  <a:endParaRPr lang="ja-JP" altLang="en-US"/>
                </a:p>
              </p:txBody>
            </p:sp>
            <p:sp>
              <p:nvSpPr>
                <p:cNvPr id="156" name="Oval 796"/>
                <p:cNvSpPr>
                  <a:spLocks noChangeArrowheads="1"/>
                </p:cNvSpPr>
                <p:nvPr/>
              </p:nvSpPr>
              <p:spPr bwMode="auto">
                <a:xfrm>
                  <a:off x="5161" y="3203"/>
                  <a:ext cx="136" cy="4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ja-JP" altLang="en-US"/>
                </a:p>
              </p:txBody>
            </p:sp>
            <p:sp>
              <p:nvSpPr>
                <p:cNvPr id="157" name="Oval 797"/>
                <p:cNvSpPr>
                  <a:spLocks noChangeArrowheads="1"/>
                </p:cNvSpPr>
                <p:nvPr/>
              </p:nvSpPr>
              <p:spPr bwMode="auto">
                <a:xfrm>
                  <a:off x="5227" y="3229"/>
                  <a:ext cx="90" cy="4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ja-JP" altLang="en-US"/>
                </a:p>
              </p:txBody>
            </p:sp>
          </p:grpSp>
        </p:grpSp>
      </p:grpSp>
      <p:pic>
        <p:nvPicPr>
          <p:cNvPr id="174" name="Picture 4" descr="C:\Documents and Settings\okishima\Local Settings\Temporary Internet Files\Content.IE5\ZVWQDQZC\MC900432526[1].png"/>
          <p:cNvPicPr>
            <a:picLocks noChangeAspect="1" noChangeArrowheads="1"/>
          </p:cNvPicPr>
          <p:nvPr/>
        </p:nvPicPr>
        <p:blipFill>
          <a:blip r:embed="rId6" cstate="print">
            <a:duotone>
              <a:prstClr val="black"/>
              <a:srgbClr val="FF0000">
                <a:tint val="45000"/>
                <a:satMod val="400000"/>
              </a:srgbClr>
            </a:duotone>
          </a:blip>
          <a:srcRect/>
          <a:stretch>
            <a:fillRect/>
          </a:stretch>
        </p:blipFill>
        <p:spPr bwMode="auto">
          <a:xfrm flipH="1">
            <a:off x="8470900" y="4775200"/>
            <a:ext cx="317500" cy="317500"/>
          </a:xfrm>
          <a:prstGeom prst="rect">
            <a:avLst/>
          </a:prstGeom>
          <a:noFill/>
        </p:spPr>
      </p:pic>
      <p:sp>
        <p:nvSpPr>
          <p:cNvPr id="175" name="テキスト ボックス 229"/>
          <p:cNvSpPr txBox="1"/>
          <p:nvPr/>
        </p:nvSpPr>
        <p:spPr>
          <a:xfrm>
            <a:off x="7051353" y="5702995"/>
            <a:ext cx="1130300" cy="338554"/>
          </a:xfrm>
          <a:prstGeom prst="rect">
            <a:avLst/>
          </a:prstGeom>
          <a:noFill/>
        </p:spPr>
        <p:txBody>
          <a:bodyPr>
            <a:spAutoFit/>
          </a:bodyPr>
          <a:lstStyle>
            <a:lvl1pPr eaLnBrk="0" hangingPunct="0">
              <a:defRPr kumimoji="1" sz="2400">
                <a:solidFill>
                  <a:schemeClr val="tx1"/>
                </a:solidFill>
                <a:latin typeface="Times New Roman" pitchFamily="18" charset="0"/>
                <a:ea typeface="ＭＳ Ｐゴシック" pitchFamily="34" charset="-128"/>
              </a:defRPr>
            </a:lvl1pPr>
            <a:lvl2pPr marL="742950" indent="-285750" eaLnBrk="0" hangingPunct="0">
              <a:defRPr kumimoji="1" sz="2400">
                <a:solidFill>
                  <a:schemeClr val="tx1"/>
                </a:solidFill>
                <a:latin typeface="Times New Roman" pitchFamily="18" charset="0"/>
                <a:ea typeface="ＭＳ Ｐゴシック" pitchFamily="34" charset="-128"/>
              </a:defRPr>
            </a:lvl2pPr>
            <a:lvl3pPr marL="1143000" indent="-228600" eaLnBrk="0" hangingPunct="0">
              <a:defRPr kumimoji="1" sz="2400">
                <a:solidFill>
                  <a:schemeClr val="tx1"/>
                </a:solidFill>
                <a:latin typeface="Times New Roman" pitchFamily="18" charset="0"/>
                <a:ea typeface="ＭＳ Ｐゴシック" pitchFamily="34" charset="-128"/>
              </a:defRPr>
            </a:lvl3pPr>
            <a:lvl4pPr marL="1600200" indent="-228600" eaLnBrk="0" hangingPunct="0">
              <a:defRPr kumimoji="1" sz="2400">
                <a:solidFill>
                  <a:schemeClr val="tx1"/>
                </a:solidFill>
                <a:latin typeface="Times New Roman" pitchFamily="18" charset="0"/>
                <a:ea typeface="ＭＳ Ｐゴシック" pitchFamily="34" charset="-128"/>
              </a:defRPr>
            </a:lvl4pPr>
            <a:lvl5pPr marL="2057400" indent="-228600" eaLnBrk="0" hangingPunct="0">
              <a:defRPr kumimoji="1"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9pPr>
          </a:lstStyle>
          <a:p>
            <a:pPr eaLnBrk="1" hangingPunct="1"/>
            <a:r>
              <a:rPr lang="en-US" altLang="ja-JP" sz="1600" dirty="0"/>
              <a:t>Operator</a:t>
            </a:r>
          </a:p>
        </p:txBody>
      </p:sp>
      <p:pic>
        <p:nvPicPr>
          <p:cNvPr id="176" name="Picture 4" descr="C:\Documents and Settings\okishima\Local Settings\Temporary Internet Files\Content.IE5\ZVWQDQZC\MC900432526[1].png"/>
          <p:cNvPicPr>
            <a:picLocks noChangeAspect="1" noChangeArrowheads="1"/>
          </p:cNvPicPr>
          <p:nvPr/>
        </p:nvPicPr>
        <p:blipFill>
          <a:blip r:embed="rId6" cstate="print">
            <a:duotone>
              <a:prstClr val="black"/>
              <a:srgbClr val="FF0000">
                <a:tint val="45000"/>
                <a:satMod val="400000"/>
              </a:srgbClr>
            </a:duotone>
          </a:blip>
          <a:srcRect/>
          <a:stretch>
            <a:fillRect/>
          </a:stretch>
        </p:blipFill>
        <p:spPr bwMode="auto">
          <a:xfrm flipH="1">
            <a:off x="6197600" y="5232400"/>
            <a:ext cx="317500" cy="317500"/>
          </a:xfrm>
          <a:prstGeom prst="rect">
            <a:avLst/>
          </a:prstGeom>
          <a:noFill/>
        </p:spPr>
      </p:pic>
      <p:sp>
        <p:nvSpPr>
          <p:cNvPr id="177" name="Title 2"/>
          <p:cNvSpPr txBox="1">
            <a:spLocks/>
          </p:cNvSpPr>
          <p:nvPr/>
        </p:nvSpPr>
        <p:spPr>
          <a:xfrm>
            <a:off x="164123" y="228600"/>
            <a:ext cx="4887023" cy="63770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Times New Roman" pitchFamily="18" charset="0"/>
                <a:cs typeface="Times New Roman" pitchFamily="18" charset="0"/>
              </a:rPr>
              <a:t>2. </a:t>
            </a:r>
            <a:r>
              <a:rPr lang="en-US" sz="3200" dirty="0" err="1">
                <a:latin typeface="Times New Roman" pitchFamily="18" charset="0"/>
                <a:cs typeface="Times New Roman" pitchFamily="18" charset="0"/>
              </a:rPr>
              <a:t>Zabbix</a:t>
            </a:r>
            <a:r>
              <a:rPr lang="en-US" sz="3200" dirty="0">
                <a:latin typeface="Times New Roman" pitchFamily="18" charset="0"/>
                <a:cs typeface="Times New Roman" pitchFamily="18" charset="0"/>
              </a:rPr>
              <a:t> Architecture</a:t>
            </a:r>
          </a:p>
        </p:txBody>
      </p:sp>
    </p:spTree>
    <p:extLst>
      <p:ext uri="{BB962C8B-B14F-4D97-AF65-F5344CB8AC3E}">
        <p14:creationId xmlns:p14="http://schemas.microsoft.com/office/powerpoint/2010/main" val="3559632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p:cNvSpPr txBox="1">
            <a:spLocks/>
          </p:cNvSpPr>
          <p:nvPr/>
        </p:nvSpPr>
        <p:spPr bwMode="auto">
          <a:xfrm>
            <a:off x="187993" y="776158"/>
            <a:ext cx="8942085" cy="44304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2000" b="1" dirty="0">
                <a:latin typeface="Times New Roman" panose="02020603050405020304" pitchFamily="18" charset="0"/>
                <a:cs typeface="Times New Roman" panose="02020603050405020304" pitchFamily="18" charset="0"/>
              </a:rPr>
              <a:t>2.2. Mechanism from data collection to detection and display</a:t>
            </a:r>
            <a:endParaRPr lang="en-US" sz="1800" b="1" dirty="0">
              <a:latin typeface="Times New Roman" panose="02020603050405020304" pitchFamily="18" charset="0"/>
              <a:cs typeface="Times New Roman" panose="02020603050405020304" pitchFamily="18" charset="0"/>
            </a:endParaRPr>
          </a:p>
          <a:p>
            <a:pPr marL="0" indent="0">
              <a:spcBef>
                <a:spcPts val="0"/>
              </a:spcBef>
              <a:buNone/>
            </a:pPr>
            <a:endParaRPr lang="en-US" sz="1800" dirty="0">
              <a:latin typeface="Times New Roman" panose="02020603050405020304" pitchFamily="18" charset="0"/>
              <a:cs typeface="Times New Roman" panose="02020603050405020304" pitchFamily="18" charset="0"/>
            </a:endParaRPr>
          </a:p>
        </p:txBody>
      </p:sp>
      <p:sp>
        <p:nvSpPr>
          <p:cNvPr id="3" name="Title 2"/>
          <p:cNvSpPr txBox="1">
            <a:spLocks/>
          </p:cNvSpPr>
          <p:nvPr/>
        </p:nvSpPr>
        <p:spPr>
          <a:xfrm>
            <a:off x="164123" y="228600"/>
            <a:ext cx="4887023" cy="63770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Times New Roman" panose="02020603050405020304" pitchFamily="18" charset="0"/>
                <a:cs typeface="Times New Roman" pitchFamily="18" charset="0"/>
              </a:rPr>
              <a:t>2. </a:t>
            </a:r>
            <a:r>
              <a:rPr lang="en-US" sz="3200" dirty="0" err="1">
                <a:latin typeface="Times New Roman" panose="02020603050405020304" pitchFamily="18" charset="0"/>
                <a:cs typeface="Times New Roman" pitchFamily="18" charset="0"/>
              </a:rPr>
              <a:t>Zabbix</a:t>
            </a:r>
            <a:r>
              <a:rPr lang="en-US" sz="3200" dirty="0">
                <a:latin typeface="Times New Roman" pitchFamily="18" charset="0"/>
                <a:cs typeface="Times New Roman" pitchFamily="18" charset="0"/>
              </a:rPr>
              <a:t> Architecture</a:t>
            </a:r>
          </a:p>
        </p:txBody>
      </p:sp>
      <p:sp>
        <p:nvSpPr>
          <p:cNvPr id="4" name="Rectangle 3"/>
          <p:cNvSpPr/>
          <p:nvPr/>
        </p:nvSpPr>
        <p:spPr>
          <a:xfrm>
            <a:off x="333829" y="1335317"/>
            <a:ext cx="5704114" cy="5196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2000" b="1" dirty="0" err="1">
                <a:latin typeface="Times New Roman" panose="02020603050405020304" pitchFamily="18" charset="0"/>
                <a:cs typeface="Times New Roman" panose="02020603050405020304" pitchFamily="18" charset="0"/>
              </a:rPr>
              <a:t>Zabbix</a:t>
            </a:r>
            <a:r>
              <a:rPr lang="en-US" sz="2000" b="1" baseline="0" dirty="0">
                <a:latin typeface="Times New Roman" panose="02020603050405020304" pitchFamily="18" charset="0"/>
                <a:cs typeface="Times New Roman" panose="02020603050405020304" pitchFamily="18" charset="0"/>
              </a:rPr>
              <a:t> server</a:t>
            </a:r>
          </a:p>
          <a:p>
            <a:pPr algn="l"/>
            <a:endParaRPr 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551544" y="1701307"/>
            <a:ext cx="5239656" cy="43946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700" b="1">
                <a:latin typeface="Times New Roman" panose="02020603050405020304" pitchFamily="18" charset="0"/>
                <a:cs typeface="Times New Roman" panose="02020603050405020304" pitchFamily="18" charset="0"/>
              </a:rPr>
              <a:t>Registered Host</a:t>
            </a:r>
          </a:p>
          <a:p>
            <a:pPr algn="l"/>
            <a:endParaRPr lang="en-US" sz="1700">
              <a:latin typeface="Times New Roman" panose="02020603050405020304" pitchFamily="18" charset="0"/>
              <a:cs typeface="Times New Roman" panose="02020603050405020304" pitchFamily="18" charset="0"/>
            </a:endParaRPr>
          </a:p>
        </p:txBody>
      </p:sp>
      <p:sp>
        <p:nvSpPr>
          <p:cNvPr id="6" name="Rectangle 5"/>
          <p:cNvSpPr/>
          <p:nvPr/>
        </p:nvSpPr>
        <p:spPr>
          <a:xfrm>
            <a:off x="638628" y="2061029"/>
            <a:ext cx="1683658" cy="150327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700" b="1">
                <a:latin typeface="Times New Roman" panose="02020603050405020304" pitchFamily="18" charset="0"/>
                <a:cs typeface="Times New Roman" panose="02020603050405020304" pitchFamily="18" charset="0"/>
              </a:rPr>
              <a:t>Item</a:t>
            </a:r>
          </a:p>
          <a:p>
            <a:r>
              <a:rPr lang="en-US" sz="1700">
                <a:latin typeface="Times New Roman" panose="02020603050405020304" pitchFamily="18" charset="0"/>
                <a:cs typeface="Times New Roman" panose="02020603050405020304" pitchFamily="18" charset="0"/>
              </a:rPr>
              <a:t>Collect data (depending on key) from Target host</a:t>
            </a:r>
          </a:p>
        </p:txBody>
      </p:sp>
      <p:sp>
        <p:nvSpPr>
          <p:cNvPr id="7" name="Rectangle 6"/>
          <p:cNvSpPr/>
          <p:nvPr/>
        </p:nvSpPr>
        <p:spPr>
          <a:xfrm>
            <a:off x="7033893" y="1937791"/>
            <a:ext cx="1834336" cy="1197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700" b="1">
                <a:latin typeface="Times New Roman" panose="02020603050405020304" pitchFamily="18" charset="0"/>
                <a:cs typeface="Times New Roman" panose="02020603050405020304" pitchFamily="18" charset="0"/>
              </a:rPr>
              <a:t>Target Host</a:t>
            </a:r>
          </a:p>
          <a:p>
            <a:r>
              <a:rPr lang="en-US" sz="1700">
                <a:latin typeface="Times New Roman" panose="02020603050405020304" pitchFamily="18" charset="0"/>
                <a:cs typeface="Times New Roman" panose="02020603050405020304" pitchFamily="18" charset="0"/>
              </a:rPr>
              <a:t>[Agent, Agentless, Network devices]</a:t>
            </a:r>
          </a:p>
        </p:txBody>
      </p:sp>
      <p:sp>
        <p:nvSpPr>
          <p:cNvPr id="8" name="Curved Left Arrow 7"/>
          <p:cNvSpPr/>
          <p:nvPr/>
        </p:nvSpPr>
        <p:spPr>
          <a:xfrm>
            <a:off x="2467428" y="2318665"/>
            <a:ext cx="4516339" cy="435880"/>
          </a:xfrm>
          <a:prstGeom prst="curvedLeftArrow">
            <a:avLst>
              <a:gd name="adj1" fmla="val 21281"/>
              <a:gd name="adj2" fmla="val 50000"/>
              <a:gd name="adj3" fmla="val 25000"/>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050">
              <a:solidFill>
                <a:schemeClr val="tx1"/>
              </a:solidFill>
              <a:latin typeface="Times New Roman" panose="02020603050405020304" pitchFamily="18" charset="0"/>
              <a:cs typeface="Times New Roman" panose="02020603050405020304" pitchFamily="18" charset="0"/>
            </a:endParaRPr>
          </a:p>
        </p:txBody>
      </p:sp>
      <p:sp>
        <p:nvSpPr>
          <p:cNvPr id="9" name="Rectangle 8"/>
          <p:cNvSpPr/>
          <p:nvPr/>
        </p:nvSpPr>
        <p:spPr>
          <a:xfrm>
            <a:off x="645410" y="4246651"/>
            <a:ext cx="1676876" cy="163163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600" b="1" dirty="0">
                <a:latin typeface="Times New Roman" panose="02020603050405020304" pitchFamily="18" charset="0"/>
                <a:cs typeface="Times New Roman" panose="02020603050405020304" pitchFamily="18" charset="0"/>
              </a:rPr>
              <a:t>Trigger</a:t>
            </a:r>
          </a:p>
          <a:p>
            <a:pPr marL="0" marR="0" indent="0" algn="l" defTabSz="914400" eaLnBrk="1" fontAlgn="auto" latinLnBrk="0" hangingPunct="1">
              <a:lnSpc>
                <a:spcPct val="100000"/>
              </a:lnSpc>
              <a:spcBef>
                <a:spcPts val="0"/>
              </a:spcBef>
              <a:spcAft>
                <a:spcPts val="0"/>
              </a:spcAft>
              <a:buClrTx/>
              <a:buSzTx/>
              <a:buFontTx/>
              <a:buNone/>
              <a:tabLst/>
              <a:defRPr/>
            </a:pPr>
            <a:r>
              <a:rPr lang="en-US" sz="1600" dirty="0">
                <a:solidFill>
                  <a:schemeClr val="lt1"/>
                </a:solidFill>
                <a:effectLst/>
                <a:latin typeface="Times New Roman" panose="02020603050405020304" pitchFamily="18" charset="0"/>
                <a:cs typeface="Times New Roman" panose="02020603050405020304" pitchFamily="18" charset="0"/>
              </a:rPr>
              <a:t>Evaluate data</a:t>
            </a:r>
            <a:r>
              <a:rPr lang="en-US" sz="1600" baseline="0" dirty="0">
                <a:solidFill>
                  <a:schemeClr val="lt1"/>
                </a:solidFill>
                <a:effectLst/>
                <a:latin typeface="Times New Roman" panose="02020603050405020304" pitchFamily="18" charset="0"/>
                <a:cs typeface="Times New Roman" panose="02020603050405020304" pitchFamily="18" charset="0"/>
              </a:rPr>
              <a:t> which is collected by item whether it is match or not to display in event</a:t>
            </a:r>
          </a:p>
        </p:txBody>
      </p:sp>
      <p:sp>
        <p:nvSpPr>
          <p:cNvPr id="10" name="Rectangle 9"/>
          <p:cNvSpPr/>
          <p:nvPr/>
        </p:nvSpPr>
        <p:spPr>
          <a:xfrm>
            <a:off x="2917215" y="2961135"/>
            <a:ext cx="2598214" cy="120633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700" b="1" baseline="0">
                <a:solidFill>
                  <a:schemeClr val="lt1"/>
                </a:solidFill>
                <a:effectLst/>
                <a:latin typeface="Times New Roman" panose="02020603050405020304" pitchFamily="18" charset="0"/>
                <a:cs typeface="Times New Roman" panose="02020603050405020304" pitchFamily="18" charset="0"/>
              </a:rPr>
              <a:t>Event</a:t>
            </a:r>
          </a:p>
          <a:p>
            <a:pPr algn="l"/>
            <a:r>
              <a:rPr lang="en-US" sz="1700" baseline="0">
                <a:solidFill>
                  <a:schemeClr val="lt1"/>
                </a:solidFill>
                <a:effectLst/>
                <a:latin typeface="Times New Roman" panose="02020603050405020304" pitchFamily="18" charset="0"/>
                <a:cs typeface="Times New Roman" panose="02020603050405020304" pitchFamily="18" charset="0"/>
              </a:rPr>
              <a:t>Display the alert when evaluated value match with trigger expression</a:t>
            </a:r>
            <a:endParaRPr lang="en-US" sz="1700">
              <a:effectLst/>
              <a:latin typeface="Times New Roman" panose="02020603050405020304" pitchFamily="18" charset="0"/>
              <a:cs typeface="Times New Roman" panose="02020603050405020304" pitchFamily="18" charset="0"/>
            </a:endParaRPr>
          </a:p>
        </p:txBody>
      </p:sp>
      <p:sp>
        <p:nvSpPr>
          <p:cNvPr id="11" name="Down Arrow 10"/>
          <p:cNvSpPr/>
          <p:nvPr/>
        </p:nvSpPr>
        <p:spPr>
          <a:xfrm>
            <a:off x="4093518" y="4211007"/>
            <a:ext cx="289147" cy="506843"/>
          </a:xfrm>
          <a:prstGeom prst="downArrow">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050">
              <a:latin typeface="Times New Roman" panose="02020603050405020304" pitchFamily="18" charset="0"/>
              <a:cs typeface="Times New Roman" panose="02020603050405020304" pitchFamily="18" charset="0"/>
            </a:endParaRPr>
          </a:p>
        </p:txBody>
      </p:sp>
      <p:sp>
        <p:nvSpPr>
          <p:cNvPr id="12" name="Down Arrow 11"/>
          <p:cNvSpPr/>
          <p:nvPr/>
        </p:nvSpPr>
        <p:spPr>
          <a:xfrm>
            <a:off x="1207818" y="3631594"/>
            <a:ext cx="272639" cy="579413"/>
          </a:xfrm>
          <a:prstGeom prst="downArrow">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050">
              <a:latin typeface="Times New Roman" panose="02020603050405020304" pitchFamily="18" charset="0"/>
              <a:cs typeface="Times New Roman" panose="02020603050405020304" pitchFamily="18" charset="0"/>
            </a:endParaRPr>
          </a:p>
        </p:txBody>
      </p:sp>
      <p:sp>
        <p:nvSpPr>
          <p:cNvPr id="13" name="Rectangle 12"/>
          <p:cNvSpPr/>
          <p:nvPr/>
        </p:nvSpPr>
        <p:spPr>
          <a:xfrm>
            <a:off x="2960757" y="4761851"/>
            <a:ext cx="2554671" cy="913235"/>
          </a:xfrm>
          <a:prstGeom prst="rect">
            <a:avLst/>
          </a:prstGeom>
          <a:solidFill>
            <a:srgbClr val="0070C0"/>
          </a:solidFill>
          <a:ln>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700" b="1" baseline="0" dirty="0">
                <a:solidFill>
                  <a:schemeClr val="lt1"/>
                </a:solidFill>
                <a:effectLst/>
                <a:latin typeface="Times New Roman" panose="02020603050405020304" pitchFamily="18" charset="0"/>
                <a:cs typeface="Times New Roman" panose="02020603050405020304" pitchFamily="18" charset="0"/>
              </a:rPr>
              <a:t>Action</a:t>
            </a:r>
          </a:p>
          <a:p>
            <a:pPr algn="l"/>
            <a:r>
              <a:rPr lang="en-US" sz="1700" dirty="0">
                <a:latin typeface="Times New Roman" panose="02020603050405020304" pitchFamily="18" charset="0"/>
                <a:cs typeface="Times New Roman" panose="02020603050405020304" pitchFamily="18" charset="0"/>
              </a:rPr>
              <a:t>Do operation depending on certain event condition</a:t>
            </a:r>
            <a:endParaRPr lang="en-US" sz="1700" dirty="0">
              <a:effectLst/>
              <a:latin typeface="Times New Roman" panose="02020603050405020304" pitchFamily="18" charset="0"/>
              <a:cs typeface="Times New Roman" panose="02020603050405020304" pitchFamily="18" charset="0"/>
            </a:endParaRPr>
          </a:p>
        </p:txBody>
      </p:sp>
      <p:sp>
        <p:nvSpPr>
          <p:cNvPr id="14" name="Bent Arrow 13"/>
          <p:cNvSpPr/>
          <p:nvPr/>
        </p:nvSpPr>
        <p:spPr>
          <a:xfrm>
            <a:off x="1698172" y="3602566"/>
            <a:ext cx="1204529" cy="593927"/>
          </a:xfrm>
          <a:prstGeom prst="ben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600">
              <a:solidFill>
                <a:schemeClr val="tx1"/>
              </a:solidFill>
            </a:endParaRPr>
          </a:p>
        </p:txBody>
      </p:sp>
      <p:sp>
        <p:nvSpPr>
          <p:cNvPr id="15" name="テキスト ボックス 162"/>
          <p:cNvSpPr txBox="1"/>
          <p:nvPr/>
        </p:nvSpPr>
        <p:spPr>
          <a:xfrm>
            <a:off x="3220532" y="1753252"/>
            <a:ext cx="2646785" cy="615553"/>
          </a:xfrm>
          <a:prstGeom prst="rect">
            <a:avLst/>
          </a:prstGeom>
          <a:noFill/>
        </p:spPr>
        <p:txBody>
          <a:bodyPr wrap="square">
            <a:spAutoFit/>
          </a:bodyPr>
          <a:lstStyle>
            <a:lvl1pPr eaLnBrk="0" hangingPunct="0">
              <a:defRPr kumimoji="1" sz="2400">
                <a:solidFill>
                  <a:schemeClr val="tx1"/>
                </a:solidFill>
                <a:latin typeface="Times New Roman" pitchFamily="18" charset="0"/>
                <a:ea typeface="ＭＳ Ｐゴシック" pitchFamily="34" charset="-128"/>
              </a:defRPr>
            </a:lvl1pPr>
            <a:lvl2pPr marL="742950" indent="-285750" eaLnBrk="0" hangingPunct="0">
              <a:defRPr kumimoji="1" sz="2400">
                <a:solidFill>
                  <a:schemeClr val="tx1"/>
                </a:solidFill>
                <a:latin typeface="Times New Roman" pitchFamily="18" charset="0"/>
                <a:ea typeface="ＭＳ Ｐゴシック" pitchFamily="34" charset="-128"/>
              </a:defRPr>
            </a:lvl2pPr>
            <a:lvl3pPr marL="1143000" indent="-228600" eaLnBrk="0" hangingPunct="0">
              <a:defRPr kumimoji="1" sz="2400">
                <a:solidFill>
                  <a:schemeClr val="tx1"/>
                </a:solidFill>
                <a:latin typeface="Times New Roman" pitchFamily="18" charset="0"/>
                <a:ea typeface="ＭＳ Ｐゴシック" pitchFamily="34" charset="-128"/>
              </a:defRPr>
            </a:lvl3pPr>
            <a:lvl4pPr marL="1600200" indent="-228600" eaLnBrk="0" hangingPunct="0">
              <a:defRPr kumimoji="1" sz="2400">
                <a:solidFill>
                  <a:schemeClr val="tx1"/>
                </a:solidFill>
                <a:latin typeface="Times New Roman" pitchFamily="18" charset="0"/>
                <a:ea typeface="ＭＳ Ｐゴシック" pitchFamily="34" charset="-128"/>
              </a:defRPr>
            </a:lvl4pPr>
            <a:lvl5pPr marL="2057400" indent="-228600" eaLnBrk="0" hangingPunct="0">
              <a:defRPr kumimoji="1"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ＭＳ Ｐゴシック" pitchFamily="34" charset="-128"/>
              </a:defRPr>
            </a:lvl9pPr>
          </a:lstStyle>
          <a:p>
            <a:pPr eaLnBrk="1" hangingPunct="1"/>
            <a:r>
              <a:rPr lang="en-US" altLang="ja-JP" sz="1700" dirty="0">
                <a:solidFill>
                  <a:schemeClr val="bg1"/>
                </a:solidFill>
              </a:rPr>
              <a:t>Item collected data from Agent</a:t>
            </a:r>
          </a:p>
        </p:txBody>
      </p:sp>
    </p:spTree>
    <p:extLst>
      <p:ext uri="{BB962C8B-B14F-4D97-AF65-F5344CB8AC3E}">
        <p14:creationId xmlns:p14="http://schemas.microsoft.com/office/powerpoint/2010/main" val="7898188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p:cNvSpPr txBox="1">
            <a:spLocks/>
          </p:cNvSpPr>
          <p:nvPr/>
        </p:nvSpPr>
        <p:spPr bwMode="auto">
          <a:xfrm>
            <a:off x="226093" y="840908"/>
            <a:ext cx="8663907" cy="586469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800" b="1" dirty="0">
                <a:latin typeface="Times New Roman" panose="02020603050405020304" pitchFamily="18" charset="0"/>
                <a:cs typeface="Times New Roman" panose="02020603050405020304" pitchFamily="18" charset="0"/>
              </a:rPr>
              <a:t>Explanation about the relationship between host, item, trigger, event and action</a:t>
            </a:r>
          </a:p>
          <a:p>
            <a:pPr marL="0" indent="0">
              <a:buNone/>
            </a:pPr>
            <a:r>
              <a:rPr lang="en-US" altLang="ja-JP" sz="2000" b="1" dirty="0">
                <a:latin typeface="Times New Roman" panose="02020603050405020304" pitchFamily="18" charset="0"/>
                <a:cs typeface="Times New Roman" panose="02020603050405020304" pitchFamily="18" charset="0"/>
              </a:rPr>
              <a:t>Host - </a:t>
            </a:r>
            <a:r>
              <a:rPr lang="en-US" sz="2000" dirty="0">
                <a:latin typeface="Times New Roman" panose="02020603050405020304" pitchFamily="18" charset="0"/>
                <a:cs typeface="Times New Roman" panose="02020603050405020304" pitchFamily="18" charset="0"/>
              </a:rPr>
              <a:t>In </a:t>
            </a:r>
            <a:r>
              <a:rPr lang="en-US" sz="2000" dirty="0" err="1">
                <a:latin typeface="Times New Roman" panose="02020603050405020304" pitchFamily="18" charset="0"/>
                <a:cs typeface="Times New Roman" panose="02020603050405020304" pitchFamily="18" charset="0"/>
              </a:rPr>
              <a:t>Zabbix</a:t>
            </a:r>
            <a:r>
              <a:rPr lang="en-US" sz="2000" dirty="0">
                <a:latin typeface="Times New Roman" panose="02020603050405020304" pitchFamily="18" charset="0"/>
                <a:cs typeface="Times New Roman" panose="02020603050405020304" pitchFamily="18" charset="0"/>
              </a:rPr>
              <a:t>, a host is a logical entity that groups items. Definition of what a host is can be freely adapted to specific environment and situation. </a:t>
            </a:r>
            <a:r>
              <a:rPr lang="en-US" sz="2000" dirty="0" err="1">
                <a:latin typeface="Times New Roman" panose="02020603050405020304" pitchFamily="18" charset="0"/>
                <a:cs typeface="Times New Roman" panose="02020603050405020304" pitchFamily="18" charset="0"/>
              </a:rPr>
              <a:t>Zabbix</a:t>
            </a:r>
            <a:r>
              <a:rPr lang="en-US" sz="2000" dirty="0">
                <a:latin typeface="Times New Roman" panose="02020603050405020304" pitchFamily="18" charset="0"/>
                <a:cs typeface="Times New Roman" panose="02020603050405020304" pitchFamily="18" charset="0"/>
              </a:rPr>
              <a:t> in no way limits this choice; thus a host can be network switch, a physical server, a virtual machine, or a website.</a:t>
            </a:r>
          </a:p>
          <a:p>
            <a:pPr marL="0" indent="0">
              <a:spcBef>
                <a:spcPts val="0"/>
              </a:spcBef>
              <a:buNone/>
            </a:pPr>
            <a:endParaRPr lang="en-US" sz="2000" dirty="0">
              <a:latin typeface="Times New Roman" panose="02020603050405020304" pitchFamily="18" charset="0"/>
              <a:cs typeface="Times New Roman" panose="02020603050405020304" pitchFamily="18" charset="0"/>
            </a:endParaRPr>
          </a:p>
          <a:p>
            <a:pPr marL="0" indent="0">
              <a:spcBef>
                <a:spcPts val="0"/>
              </a:spcBef>
              <a:buNone/>
            </a:pPr>
            <a:r>
              <a:rPr lang="en-US" altLang="ja-JP" sz="2000" b="1" dirty="0">
                <a:latin typeface="Times New Roman" panose="02020603050405020304" pitchFamily="18" charset="0"/>
                <a:cs typeface="Times New Roman" panose="02020603050405020304" pitchFamily="18" charset="0"/>
              </a:rPr>
              <a:t>Item - </a:t>
            </a:r>
            <a:r>
              <a:rPr lang="en-US" sz="2000" dirty="0">
                <a:latin typeface="Times New Roman" panose="02020603050405020304" pitchFamily="18" charset="0"/>
                <a:cs typeface="Times New Roman" panose="02020603050405020304" pitchFamily="18" charset="0"/>
              </a:rPr>
              <a:t>An item in </a:t>
            </a:r>
            <a:r>
              <a:rPr lang="en-US" sz="2000" dirty="0" err="1">
                <a:latin typeface="Times New Roman" panose="02020603050405020304" pitchFamily="18" charset="0"/>
                <a:cs typeface="Times New Roman" panose="02020603050405020304" pitchFamily="18" charset="0"/>
              </a:rPr>
              <a:t>Zabbix</a:t>
            </a:r>
            <a:r>
              <a:rPr lang="en-US" sz="2000" dirty="0">
                <a:latin typeface="Times New Roman" panose="02020603050405020304" pitchFamily="18" charset="0"/>
                <a:cs typeface="Times New Roman" panose="02020603050405020304" pitchFamily="18" charset="0"/>
              </a:rPr>
              <a:t> is a configuration entity that holds information on gathered metrics. It is the very basis of information flowing into </a:t>
            </a:r>
            <a:r>
              <a:rPr lang="en-US" sz="2000" dirty="0" err="1">
                <a:latin typeface="Times New Roman" panose="02020603050405020304" pitchFamily="18" charset="0"/>
                <a:cs typeface="Times New Roman" panose="02020603050405020304" pitchFamily="18" charset="0"/>
              </a:rPr>
              <a:t>Zabbix</a:t>
            </a:r>
            <a:r>
              <a:rPr lang="en-US" sz="2000" dirty="0">
                <a:latin typeface="Times New Roman" panose="02020603050405020304" pitchFamily="18" charset="0"/>
                <a:cs typeface="Times New Roman" panose="02020603050405020304" pitchFamily="18" charset="0"/>
              </a:rPr>
              <a:t>, and without items nothing can be </a:t>
            </a:r>
            <a:r>
              <a:rPr lang="en-US" sz="2000" dirty="0" err="1">
                <a:latin typeface="Times New Roman" panose="02020603050405020304" pitchFamily="18" charset="0"/>
                <a:cs typeface="Times New Roman" panose="02020603050405020304" pitchFamily="18" charset="0"/>
              </a:rPr>
              <a:t>retrieved.We</a:t>
            </a:r>
            <a:r>
              <a:rPr lang="en-US" sz="2000" dirty="0">
                <a:latin typeface="Times New Roman" panose="02020603050405020304" pitchFamily="18" charset="0"/>
                <a:cs typeface="Times New Roman" panose="02020603050405020304" pitchFamily="18" charset="0"/>
              </a:rPr>
              <a:t> collected the required data by using Item. But items can't exist in an empty space—each item has to be attached to a host.</a:t>
            </a:r>
          </a:p>
          <a:p>
            <a:pPr marL="0" indent="0">
              <a:lnSpc>
                <a:spcPct val="100000"/>
              </a:lnSpc>
              <a:spcBef>
                <a:spcPts val="0"/>
              </a:spcBef>
              <a:buNone/>
            </a:pPr>
            <a:endParaRPr lang="en-US" sz="2000" dirty="0">
              <a:latin typeface="Times New Roman" panose="02020603050405020304" pitchFamily="18" charset="0"/>
              <a:cs typeface="Times New Roman" panose="02020603050405020304" pitchFamily="18" charset="0"/>
            </a:endParaRPr>
          </a:p>
          <a:p>
            <a:pPr marL="0" indent="0">
              <a:spcBef>
                <a:spcPts val="0"/>
              </a:spcBef>
              <a:buNone/>
            </a:pPr>
            <a:r>
              <a:rPr lang="en-US" altLang="ja-JP" sz="2000" b="1" dirty="0">
                <a:latin typeface="Times New Roman" panose="02020603050405020304" pitchFamily="18" charset="0"/>
                <a:cs typeface="Times New Roman" panose="02020603050405020304" pitchFamily="18" charset="0"/>
              </a:rPr>
              <a:t>Trigger - </a:t>
            </a:r>
            <a:r>
              <a:rPr lang="en-US" sz="2000" dirty="0">
                <a:latin typeface="Times New Roman" panose="02020603050405020304" pitchFamily="18" charset="0"/>
                <a:cs typeface="Times New Roman" panose="02020603050405020304" pitchFamily="18" charset="0"/>
              </a:rPr>
              <a:t>Item alone does nothing more than collect data. To define thresholds and what is considered a problem we have to use triggers.</a:t>
            </a:r>
            <a:endParaRPr lang="en-US" altLang="ja-JP" sz="2000" b="1" dirty="0">
              <a:solidFill>
                <a:srgbClr val="0000FF"/>
              </a:solidFill>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US" altLang="ja-JP" sz="2000" b="1" dirty="0">
              <a:solidFill>
                <a:srgbClr val="0000FF"/>
              </a:solidFill>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altLang="ja-JP" sz="2000" b="1" dirty="0">
                <a:latin typeface="Times New Roman" panose="02020603050405020304" pitchFamily="18" charset="0"/>
                <a:cs typeface="Times New Roman" panose="02020603050405020304" pitchFamily="18" charset="0"/>
              </a:rPr>
              <a:t>Event - </a:t>
            </a:r>
            <a:r>
              <a:rPr lang="en-US" sz="2000" dirty="0">
                <a:latin typeface="Times New Roman" panose="02020603050405020304" pitchFamily="18" charset="0"/>
                <a:cs typeface="Times New Roman" panose="02020603050405020304" pitchFamily="18" charset="0"/>
              </a:rPr>
              <a:t>The event contains details of the trigger state's change—when did it happen and what the new state is. </a:t>
            </a:r>
            <a:endParaRPr lang="en-US" sz="2000" b="1" dirty="0">
              <a:latin typeface="Times New Roman" panose="02020603050405020304" pitchFamily="18" charset="0"/>
              <a:cs typeface="Times New Roman" panose="02020603050405020304" pitchFamily="18" charset="0"/>
            </a:endParaRPr>
          </a:p>
          <a:p>
            <a:pPr marL="0" indent="0">
              <a:spcBef>
                <a:spcPts val="0"/>
              </a:spcBef>
              <a:buNone/>
            </a:pPr>
            <a:endParaRPr lang="en-US" altLang="ja-JP" sz="2000" b="1" dirty="0">
              <a:latin typeface="Times New Roman" panose="02020603050405020304" pitchFamily="18" charset="0"/>
              <a:cs typeface="Times New Roman" panose="02020603050405020304" pitchFamily="18" charset="0"/>
            </a:endParaRPr>
          </a:p>
          <a:p>
            <a:pPr marL="0" indent="0">
              <a:spcBef>
                <a:spcPts val="0"/>
              </a:spcBef>
              <a:buNone/>
            </a:pPr>
            <a:r>
              <a:rPr lang="en-US" altLang="ja-JP" sz="2000" b="1" dirty="0">
                <a:latin typeface="Times New Roman" panose="02020603050405020304" pitchFamily="18" charset="0"/>
                <a:cs typeface="Times New Roman" panose="02020603050405020304" pitchFamily="18" charset="0"/>
              </a:rPr>
              <a:t>Action - </a:t>
            </a:r>
            <a:r>
              <a:rPr lang="en-US" sz="2000" dirty="0">
                <a:latin typeface="Times New Roman" panose="02020603050405020304" pitchFamily="18" charset="0"/>
                <a:cs typeface="Times New Roman" panose="02020603050405020304" pitchFamily="18" charset="0"/>
              </a:rPr>
              <a:t>Things that tell the </a:t>
            </a:r>
            <a:r>
              <a:rPr lang="en-US" sz="2000" dirty="0" err="1">
                <a:latin typeface="Times New Roman" panose="02020603050405020304" pitchFamily="18" charset="0"/>
                <a:cs typeface="Times New Roman" panose="02020603050405020304" pitchFamily="18" charset="0"/>
              </a:rPr>
              <a:t>Zabbix</a:t>
            </a:r>
            <a:r>
              <a:rPr lang="en-US" sz="2000" dirty="0">
                <a:latin typeface="Times New Roman" panose="02020603050405020304" pitchFamily="18" charset="0"/>
                <a:cs typeface="Times New Roman" panose="02020603050405020304" pitchFamily="18" charset="0"/>
              </a:rPr>
              <a:t> server to do something upon certain conditions are called actions.</a:t>
            </a:r>
          </a:p>
        </p:txBody>
      </p:sp>
      <p:sp>
        <p:nvSpPr>
          <p:cNvPr id="3" name="Title 2"/>
          <p:cNvSpPr txBox="1">
            <a:spLocks/>
          </p:cNvSpPr>
          <p:nvPr/>
        </p:nvSpPr>
        <p:spPr>
          <a:xfrm>
            <a:off x="164123" y="228600"/>
            <a:ext cx="4887023" cy="63770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Times New Roman" pitchFamily="18" charset="0"/>
                <a:cs typeface="Times New Roman" pitchFamily="18" charset="0"/>
              </a:rPr>
              <a:t>2. </a:t>
            </a:r>
            <a:r>
              <a:rPr lang="en-US" sz="3200" dirty="0" err="1">
                <a:latin typeface="Times New Roman" pitchFamily="18" charset="0"/>
                <a:cs typeface="Times New Roman" pitchFamily="18" charset="0"/>
              </a:rPr>
              <a:t>Zabbix</a:t>
            </a:r>
            <a:r>
              <a:rPr lang="en-US" sz="3200" dirty="0">
                <a:latin typeface="Times New Roman" pitchFamily="18" charset="0"/>
                <a:cs typeface="Times New Roman" pitchFamily="18" charset="0"/>
              </a:rPr>
              <a:t> Architecture</a:t>
            </a:r>
          </a:p>
        </p:txBody>
      </p:sp>
    </p:spTree>
    <p:extLst>
      <p:ext uri="{BB962C8B-B14F-4D97-AF65-F5344CB8AC3E}">
        <p14:creationId xmlns:p14="http://schemas.microsoft.com/office/powerpoint/2010/main" val="29483679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4"/>
          <p:cNvSpPr/>
          <p:nvPr/>
        </p:nvSpPr>
        <p:spPr>
          <a:xfrm>
            <a:off x="386862" y="1559169"/>
            <a:ext cx="5298830" cy="35638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kumimoji="1" lang="en-US" altLang="ja-JP" sz="2000" dirty="0" err="1">
                <a:solidFill>
                  <a:schemeClr val="tx1"/>
                </a:solidFill>
                <a:latin typeface="Times New Roman" panose="02020603050405020304" pitchFamily="18" charset="0"/>
                <a:cs typeface="Times New Roman" panose="02020603050405020304" pitchFamily="18" charset="0"/>
              </a:rPr>
              <a:t>Zabbix</a:t>
            </a:r>
            <a:r>
              <a:rPr kumimoji="1" lang="en-US" altLang="ja-JP" sz="2000" dirty="0">
                <a:solidFill>
                  <a:schemeClr val="tx1"/>
                </a:solidFill>
                <a:latin typeface="Times New Roman" panose="02020603050405020304" pitchFamily="18" charset="0"/>
                <a:cs typeface="Times New Roman" panose="02020603050405020304" pitchFamily="18" charset="0"/>
              </a:rPr>
              <a:t> Server</a:t>
            </a:r>
            <a:endParaRPr kumimoji="1" lang="ja-JP" altLang="en-US" sz="2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4"/>
          <p:cNvSpPr txBox="1">
            <a:spLocks/>
          </p:cNvSpPr>
          <p:nvPr/>
        </p:nvSpPr>
        <p:spPr bwMode="auto">
          <a:xfrm>
            <a:off x="187994" y="1030156"/>
            <a:ext cx="8229600" cy="41764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800" b="1" dirty="0">
                <a:latin typeface="Times New Roman" panose="02020603050405020304" pitchFamily="18" charset="0"/>
                <a:cs typeface="Times New Roman" panose="02020603050405020304" pitchFamily="18" charset="0"/>
              </a:rPr>
              <a:t>Example explanation about the relationship of  Data flow in </a:t>
            </a:r>
            <a:r>
              <a:rPr lang="en-US" sz="1800" b="1" dirty="0" err="1">
                <a:latin typeface="Times New Roman" panose="02020603050405020304" pitchFamily="18" charset="0"/>
                <a:cs typeface="Times New Roman" panose="02020603050405020304" pitchFamily="18" charset="0"/>
              </a:rPr>
              <a:t>zabbix</a:t>
            </a:r>
            <a:endParaRPr lang="en-US" sz="1800" b="1" dirty="0">
              <a:latin typeface="Times New Roman" panose="02020603050405020304" pitchFamily="18" charset="0"/>
              <a:cs typeface="Times New Roman" panose="02020603050405020304" pitchFamily="18" charset="0"/>
            </a:endParaRPr>
          </a:p>
        </p:txBody>
      </p:sp>
      <p:sp>
        <p:nvSpPr>
          <p:cNvPr id="4" name="Rectangle 3"/>
          <p:cNvSpPr/>
          <p:nvPr/>
        </p:nvSpPr>
        <p:spPr>
          <a:xfrm>
            <a:off x="2938445" y="5606534"/>
            <a:ext cx="3533340" cy="400110"/>
          </a:xfrm>
          <a:prstGeom prst="rect">
            <a:avLst/>
          </a:prstGeom>
        </p:spPr>
        <p:txBody>
          <a:bodyPr wrap="none">
            <a:spAutoFit/>
          </a:bodyPr>
          <a:lstStyle/>
          <a:p>
            <a:r>
              <a:rPr lang="en-US" sz="2000" dirty="0">
                <a:latin typeface="Times New Roman" panose="02020603050405020304" pitchFamily="18" charset="0"/>
                <a:cs typeface="Times New Roman" panose="02020603050405020304" pitchFamily="18" charset="0"/>
              </a:rPr>
              <a:t>Fig : Information flow in </a:t>
            </a:r>
            <a:r>
              <a:rPr lang="en-US" sz="2000" dirty="0" err="1">
                <a:latin typeface="Times New Roman" panose="02020603050405020304" pitchFamily="18" charset="0"/>
                <a:cs typeface="Times New Roman" panose="02020603050405020304" pitchFamily="18" charset="0"/>
              </a:rPr>
              <a:t>Zabbix</a:t>
            </a:r>
            <a:endParaRPr lang="en-US" sz="2000" dirty="0">
              <a:latin typeface="Times New Roman" panose="02020603050405020304" pitchFamily="18" charset="0"/>
              <a:cs typeface="Times New Roman" panose="02020603050405020304" pitchFamily="18" charset="0"/>
            </a:endParaRPr>
          </a:p>
        </p:txBody>
      </p:sp>
      <p:sp>
        <p:nvSpPr>
          <p:cNvPr id="5" name="Title 2"/>
          <p:cNvSpPr txBox="1">
            <a:spLocks/>
          </p:cNvSpPr>
          <p:nvPr/>
        </p:nvSpPr>
        <p:spPr>
          <a:xfrm>
            <a:off x="167054" y="457200"/>
            <a:ext cx="6600825" cy="63770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Times New Roman" panose="02020603050405020304" pitchFamily="18" charset="0"/>
                <a:cs typeface="Times New Roman" pitchFamily="18" charset="0"/>
              </a:rPr>
              <a:t>2. </a:t>
            </a:r>
            <a:r>
              <a:rPr lang="en-US" sz="3200" dirty="0" err="1">
                <a:latin typeface="Times New Roman" pitchFamily="18" charset="0"/>
                <a:cs typeface="Times New Roman" pitchFamily="18" charset="0"/>
              </a:rPr>
              <a:t>Zabbix</a:t>
            </a:r>
            <a:r>
              <a:rPr lang="en-US" sz="3200" dirty="0">
                <a:latin typeface="Times New Roman" pitchFamily="18" charset="0"/>
                <a:cs typeface="Times New Roman" pitchFamily="18" charset="0"/>
              </a:rPr>
              <a:t> Architecture</a:t>
            </a:r>
          </a:p>
        </p:txBody>
      </p:sp>
      <p:sp>
        <p:nvSpPr>
          <p:cNvPr id="6" name="フローチャート : 磁気ディスク 1"/>
          <p:cNvSpPr/>
          <p:nvPr/>
        </p:nvSpPr>
        <p:spPr>
          <a:xfrm>
            <a:off x="2773429" y="3270739"/>
            <a:ext cx="831360" cy="85578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700" dirty="0">
                <a:latin typeface="Times New Roman" panose="02020603050405020304" pitchFamily="18" charset="0"/>
                <a:cs typeface="Times New Roman" panose="02020603050405020304" pitchFamily="18" charset="0"/>
              </a:rPr>
              <a:t>DB</a:t>
            </a:r>
            <a:endParaRPr kumimoji="1" lang="ja-JP" altLang="en-US" sz="1700" dirty="0">
              <a:latin typeface="Times New Roman" panose="02020603050405020304" pitchFamily="18" charset="0"/>
              <a:cs typeface="Times New Roman" panose="02020603050405020304" pitchFamily="18" charset="0"/>
            </a:endParaRPr>
          </a:p>
        </p:txBody>
      </p:sp>
      <p:sp>
        <p:nvSpPr>
          <p:cNvPr id="7" name="正方形/長方形 2"/>
          <p:cNvSpPr/>
          <p:nvPr/>
        </p:nvSpPr>
        <p:spPr>
          <a:xfrm>
            <a:off x="4273069" y="2368062"/>
            <a:ext cx="1248508" cy="398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700" dirty="0" err="1">
                <a:latin typeface="Times New Roman" panose="02020603050405020304" pitchFamily="18" charset="0"/>
                <a:cs typeface="Times New Roman" panose="02020603050405020304" pitchFamily="18" charset="0"/>
              </a:rPr>
              <a:t>poller</a:t>
            </a:r>
            <a:endParaRPr kumimoji="1" lang="ja-JP" altLang="en-US" sz="1700" dirty="0">
              <a:latin typeface="Times New Roman" panose="02020603050405020304" pitchFamily="18" charset="0"/>
              <a:cs typeface="Times New Roman" panose="02020603050405020304" pitchFamily="18" charset="0"/>
            </a:endParaRPr>
          </a:p>
        </p:txBody>
      </p:sp>
      <p:sp>
        <p:nvSpPr>
          <p:cNvPr id="8" name="正方形/長方形 7"/>
          <p:cNvSpPr/>
          <p:nvPr/>
        </p:nvSpPr>
        <p:spPr>
          <a:xfrm>
            <a:off x="2584950" y="2368062"/>
            <a:ext cx="1225050" cy="398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700" dirty="0" err="1">
                <a:latin typeface="Times New Roman" panose="02020603050405020304" pitchFamily="18" charset="0"/>
                <a:cs typeface="Times New Roman" panose="02020603050405020304" pitchFamily="18" charset="0"/>
              </a:rPr>
              <a:t>DBSyncer</a:t>
            </a:r>
            <a:endParaRPr kumimoji="1" lang="ja-JP" altLang="en-US" sz="1700" dirty="0">
              <a:latin typeface="Times New Roman" panose="02020603050405020304" pitchFamily="18" charset="0"/>
              <a:cs typeface="Times New Roman" panose="02020603050405020304" pitchFamily="18" charset="0"/>
            </a:endParaRPr>
          </a:p>
        </p:txBody>
      </p:sp>
      <p:sp>
        <p:nvSpPr>
          <p:cNvPr id="9" name="正方形/長方形 9"/>
          <p:cNvSpPr/>
          <p:nvPr/>
        </p:nvSpPr>
        <p:spPr>
          <a:xfrm>
            <a:off x="7127631" y="1722706"/>
            <a:ext cx="1113692" cy="386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700" dirty="0">
                <a:latin typeface="Times New Roman" panose="02020603050405020304" pitchFamily="18" charset="0"/>
                <a:cs typeface="Times New Roman" panose="02020603050405020304" pitchFamily="18" charset="0"/>
              </a:rPr>
              <a:t>Agent</a:t>
            </a:r>
            <a:endParaRPr kumimoji="1" lang="ja-JP" altLang="en-US" sz="1700" dirty="0">
              <a:latin typeface="Times New Roman" panose="02020603050405020304" pitchFamily="18" charset="0"/>
              <a:cs typeface="Times New Roman" panose="02020603050405020304" pitchFamily="18" charset="0"/>
            </a:endParaRPr>
          </a:p>
        </p:txBody>
      </p:sp>
      <p:sp>
        <p:nvSpPr>
          <p:cNvPr id="10" name="正方形/長方形 11"/>
          <p:cNvSpPr/>
          <p:nvPr/>
        </p:nvSpPr>
        <p:spPr>
          <a:xfrm>
            <a:off x="4273069" y="3651687"/>
            <a:ext cx="1248508" cy="1254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700" dirty="0">
                <a:latin typeface="Times New Roman" panose="02020603050405020304" pitchFamily="18" charset="0"/>
                <a:cs typeface="Times New Roman" panose="02020603050405020304" pitchFamily="18" charset="0"/>
              </a:rPr>
              <a:t>Simple</a:t>
            </a:r>
          </a:p>
          <a:p>
            <a:pPr algn="ctr"/>
            <a:r>
              <a:rPr kumimoji="1" lang="en-US" altLang="ja-JP" sz="1700" dirty="0" err="1">
                <a:latin typeface="Times New Roman" panose="02020603050405020304" pitchFamily="18" charset="0"/>
                <a:cs typeface="Times New Roman" panose="02020603050405020304" pitchFamily="18" charset="0"/>
              </a:rPr>
              <a:t>Snmp</a:t>
            </a:r>
            <a:endParaRPr kumimoji="1" lang="en-US" altLang="ja-JP" sz="1700" dirty="0">
              <a:latin typeface="Times New Roman" panose="02020603050405020304" pitchFamily="18" charset="0"/>
              <a:cs typeface="Times New Roman" panose="02020603050405020304" pitchFamily="18" charset="0"/>
            </a:endParaRPr>
          </a:p>
          <a:p>
            <a:pPr algn="ctr"/>
            <a:r>
              <a:rPr kumimoji="1" lang="en-US" altLang="ja-JP" sz="1700" dirty="0" err="1">
                <a:latin typeface="Times New Roman" panose="02020603050405020304" pitchFamily="18" charset="0"/>
                <a:cs typeface="Times New Roman" panose="02020603050405020304" pitchFamily="18" charset="0"/>
              </a:rPr>
              <a:t>Ssh</a:t>
            </a:r>
            <a:endParaRPr kumimoji="1" lang="en-US" altLang="ja-JP" sz="1700" dirty="0">
              <a:latin typeface="Times New Roman" panose="02020603050405020304" pitchFamily="18" charset="0"/>
              <a:cs typeface="Times New Roman" panose="02020603050405020304" pitchFamily="18" charset="0"/>
            </a:endParaRPr>
          </a:p>
          <a:p>
            <a:pPr algn="ctr"/>
            <a:r>
              <a:rPr kumimoji="1" lang="en-US" altLang="ja-JP" sz="1700" dirty="0" err="1">
                <a:latin typeface="Times New Roman" panose="02020603050405020304" pitchFamily="18" charset="0"/>
                <a:cs typeface="Times New Roman" panose="02020603050405020304" pitchFamily="18" charset="0"/>
              </a:rPr>
              <a:t>etc</a:t>
            </a:r>
            <a:endParaRPr kumimoji="1" lang="ja-JP" altLang="en-US" sz="1700" dirty="0">
              <a:latin typeface="Times New Roman" panose="02020603050405020304" pitchFamily="18" charset="0"/>
              <a:cs typeface="Times New Roman" panose="02020603050405020304" pitchFamily="18" charset="0"/>
            </a:endParaRPr>
          </a:p>
        </p:txBody>
      </p:sp>
      <p:sp>
        <p:nvSpPr>
          <p:cNvPr id="11" name="正方形/長方形 14"/>
          <p:cNvSpPr/>
          <p:nvPr/>
        </p:nvSpPr>
        <p:spPr>
          <a:xfrm>
            <a:off x="893897" y="3833446"/>
            <a:ext cx="1113692" cy="398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700" dirty="0">
                <a:latin typeface="Times New Roman" panose="02020603050405020304" pitchFamily="18" charset="0"/>
                <a:cs typeface="Times New Roman" panose="02020603050405020304" pitchFamily="18" charset="0"/>
              </a:rPr>
              <a:t>Action</a:t>
            </a:r>
            <a:endParaRPr kumimoji="1" lang="ja-JP" altLang="en-US" sz="1700" dirty="0">
              <a:latin typeface="Times New Roman" panose="02020603050405020304" pitchFamily="18" charset="0"/>
              <a:cs typeface="Times New Roman" panose="02020603050405020304" pitchFamily="18" charset="0"/>
            </a:endParaRPr>
          </a:p>
        </p:txBody>
      </p:sp>
      <p:sp>
        <p:nvSpPr>
          <p:cNvPr id="12" name="正方形/長方形 15"/>
          <p:cNvSpPr/>
          <p:nvPr/>
        </p:nvSpPr>
        <p:spPr>
          <a:xfrm>
            <a:off x="797184" y="3153507"/>
            <a:ext cx="1307119" cy="398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700" dirty="0">
                <a:latin typeface="Times New Roman" panose="02020603050405020304" pitchFamily="18" charset="0"/>
                <a:cs typeface="Times New Roman" panose="02020603050405020304" pitchFamily="18" charset="0"/>
              </a:rPr>
              <a:t>Escalation</a:t>
            </a:r>
            <a:endParaRPr kumimoji="1" lang="ja-JP" altLang="en-US" sz="1700" dirty="0">
              <a:latin typeface="Times New Roman" panose="02020603050405020304" pitchFamily="18" charset="0"/>
              <a:cs typeface="Times New Roman" panose="02020603050405020304" pitchFamily="18" charset="0"/>
            </a:endParaRPr>
          </a:p>
        </p:txBody>
      </p:sp>
      <p:sp>
        <p:nvSpPr>
          <p:cNvPr id="13" name="正方形/長方形 17"/>
          <p:cNvSpPr/>
          <p:nvPr/>
        </p:nvSpPr>
        <p:spPr>
          <a:xfrm>
            <a:off x="6435969" y="1577340"/>
            <a:ext cx="2467650" cy="10128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kumimoji="1" lang="en-US" altLang="ja-JP" sz="2000" dirty="0" err="1" smtClean="0">
                <a:solidFill>
                  <a:schemeClr val="tx1"/>
                </a:solidFill>
                <a:latin typeface="Times New Roman" panose="02020603050405020304" pitchFamily="18" charset="0"/>
                <a:cs typeface="Times New Roman" panose="02020603050405020304" pitchFamily="18" charset="0"/>
              </a:rPr>
              <a:t>Zabbix</a:t>
            </a:r>
            <a:r>
              <a:rPr kumimoji="1" lang="en-US" altLang="ja-JP" sz="2000" dirty="0" smtClean="0">
                <a:solidFill>
                  <a:schemeClr val="tx1"/>
                </a:solidFill>
                <a:latin typeface="Times New Roman" panose="02020603050405020304" pitchFamily="18" charset="0"/>
                <a:cs typeface="Times New Roman" panose="02020603050405020304" pitchFamily="18" charset="0"/>
              </a:rPr>
              <a:t> Agent</a:t>
            </a:r>
            <a:endParaRPr kumimoji="1" lang="ja-JP" altLang="en-US" sz="2000" dirty="0">
              <a:solidFill>
                <a:schemeClr val="tx1"/>
              </a:solidFill>
              <a:latin typeface="Times New Roman" panose="02020603050405020304" pitchFamily="18" charset="0"/>
              <a:cs typeface="Times New Roman" panose="02020603050405020304" pitchFamily="18" charset="0"/>
            </a:endParaRPr>
          </a:p>
        </p:txBody>
      </p:sp>
      <p:sp>
        <p:nvSpPr>
          <p:cNvPr id="14" name="下カーブ矢印 16"/>
          <p:cNvSpPr/>
          <p:nvPr/>
        </p:nvSpPr>
        <p:spPr>
          <a:xfrm rot="4124703">
            <a:off x="6063082" y="1380996"/>
            <a:ext cx="342060" cy="1758461"/>
          </a:xfrm>
          <a:prstGeom prst="curved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sz="1400">
              <a:solidFill>
                <a:schemeClr val="tx1"/>
              </a:solidFill>
              <a:latin typeface="Times New Roman" panose="02020603050405020304" pitchFamily="18" charset="0"/>
              <a:cs typeface="Times New Roman" panose="02020603050405020304" pitchFamily="18" charset="0"/>
            </a:endParaRPr>
          </a:p>
        </p:txBody>
      </p:sp>
      <p:sp>
        <p:nvSpPr>
          <p:cNvPr id="15" name="V 字形矢印 19"/>
          <p:cNvSpPr/>
          <p:nvPr/>
        </p:nvSpPr>
        <p:spPr>
          <a:xfrm rot="10800000">
            <a:off x="3604789" y="2471076"/>
            <a:ext cx="840925" cy="192556"/>
          </a:xfrm>
          <a:prstGeom prst="notchedRight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sz="1400">
              <a:solidFill>
                <a:schemeClr val="tx1"/>
              </a:solidFill>
              <a:latin typeface="Times New Roman" panose="02020603050405020304" pitchFamily="18" charset="0"/>
              <a:cs typeface="Times New Roman" panose="02020603050405020304" pitchFamily="18" charset="0"/>
            </a:endParaRPr>
          </a:p>
        </p:txBody>
      </p:sp>
      <p:sp>
        <p:nvSpPr>
          <p:cNvPr id="16" name="V 字形矢印 21"/>
          <p:cNvSpPr/>
          <p:nvPr/>
        </p:nvSpPr>
        <p:spPr>
          <a:xfrm rot="5400000">
            <a:off x="2892055" y="2947430"/>
            <a:ext cx="665082" cy="192556"/>
          </a:xfrm>
          <a:prstGeom prst="notchedRight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sz="1400">
              <a:solidFill>
                <a:schemeClr val="tx1"/>
              </a:solidFill>
              <a:latin typeface="Times New Roman" panose="02020603050405020304" pitchFamily="18" charset="0"/>
              <a:cs typeface="Times New Roman" panose="02020603050405020304" pitchFamily="18" charset="0"/>
            </a:endParaRPr>
          </a:p>
        </p:txBody>
      </p:sp>
      <p:sp>
        <p:nvSpPr>
          <p:cNvPr id="17" name="下カーブ矢印 22"/>
          <p:cNvSpPr/>
          <p:nvPr/>
        </p:nvSpPr>
        <p:spPr>
          <a:xfrm rot="17447307">
            <a:off x="2375712" y="3010627"/>
            <a:ext cx="189637" cy="884715"/>
          </a:xfrm>
          <a:prstGeom prst="curved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sz="1400">
              <a:solidFill>
                <a:schemeClr val="tx1"/>
              </a:solidFill>
              <a:latin typeface="Times New Roman" panose="02020603050405020304" pitchFamily="18" charset="0"/>
              <a:cs typeface="Times New Roman" panose="02020603050405020304" pitchFamily="18" charset="0"/>
            </a:endParaRPr>
          </a:p>
        </p:txBody>
      </p:sp>
      <p:sp>
        <p:nvSpPr>
          <p:cNvPr id="18" name="下カーブ矢印 23"/>
          <p:cNvSpPr/>
          <p:nvPr/>
        </p:nvSpPr>
        <p:spPr>
          <a:xfrm rot="16200000">
            <a:off x="2290147" y="3543438"/>
            <a:ext cx="281454" cy="884715"/>
          </a:xfrm>
          <a:prstGeom prst="curved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sz="1400">
              <a:solidFill>
                <a:schemeClr val="tx1"/>
              </a:solidFill>
              <a:latin typeface="Times New Roman" panose="02020603050405020304" pitchFamily="18" charset="0"/>
              <a:cs typeface="Times New Roman" panose="02020603050405020304" pitchFamily="18" charset="0"/>
            </a:endParaRPr>
          </a:p>
        </p:txBody>
      </p:sp>
      <p:sp>
        <p:nvSpPr>
          <p:cNvPr id="19" name="額縁 18"/>
          <p:cNvSpPr/>
          <p:nvPr/>
        </p:nvSpPr>
        <p:spPr>
          <a:xfrm>
            <a:off x="6723182" y="4536425"/>
            <a:ext cx="1922585" cy="773724"/>
          </a:xfrm>
          <a:prstGeom prst="bevel">
            <a:avLst>
              <a:gd name="adj" fmla="val 63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700" dirty="0">
                <a:latin typeface="Times New Roman" panose="02020603050405020304" pitchFamily="18" charset="0"/>
                <a:cs typeface="Times New Roman" panose="02020603050405020304" pitchFamily="18" charset="0"/>
              </a:rPr>
              <a:t>Device</a:t>
            </a:r>
            <a:endParaRPr kumimoji="1" lang="ja-JP" altLang="en-US" sz="1700" dirty="0">
              <a:latin typeface="Times New Roman" panose="02020603050405020304" pitchFamily="18" charset="0"/>
              <a:cs typeface="Times New Roman" panose="02020603050405020304" pitchFamily="18" charset="0"/>
            </a:endParaRPr>
          </a:p>
        </p:txBody>
      </p:sp>
      <p:sp>
        <p:nvSpPr>
          <p:cNvPr id="20" name="下カーブ矢印 25"/>
          <p:cNvSpPr/>
          <p:nvPr/>
        </p:nvSpPr>
        <p:spPr>
          <a:xfrm rot="6301192">
            <a:off x="6050990" y="3879207"/>
            <a:ext cx="342060" cy="1758461"/>
          </a:xfrm>
          <a:prstGeom prst="curved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sz="1400">
              <a:solidFill>
                <a:schemeClr val="tx1"/>
              </a:solidFill>
              <a:latin typeface="Times New Roman" panose="02020603050405020304" pitchFamily="18" charset="0"/>
              <a:cs typeface="Times New Roman" panose="02020603050405020304" pitchFamily="18" charset="0"/>
            </a:endParaRPr>
          </a:p>
        </p:txBody>
      </p:sp>
      <p:sp>
        <p:nvSpPr>
          <p:cNvPr id="21" name="V 字形矢印 26"/>
          <p:cNvSpPr/>
          <p:nvPr/>
        </p:nvSpPr>
        <p:spPr>
          <a:xfrm rot="14332823">
            <a:off x="3306878" y="3369826"/>
            <a:ext cx="1273541" cy="196453"/>
          </a:xfrm>
          <a:prstGeom prst="notchedRight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sz="1400">
              <a:solidFill>
                <a:schemeClr val="tx1"/>
              </a:solidFill>
              <a:latin typeface="Times New Roman" panose="02020603050405020304" pitchFamily="18" charset="0"/>
              <a:cs typeface="Times New Roman" panose="02020603050405020304" pitchFamily="18" charset="0"/>
            </a:endParaRPr>
          </a:p>
        </p:txBody>
      </p:sp>
      <p:sp>
        <p:nvSpPr>
          <p:cNvPr id="22" name="正方形/長方形 27"/>
          <p:cNvSpPr/>
          <p:nvPr/>
        </p:nvSpPr>
        <p:spPr>
          <a:xfrm>
            <a:off x="4284139" y="2919046"/>
            <a:ext cx="1248508" cy="398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700" dirty="0">
                <a:latin typeface="Times New Roman" panose="02020603050405020304" pitchFamily="18" charset="0"/>
                <a:cs typeface="Times New Roman" panose="02020603050405020304" pitchFamily="18" charset="0"/>
              </a:rPr>
              <a:t>Trapper</a:t>
            </a:r>
            <a:endParaRPr kumimoji="1" lang="ja-JP" altLang="en-US" sz="1700" dirty="0">
              <a:latin typeface="Times New Roman" panose="02020603050405020304" pitchFamily="18" charset="0"/>
              <a:cs typeface="Times New Roman" panose="02020603050405020304" pitchFamily="18" charset="0"/>
            </a:endParaRPr>
          </a:p>
        </p:txBody>
      </p:sp>
      <p:sp>
        <p:nvSpPr>
          <p:cNvPr id="23" name="正方形/長方形 28"/>
          <p:cNvSpPr/>
          <p:nvPr/>
        </p:nvSpPr>
        <p:spPr>
          <a:xfrm>
            <a:off x="7127629" y="2808999"/>
            <a:ext cx="1113692" cy="386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700" dirty="0">
                <a:latin typeface="Times New Roman" panose="02020603050405020304" pitchFamily="18" charset="0"/>
                <a:cs typeface="Times New Roman" panose="02020603050405020304" pitchFamily="18" charset="0"/>
              </a:rPr>
              <a:t>Agent</a:t>
            </a:r>
            <a:endParaRPr kumimoji="1" lang="ja-JP" altLang="en-US" sz="1700" dirty="0">
              <a:latin typeface="Times New Roman" panose="02020603050405020304" pitchFamily="18" charset="0"/>
              <a:cs typeface="Times New Roman" panose="02020603050405020304" pitchFamily="18" charset="0"/>
            </a:endParaRPr>
          </a:p>
        </p:txBody>
      </p:sp>
      <p:sp>
        <p:nvSpPr>
          <p:cNvPr id="24" name="正方形/長方形 29"/>
          <p:cNvSpPr/>
          <p:nvPr/>
        </p:nvSpPr>
        <p:spPr>
          <a:xfrm>
            <a:off x="6435967" y="2663633"/>
            <a:ext cx="2467650" cy="10128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kumimoji="1" lang="en-US" altLang="ja-JP" sz="2000" dirty="0" err="1" smtClean="0">
                <a:solidFill>
                  <a:schemeClr val="tx1"/>
                </a:solidFill>
                <a:latin typeface="Times New Roman" panose="02020603050405020304" pitchFamily="18" charset="0"/>
                <a:cs typeface="Times New Roman" panose="02020603050405020304" pitchFamily="18" charset="0"/>
              </a:rPr>
              <a:t>Zabbix</a:t>
            </a:r>
            <a:r>
              <a:rPr kumimoji="1" lang="en-US" altLang="ja-JP" sz="2000" dirty="0" smtClean="0">
                <a:solidFill>
                  <a:schemeClr val="tx1"/>
                </a:solidFill>
                <a:latin typeface="Times New Roman" panose="02020603050405020304" pitchFamily="18" charset="0"/>
                <a:cs typeface="Times New Roman" panose="02020603050405020304" pitchFamily="18" charset="0"/>
              </a:rPr>
              <a:t> </a:t>
            </a:r>
            <a:r>
              <a:rPr kumimoji="1" lang="en-US" altLang="ja-JP" sz="2000" dirty="0">
                <a:solidFill>
                  <a:schemeClr val="tx1"/>
                </a:solidFill>
                <a:latin typeface="Times New Roman" panose="02020603050405020304" pitchFamily="18" charset="0"/>
                <a:cs typeface="Times New Roman" panose="02020603050405020304" pitchFamily="18" charset="0"/>
              </a:rPr>
              <a:t>Agent</a:t>
            </a:r>
            <a:endParaRPr kumimoji="1" lang="ja-JP" altLang="en-US" sz="2000" dirty="0">
              <a:solidFill>
                <a:schemeClr val="tx1"/>
              </a:solidFill>
              <a:latin typeface="Times New Roman" panose="02020603050405020304" pitchFamily="18" charset="0"/>
              <a:cs typeface="Times New Roman" panose="02020603050405020304" pitchFamily="18" charset="0"/>
            </a:endParaRPr>
          </a:p>
        </p:txBody>
      </p:sp>
      <p:sp>
        <p:nvSpPr>
          <p:cNvPr id="25" name="V 字形矢印 20"/>
          <p:cNvSpPr/>
          <p:nvPr/>
        </p:nvSpPr>
        <p:spPr>
          <a:xfrm rot="12092016">
            <a:off x="3598798" y="2857742"/>
            <a:ext cx="840925" cy="192556"/>
          </a:xfrm>
          <a:prstGeom prst="notchedRight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sz="1400">
              <a:solidFill>
                <a:schemeClr val="tx1"/>
              </a:solidFill>
              <a:latin typeface="Times New Roman" panose="02020603050405020304" pitchFamily="18" charset="0"/>
              <a:cs typeface="Times New Roman" panose="02020603050405020304" pitchFamily="18" charset="0"/>
            </a:endParaRPr>
          </a:p>
        </p:txBody>
      </p:sp>
      <p:sp>
        <p:nvSpPr>
          <p:cNvPr id="26" name="V 字形矢印 30"/>
          <p:cNvSpPr/>
          <p:nvPr/>
        </p:nvSpPr>
        <p:spPr>
          <a:xfrm rot="10800000">
            <a:off x="5433060" y="2942107"/>
            <a:ext cx="1794778" cy="176231"/>
          </a:xfrm>
          <a:prstGeom prst="notchedRight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sz="1400">
              <a:solidFill>
                <a:schemeClr val="tx1"/>
              </a:solidFill>
              <a:latin typeface="Times New Roman" panose="02020603050405020304" pitchFamily="18" charset="0"/>
              <a:cs typeface="Times New Roman" panose="02020603050405020304" pitchFamily="18" charset="0"/>
            </a:endParaRPr>
          </a:p>
        </p:txBody>
      </p:sp>
      <p:sp>
        <p:nvSpPr>
          <p:cNvPr id="27" name="額縁 32"/>
          <p:cNvSpPr/>
          <p:nvPr/>
        </p:nvSpPr>
        <p:spPr>
          <a:xfrm>
            <a:off x="6723184" y="3845067"/>
            <a:ext cx="1922585" cy="386963"/>
          </a:xfrm>
          <a:prstGeom prst="bevel">
            <a:avLst>
              <a:gd name="adj" fmla="val 63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700" dirty="0" err="1">
                <a:latin typeface="Times New Roman" panose="02020603050405020304" pitchFamily="18" charset="0"/>
                <a:cs typeface="Times New Roman" panose="02020603050405020304" pitchFamily="18" charset="0"/>
              </a:rPr>
              <a:t>Zabbix</a:t>
            </a:r>
            <a:r>
              <a:rPr kumimoji="1" lang="en-US" altLang="ja-JP" sz="1700" dirty="0">
                <a:latin typeface="Times New Roman" panose="02020603050405020304" pitchFamily="18" charset="0"/>
                <a:cs typeface="Times New Roman" panose="02020603050405020304" pitchFamily="18" charset="0"/>
              </a:rPr>
              <a:t> Sender</a:t>
            </a:r>
            <a:endParaRPr kumimoji="1" lang="ja-JP" altLang="en-US" sz="1700" dirty="0">
              <a:latin typeface="Times New Roman" panose="02020603050405020304" pitchFamily="18" charset="0"/>
              <a:cs typeface="Times New Roman" panose="02020603050405020304" pitchFamily="18" charset="0"/>
            </a:endParaRPr>
          </a:p>
        </p:txBody>
      </p:sp>
      <p:sp>
        <p:nvSpPr>
          <p:cNvPr id="28" name="V 字形矢印 33"/>
          <p:cNvSpPr/>
          <p:nvPr/>
        </p:nvSpPr>
        <p:spPr>
          <a:xfrm rot="12372899">
            <a:off x="5375985" y="3505650"/>
            <a:ext cx="1565105" cy="196453"/>
          </a:xfrm>
          <a:prstGeom prst="notchedRight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sz="1400">
              <a:solidFill>
                <a:schemeClr val="tx1"/>
              </a:solidFill>
              <a:latin typeface="Times New Roman" panose="02020603050405020304" pitchFamily="18" charset="0"/>
              <a:cs typeface="Times New Roman" panose="02020603050405020304" pitchFamily="18" charset="0"/>
            </a:endParaRPr>
          </a:p>
        </p:txBody>
      </p:sp>
      <p:sp>
        <p:nvSpPr>
          <p:cNvPr id="29" name="正方形/長方形 34"/>
          <p:cNvSpPr/>
          <p:nvPr/>
        </p:nvSpPr>
        <p:spPr>
          <a:xfrm>
            <a:off x="792399" y="2368062"/>
            <a:ext cx="1307119" cy="398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700" dirty="0">
                <a:latin typeface="Times New Roman" panose="02020603050405020304" pitchFamily="18" charset="0"/>
                <a:cs typeface="Times New Roman" panose="02020603050405020304" pitchFamily="18" charset="0"/>
              </a:rPr>
              <a:t>Timer</a:t>
            </a:r>
            <a:endParaRPr kumimoji="1" lang="ja-JP" altLang="en-US" sz="1700" dirty="0">
              <a:latin typeface="Times New Roman" panose="02020603050405020304" pitchFamily="18" charset="0"/>
              <a:cs typeface="Times New Roman" panose="02020603050405020304" pitchFamily="18" charset="0"/>
            </a:endParaRPr>
          </a:p>
        </p:txBody>
      </p:sp>
      <p:sp>
        <p:nvSpPr>
          <p:cNvPr id="30" name="下カーブ矢印 35"/>
          <p:cNvSpPr/>
          <p:nvPr/>
        </p:nvSpPr>
        <p:spPr>
          <a:xfrm rot="18132150">
            <a:off x="2358449" y="2492738"/>
            <a:ext cx="232802" cy="1143567"/>
          </a:xfrm>
          <a:prstGeom prst="curved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sz="14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62512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p:cNvSpPr txBox="1">
            <a:spLocks/>
          </p:cNvSpPr>
          <p:nvPr/>
        </p:nvSpPr>
        <p:spPr bwMode="auto">
          <a:xfrm>
            <a:off x="187994" y="1608494"/>
            <a:ext cx="8689305" cy="463990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180000">
              <a:lnSpc>
                <a:spcPct val="100000"/>
              </a:lnSpc>
              <a:spcBef>
                <a:spcPts val="0"/>
              </a:spcBef>
              <a:buNone/>
            </a:pPr>
            <a:r>
              <a:rPr lang="en-US" sz="16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our </a:t>
            </a:r>
            <a:r>
              <a:rPr lang="en-US" sz="2000" dirty="0" err="1">
                <a:latin typeface="Times New Roman" panose="02020603050405020304" pitchFamily="18" charset="0"/>
                <a:cs typeface="Times New Roman" panose="02020603050405020304" pitchFamily="18" charset="0"/>
              </a:rPr>
              <a:t>Zabbix</a:t>
            </a:r>
            <a:r>
              <a:rPr lang="en-US" sz="2000" dirty="0">
                <a:latin typeface="Times New Roman" panose="02020603050405020304" pitchFamily="18" charset="0"/>
                <a:cs typeface="Times New Roman" panose="02020603050405020304" pitchFamily="18" charset="0"/>
              </a:rPr>
              <a:t> server installation we created a </a:t>
            </a:r>
            <a:r>
              <a:rPr lang="en-US" sz="2000" b="1" dirty="0">
                <a:latin typeface="Times New Roman" panose="02020603050405020304" pitchFamily="18" charset="0"/>
                <a:cs typeface="Times New Roman" panose="02020603050405020304" pitchFamily="18" charset="0"/>
              </a:rPr>
              <a:t>host </a:t>
            </a:r>
            <a:r>
              <a:rPr lang="en-US" sz="2000" dirty="0">
                <a:latin typeface="Times New Roman" panose="02020603050405020304" pitchFamily="18" charset="0"/>
                <a:cs typeface="Times New Roman" panose="02020603050405020304" pitchFamily="18" charset="0"/>
              </a:rPr>
              <a:t>(A Test Host), which contains an </a:t>
            </a:r>
            <a:r>
              <a:rPr lang="en-US" sz="2000" b="1" dirty="0">
                <a:latin typeface="Times New Roman" panose="02020603050405020304" pitchFamily="18" charset="0"/>
                <a:cs typeface="Times New Roman" panose="02020603050405020304" pitchFamily="18" charset="0"/>
              </a:rPr>
              <a:t>item </a:t>
            </a:r>
            <a:r>
              <a:rPr lang="en-US" sz="2000" dirty="0">
                <a:latin typeface="Times New Roman" panose="02020603050405020304" pitchFamily="18" charset="0"/>
                <a:cs typeface="Times New Roman" panose="02020603050405020304" pitchFamily="18" charset="0"/>
              </a:rPr>
              <a:t>(CPU Load). </a:t>
            </a:r>
          </a:p>
          <a:p>
            <a:pPr marL="0" indent="0" defTabSz="180000">
              <a:lnSpc>
                <a:spcPct val="100000"/>
              </a:lnSpc>
              <a:spcBef>
                <a:spcPts val="0"/>
              </a:spcBef>
              <a:buNone/>
            </a:pPr>
            <a:r>
              <a:rPr lang="en-US" sz="2000" dirty="0">
                <a:latin typeface="Times New Roman" panose="02020603050405020304" pitchFamily="18" charset="0"/>
                <a:cs typeface="Times New Roman" panose="02020603050405020304" pitchFamily="18" charset="0"/>
              </a:rPr>
              <a:t>	A </a:t>
            </a:r>
            <a:r>
              <a:rPr lang="en-US" sz="2000" b="1" dirty="0">
                <a:latin typeface="Times New Roman" panose="02020603050405020304" pitchFamily="18" charset="0"/>
                <a:cs typeface="Times New Roman" panose="02020603050405020304" pitchFamily="18" charset="0"/>
              </a:rPr>
              <a:t>trigger </a:t>
            </a:r>
            <a:r>
              <a:rPr lang="en-US" sz="2000" dirty="0">
                <a:latin typeface="Times New Roman" panose="02020603050405020304" pitchFamily="18" charset="0"/>
                <a:cs typeface="Times New Roman" panose="02020603050405020304" pitchFamily="18" charset="0"/>
              </a:rPr>
              <a:t>references this item. Whenever the trigger expression matches current item value, the trigger switches to a PROBLEM state. </a:t>
            </a:r>
          </a:p>
          <a:p>
            <a:pPr marL="0" indent="0" defTabSz="180000">
              <a:lnSpc>
                <a:spcPct val="100000"/>
              </a:lnSpc>
              <a:spcBef>
                <a:spcPts val="0"/>
              </a:spcBef>
              <a:buNone/>
            </a:pPr>
            <a:r>
              <a:rPr lang="en-US" sz="2000" dirty="0">
                <a:latin typeface="Times New Roman" panose="02020603050405020304" pitchFamily="18" charset="0"/>
                <a:cs typeface="Times New Roman" panose="02020603050405020304" pitchFamily="18" charset="0"/>
              </a:rPr>
              <a:t>	When it ceases to match, it switches back to an OK state. Each time the trigger changes its state, an </a:t>
            </a:r>
            <a:r>
              <a:rPr lang="en-US" sz="2000" b="1" dirty="0">
                <a:latin typeface="Times New Roman" panose="02020603050405020304" pitchFamily="18" charset="0"/>
                <a:cs typeface="Times New Roman" panose="02020603050405020304" pitchFamily="18" charset="0"/>
              </a:rPr>
              <a:t>event </a:t>
            </a:r>
            <a:r>
              <a:rPr lang="en-US" sz="2000" dirty="0">
                <a:latin typeface="Times New Roman" panose="02020603050405020304" pitchFamily="18" charset="0"/>
                <a:cs typeface="Times New Roman" panose="02020603050405020304" pitchFamily="18" charset="0"/>
              </a:rPr>
              <a:t>is generated. The event contains details of the trigger state's change—when did it happen and what the new state is. </a:t>
            </a:r>
          </a:p>
          <a:p>
            <a:pPr marL="0" indent="0" defTabSz="180000">
              <a:lnSpc>
                <a:spcPct val="100000"/>
              </a:lnSpc>
              <a:spcBef>
                <a:spcPts val="0"/>
              </a:spcBef>
              <a:buNone/>
            </a:pPr>
            <a:r>
              <a:rPr lang="en-US" sz="2000" dirty="0">
                <a:latin typeface="Times New Roman" panose="02020603050405020304" pitchFamily="18" charset="0"/>
                <a:cs typeface="Times New Roman" panose="02020603050405020304" pitchFamily="18" charset="0"/>
              </a:rPr>
              <a:t>	When configuring an action, we can add various </a:t>
            </a:r>
            <a:r>
              <a:rPr lang="en-US" sz="2000" b="1" dirty="0">
                <a:latin typeface="Times New Roman" panose="02020603050405020304" pitchFamily="18" charset="0"/>
                <a:cs typeface="Times New Roman" panose="02020603050405020304" pitchFamily="18" charset="0"/>
              </a:rPr>
              <a:t>conditions </a:t>
            </a:r>
            <a:r>
              <a:rPr lang="en-US" sz="2000" dirty="0">
                <a:latin typeface="Times New Roman" panose="02020603050405020304" pitchFamily="18" charset="0"/>
                <a:cs typeface="Times New Roman" panose="02020603050405020304" pitchFamily="18" charset="0"/>
              </a:rPr>
              <a:t>so that only some events are acted upon. In our case, we did not add any, so all events will be matched. </a:t>
            </a:r>
          </a:p>
          <a:p>
            <a:pPr marL="0" indent="0" defTabSz="180000">
              <a:lnSpc>
                <a:spcPct val="100000"/>
              </a:lnSpc>
              <a:spcBef>
                <a:spcPts val="0"/>
              </a:spcBef>
              <a:buNone/>
            </a:pPr>
            <a:r>
              <a:rPr lang="en-US" sz="2000" dirty="0">
                <a:latin typeface="Times New Roman" panose="02020603050405020304" pitchFamily="18" charset="0"/>
                <a:cs typeface="Times New Roman" panose="02020603050405020304" pitchFamily="18" charset="0"/>
              </a:rPr>
              <a:t>	Each </a:t>
            </a:r>
            <a:r>
              <a:rPr lang="en-US" sz="2000" b="1" dirty="0">
                <a:latin typeface="Times New Roman" panose="02020603050405020304" pitchFamily="18" charset="0"/>
                <a:cs typeface="Times New Roman" panose="02020603050405020304" pitchFamily="18" charset="0"/>
              </a:rPr>
              <a:t>action </a:t>
            </a:r>
            <a:r>
              <a:rPr lang="en-US" sz="2000" dirty="0">
                <a:latin typeface="Times New Roman" panose="02020603050405020304" pitchFamily="18" charset="0"/>
                <a:cs typeface="Times New Roman" panose="02020603050405020304" pitchFamily="18" charset="0"/>
              </a:rPr>
              <a:t>also contains </a:t>
            </a:r>
            <a:r>
              <a:rPr lang="en-US" sz="2000" b="1" dirty="0">
                <a:latin typeface="Times New Roman" panose="02020603050405020304" pitchFamily="18" charset="0"/>
                <a:cs typeface="Times New Roman" panose="02020603050405020304" pitchFamily="18" charset="0"/>
              </a:rPr>
              <a:t>operations</a:t>
            </a:r>
            <a:r>
              <a:rPr lang="en-US" sz="2000" dirty="0">
                <a:latin typeface="Times New Roman" panose="02020603050405020304" pitchFamily="18" charset="0"/>
                <a:cs typeface="Times New Roman" panose="02020603050405020304" pitchFamily="18" charset="0"/>
              </a:rPr>
              <a:t>, which define what exactly has to be done. In the end some course is actually carried out, which usually happens outside of the </a:t>
            </a:r>
            <a:r>
              <a:rPr lang="en-US" sz="2000" dirty="0" err="1">
                <a:latin typeface="Times New Roman" panose="02020603050405020304" pitchFamily="18" charset="0"/>
                <a:cs typeface="Times New Roman" panose="02020603050405020304" pitchFamily="18" charset="0"/>
              </a:rPr>
              <a:t>Zabbix</a:t>
            </a:r>
            <a:r>
              <a:rPr lang="en-US" sz="2000" dirty="0">
                <a:latin typeface="Times New Roman" panose="02020603050405020304" pitchFamily="18" charset="0"/>
                <a:cs typeface="Times New Roman" panose="02020603050405020304" pitchFamily="18" charset="0"/>
              </a:rPr>
              <a:t> server itself, like sending an e-mail.</a:t>
            </a:r>
          </a:p>
        </p:txBody>
      </p:sp>
      <p:sp>
        <p:nvSpPr>
          <p:cNvPr id="3" name="Title 2"/>
          <p:cNvSpPr txBox="1">
            <a:spLocks/>
          </p:cNvSpPr>
          <p:nvPr/>
        </p:nvSpPr>
        <p:spPr>
          <a:xfrm>
            <a:off x="164123" y="657691"/>
            <a:ext cx="4887023" cy="63770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Times New Roman" pitchFamily="18" charset="0"/>
                <a:cs typeface="Times New Roman" pitchFamily="18" charset="0"/>
              </a:rPr>
              <a:t>2. </a:t>
            </a:r>
            <a:r>
              <a:rPr lang="en-US" sz="3200" dirty="0" err="1">
                <a:latin typeface="Times New Roman" pitchFamily="18" charset="0"/>
                <a:cs typeface="Times New Roman" pitchFamily="18" charset="0"/>
              </a:rPr>
              <a:t>Zabbix</a:t>
            </a:r>
            <a:r>
              <a:rPr lang="en-US" sz="3200" dirty="0">
                <a:latin typeface="Times New Roman" pitchFamily="18" charset="0"/>
                <a:cs typeface="Times New Roman" pitchFamily="18" charset="0"/>
              </a:rPr>
              <a:t> Architecture</a:t>
            </a:r>
          </a:p>
        </p:txBody>
      </p:sp>
    </p:spTree>
    <p:extLst>
      <p:ext uri="{BB962C8B-B14F-4D97-AF65-F5344CB8AC3E}">
        <p14:creationId xmlns:p14="http://schemas.microsoft.com/office/powerpoint/2010/main" val="3371658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p:cNvSpPr txBox="1">
            <a:spLocks/>
          </p:cNvSpPr>
          <p:nvPr/>
        </p:nvSpPr>
        <p:spPr bwMode="auto">
          <a:xfrm>
            <a:off x="187994" y="1371600"/>
            <a:ext cx="8229600" cy="1676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00000"/>
              </a:lnSpc>
              <a:spcBef>
                <a:spcPts val="0"/>
              </a:spcBef>
              <a:buNone/>
            </a:pPr>
            <a:r>
              <a:rPr lang="en-US" sz="2000" b="1" dirty="0">
                <a:latin typeface="Times New Roman" panose="02020603050405020304" pitchFamily="18" charset="0"/>
                <a:cs typeface="Times New Roman" panose="02020603050405020304" pitchFamily="18" charset="0"/>
              </a:rPr>
              <a:t>2.3. Architecture of Several collection items</a:t>
            </a:r>
          </a:p>
          <a:p>
            <a:pPr marL="0" lvl="1" indent="0">
              <a:lnSpc>
                <a:spcPct val="100000"/>
              </a:lnSpc>
              <a:spcBef>
                <a:spcPts val="0"/>
              </a:spcBef>
              <a:buNone/>
            </a:pPr>
            <a:r>
              <a:rPr lang="en-US" sz="2000" b="1" dirty="0">
                <a:latin typeface="Times New Roman" panose="02020603050405020304" pitchFamily="18" charset="0"/>
                <a:cs typeface="Times New Roman" panose="02020603050405020304" pitchFamily="18" charset="0"/>
              </a:rPr>
              <a:t>	</a:t>
            </a:r>
          </a:p>
          <a:p>
            <a:pPr marL="0" lvl="1" indent="0">
              <a:lnSpc>
                <a:spcPct val="100000"/>
              </a:lnSpc>
              <a:spcBef>
                <a:spcPts val="0"/>
              </a:spcBef>
              <a:buNone/>
            </a:pPr>
            <a:r>
              <a:rPr lang="en-US" sz="1800" b="1" dirty="0">
                <a:latin typeface="Times New Roman" pitchFamily="18" charset="0"/>
                <a:cs typeface="Times New Roman" pitchFamily="18" charset="0"/>
              </a:rPr>
              <a:t>2.3.1. Passive Agent</a:t>
            </a:r>
          </a:p>
          <a:p>
            <a:pPr marL="0" lvl="1" indent="0">
              <a:lnSpc>
                <a:spcPct val="100000"/>
              </a:lnSpc>
              <a:spcBef>
                <a:spcPts val="0"/>
              </a:spcBef>
              <a:buNone/>
            </a:pPr>
            <a:r>
              <a:rPr lang="en-US" sz="2000" b="1" dirty="0">
                <a:latin typeface="Times New Roman" pitchFamily="18" charset="0"/>
                <a:cs typeface="Times New Roman" pitchFamily="18" charset="0"/>
              </a:rPr>
              <a:t>	</a:t>
            </a:r>
            <a:r>
              <a:rPr lang="en-US" sz="2000" dirty="0">
                <a:latin typeface="Times New Roman" panose="02020603050405020304" pitchFamily="18" charset="0"/>
                <a:cs typeface="Times New Roman" panose="02020603050405020304" pitchFamily="18" charset="0"/>
              </a:rPr>
              <a:t>A </a:t>
            </a:r>
            <a:r>
              <a:rPr lang="en-US" sz="2000" dirty="0" err="1">
                <a:latin typeface="Times New Roman" panose="02020603050405020304" pitchFamily="18" charset="0"/>
                <a:cs typeface="Times New Roman" panose="02020603050405020304" pitchFamily="18" charset="0"/>
              </a:rPr>
              <a:t>Zabbix</a:t>
            </a:r>
            <a:r>
              <a:rPr lang="en-US" sz="2000" dirty="0">
                <a:latin typeface="Times New Roman" panose="02020603050405020304" pitchFamily="18" charset="0"/>
                <a:cs typeface="Times New Roman" panose="02020603050405020304" pitchFamily="18" charset="0"/>
              </a:rPr>
              <a:t> server connects to a </a:t>
            </a:r>
            <a:r>
              <a:rPr lang="en-US" sz="2000" dirty="0" err="1">
                <a:latin typeface="Times New Roman" panose="02020603050405020304" pitchFamily="18" charset="0"/>
                <a:cs typeface="Times New Roman" panose="02020603050405020304" pitchFamily="18" charset="0"/>
              </a:rPr>
              <a:t>Zabbix</a:t>
            </a:r>
            <a:r>
              <a:rPr lang="en-US" sz="2000" dirty="0">
                <a:latin typeface="Times New Roman" panose="02020603050405020304" pitchFamily="18" charset="0"/>
                <a:cs typeface="Times New Roman" panose="02020603050405020304" pitchFamily="18" charset="0"/>
              </a:rPr>
              <a:t> agent, which in turn gathers the data.</a:t>
            </a:r>
            <a:endParaRPr lang="en-US" sz="2000" b="1" dirty="0">
              <a:latin typeface="Times New Roman" pitchFamily="18" charset="0"/>
              <a:cs typeface="Times New Roman" pitchFamily="18" charset="0"/>
            </a:endParaRPr>
          </a:p>
        </p:txBody>
      </p:sp>
      <p:sp>
        <p:nvSpPr>
          <p:cNvPr id="3" name="Rectangle 2"/>
          <p:cNvSpPr/>
          <p:nvPr/>
        </p:nvSpPr>
        <p:spPr>
          <a:xfrm>
            <a:off x="1460500" y="3352800"/>
            <a:ext cx="1930400" cy="22860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latin typeface="Times New Roman" panose="02020603050405020304" pitchFamily="18" charset="0"/>
              <a:cs typeface="Times New Roman" panose="02020603050405020304" pitchFamily="18" charset="0"/>
            </a:endParaRPr>
          </a:p>
        </p:txBody>
      </p:sp>
      <p:sp>
        <p:nvSpPr>
          <p:cNvPr id="4" name="Rectangle 3"/>
          <p:cNvSpPr/>
          <p:nvPr/>
        </p:nvSpPr>
        <p:spPr>
          <a:xfrm>
            <a:off x="5943600" y="3276600"/>
            <a:ext cx="1930400" cy="24384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210300" y="3454399"/>
            <a:ext cx="1409700" cy="1443623"/>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err="1">
                <a:solidFill>
                  <a:schemeClr val="tx1"/>
                </a:solidFill>
                <a:latin typeface="Times New Roman" panose="02020603050405020304" pitchFamily="18" charset="0"/>
                <a:cs typeface="Times New Roman" panose="02020603050405020304" pitchFamily="18" charset="0"/>
              </a:rPr>
              <a:t>Zabbix</a:t>
            </a:r>
            <a:r>
              <a:rPr lang="en-US" sz="1700" dirty="0">
                <a:solidFill>
                  <a:schemeClr val="tx1"/>
                </a:solidFill>
                <a:latin typeface="Times New Roman" panose="02020603050405020304" pitchFamily="18" charset="0"/>
                <a:cs typeface="Times New Roman" panose="02020603050405020304" pitchFamily="18" charset="0"/>
              </a:rPr>
              <a:t> Agent</a:t>
            </a:r>
          </a:p>
        </p:txBody>
      </p:sp>
      <p:sp>
        <p:nvSpPr>
          <p:cNvPr id="6" name="Rectangle 5"/>
          <p:cNvSpPr/>
          <p:nvPr/>
        </p:nvSpPr>
        <p:spPr>
          <a:xfrm>
            <a:off x="6426200" y="4339392"/>
            <a:ext cx="1079500" cy="31332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Port 10050</a:t>
            </a:r>
          </a:p>
        </p:txBody>
      </p:sp>
      <p:sp>
        <p:nvSpPr>
          <p:cNvPr id="7" name="Rectangle 6"/>
          <p:cNvSpPr/>
          <p:nvPr/>
        </p:nvSpPr>
        <p:spPr>
          <a:xfrm>
            <a:off x="3553636" y="3910885"/>
            <a:ext cx="2186764" cy="615553"/>
          </a:xfrm>
          <a:prstGeom prst="rect">
            <a:avLst/>
          </a:prstGeom>
        </p:spPr>
        <p:txBody>
          <a:bodyPr wrap="square">
            <a:spAutoFit/>
          </a:bodyPr>
          <a:lstStyle/>
          <a:p>
            <a:pPr algn="ctr"/>
            <a:r>
              <a:rPr lang="en-US" sz="1700" dirty="0">
                <a:latin typeface="Times New Roman" panose="02020603050405020304" pitchFamily="18" charset="0"/>
                <a:cs typeface="Times New Roman" panose="02020603050405020304" pitchFamily="18" charset="0"/>
              </a:rPr>
              <a:t>Normal or passive item</a:t>
            </a:r>
          </a:p>
        </p:txBody>
      </p:sp>
      <p:sp>
        <p:nvSpPr>
          <p:cNvPr id="8" name="Rectangle 7"/>
          <p:cNvSpPr/>
          <p:nvPr/>
        </p:nvSpPr>
        <p:spPr>
          <a:xfrm>
            <a:off x="1676136" y="3499365"/>
            <a:ext cx="1499128" cy="369332"/>
          </a:xfrm>
          <a:prstGeom prst="rect">
            <a:avLst/>
          </a:prstGeom>
        </p:spPr>
        <p:txBody>
          <a:bodyPr wrap="none">
            <a:spAutoFit/>
          </a:bodyPr>
          <a:lstStyle/>
          <a:p>
            <a:pPr algn="ctr"/>
            <a:r>
              <a:rPr lang="en-US" dirty="0" err="1">
                <a:latin typeface="Times New Roman" panose="02020603050405020304" pitchFamily="18" charset="0"/>
                <a:cs typeface="Times New Roman" panose="02020603050405020304" pitchFamily="18" charset="0"/>
              </a:rPr>
              <a:t>Zabbix</a:t>
            </a:r>
            <a:r>
              <a:rPr lang="en-US" dirty="0">
                <a:latin typeface="Times New Roman" panose="02020603050405020304" pitchFamily="18" charset="0"/>
                <a:cs typeface="Times New Roman" panose="02020603050405020304" pitchFamily="18" charset="0"/>
              </a:rPr>
              <a:t> Server</a:t>
            </a:r>
          </a:p>
        </p:txBody>
      </p:sp>
      <p:sp>
        <p:nvSpPr>
          <p:cNvPr id="9" name="Rectangle 8"/>
          <p:cNvSpPr/>
          <p:nvPr/>
        </p:nvSpPr>
        <p:spPr>
          <a:xfrm>
            <a:off x="3553636" y="4737637"/>
            <a:ext cx="2186764" cy="615553"/>
          </a:xfrm>
          <a:prstGeom prst="rect">
            <a:avLst/>
          </a:prstGeom>
        </p:spPr>
        <p:txBody>
          <a:bodyPr wrap="square">
            <a:spAutoFit/>
          </a:bodyPr>
          <a:lstStyle/>
          <a:p>
            <a:pPr algn="ctr"/>
            <a:r>
              <a:rPr lang="en-US" sz="1700" dirty="0">
                <a:latin typeface="Times New Roman" panose="02020603050405020304" pitchFamily="18" charset="0"/>
                <a:cs typeface="Times New Roman" panose="02020603050405020304" pitchFamily="18" charset="0"/>
              </a:rPr>
              <a:t>Response data to server</a:t>
            </a:r>
          </a:p>
        </p:txBody>
      </p:sp>
      <p:sp>
        <p:nvSpPr>
          <p:cNvPr id="10" name="Title 2"/>
          <p:cNvSpPr txBox="1">
            <a:spLocks/>
          </p:cNvSpPr>
          <p:nvPr/>
        </p:nvSpPr>
        <p:spPr>
          <a:xfrm>
            <a:off x="164123" y="609600"/>
            <a:ext cx="4887023" cy="63770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Times New Roman" pitchFamily="18" charset="0"/>
                <a:cs typeface="Times New Roman" pitchFamily="18" charset="0"/>
              </a:rPr>
              <a:t>2. </a:t>
            </a:r>
            <a:r>
              <a:rPr lang="en-US" sz="3200" dirty="0" err="1">
                <a:latin typeface="Times New Roman" pitchFamily="18" charset="0"/>
                <a:cs typeface="Times New Roman" pitchFamily="18" charset="0"/>
              </a:rPr>
              <a:t>Zabbix</a:t>
            </a:r>
            <a:r>
              <a:rPr lang="en-US" sz="3200" dirty="0">
                <a:latin typeface="Times New Roman" pitchFamily="18" charset="0"/>
                <a:cs typeface="Times New Roman" pitchFamily="18" charset="0"/>
              </a:rPr>
              <a:t> Architecture</a:t>
            </a:r>
          </a:p>
        </p:txBody>
      </p:sp>
      <p:sp>
        <p:nvSpPr>
          <p:cNvPr id="11" name="Rectangle 20"/>
          <p:cNvSpPr/>
          <p:nvPr/>
        </p:nvSpPr>
        <p:spPr>
          <a:xfrm>
            <a:off x="1676136" y="4464102"/>
            <a:ext cx="1308364" cy="442811"/>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err="1">
                <a:solidFill>
                  <a:schemeClr val="tx1"/>
                </a:solidFill>
                <a:latin typeface="Times New Roman" panose="02020603050405020304" pitchFamily="18" charset="0"/>
                <a:cs typeface="Times New Roman" panose="02020603050405020304" pitchFamily="18" charset="0"/>
              </a:rPr>
              <a:t>Poller</a:t>
            </a:r>
            <a:endParaRPr lang="en-US" sz="1700" dirty="0">
              <a:solidFill>
                <a:schemeClr val="tx1"/>
              </a:solidFill>
              <a:latin typeface="Times New Roman" panose="02020603050405020304" pitchFamily="18" charset="0"/>
              <a:cs typeface="Times New Roman" panose="02020603050405020304" pitchFamily="18" charset="0"/>
            </a:endParaRPr>
          </a:p>
          <a:p>
            <a:pPr algn="ctr"/>
            <a:r>
              <a:rPr lang="en-US" sz="1700" dirty="0">
                <a:solidFill>
                  <a:schemeClr val="tx1"/>
                </a:solidFill>
                <a:latin typeface="Times New Roman" panose="02020603050405020304" pitchFamily="18" charset="0"/>
                <a:cs typeface="Times New Roman" panose="02020603050405020304" pitchFamily="18" charset="0"/>
              </a:rPr>
              <a:t>Agent</a:t>
            </a:r>
          </a:p>
        </p:txBody>
      </p:sp>
      <p:sp>
        <p:nvSpPr>
          <p:cNvPr id="12" name="左カーブ矢印 4"/>
          <p:cNvSpPr/>
          <p:nvPr/>
        </p:nvSpPr>
        <p:spPr>
          <a:xfrm>
            <a:off x="3086100" y="4496054"/>
            <a:ext cx="3124200" cy="272849"/>
          </a:xfrm>
          <a:prstGeom prst="curvedLeftArrow">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7131029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p:cNvSpPr txBox="1">
            <a:spLocks/>
          </p:cNvSpPr>
          <p:nvPr/>
        </p:nvSpPr>
        <p:spPr bwMode="auto">
          <a:xfrm>
            <a:off x="187995" y="1559646"/>
            <a:ext cx="8229600" cy="114642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00000"/>
              </a:lnSpc>
              <a:spcBef>
                <a:spcPts val="0"/>
              </a:spcBef>
              <a:buNone/>
            </a:pPr>
            <a:r>
              <a:rPr lang="en-US" sz="1800" b="1" dirty="0">
                <a:latin typeface="Times New Roman" pitchFamily="18" charset="0"/>
                <a:cs typeface="Times New Roman" pitchFamily="18" charset="0"/>
              </a:rPr>
              <a:t>2.3.2. Active Agent</a:t>
            </a:r>
          </a:p>
          <a:p>
            <a:pPr marL="0" lvl="1" indent="0">
              <a:lnSpc>
                <a:spcPct val="100000"/>
              </a:lnSpc>
              <a:spcBef>
                <a:spcPts val="0"/>
              </a:spcBef>
              <a:buNone/>
            </a:pPr>
            <a:r>
              <a:rPr lang="en-US" sz="2000" b="1" dirty="0">
                <a:latin typeface="Times New Roman" pitchFamily="18" charset="0"/>
                <a:cs typeface="Times New Roman" pitchFamily="18" charset="0"/>
              </a:rPr>
              <a:t>	</a:t>
            </a:r>
            <a:r>
              <a:rPr lang="en-US" sz="2000" dirty="0">
                <a:latin typeface="Times New Roman" panose="02020603050405020304" pitchFamily="18" charset="0"/>
                <a:cs typeface="Times New Roman" panose="02020603050405020304" pitchFamily="18" charset="0"/>
              </a:rPr>
              <a:t>A </a:t>
            </a:r>
            <a:r>
              <a:rPr lang="en-US" sz="2000" dirty="0" err="1">
                <a:latin typeface="Times New Roman" panose="02020603050405020304" pitchFamily="18" charset="0"/>
                <a:cs typeface="Times New Roman" panose="02020603050405020304" pitchFamily="18" charset="0"/>
              </a:rPr>
              <a:t>Zabbix</a:t>
            </a:r>
            <a:r>
              <a:rPr lang="en-US" sz="2000" dirty="0">
                <a:latin typeface="Times New Roman" panose="02020603050405020304" pitchFamily="18" charset="0"/>
                <a:cs typeface="Times New Roman" panose="02020603050405020304" pitchFamily="18" charset="0"/>
              </a:rPr>
              <a:t> agent connects to a </a:t>
            </a:r>
            <a:r>
              <a:rPr lang="en-US" sz="2000" dirty="0" err="1">
                <a:latin typeface="Times New Roman" panose="02020603050405020304" pitchFamily="18" charset="0"/>
                <a:cs typeface="Times New Roman" panose="02020603050405020304" pitchFamily="18" charset="0"/>
              </a:rPr>
              <a:t>Zabbix</a:t>
            </a:r>
            <a:r>
              <a:rPr lang="en-US" sz="2000" dirty="0">
                <a:latin typeface="Times New Roman" panose="02020603050405020304" pitchFamily="18" charset="0"/>
                <a:cs typeface="Times New Roman" panose="02020603050405020304" pitchFamily="18" charset="0"/>
              </a:rPr>
              <a:t> server, retrieves list of things to monitor, gathers the data, and then periodically reports back to the server</a:t>
            </a:r>
            <a:endParaRPr lang="en-US" sz="2000" b="1" dirty="0">
              <a:latin typeface="Times New Roman" pitchFamily="18" charset="0"/>
              <a:cs typeface="Times New Roman" pitchFamily="18" charset="0"/>
            </a:endParaRPr>
          </a:p>
        </p:txBody>
      </p:sp>
      <p:sp>
        <p:nvSpPr>
          <p:cNvPr id="3" name="Rectangle 2"/>
          <p:cNvSpPr/>
          <p:nvPr/>
        </p:nvSpPr>
        <p:spPr>
          <a:xfrm>
            <a:off x="1226040" y="3048000"/>
            <a:ext cx="1930400" cy="22860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latin typeface="Times New Roman" panose="02020603050405020304" pitchFamily="18" charset="0"/>
              <a:cs typeface="Times New Roman" panose="02020603050405020304" pitchFamily="18" charset="0"/>
            </a:endParaRPr>
          </a:p>
        </p:txBody>
      </p:sp>
      <p:sp>
        <p:nvSpPr>
          <p:cNvPr id="4" name="Rectangle 3"/>
          <p:cNvSpPr/>
          <p:nvPr/>
        </p:nvSpPr>
        <p:spPr>
          <a:xfrm>
            <a:off x="5709140" y="2971800"/>
            <a:ext cx="1930400" cy="24384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975840" y="3149599"/>
            <a:ext cx="1409700" cy="1443623"/>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err="1">
                <a:solidFill>
                  <a:schemeClr val="tx1"/>
                </a:solidFill>
                <a:latin typeface="Times New Roman" panose="02020603050405020304" pitchFamily="18" charset="0"/>
                <a:cs typeface="Times New Roman" panose="02020603050405020304" pitchFamily="18" charset="0"/>
              </a:rPr>
              <a:t>Zabbix</a:t>
            </a:r>
            <a:r>
              <a:rPr lang="en-US" sz="1700" dirty="0">
                <a:solidFill>
                  <a:schemeClr val="tx1"/>
                </a:solidFill>
                <a:latin typeface="Times New Roman" panose="02020603050405020304" pitchFamily="18" charset="0"/>
                <a:cs typeface="Times New Roman" panose="02020603050405020304" pitchFamily="18" charset="0"/>
              </a:rPr>
              <a:t> Agent</a:t>
            </a:r>
          </a:p>
        </p:txBody>
      </p:sp>
      <p:sp>
        <p:nvSpPr>
          <p:cNvPr id="6" name="Rectangle 5"/>
          <p:cNvSpPr/>
          <p:nvPr/>
        </p:nvSpPr>
        <p:spPr>
          <a:xfrm>
            <a:off x="1441676" y="3194565"/>
            <a:ext cx="1499128" cy="369332"/>
          </a:xfrm>
          <a:prstGeom prst="rect">
            <a:avLst/>
          </a:prstGeom>
        </p:spPr>
        <p:txBody>
          <a:bodyPr wrap="none">
            <a:spAutoFit/>
          </a:bodyPr>
          <a:lstStyle/>
          <a:p>
            <a:pPr algn="ctr"/>
            <a:r>
              <a:rPr lang="en-US">
                <a:latin typeface="Times New Roman" panose="02020603050405020304" pitchFamily="18" charset="0"/>
                <a:cs typeface="Times New Roman" panose="02020603050405020304" pitchFamily="18" charset="0"/>
              </a:rPr>
              <a:t>Zabbix Server</a:t>
            </a:r>
          </a:p>
        </p:txBody>
      </p:sp>
      <p:sp>
        <p:nvSpPr>
          <p:cNvPr id="7" name="Rectangle 6"/>
          <p:cNvSpPr/>
          <p:nvPr/>
        </p:nvSpPr>
        <p:spPr>
          <a:xfrm>
            <a:off x="3180656" y="3194565"/>
            <a:ext cx="2687928" cy="615553"/>
          </a:xfrm>
          <a:prstGeom prst="rect">
            <a:avLst/>
          </a:prstGeom>
        </p:spPr>
        <p:txBody>
          <a:bodyPr wrap="square">
            <a:spAutoFit/>
          </a:bodyPr>
          <a:lstStyle/>
          <a:p>
            <a:pPr algn="ctr"/>
            <a:r>
              <a:rPr lang="en-US" sz="1700" dirty="0">
                <a:latin typeface="Times New Roman" panose="02020603050405020304" pitchFamily="18" charset="0"/>
                <a:cs typeface="Times New Roman" panose="02020603050405020304" pitchFamily="18" charset="0"/>
              </a:rPr>
              <a:t>Active item (retrieve list of items)</a:t>
            </a:r>
          </a:p>
        </p:txBody>
      </p:sp>
      <p:sp>
        <p:nvSpPr>
          <p:cNvPr id="8" name="Rectangle 7"/>
          <p:cNvSpPr/>
          <p:nvPr/>
        </p:nvSpPr>
        <p:spPr>
          <a:xfrm>
            <a:off x="3472758" y="3971631"/>
            <a:ext cx="2186764" cy="338554"/>
          </a:xfrm>
          <a:prstGeom prst="rect">
            <a:avLst/>
          </a:prstGeom>
        </p:spPr>
        <p:txBody>
          <a:bodyPr wrap="square">
            <a:spAutoFit/>
          </a:bodyPr>
          <a:lstStyle/>
          <a:p>
            <a:pPr algn="ctr"/>
            <a:r>
              <a:rPr lang="en-US" sz="1600" dirty="0">
                <a:latin typeface="Times New Roman" panose="02020603050405020304" pitchFamily="18" charset="0"/>
                <a:cs typeface="Times New Roman" panose="02020603050405020304" pitchFamily="18" charset="0"/>
              </a:rPr>
              <a:t>Periodically report data</a:t>
            </a:r>
          </a:p>
        </p:txBody>
      </p:sp>
      <p:sp>
        <p:nvSpPr>
          <p:cNvPr id="9" name="Title 2"/>
          <p:cNvSpPr txBox="1">
            <a:spLocks/>
          </p:cNvSpPr>
          <p:nvPr/>
        </p:nvSpPr>
        <p:spPr>
          <a:xfrm>
            <a:off x="164123" y="685800"/>
            <a:ext cx="4887023" cy="63770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Times New Roman" pitchFamily="18" charset="0"/>
                <a:cs typeface="Times New Roman" pitchFamily="18" charset="0"/>
              </a:rPr>
              <a:t>2. </a:t>
            </a:r>
            <a:r>
              <a:rPr lang="en-US" sz="3200" dirty="0" err="1">
                <a:latin typeface="Times New Roman" pitchFamily="18" charset="0"/>
                <a:cs typeface="Times New Roman" pitchFamily="18" charset="0"/>
              </a:rPr>
              <a:t>Zabbix</a:t>
            </a:r>
            <a:r>
              <a:rPr lang="en-US" sz="3200" dirty="0">
                <a:latin typeface="Times New Roman" pitchFamily="18" charset="0"/>
                <a:cs typeface="Times New Roman" pitchFamily="18" charset="0"/>
              </a:rPr>
              <a:t> Architecture</a:t>
            </a:r>
          </a:p>
        </p:txBody>
      </p:sp>
      <p:sp>
        <p:nvSpPr>
          <p:cNvPr id="10" name="Rectangle 20"/>
          <p:cNvSpPr/>
          <p:nvPr/>
        </p:nvSpPr>
        <p:spPr>
          <a:xfrm>
            <a:off x="1441676" y="3871410"/>
            <a:ext cx="1308364" cy="573477"/>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latin typeface="Times New Roman" panose="02020603050405020304" pitchFamily="18" charset="0"/>
                <a:cs typeface="Times New Roman" panose="02020603050405020304" pitchFamily="18" charset="0"/>
              </a:rPr>
              <a:t>Trapper</a:t>
            </a:r>
          </a:p>
          <a:p>
            <a:pPr algn="ctr"/>
            <a:r>
              <a:rPr lang="en-US" altLang="ja-JP" sz="1700" dirty="0">
                <a:solidFill>
                  <a:schemeClr val="tx1"/>
                </a:solidFill>
                <a:latin typeface="Times New Roman" panose="02020603050405020304" pitchFamily="18" charset="0"/>
                <a:cs typeface="Times New Roman" panose="02020603050405020304" pitchFamily="18" charset="0"/>
              </a:rPr>
              <a:t>Port 10051</a:t>
            </a:r>
          </a:p>
        </p:txBody>
      </p:sp>
      <p:sp>
        <p:nvSpPr>
          <p:cNvPr id="11" name="左カーブ矢印 17"/>
          <p:cNvSpPr/>
          <p:nvPr/>
        </p:nvSpPr>
        <p:spPr>
          <a:xfrm flipH="1">
            <a:off x="2911686" y="3835206"/>
            <a:ext cx="3124200" cy="272849"/>
          </a:xfrm>
          <a:prstGeom prst="curvedLeftArrow">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左矢印 3"/>
          <p:cNvSpPr/>
          <p:nvPr/>
        </p:nvSpPr>
        <p:spPr>
          <a:xfrm>
            <a:off x="3048000" y="4292487"/>
            <a:ext cx="2927840" cy="148335"/>
          </a:xfrm>
          <a:prstGeom prst="leftArrow">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左矢印 19"/>
          <p:cNvSpPr/>
          <p:nvPr/>
        </p:nvSpPr>
        <p:spPr>
          <a:xfrm>
            <a:off x="3060700" y="4444887"/>
            <a:ext cx="2927840" cy="148335"/>
          </a:xfrm>
          <a:prstGeom prst="leftArrow">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46207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p:cNvSpPr txBox="1">
            <a:spLocks/>
          </p:cNvSpPr>
          <p:nvPr/>
        </p:nvSpPr>
        <p:spPr bwMode="auto">
          <a:xfrm>
            <a:off x="187996" y="1371600"/>
            <a:ext cx="8229600" cy="111810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00000"/>
              </a:lnSpc>
              <a:spcBef>
                <a:spcPts val="0"/>
              </a:spcBef>
              <a:buNone/>
            </a:pPr>
            <a:r>
              <a:rPr lang="en-US" sz="1800" b="1" dirty="0">
                <a:latin typeface="Times New Roman" pitchFamily="18" charset="0"/>
                <a:cs typeface="Times New Roman" pitchFamily="18" charset="0"/>
              </a:rPr>
              <a:t>2.3.3. Simple Check</a:t>
            </a:r>
          </a:p>
          <a:p>
            <a:pPr marL="0" lvl="1" indent="0">
              <a:lnSpc>
                <a:spcPct val="100000"/>
              </a:lnSpc>
              <a:spcBef>
                <a:spcPts val="0"/>
              </a:spcBef>
              <a:buNone/>
            </a:pPr>
            <a:r>
              <a:rPr lang="en-US" sz="1800" b="1" dirty="0">
                <a:latin typeface="Times New Roman" pitchFamily="18" charset="0"/>
                <a:cs typeface="Times New Roman" pitchFamily="18" charset="0"/>
              </a:rPr>
              <a:t>	</a:t>
            </a:r>
            <a:r>
              <a:rPr lang="en-US" sz="2000" dirty="0">
                <a:latin typeface="Times New Roman" panose="02020603050405020304" pitchFamily="18" charset="0"/>
                <a:cs typeface="Times New Roman" panose="02020603050405020304" pitchFamily="18" charset="0"/>
              </a:rPr>
              <a:t>A </a:t>
            </a:r>
            <a:r>
              <a:rPr lang="en-US" sz="2000" dirty="0" err="1">
                <a:latin typeface="Times New Roman" panose="02020603050405020304" pitchFamily="18" charset="0"/>
                <a:cs typeface="Times New Roman" panose="02020603050405020304" pitchFamily="18" charset="0"/>
              </a:rPr>
              <a:t>Zabbix</a:t>
            </a:r>
            <a:r>
              <a:rPr lang="en-US" sz="2000" dirty="0">
                <a:latin typeface="Times New Roman" panose="02020603050405020304" pitchFamily="18" charset="0"/>
                <a:cs typeface="Times New Roman" panose="02020603050405020304" pitchFamily="18" charset="0"/>
              </a:rPr>
              <a:t> server directly queries exposed network interfaces of the monitored host, no agent required.</a:t>
            </a:r>
          </a:p>
        </p:txBody>
      </p:sp>
      <p:sp>
        <p:nvSpPr>
          <p:cNvPr id="3" name="Rectangle 2"/>
          <p:cNvSpPr/>
          <p:nvPr/>
        </p:nvSpPr>
        <p:spPr>
          <a:xfrm>
            <a:off x="1226040" y="3266835"/>
            <a:ext cx="1930400" cy="22860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latin typeface="Times New Roman" panose="02020603050405020304" pitchFamily="18" charset="0"/>
              <a:cs typeface="Times New Roman" panose="02020603050405020304" pitchFamily="18" charset="0"/>
            </a:endParaRPr>
          </a:p>
        </p:txBody>
      </p:sp>
      <p:sp>
        <p:nvSpPr>
          <p:cNvPr id="4" name="Rectangle 3"/>
          <p:cNvSpPr/>
          <p:nvPr/>
        </p:nvSpPr>
        <p:spPr>
          <a:xfrm>
            <a:off x="5709140" y="3190635"/>
            <a:ext cx="1930400" cy="24384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41676" y="3413400"/>
            <a:ext cx="1499128" cy="369332"/>
          </a:xfrm>
          <a:prstGeom prst="rect">
            <a:avLst/>
          </a:prstGeom>
        </p:spPr>
        <p:txBody>
          <a:bodyPr wrap="none">
            <a:spAutoFit/>
          </a:bodyPr>
          <a:lstStyle/>
          <a:p>
            <a:pPr algn="ctr"/>
            <a:r>
              <a:rPr lang="en-US">
                <a:latin typeface="Times New Roman" panose="02020603050405020304" pitchFamily="18" charset="0"/>
                <a:cs typeface="Times New Roman" panose="02020603050405020304" pitchFamily="18" charset="0"/>
              </a:rPr>
              <a:t>Zabbix Server</a:t>
            </a:r>
          </a:p>
        </p:txBody>
      </p:sp>
      <p:sp>
        <p:nvSpPr>
          <p:cNvPr id="6" name="Rectangle 5"/>
          <p:cNvSpPr/>
          <p:nvPr/>
        </p:nvSpPr>
        <p:spPr>
          <a:xfrm>
            <a:off x="6013450" y="3389962"/>
            <a:ext cx="1409700" cy="1443623"/>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latin typeface="Times New Roman" panose="02020603050405020304" pitchFamily="18" charset="0"/>
                <a:cs typeface="Times New Roman" panose="02020603050405020304" pitchFamily="18" charset="0"/>
              </a:rPr>
              <a:t>Monitored Device</a:t>
            </a:r>
          </a:p>
        </p:txBody>
      </p:sp>
      <p:sp>
        <p:nvSpPr>
          <p:cNvPr id="7" name="Rectangle 6"/>
          <p:cNvSpPr/>
          <p:nvPr/>
        </p:nvSpPr>
        <p:spPr>
          <a:xfrm>
            <a:off x="6159500" y="4378167"/>
            <a:ext cx="1117600" cy="30480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latin typeface="Times New Roman" panose="02020603050405020304" pitchFamily="18" charset="0"/>
                <a:cs typeface="Times New Roman" panose="02020603050405020304" pitchFamily="18" charset="0"/>
              </a:rPr>
              <a:t>Any port</a:t>
            </a:r>
          </a:p>
        </p:txBody>
      </p:sp>
      <p:sp>
        <p:nvSpPr>
          <p:cNvPr id="8" name="Rectangle 7"/>
          <p:cNvSpPr/>
          <p:nvPr/>
        </p:nvSpPr>
        <p:spPr>
          <a:xfrm>
            <a:off x="3773942" y="3871394"/>
            <a:ext cx="1435008" cy="369332"/>
          </a:xfrm>
          <a:prstGeom prst="rect">
            <a:avLst/>
          </a:prstGeom>
        </p:spPr>
        <p:txBody>
          <a:bodyPr wrap="none">
            <a:spAutoFit/>
          </a:bodyPr>
          <a:lstStyle/>
          <a:p>
            <a:pPr algn="ctr"/>
            <a:r>
              <a:rPr lang="en-US" dirty="0">
                <a:latin typeface="Times New Roman" panose="02020603050405020304" pitchFamily="18" charset="0"/>
                <a:cs typeface="Times New Roman" panose="02020603050405020304" pitchFamily="18" charset="0"/>
              </a:rPr>
              <a:t>Simple check</a:t>
            </a:r>
          </a:p>
        </p:txBody>
      </p:sp>
      <p:sp>
        <p:nvSpPr>
          <p:cNvPr id="9" name="Title 2"/>
          <p:cNvSpPr txBox="1">
            <a:spLocks/>
          </p:cNvSpPr>
          <p:nvPr/>
        </p:nvSpPr>
        <p:spPr>
          <a:xfrm>
            <a:off x="164123" y="533400"/>
            <a:ext cx="4887023" cy="63770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Times New Roman" pitchFamily="18" charset="0"/>
                <a:cs typeface="Times New Roman" pitchFamily="18" charset="0"/>
              </a:rPr>
              <a:t>2. </a:t>
            </a:r>
            <a:r>
              <a:rPr lang="en-US" sz="3200" dirty="0" err="1">
                <a:latin typeface="Times New Roman" pitchFamily="18" charset="0"/>
                <a:cs typeface="Times New Roman" pitchFamily="18" charset="0"/>
              </a:rPr>
              <a:t>Zabbix</a:t>
            </a:r>
            <a:r>
              <a:rPr lang="en-US" sz="3200" dirty="0">
                <a:latin typeface="Times New Roman" pitchFamily="18" charset="0"/>
                <a:cs typeface="Times New Roman" pitchFamily="18" charset="0"/>
              </a:rPr>
              <a:t> Architecture</a:t>
            </a:r>
          </a:p>
        </p:txBody>
      </p:sp>
      <p:sp>
        <p:nvSpPr>
          <p:cNvPr id="10" name="Rectangle 20"/>
          <p:cNvSpPr/>
          <p:nvPr/>
        </p:nvSpPr>
        <p:spPr>
          <a:xfrm>
            <a:off x="1632440" y="4137061"/>
            <a:ext cx="1117600" cy="423256"/>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err="1">
                <a:solidFill>
                  <a:schemeClr val="tx1"/>
                </a:solidFill>
                <a:latin typeface="Times New Roman" panose="02020603050405020304" pitchFamily="18" charset="0"/>
                <a:cs typeface="Times New Roman" panose="02020603050405020304" pitchFamily="18" charset="0"/>
              </a:rPr>
              <a:t>Poller</a:t>
            </a:r>
            <a:endParaRPr lang="en-US" sz="1700" dirty="0">
              <a:solidFill>
                <a:schemeClr val="tx1"/>
              </a:solidFill>
              <a:latin typeface="Times New Roman" panose="02020603050405020304" pitchFamily="18" charset="0"/>
              <a:cs typeface="Times New Roman" panose="02020603050405020304" pitchFamily="18" charset="0"/>
            </a:endParaRPr>
          </a:p>
          <a:p>
            <a:pPr algn="ctr"/>
            <a:r>
              <a:rPr lang="en-US" sz="1700" dirty="0">
                <a:solidFill>
                  <a:schemeClr val="tx1"/>
                </a:solidFill>
                <a:latin typeface="Times New Roman" panose="02020603050405020304" pitchFamily="18" charset="0"/>
                <a:cs typeface="Times New Roman" panose="02020603050405020304" pitchFamily="18" charset="0"/>
              </a:rPr>
              <a:t>Simple</a:t>
            </a:r>
          </a:p>
        </p:txBody>
      </p:sp>
      <p:sp>
        <p:nvSpPr>
          <p:cNvPr id="11" name="左カーブ矢印 14"/>
          <p:cNvSpPr/>
          <p:nvPr/>
        </p:nvSpPr>
        <p:spPr>
          <a:xfrm>
            <a:off x="2929346" y="4240726"/>
            <a:ext cx="3124200" cy="272849"/>
          </a:xfrm>
          <a:prstGeom prst="curvedLeftArrow">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57146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8811985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p:cNvSpPr txBox="1">
            <a:spLocks/>
          </p:cNvSpPr>
          <p:nvPr/>
        </p:nvSpPr>
        <p:spPr bwMode="auto">
          <a:xfrm>
            <a:off x="186161" y="1295400"/>
            <a:ext cx="8229600" cy="1447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00000"/>
              </a:lnSpc>
              <a:spcBef>
                <a:spcPts val="0"/>
              </a:spcBef>
              <a:buNone/>
            </a:pPr>
            <a:r>
              <a:rPr lang="en-US" sz="1800" b="1" dirty="0">
                <a:latin typeface="Times New Roman" pitchFamily="18" charset="0"/>
                <a:cs typeface="Times New Roman" pitchFamily="18" charset="0"/>
              </a:rPr>
              <a:t>2.3.4. </a:t>
            </a:r>
            <a:r>
              <a:rPr lang="en-US" sz="1800" b="1" dirty="0" err="1">
                <a:latin typeface="Times New Roman" pitchFamily="18" charset="0"/>
                <a:cs typeface="Times New Roman" pitchFamily="18" charset="0"/>
              </a:rPr>
              <a:t>Zabbix</a:t>
            </a:r>
            <a:r>
              <a:rPr lang="en-US" sz="1800" b="1" dirty="0">
                <a:latin typeface="Times New Roman" pitchFamily="18" charset="0"/>
                <a:cs typeface="Times New Roman" pitchFamily="18" charset="0"/>
              </a:rPr>
              <a:t> Trapper</a:t>
            </a:r>
          </a:p>
          <a:p>
            <a:pPr marL="0" indent="0">
              <a:lnSpc>
                <a:spcPct val="100000"/>
              </a:lnSpc>
              <a:buNone/>
            </a:pPr>
            <a:r>
              <a:rPr lang="en-US" sz="2000" b="1" dirty="0">
                <a:latin typeface="Times New Roman" pitchFamily="18" charset="0"/>
                <a:cs typeface="Times New Roman" pitchFamily="18" charset="0"/>
              </a:rPr>
              <a:t>	</a:t>
            </a:r>
            <a:r>
              <a:rPr lang="en-US" sz="2000" dirty="0">
                <a:latin typeface="Times New Roman" panose="02020603050405020304" pitchFamily="18" charset="0"/>
                <a:cs typeface="Times New Roman" panose="02020603050405020304" pitchFamily="18" charset="0"/>
              </a:rPr>
              <a:t>This item type accepts incoming data instead of querying for it. It is most widely used for SNMP trap receiving, but useful for any data you might want to feed into </a:t>
            </a:r>
            <a:r>
              <a:rPr lang="en-US" sz="2000" dirty="0" err="1">
                <a:latin typeface="Times New Roman" panose="02020603050405020304" pitchFamily="18" charset="0"/>
                <a:cs typeface="Times New Roman" panose="02020603050405020304" pitchFamily="18" charset="0"/>
              </a:rPr>
              <a:t>Zabbix</a:t>
            </a:r>
            <a:r>
              <a:rPr lang="en-US" sz="2000" dirty="0">
                <a:latin typeface="Times New Roman" panose="02020603050405020304" pitchFamily="18" charset="0"/>
                <a:cs typeface="Times New Roman" panose="02020603050405020304" pitchFamily="18" charset="0"/>
              </a:rPr>
              <a:t>.</a:t>
            </a:r>
          </a:p>
        </p:txBody>
      </p:sp>
      <p:sp>
        <p:nvSpPr>
          <p:cNvPr id="3" name="Title 2"/>
          <p:cNvSpPr txBox="1">
            <a:spLocks/>
          </p:cNvSpPr>
          <p:nvPr/>
        </p:nvSpPr>
        <p:spPr>
          <a:xfrm>
            <a:off x="164123" y="533400"/>
            <a:ext cx="4887023" cy="63770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Times New Roman" pitchFamily="18" charset="0"/>
                <a:cs typeface="Times New Roman" pitchFamily="18" charset="0"/>
              </a:rPr>
              <a:t>2. </a:t>
            </a:r>
            <a:r>
              <a:rPr lang="en-US" sz="3200" dirty="0" err="1">
                <a:latin typeface="Times New Roman" pitchFamily="18" charset="0"/>
                <a:cs typeface="Times New Roman" pitchFamily="18" charset="0"/>
              </a:rPr>
              <a:t>Zabbix</a:t>
            </a:r>
            <a:r>
              <a:rPr lang="en-US" sz="3200" dirty="0">
                <a:latin typeface="Times New Roman" pitchFamily="18" charset="0"/>
                <a:cs typeface="Times New Roman" pitchFamily="18" charset="0"/>
              </a:rPr>
              <a:t> Architecture</a:t>
            </a:r>
          </a:p>
        </p:txBody>
      </p:sp>
      <p:sp>
        <p:nvSpPr>
          <p:cNvPr id="4" name="Rectangle 3"/>
          <p:cNvSpPr/>
          <p:nvPr/>
        </p:nvSpPr>
        <p:spPr>
          <a:xfrm>
            <a:off x="1226040" y="3276600"/>
            <a:ext cx="1930400" cy="22860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latin typeface="Times New Roman" panose="02020603050405020304" pitchFamily="18" charset="0"/>
              <a:cs typeface="Times New Roman" panose="02020603050405020304" pitchFamily="18" charset="0"/>
            </a:endParaRPr>
          </a:p>
        </p:txBody>
      </p:sp>
      <p:sp>
        <p:nvSpPr>
          <p:cNvPr id="5" name="Rectangle 4"/>
          <p:cNvSpPr/>
          <p:nvPr/>
        </p:nvSpPr>
        <p:spPr>
          <a:xfrm>
            <a:off x="5709140" y="3200400"/>
            <a:ext cx="1930400" cy="24384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975840" y="3378199"/>
            <a:ext cx="1409700" cy="1443623"/>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err="1">
                <a:solidFill>
                  <a:schemeClr val="tx1"/>
                </a:solidFill>
                <a:latin typeface="Times New Roman" panose="02020603050405020304" pitchFamily="18" charset="0"/>
                <a:cs typeface="Times New Roman" panose="02020603050405020304" pitchFamily="18" charset="0"/>
              </a:rPr>
              <a:t>Zabbix</a:t>
            </a:r>
            <a:r>
              <a:rPr lang="en-US" sz="1700" dirty="0">
                <a:solidFill>
                  <a:schemeClr val="tx1"/>
                </a:solidFill>
                <a:latin typeface="Times New Roman" panose="02020603050405020304" pitchFamily="18" charset="0"/>
                <a:cs typeface="Times New Roman" panose="02020603050405020304" pitchFamily="18" charset="0"/>
              </a:rPr>
              <a:t> Sender</a:t>
            </a:r>
          </a:p>
        </p:txBody>
      </p:sp>
      <p:sp>
        <p:nvSpPr>
          <p:cNvPr id="7" name="Rectangle 6"/>
          <p:cNvSpPr/>
          <p:nvPr/>
        </p:nvSpPr>
        <p:spPr>
          <a:xfrm>
            <a:off x="1441676" y="3423165"/>
            <a:ext cx="1499128" cy="369332"/>
          </a:xfrm>
          <a:prstGeom prst="rect">
            <a:avLst/>
          </a:prstGeom>
        </p:spPr>
        <p:txBody>
          <a:bodyPr wrap="none">
            <a:spAutoFit/>
          </a:bodyPr>
          <a:lstStyle/>
          <a:p>
            <a:pPr algn="ctr"/>
            <a:r>
              <a:rPr lang="en-US" dirty="0" err="1">
                <a:latin typeface="Times New Roman" panose="02020603050405020304" pitchFamily="18" charset="0"/>
                <a:cs typeface="Times New Roman" panose="02020603050405020304" pitchFamily="18" charset="0"/>
              </a:rPr>
              <a:t>Zabbix</a:t>
            </a:r>
            <a:r>
              <a:rPr lang="en-US" dirty="0">
                <a:latin typeface="Times New Roman" panose="02020603050405020304" pitchFamily="18" charset="0"/>
                <a:cs typeface="Times New Roman" panose="02020603050405020304" pitchFamily="18" charset="0"/>
              </a:rPr>
              <a:t> Server</a:t>
            </a:r>
          </a:p>
        </p:txBody>
      </p:sp>
      <p:cxnSp>
        <p:nvCxnSpPr>
          <p:cNvPr id="8" name="Straight Arrow Connector 7"/>
          <p:cNvCxnSpPr>
            <a:stCxn id="6" idx="1"/>
            <a:endCxn id="10" idx="3"/>
          </p:cNvCxnSpPr>
          <p:nvPr/>
        </p:nvCxnSpPr>
        <p:spPr>
          <a:xfrm flipH="1" flipV="1">
            <a:off x="2734800" y="4097188"/>
            <a:ext cx="3241040" cy="282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348608" y="3378199"/>
            <a:ext cx="2186764" cy="707886"/>
          </a:xfrm>
          <a:prstGeom prst="rect">
            <a:avLst/>
          </a:prstGeom>
        </p:spPr>
        <p:txBody>
          <a:bodyPr wrap="square">
            <a:spAutoFit/>
          </a:bodyPr>
          <a:lstStyle/>
          <a:p>
            <a:pPr algn="ctr"/>
            <a:r>
              <a:rPr lang="en-US" sz="2000" dirty="0">
                <a:latin typeface="Times New Roman" panose="02020603050405020304" pitchFamily="18" charset="0"/>
                <a:cs typeface="Times New Roman" panose="02020603050405020304" pitchFamily="18" charset="0"/>
              </a:rPr>
              <a:t>Accept incoming data from Agent</a:t>
            </a:r>
          </a:p>
        </p:txBody>
      </p:sp>
      <p:sp>
        <p:nvSpPr>
          <p:cNvPr id="10" name="Rectangle 9"/>
          <p:cNvSpPr/>
          <p:nvPr/>
        </p:nvSpPr>
        <p:spPr>
          <a:xfrm>
            <a:off x="1617200" y="3944788"/>
            <a:ext cx="1117600" cy="30480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latin typeface="Times New Roman" panose="02020603050405020304" pitchFamily="18" charset="0"/>
                <a:cs typeface="Times New Roman" panose="02020603050405020304" pitchFamily="18" charset="0"/>
              </a:rPr>
              <a:t>Trapper</a:t>
            </a:r>
          </a:p>
        </p:txBody>
      </p:sp>
    </p:spTree>
    <p:extLst>
      <p:ext uri="{BB962C8B-B14F-4D97-AF65-F5344CB8AC3E}">
        <p14:creationId xmlns:p14="http://schemas.microsoft.com/office/powerpoint/2010/main" val="37604693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p:cNvSpPr txBox="1">
            <a:spLocks/>
          </p:cNvSpPr>
          <p:nvPr/>
        </p:nvSpPr>
        <p:spPr bwMode="auto">
          <a:xfrm>
            <a:off x="177978" y="1257300"/>
            <a:ext cx="8229600" cy="48114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00000"/>
              </a:lnSpc>
              <a:spcBef>
                <a:spcPts val="0"/>
              </a:spcBef>
              <a:buNone/>
            </a:pPr>
            <a:r>
              <a:rPr lang="en-US" sz="1800" b="1" dirty="0">
                <a:latin typeface="Times New Roman" pitchFamily="18" charset="0"/>
                <a:cs typeface="Times New Roman" pitchFamily="18" charset="0"/>
              </a:rPr>
              <a:t>2.3.4. </a:t>
            </a:r>
            <a:r>
              <a:rPr lang="en-US" sz="1800" b="1" dirty="0" err="1">
                <a:latin typeface="Times New Roman" pitchFamily="18" charset="0"/>
                <a:cs typeface="Times New Roman" pitchFamily="18" charset="0"/>
              </a:rPr>
              <a:t>Zabbix</a:t>
            </a:r>
            <a:r>
              <a:rPr lang="en-US" sz="1800" b="1" dirty="0">
                <a:latin typeface="Times New Roman" pitchFamily="18" charset="0"/>
                <a:cs typeface="Times New Roman" pitchFamily="18" charset="0"/>
              </a:rPr>
              <a:t> Trapper</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a:t>
            </a:r>
            <a:r>
              <a:rPr lang="en-US" sz="1800" b="1" dirty="0" err="1">
                <a:latin typeface="Times New Roman" panose="02020603050405020304" pitchFamily="18" charset="0"/>
                <a:cs typeface="Times New Roman" panose="02020603050405020304" pitchFamily="18" charset="0"/>
              </a:rPr>
              <a:t>Zabbix</a:t>
            </a:r>
            <a:r>
              <a:rPr lang="en-US" sz="1800" b="1" dirty="0">
                <a:latin typeface="Times New Roman" panose="02020603050405020304" pitchFamily="18" charset="0"/>
                <a:cs typeface="Times New Roman" panose="02020603050405020304" pitchFamily="18" charset="0"/>
              </a:rPr>
              <a:t> Sender with Device that support SNMP)</a:t>
            </a:r>
          </a:p>
        </p:txBody>
      </p:sp>
      <p:sp>
        <p:nvSpPr>
          <p:cNvPr id="3" name="Title 2"/>
          <p:cNvSpPr txBox="1">
            <a:spLocks/>
          </p:cNvSpPr>
          <p:nvPr/>
        </p:nvSpPr>
        <p:spPr>
          <a:xfrm>
            <a:off x="164123" y="381000"/>
            <a:ext cx="4887023" cy="63770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Times New Roman" pitchFamily="18" charset="0"/>
                <a:cs typeface="Times New Roman" pitchFamily="18" charset="0"/>
              </a:rPr>
              <a:t>2. </a:t>
            </a:r>
            <a:r>
              <a:rPr lang="en-US" sz="3200" dirty="0" err="1">
                <a:latin typeface="Times New Roman" pitchFamily="18" charset="0"/>
                <a:cs typeface="Times New Roman" pitchFamily="18" charset="0"/>
              </a:rPr>
              <a:t>Zabbix</a:t>
            </a:r>
            <a:r>
              <a:rPr lang="en-US" sz="3200" dirty="0">
                <a:latin typeface="Times New Roman" pitchFamily="18" charset="0"/>
                <a:cs typeface="Times New Roman" pitchFamily="18" charset="0"/>
              </a:rPr>
              <a:t> Architecture</a:t>
            </a:r>
          </a:p>
        </p:txBody>
      </p:sp>
      <p:sp>
        <p:nvSpPr>
          <p:cNvPr id="4" name="Rectangle 3"/>
          <p:cNvSpPr/>
          <p:nvPr/>
        </p:nvSpPr>
        <p:spPr>
          <a:xfrm>
            <a:off x="254490" y="2273412"/>
            <a:ext cx="1930400" cy="22860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latin typeface="Times New Roman" panose="02020603050405020304" pitchFamily="18" charset="0"/>
              <a:cs typeface="Times New Roman" panose="02020603050405020304" pitchFamily="18" charset="0"/>
            </a:endParaRPr>
          </a:p>
        </p:txBody>
      </p:sp>
      <p:sp>
        <p:nvSpPr>
          <p:cNvPr id="5" name="Rectangle 4"/>
          <p:cNvSpPr/>
          <p:nvPr/>
        </p:nvSpPr>
        <p:spPr>
          <a:xfrm>
            <a:off x="3645390" y="2197212"/>
            <a:ext cx="1930400" cy="24384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912090" y="2375011"/>
            <a:ext cx="1409700" cy="1443623"/>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err="1">
                <a:solidFill>
                  <a:schemeClr val="tx1"/>
                </a:solidFill>
                <a:latin typeface="Times New Roman" panose="02020603050405020304" pitchFamily="18" charset="0"/>
                <a:cs typeface="Times New Roman" panose="02020603050405020304" pitchFamily="18" charset="0"/>
              </a:rPr>
              <a:t>Zabbix</a:t>
            </a:r>
            <a:r>
              <a:rPr lang="en-US" sz="1700" dirty="0">
                <a:solidFill>
                  <a:schemeClr val="tx1"/>
                </a:solidFill>
                <a:latin typeface="Times New Roman" panose="02020603050405020304" pitchFamily="18" charset="0"/>
                <a:cs typeface="Times New Roman" panose="02020603050405020304" pitchFamily="18" charset="0"/>
              </a:rPr>
              <a:t> Sender</a:t>
            </a:r>
          </a:p>
        </p:txBody>
      </p:sp>
      <p:sp>
        <p:nvSpPr>
          <p:cNvPr id="7" name="Rectangle 6"/>
          <p:cNvSpPr/>
          <p:nvPr/>
        </p:nvSpPr>
        <p:spPr>
          <a:xfrm>
            <a:off x="470126" y="2419977"/>
            <a:ext cx="1499128" cy="369332"/>
          </a:xfrm>
          <a:prstGeom prst="rect">
            <a:avLst/>
          </a:prstGeom>
        </p:spPr>
        <p:txBody>
          <a:bodyPr wrap="none">
            <a:spAutoFit/>
          </a:bodyPr>
          <a:lstStyle/>
          <a:p>
            <a:pPr algn="ctr"/>
            <a:r>
              <a:rPr lang="en-US">
                <a:latin typeface="Times New Roman" panose="02020603050405020304" pitchFamily="18" charset="0"/>
                <a:cs typeface="Times New Roman" panose="02020603050405020304" pitchFamily="18" charset="0"/>
              </a:rPr>
              <a:t>Zabbix Server</a:t>
            </a:r>
          </a:p>
        </p:txBody>
      </p:sp>
      <p:cxnSp>
        <p:nvCxnSpPr>
          <p:cNvPr id="8" name="Straight Arrow Connector 7"/>
          <p:cNvCxnSpPr>
            <a:stCxn id="6" idx="1"/>
            <a:endCxn id="9" idx="3"/>
          </p:cNvCxnSpPr>
          <p:nvPr/>
        </p:nvCxnSpPr>
        <p:spPr>
          <a:xfrm flipH="1" flipV="1">
            <a:off x="1763250" y="3094000"/>
            <a:ext cx="2148840" cy="282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45650" y="2941600"/>
            <a:ext cx="1117600" cy="30480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latin typeface="Times New Roman" panose="02020603050405020304" pitchFamily="18" charset="0"/>
                <a:cs typeface="Times New Roman" panose="02020603050405020304" pitchFamily="18" charset="0"/>
              </a:rPr>
              <a:t>Trapper</a:t>
            </a:r>
          </a:p>
        </p:txBody>
      </p:sp>
      <p:sp>
        <p:nvSpPr>
          <p:cNvPr id="10" name="Rectangle 6"/>
          <p:cNvSpPr/>
          <p:nvPr/>
        </p:nvSpPr>
        <p:spPr>
          <a:xfrm>
            <a:off x="6902940" y="2200035"/>
            <a:ext cx="1930400" cy="243840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7"/>
          <p:cNvSpPr/>
          <p:nvPr/>
        </p:nvSpPr>
        <p:spPr>
          <a:xfrm>
            <a:off x="7169640" y="2377834"/>
            <a:ext cx="1409700" cy="1443623"/>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latin typeface="Times New Roman" panose="02020603050405020304" pitchFamily="18" charset="0"/>
                <a:cs typeface="Times New Roman" panose="02020603050405020304" pitchFamily="18" charset="0"/>
              </a:rPr>
              <a:t>Device that supports SNMP.</a:t>
            </a:r>
          </a:p>
        </p:txBody>
      </p:sp>
      <p:sp>
        <p:nvSpPr>
          <p:cNvPr id="12" name="Rectangle 7"/>
          <p:cNvSpPr/>
          <p:nvPr/>
        </p:nvSpPr>
        <p:spPr>
          <a:xfrm>
            <a:off x="3910820" y="5688528"/>
            <a:ext cx="1409700" cy="835266"/>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err="1">
                <a:solidFill>
                  <a:schemeClr val="tx1"/>
                </a:solidFill>
                <a:latin typeface="Times New Roman" panose="02020603050405020304" pitchFamily="18" charset="0"/>
                <a:cs typeface="Times New Roman" panose="02020603050405020304" pitchFamily="18" charset="0"/>
              </a:rPr>
              <a:t>SnmpTrap</a:t>
            </a:r>
            <a:endParaRPr lang="en-US" sz="1700" dirty="0">
              <a:solidFill>
                <a:schemeClr val="tx1"/>
              </a:solidFill>
              <a:latin typeface="Times New Roman" panose="02020603050405020304" pitchFamily="18" charset="0"/>
              <a:cs typeface="Times New Roman" panose="02020603050405020304" pitchFamily="18" charset="0"/>
            </a:endParaRPr>
          </a:p>
          <a:p>
            <a:pPr algn="ctr"/>
            <a:r>
              <a:rPr lang="en-US" sz="1700" dirty="0">
                <a:solidFill>
                  <a:schemeClr val="tx1"/>
                </a:solidFill>
                <a:latin typeface="Times New Roman" panose="02020603050405020304" pitchFamily="18" charset="0"/>
                <a:cs typeface="Times New Roman" panose="02020603050405020304" pitchFamily="18" charset="0"/>
              </a:rPr>
              <a:t>Daemon</a:t>
            </a:r>
          </a:p>
        </p:txBody>
      </p:sp>
      <p:sp>
        <p:nvSpPr>
          <p:cNvPr id="13" name="Rectangle 7"/>
          <p:cNvSpPr/>
          <p:nvPr/>
        </p:nvSpPr>
        <p:spPr>
          <a:xfrm>
            <a:off x="3912090" y="4357568"/>
            <a:ext cx="1409700" cy="835266"/>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smtClean="0">
                <a:solidFill>
                  <a:schemeClr val="tx1"/>
                </a:solidFill>
                <a:latin typeface="Times New Roman" panose="02020603050405020304" pitchFamily="18" charset="0"/>
                <a:cs typeface="Times New Roman" panose="02020603050405020304" pitchFamily="18" charset="0"/>
              </a:rPr>
              <a:t>Bash</a:t>
            </a:r>
            <a:endParaRPr lang="en-US" sz="1700" dirty="0">
              <a:solidFill>
                <a:schemeClr val="tx1"/>
              </a:solidFill>
              <a:latin typeface="Times New Roman" panose="02020603050405020304" pitchFamily="18" charset="0"/>
              <a:cs typeface="Times New Roman" panose="02020603050405020304" pitchFamily="18" charset="0"/>
            </a:endParaRPr>
          </a:p>
          <a:p>
            <a:pPr algn="ctr"/>
            <a:r>
              <a:rPr lang="en-US" sz="1700" dirty="0">
                <a:solidFill>
                  <a:schemeClr val="tx1"/>
                </a:solidFill>
                <a:latin typeface="Times New Roman" panose="02020603050405020304" pitchFamily="18" charset="0"/>
                <a:cs typeface="Times New Roman" panose="02020603050405020304" pitchFamily="18" charset="0"/>
              </a:rPr>
              <a:t>Script</a:t>
            </a:r>
          </a:p>
        </p:txBody>
      </p:sp>
      <p:cxnSp>
        <p:nvCxnSpPr>
          <p:cNvPr id="14" name="カギ線コネクタ 2"/>
          <p:cNvCxnSpPr>
            <a:stCxn id="11" idx="2"/>
            <a:endCxn id="12" idx="3"/>
          </p:cNvCxnSpPr>
          <p:nvPr/>
        </p:nvCxnSpPr>
        <p:spPr>
          <a:xfrm rot="5400000">
            <a:off x="5455153" y="3686824"/>
            <a:ext cx="2284704" cy="2553970"/>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2" idx="0"/>
            <a:endCxn id="13" idx="2"/>
          </p:cNvCxnSpPr>
          <p:nvPr/>
        </p:nvCxnSpPr>
        <p:spPr>
          <a:xfrm flipV="1">
            <a:off x="4615670" y="5192834"/>
            <a:ext cx="1270" cy="49569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3" idx="0"/>
            <a:endCxn id="6" idx="2"/>
          </p:cNvCxnSpPr>
          <p:nvPr/>
        </p:nvCxnSpPr>
        <p:spPr>
          <a:xfrm flipV="1">
            <a:off x="4616940" y="3818634"/>
            <a:ext cx="0" cy="53893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833776" y="5600701"/>
            <a:ext cx="2186764" cy="353943"/>
          </a:xfrm>
          <a:prstGeom prst="rect">
            <a:avLst/>
          </a:prstGeom>
        </p:spPr>
        <p:txBody>
          <a:bodyPr wrap="square">
            <a:spAutoFit/>
          </a:bodyPr>
          <a:lstStyle/>
          <a:p>
            <a:pPr algn="ctr"/>
            <a:r>
              <a:rPr lang="en-US" sz="1700" dirty="0">
                <a:latin typeface="Times New Roman" panose="02020603050405020304" pitchFamily="18" charset="0"/>
                <a:cs typeface="Times New Roman" panose="02020603050405020304" pitchFamily="18" charset="0"/>
              </a:rPr>
              <a:t>SNMP Trap</a:t>
            </a:r>
          </a:p>
        </p:txBody>
      </p:sp>
    </p:spTree>
    <p:extLst>
      <p:ext uri="{BB962C8B-B14F-4D97-AF65-F5344CB8AC3E}">
        <p14:creationId xmlns:p14="http://schemas.microsoft.com/office/powerpoint/2010/main" val="3086849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p:cNvSpPr txBox="1">
            <a:spLocks/>
          </p:cNvSpPr>
          <p:nvPr/>
        </p:nvSpPr>
        <p:spPr bwMode="auto">
          <a:xfrm>
            <a:off x="186161" y="1524000"/>
            <a:ext cx="8229600" cy="1371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00000"/>
              </a:lnSpc>
              <a:spcBef>
                <a:spcPts val="0"/>
              </a:spcBef>
              <a:buNone/>
            </a:pPr>
            <a:r>
              <a:rPr lang="en-US" sz="1800" b="1" dirty="0">
                <a:latin typeface="Times New Roman" pitchFamily="18" charset="0"/>
                <a:cs typeface="Times New Roman" pitchFamily="18" charset="0"/>
              </a:rPr>
              <a:t>2.3.5. SNMP Agent</a:t>
            </a:r>
          </a:p>
          <a:p>
            <a:pPr marL="0" indent="0">
              <a:lnSpc>
                <a:spcPct val="100000"/>
              </a:lnSpc>
              <a:buNone/>
            </a:pPr>
            <a:r>
              <a:rPr lang="en-US" sz="2000" b="1" dirty="0">
                <a:latin typeface="Times New Roman" pitchFamily="18" charset="0"/>
                <a:cs typeface="Times New Roman" pitchFamily="18" charset="0"/>
              </a:rPr>
              <a:t>	</a:t>
            </a:r>
            <a:r>
              <a:rPr lang="en-US" sz="2000" dirty="0">
                <a:latin typeface="Times New Roman" panose="02020603050405020304" pitchFamily="18" charset="0"/>
                <a:cs typeface="Times New Roman" panose="02020603050405020304" pitchFamily="18" charset="0"/>
              </a:rPr>
              <a:t>These three types deal with gathering SNMP data. Versions, obviously, select protocol version to use when connecting to the monitored host.</a:t>
            </a:r>
          </a:p>
        </p:txBody>
      </p:sp>
      <p:sp>
        <p:nvSpPr>
          <p:cNvPr id="3" name="Title 2"/>
          <p:cNvSpPr txBox="1">
            <a:spLocks/>
          </p:cNvSpPr>
          <p:nvPr/>
        </p:nvSpPr>
        <p:spPr>
          <a:xfrm>
            <a:off x="164123" y="685800"/>
            <a:ext cx="4887023" cy="63770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Times New Roman" pitchFamily="18" charset="0"/>
                <a:cs typeface="Times New Roman" pitchFamily="18" charset="0"/>
              </a:rPr>
              <a:t>2. </a:t>
            </a:r>
            <a:r>
              <a:rPr lang="en-US" sz="3200" dirty="0" err="1">
                <a:latin typeface="Times New Roman" pitchFamily="18" charset="0"/>
                <a:cs typeface="Times New Roman" pitchFamily="18" charset="0"/>
              </a:rPr>
              <a:t>Zabbix</a:t>
            </a:r>
            <a:r>
              <a:rPr lang="en-US" sz="3200" dirty="0">
                <a:latin typeface="Times New Roman" pitchFamily="18" charset="0"/>
                <a:cs typeface="Times New Roman" pitchFamily="18" charset="0"/>
              </a:rPr>
              <a:t> Architecture</a:t>
            </a:r>
          </a:p>
        </p:txBody>
      </p:sp>
      <p:sp>
        <p:nvSpPr>
          <p:cNvPr id="4" name="Rectangle 3"/>
          <p:cNvSpPr/>
          <p:nvPr/>
        </p:nvSpPr>
        <p:spPr>
          <a:xfrm>
            <a:off x="1226040" y="3124200"/>
            <a:ext cx="1930400" cy="22860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latin typeface="Times New Roman" panose="02020603050405020304" pitchFamily="18" charset="0"/>
              <a:cs typeface="Times New Roman" panose="02020603050405020304" pitchFamily="18" charset="0"/>
            </a:endParaRPr>
          </a:p>
        </p:txBody>
      </p:sp>
      <p:sp>
        <p:nvSpPr>
          <p:cNvPr id="5" name="Rectangle 4"/>
          <p:cNvSpPr/>
          <p:nvPr/>
        </p:nvSpPr>
        <p:spPr>
          <a:xfrm>
            <a:off x="5709140" y="3048000"/>
            <a:ext cx="1930400" cy="24384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975840" y="3225799"/>
            <a:ext cx="1409700" cy="1443623"/>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Device that supports SNMP.</a:t>
            </a:r>
          </a:p>
        </p:txBody>
      </p:sp>
      <p:sp>
        <p:nvSpPr>
          <p:cNvPr id="7" name="Rectangle 6"/>
          <p:cNvSpPr/>
          <p:nvPr/>
        </p:nvSpPr>
        <p:spPr>
          <a:xfrm>
            <a:off x="3224391" y="3225799"/>
            <a:ext cx="2457940" cy="707886"/>
          </a:xfrm>
          <a:prstGeom prst="rect">
            <a:avLst/>
          </a:prstGeom>
        </p:spPr>
        <p:txBody>
          <a:bodyPr wrap="square">
            <a:spAutoFit/>
          </a:bodyPr>
          <a:lstStyle/>
          <a:p>
            <a:pPr algn="ctr"/>
            <a:r>
              <a:rPr lang="en-US" sz="2000" dirty="0">
                <a:latin typeface="Times New Roman" panose="02020603050405020304" pitchFamily="18" charset="0"/>
                <a:cs typeface="Times New Roman" panose="02020603050405020304" pitchFamily="18" charset="0"/>
              </a:rPr>
              <a:t>Accept incoming data from SNMP Agent</a:t>
            </a:r>
          </a:p>
        </p:txBody>
      </p:sp>
      <p:sp>
        <p:nvSpPr>
          <p:cNvPr id="8" name="Rectangle 7"/>
          <p:cNvSpPr/>
          <p:nvPr/>
        </p:nvSpPr>
        <p:spPr>
          <a:xfrm>
            <a:off x="1441676" y="3270765"/>
            <a:ext cx="1499128" cy="369332"/>
          </a:xfrm>
          <a:prstGeom prst="rect">
            <a:avLst/>
          </a:prstGeom>
        </p:spPr>
        <p:txBody>
          <a:bodyPr wrap="none">
            <a:spAutoFit/>
          </a:bodyPr>
          <a:lstStyle/>
          <a:p>
            <a:pPr algn="ctr"/>
            <a:r>
              <a:rPr lang="en-US">
                <a:latin typeface="Times New Roman" panose="02020603050405020304" pitchFamily="18" charset="0"/>
                <a:cs typeface="Times New Roman" panose="02020603050405020304" pitchFamily="18" charset="0"/>
              </a:rPr>
              <a:t>Zabbix Server</a:t>
            </a:r>
          </a:p>
        </p:txBody>
      </p:sp>
      <p:sp>
        <p:nvSpPr>
          <p:cNvPr id="9" name="Rectangle 20"/>
          <p:cNvSpPr/>
          <p:nvPr/>
        </p:nvSpPr>
        <p:spPr>
          <a:xfrm>
            <a:off x="1632440" y="3811420"/>
            <a:ext cx="1117600" cy="4557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Times New Roman" panose="02020603050405020304" pitchFamily="18" charset="0"/>
                <a:cs typeface="Times New Roman" panose="02020603050405020304" pitchFamily="18" charset="0"/>
              </a:rPr>
              <a:t>Poller</a:t>
            </a:r>
            <a:endParaRPr lang="en-US" sz="1400" dirty="0">
              <a:solidFill>
                <a:schemeClr val="tx1"/>
              </a:solidFill>
              <a:latin typeface="Times New Roman" panose="02020603050405020304" pitchFamily="18" charset="0"/>
              <a:cs typeface="Times New Roman" panose="02020603050405020304" pitchFamily="18" charset="0"/>
            </a:endParaRPr>
          </a:p>
          <a:p>
            <a:pPr algn="ctr"/>
            <a:r>
              <a:rPr lang="en-US" sz="1400" dirty="0">
                <a:solidFill>
                  <a:schemeClr val="tx1"/>
                </a:solidFill>
                <a:latin typeface="Times New Roman" panose="02020603050405020304" pitchFamily="18" charset="0"/>
                <a:cs typeface="Times New Roman" panose="02020603050405020304" pitchFamily="18" charset="0"/>
              </a:rPr>
              <a:t>SNMP</a:t>
            </a:r>
          </a:p>
        </p:txBody>
      </p:sp>
      <p:sp>
        <p:nvSpPr>
          <p:cNvPr id="10" name="左カーブ矢印 13"/>
          <p:cNvSpPr/>
          <p:nvPr/>
        </p:nvSpPr>
        <p:spPr>
          <a:xfrm>
            <a:off x="2891261" y="3947610"/>
            <a:ext cx="3124200" cy="272849"/>
          </a:xfrm>
          <a:prstGeom prst="curvedLeftArrow">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0615820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p:cNvSpPr txBox="1">
            <a:spLocks/>
          </p:cNvSpPr>
          <p:nvPr/>
        </p:nvSpPr>
        <p:spPr bwMode="auto">
          <a:xfrm>
            <a:off x="186161" y="1471720"/>
            <a:ext cx="8229600" cy="11288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00000"/>
              </a:lnSpc>
              <a:spcBef>
                <a:spcPts val="0"/>
              </a:spcBef>
              <a:buNone/>
            </a:pPr>
            <a:r>
              <a:rPr lang="en-US" sz="1800" b="1" dirty="0">
                <a:latin typeface="Times New Roman" pitchFamily="18" charset="0"/>
                <a:cs typeface="Times New Roman" pitchFamily="18" charset="0"/>
              </a:rPr>
              <a:t>2.3.6. </a:t>
            </a:r>
            <a:r>
              <a:rPr lang="en-US" sz="1800" b="1" dirty="0" err="1">
                <a:latin typeface="Times New Roman" pitchFamily="18" charset="0"/>
                <a:cs typeface="Times New Roman" pitchFamily="18" charset="0"/>
              </a:rPr>
              <a:t>Zabbix</a:t>
            </a:r>
            <a:r>
              <a:rPr lang="en-US" sz="1800" b="1" dirty="0">
                <a:latin typeface="Times New Roman" pitchFamily="18" charset="0"/>
                <a:cs typeface="Times New Roman" pitchFamily="18" charset="0"/>
              </a:rPr>
              <a:t> Internal</a:t>
            </a:r>
          </a:p>
          <a:p>
            <a:pPr marL="0" indent="0">
              <a:lnSpc>
                <a:spcPct val="100000"/>
              </a:lnSpc>
              <a:buNone/>
            </a:pPr>
            <a:r>
              <a:rPr lang="en-US" sz="2000" b="1" dirty="0">
                <a:latin typeface="Times New Roman" pitchFamily="18" charset="0"/>
                <a:cs typeface="Times New Roman" pitchFamily="18" charset="0"/>
              </a:rPr>
              <a:t>	</a:t>
            </a:r>
            <a:r>
              <a:rPr lang="en-US" sz="2000" dirty="0">
                <a:latin typeface="Times New Roman" panose="02020603050405020304" pitchFamily="18" charset="0"/>
                <a:cs typeface="Times New Roman" panose="02020603050405020304" pitchFamily="18" charset="0"/>
              </a:rPr>
              <a:t>This groups items that gather information about internal state of </a:t>
            </a:r>
            <a:r>
              <a:rPr lang="en-US" sz="2000" dirty="0" err="1" smtClean="0">
                <a:latin typeface="Times New Roman" panose="02020603050405020304" pitchFamily="18" charset="0"/>
                <a:cs typeface="Times New Roman" panose="02020603050405020304" pitchFamily="18" charset="0"/>
              </a:rPr>
              <a:t>Zabbix.a</a:t>
            </a:r>
            <a:endParaRPr lang="en-US" sz="2000" dirty="0">
              <a:latin typeface="Times New Roman" panose="02020603050405020304" pitchFamily="18" charset="0"/>
              <a:cs typeface="Times New Roman" panose="02020603050405020304" pitchFamily="18" charset="0"/>
            </a:endParaRPr>
          </a:p>
        </p:txBody>
      </p:sp>
      <p:sp>
        <p:nvSpPr>
          <p:cNvPr id="3" name="Title 2"/>
          <p:cNvSpPr txBox="1">
            <a:spLocks/>
          </p:cNvSpPr>
          <p:nvPr/>
        </p:nvSpPr>
        <p:spPr>
          <a:xfrm>
            <a:off x="186161" y="733891"/>
            <a:ext cx="4887023" cy="63770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Times New Roman" pitchFamily="18" charset="0"/>
                <a:cs typeface="Times New Roman" pitchFamily="18" charset="0"/>
              </a:rPr>
              <a:t>2. </a:t>
            </a:r>
            <a:r>
              <a:rPr lang="en-US" sz="3200" dirty="0" err="1">
                <a:latin typeface="Times New Roman" pitchFamily="18" charset="0"/>
                <a:cs typeface="Times New Roman" pitchFamily="18" charset="0"/>
              </a:rPr>
              <a:t>Zabbix</a:t>
            </a:r>
            <a:r>
              <a:rPr lang="en-US" sz="3200" dirty="0">
                <a:latin typeface="Times New Roman" pitchFamily="18" charset="0"/>
                <a:cs typeface="Times New Roman" pitchFamily="18" charset="0"/>
              </a:rPr>
              <a:t> Architecture</a:t>
            </a:r>
          </a:p>
        </p:txBody>
      </p:sp>
      <p:sp>
        <p:nvSpPr>
          <p:cNvPr id="4" name="Rectangle 3"/>
          <p:cNvSpPr/>
          <p:nvPr/>
        </p:nvSpPr>
        <p:spPr>
          <a:xfrm>
            <a:off x="1226040" y="2971800"/>
            <a:ext cx="1930400" cy="22860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latin typeface="Times New Roman" panose="02020603050405020304" pitchFamily="18" charset="0"/>
              <a:cs typeface="Times New Roman" panose="02020603050405020304" pitchFamily="18" charset="0"/>
            </a:endParaRPr>
          </a:p>
        </p:txBody>
      </p:sp>
      <p:sp>
        <p:nvSpPr>
          <p:cNvPr id="5" name="Rectangle 4"/>
          <p:cNvSpPr/>
          <p:nvPr/>
        </p:nvSpPr>
        <p:spPr>
          <a:xfrm>
            <a:off x="3156440" y="2540912"/>
            <a:ext cx="2209800" cy="1015663"/>
          </a:xfrm>
          <a:prstGeom prst="rect">
            <a:avLst/>
          </a:prstGeom>
        </p:spPr>
        <p:txBody>
          <a:bodyPr wrap="square">
            <a:spAutoFit/>
          </a:bodyPr>
          <a:lstStyle/>
          <a:p>
            <a:pPr algn="ctr"/>
            <a:r>
              <a:rPr lang="en-US" sz="2000" dirty="0">
                <a:latin typeface="Times New Roman" panose="02020603050405020304" pitchFamily="18" charset="0"/>
                <a:cs typeface="Times New Roman" panose="02020603050405020304" pitchFamily="18" charset="0"/>
              </a:rPr>
              <a:t>Collect </a:t>
            </a:r>
            <a:r>
              <a:rPr lang="en-US" sz="2000" dirty="0" err="1">
                <a:latin typeface="Times New Roman" panose="02020603050405020304" pitchFamily="18" charset="0"/>
                <a:cs typeface="Times New Roman" panose="02020603050405020304" pitchFamily="18" charset="0"/>
              </a:rPr>
              <a:t>Zabbix</a:t>
            </a:r>
            <a:r>
              <a:rPr lang="en-US" sz="2000" dirty="0">
                <a:latin typeface="Times New Roman" panose="02020603050405020304" pitchFamily="18" charset="0"/>
                <a:cs typeface="Times New Roman" panose="02020603050405020304" pitchFamily="18" charset="0"/>
              </a:rPr>
              <a:t> Server Internal information</a:t>
            </a:r>
          </a:p>
        </p:txBody>
      </p:sp>
      <p:sp>
        <p:nvSpPr>
          <p:cNvPr id="6" name="Rectangle 5"/>
          <p:cNvSpPr/>
          <p:nvPr/>
        </p:nvSpPr>
        <p:spPr>
          <a:xfrm>
            <a:off x="1617200" y="3470124"/>
            <a:ext cx="1117600" cy="649677"/>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err="1">
                <a:solidFill>
                  <a:schemeClr val="tx1"/>
                </a:solidFill>
                <a:latin typeface="Times New Roman" panose="02020603050405020304" pitchFamily="18" charset="0"/>
                <a:cs typeface="Times New Roman" panose="02020603050405020304" pitchFamily="18" charset="0"/>
              </a:rPr>
              <a:t>Poller</a:t>
            </a:r>
            <a:endParaRPr lang="en-US" sz="1700" dirty="0">
              <a:solidFill>
                <a:schemeClr val="tx1"/>
              </a:solidFill>
              <a:latin typeface="Times New Roman" panose="02020603050405020304" pitchFamily="18" charset="0"/>
              <a:cs typeface="Times New Roman" panose="02020603050405020304" pitchFamily="18" charset="0"/>
            </a:endParaRPr>
          </a:p>
          <a:p>
            <a:pPr algn="ctr"/>
            <a:r>
              <a:rPr lang="en-US" sz="1700" dirty="0">
                <a:solidFill>
                  <a:schemeClr val="tx1"/>
                </a:solidFill>
                <a:latin typeface="Times New Roman" panose="02020603050405020304" pitchFamily="18" charset="0"/>
                <a:cs typeface="Times New Roman" panose="02020603050405020304" pitchFamily="18" charset="0"/>
              </a:rPr>
              <a:t>Internal</a:t>
            </a:r>
          </a:p>
        </p:txBody>
      </p:sp>
      <p:sp>
        <p:nvSpPr>
          <p:cNvPr id="7" name="Rectangle 6"/>
          <p:cNvSpPr/>
          <p:nvPr/>
        </p:nvSpPr>
        <p:spPr>
          <a:xfrm>
            <a:off x="1441676" y="3118365"/>
            <a:ext cx="1499128" cy="369332"/>
          </a:xfrm>
          <a:prstGeom prst="rect">
            <a:avLst/>
          </a:prstGeom>
        </p:spPr>
        <p:txBody>
          <a:bodyPr wrap="none">
            <a:spAutoFit/>
          </a:bodyPr>
          <a:lstStyle/>
          <a:p>
            <a:pPr algn="ctr"/>
            <a:r>
              <a:rPr lang="en-US">
                <a:latin typeface="Times New Roman" panose="02020603050405020304" pitchFamily="18" charset="0"/>
                <a:cs typeface="Times New Roman" panose="02020603050405020304" pitchFamily="18" charset="0"/>
              </a:rPr>
              <a:t>Zabbix Server</a:t>
            </a:r>
          </a:p>
        </p:txBody>
      </p:sp>
      <p:sp>
        <p:nvSpPr>
          <p:cNvPr id="8" name="Curved Up Arrow 7"/>
          <p:cNvSpPr/>
          <p:nvPr/>
        </p:nvSpPr>
        <p:spPr>
          <a:xfrm rot="16200000" flipH="1">
            <a:off x="3187691" y="3150288"/>
            <a:ext cx="567425" cy="1380000"/>
          </a:xfrm>
          <a:prstGeom prst="curvedUpArrow">
            <a:avLst>
              <a:gd name="adj1" fmla="val 18671"/>
              <a:gd name="adj2" fmla="val 34550"/>
              <a:gd name="adj3" fmla="val 26133"/>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額縁 2"/>
          <p:cNvSpPr/>
          <p:nvPr/>
        </p:nvSpPr>
        <p:spPr>
          <a:xfrm>
            <a:off x="4199506" y="3487697"/>
            <a:ext cx="1324996" cy="781163"/>
          </a:xfrm>
          <a:prstGeom prst="bevel">
            <a:avLst>
              <a:gd name="adj" fmla="val 61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Times New Roman" panose="02020603050405020304" pitchFamily="18" charset="0"/>
                <a:cs typeface="Times New Roman" panose="02020603050405020304" pitchFamily="18" charset="0"/>
              </a:rPr>
              <a:t>Shared</a:t>
            </a:r>
          </a:p>
          <a:p>
            <a:pPr algn="ctr"/>
            <a:r>
              <a:rPr kumimoji="1" lang="en-US" altLang="ja-JP" dirty="0">
                <a:latin typeface="Times New Roman" panose="02020603050405020304" pitchFamily="18" charset="0"/>
                <a:cs typeface="Times New Roman" panose="02020603050405020304" pitchFamily="18" charset="0"/>
              </a:rPr>
              <a:t>Memory</a:t>
            </a:r>
            <a:endParaRPr kumimoji="1" lang="ja-JP"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78121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p:cNvSpPr txBox="1">
            <a:spLocks/>
          </p:cNvSpPr>
          <p:nvPr/>
        </p:nvSpPr>
        <p:spPr bwMode="auto">
          <a:xfrm>
            <a:off x="229446" y="866309"/>
            <a:ext cx="8229600" cy="12685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00000"/>
              </a:lnSpc>
              <a:spcBef>
                <a:spcPts val="0"/>
              </a:spcBef>
              <a:buNone/>
            </a:pPr>
            <a:r>
              <a:rPr lang="en-US" sz="1800" b="1" dirty="0">
                <a:latin typeface="Times New Roman" pitchFamily="18" charset="0"/>
                <a:cs typeface="Times New Roman" pitchFamily="18" charset="0"/>
              </a:rPr>
              <a:t>2.3.7. Web</a:t>
            </a:r>
          </a:p>
          <a:p>
            <a:pPr marL="0" lvl="1" indent="0">
              <a:lnSpc>
                <a:spcPct val="100000"/>
              </a:lnSpc>
              <a:spcBef>
                <a:spcPts val="0"/>
              </a:spcBef>
              <a:buNone/>
            </a:pPr>
            <a:r>
              <a:rPr lang="en-US" sz="2000" dirty="0"/>
              <a:t>	</a:t>
            </a:r>
            <a:r>
              <a:rPr lang="en-US" sz="2000" dirty="0">
                <a:latin typeface="Times New Roman" panose="02020603050405020304" pitchFamily="18" charset="0"/>
                <a:cs typeface="Times New Roman" panose="02020603050405020304" pitchFamily="18" charset="0"/>
              </a:rPr>
              <a:t>Monitoring of web pages, which have built-in support in </a:t>
            </a:r>
            <a:r>
              <a:rPr lang="en-US" sz="2000" dirty="0" err="1">
                <a:latin typeface="Times New Roman" panose="02020603050405020304" pitchFamily="18" charset="0"/>
                <a:cs typeface="Times New Roman" panose="02020603050405020304" pitchFamily="18" charset="0"/>
              </a:rPr>
              <a:t>Zabbix</a:t>
            </a:r>
            <a:r>
              <a:rPr lang="en-US" sz="2000" dirty="0">
                <a:latin typeface="Times New Roman" panose="02020603050405020304" pitchFamily="18" charset="0"/>
                <a:cs typeface="Times New Roman" panose="02020603050405020304" pitchFamily="18" charset="0"/>
              </a:rPr>
              <a:t>. We will check different sections of a webpage and monitor it for failures, and monitor download speeds, and response times.</a:t>
            </a:r>
            <a:endParaRPr lang="en-US" sz="2000" b="1" dirty="0">
              <a:latin typeface="Times New Roman" pitchFamily="18" charset="0"/>
              <a:cs typeface="Times New Roman" pitchFamily="18" charset="0"/>
            </a:endParaRPr>
          </a:p>
        </p:txBody>
      </p:sp>
      <p:sp>
        <p:nvSpPr>
          <p:cNvPr id="3" name="Title 2"/>
          <p:cNvSpPr txBox="1">
            <a:spLocks/>
          </p:cNvSpPr>
          <p:nvPr/>
        </p:nvSpPr>
        <p:spPr>
          <a:xfrm>
            <a:off x="164123" y="228600"/>
            <a:ext cx="4887023" cy="63770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Times New Roman" pitchFamily="18" charset="0"/>
                <a:cs typeface="Times New Roman" pitchFamily="18" charset="0"/>
              </a:rPr>
              <a:t>2. </a:t>
            </a:r>
            <a:r>
              <a:rPr lang="en-US" sz="3200" dirty="0" err="1">
                <a:latin typeface="Times New Roman" pitchFamily="18" charset="0"/>
                <a:cs typeface="Times New Roman" pitchFamily="18" charset="0"/>
              </a:rPr>
              <a:t>Zabbix</a:t>
            </a:r>
            <a:r>
              <a:rPr lang="en-US" sz="3200" dirty="0">
                <a:latin typeface="Times New Roman" pitchFamily="18" charset="0"/>
                <a:cs typeface="Times New Roman" pitchFamily="18" charset="0"/>
              </a:rPr>
              <a:t> Architecture</a:t>
            </a:r>
          </a:p>
        </p:txBody>
      </p:sp>
      <p:sp>
        <p:nvSpPr>
          <p:cNvPr id="4" name="Rectangle 3"/>
          <p:cNvSpPr/>
          <p:nvPr/>
        </p:nvSpPr>
        <p:spPr>
          <a:xfrm>
            <a:off x="1226040" y="2276235"/>
            <a:ext cx="1930400" cy="22860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latin typeface="Times New Roman" panose="02020603050405020304" pitchFamily="18" charset="0"/>
              <a:cs typeface="Times New Roman" panose="02020603050405020304" pitchFamily="18" charset="0"/>
            </a:endParaRPr>
          </a:p>
        </p:txBody>
      </p:sp>
      <p:sp>
        <p:nvSpPr>
          <p:cNvPr id="5" name="Rectangle 4"/>
          <p:cNvSpPr/>
          <p:nvPr/>
        </p:nvSpPr>
        <p:spPr>
          <a:xfrm>
            <a:off x="5709140" y="2200035"/>
            <a:ext cx="1930400" cy="24384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163281" y="3147271"/>
            <a:ext cx="2672859" cy="1938992"/>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Collect Web Page Status and Information (such as Response </a:t>
            </a:r>
            <a:r>
              <a:rPr lang="en-US" sz="2000" dirty="0" err="1">
                <a:latin typeface="Times New Roman" panose="02020603050405020304" pitchFamily="18" charset="0"/>
                <a:cs typeface="Times New Roman" panose="02020603050405020304" pitchFamily="18" charset="0"/>
              </a:rPr>
              <a:t>time,Download</a:t>
            </a:r>
            <a:r>
              <a:rPr lang="en-US" sz="2000" dirty="0">
                <a:latin typeface="Times New Roman" panose="02020603050405020304" pitchFamily="18" charset="0"/>
                <a:cs typeface="Times New Roman" panose="02020603050405020304" pitchFamily="18" charset="0"/>
              </a:rPr>
              <a:t> speed per second, Response code)</a:t>
            </a:r>
          </a:p>
        </p:txBody>
      </p:sp>
      <p:sp>
        <p:nvSpPr>
          <p:cNvPr id="7" name="Rectangle 6"/>
          <p:cNvSpPr/>
          <p:nvPr/>
        </p:nvSpPr>
        <p:spPr>
          <a:xfrm>
            <a:off x="1617200" y="2774559"/>
            <a:ext cx="1117600" cy="649677"/>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err="1">
                <a:solidFill>
                  <a:schemeClr val="tx1"/>
                </a:solidFill>
                <a:latin typeface="Times New Roman" panose="02020603050405020304" pitchFamily="18" charset="0"/>
                <a:cs typeface="Times New Roman" panose="02020603050405020304" pitchFamily="18" charset="0"/>
              </a:rPr>
              <a:t>httpd</a:t>
            </a:r>
            <a:r>
              <a:rPr lang="en-US" sz="1700" dirty="0">
                <a:solidFill>
                  <a:schemeClr val="tx1"/>
                </a:solidFill>
                <a:latin typeface="Times New Roman" panose="02020603050405020304" pitchFamily="18" charset="0"/>
                <a:cs typeface="Times New Roman" panose="02020603050405020304" pitchFamily="18" charset="0"/>
              </a:rPr>
              <a:t> </a:t>
            </a:r>
            <a:r>
              <a:rPr lang="en-US" sz="1700" dirty="0" err="1">
                <a:solidFill>
                  <a:schemeClr val="tx1"/>
                </a:solidFill>
                <a:latin typeface="Times New Roman" panose="02020603050405020304" pitchFamily="18" charset="0"/>
                <a:cs typeface="Times New Roman" panose="02020603050405020304" pitchFamily="18" charset="0"/>
              </a:rPr>
              <a:t>Poller</a:t>
            </a:r>
            <a:endParaRPr lang="en-US" sz="1700" dirty="0">
              <a:solidFill>
                <a:schemeClr val="tx1"/>
              </a:solidFill>
              <a:latin typeface="Times New Roman" panose="02020603050405020304" pitchFamily="18" charset="0"/>
              <a:cs typeface="Times New Roman" panose="02020603050405020304" pitchFamily="18" charset="0"/>
            </a:endParaRPr>
          </a:p>
        </p:txBody>
      </p:sp>
      <p:sp>
        <p:nvSpPr>
          <p:cNvPr id="8" name="Rectangle 7"/>
          <p:cNvSpPr/>
          <p:nvPr/>
        </p:nvSpPr>
        <p:spPr>
          <a:xfrm>
            <a:off x="1441676" y="2422800"/>
            <a:ext cx="1499128" cy="369332"/>
          </a:xfrm>
          <a:prstGeom prst="rect">
            <a:avLst/>
          </a:prstGeom>
        </p:spPr>
        <p:txBody>
          <a:bodyPr wrap="none">
            <a:spAutoFit/>
          </a:bodyPr>
          <a:lstStyle/>
          <a:p>
            <a:pPr algn="ctr"/>
            <a:r>
              <a:rPr lang="en-US" dirty="0" err="1">
                <a:latin typeface="Times New Roman" panose="02020603050405020304" pitchFamily="18" charset="0"/>
                <a:cs typeface="Times New Roman" panose="02020603050405020304" pitchFamily="18" charset="0"/>
              </a:rPr>
              <a:t>Zabbix</a:t>
            </a:r>
            <a:r>
              <a:rPr lang="en-US" dirty="0">
                <a:latin typeface="Times New Roman" panose="02020603050405020304" pitchFamily="18" charset="0"/>
                <a:cs typeface="Times New Roman" panose="02020603050405020304" pitchFamily="18" charset="0"/>
              </a:rPr>
              <a:t> Server</a:t>
            </a:r>
          </a:p>
        </p:txBody>
      </p:sp>
      <p:sp>
        <p:nvSpPr>
          <p:cNvPr id="9" name="Rectangle 8"/>
          <p:cNvSpPr/>
          <p:nvPr/>
        </p:nvSpPr>
        <p:spPr>
          <a:xfrm>
            <a:off x="6115540" y="2973834"/>
            <a:ext cx="1117600" cy="30480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latin typeface="Times New Roman" panose="02020603050405020304" pitchFamily="18" charset="0"/>
                <a:cs typeface="Times New Roman" panose="02020603050405020304" pitchFamily="18" charset="0"/>
              </a:rPr>
              <a:t>Web Site</a:t>
            </a:r>
          </a:p>
        </p:txBody>
      </p:sp>
      <p:sp>
        <p:nvSpPr>
          <p:cNvPr id="10" name="左カーブ矢印 14"/>
          <p:cNvSpPr/>
          <p:nvPr/>
        </p:nvSpPr>
        <p:spPr>
          <a:xfrm>
            <a:off x="2782146" y="2956370"/>
            <a:ext cx="3124200" cy="272849"/>
          </a:xfrm>
          <a:prstGeom prst="curvedLeftArrow">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6170892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p:cNvSpPr txBox="1">
            <a:spLocks/>
          </p:cNvSpPr>
          <p:nvPr/>
        </p:nvSpPr>
        <p:spPr bwMode="auto">
          <a:xfrm>
            <a:off x="231506" y="1024421"/>
            <a:ext cx="8592591" cy="42618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00000"/>
              </a:lnSpc>
              <a:spcBef>
                <a:spcPts val="0"/>
              </a:spcBef>
              <a:buNone/>
            </a:pPr>
            <a:r>
              <a:rPr lang="en-US" sz="1800" b="1" dirty="0">
                <a:latin typeface="Times New Roman" panose="02020603050405020304" pitchFamily="18" charset="0"/>
                <a:cs typeface="Times New Roman" panose="02020603050405020304" pitchFamily="18" charset="0"/>
              </a:rPr>
              <a:t>Overall about Hosts, Users and Templates relationship</a:t>
            </a:r>
          </a:p>
          <a:p>
            <a:pPr marL="0" lvl="1" indent="0">
              <a:lnSpc>
                <a:spcPct val="100000"/>
              </a:lnSpc>
              <a:spcBef>
                <a:spcPts val="0"/>
              </a:spcBef>
              <a:buNone/>
            </a:pPr>
            <a:endParaRPr lang="en-US" sz="1800" b="1" dirty="0">
              <a:latin typeface="Times New Roman" panose="02020603050405020304" pitchFamily="18" charset="0"/>
              <a:cs typeface="Times New Roman" panose="02020603050405020304" pitchFamily="18" charset="0"/>
            </a:endParaRPr>
          </a:p>
          <a:p>
            <a:pPr marL="0" lvl="1" indent="0">
              <a:lnSpc>
                <a:spcPct val="100000"/>
              </a:lnSpc>
              <a:spcBef>
                <a:spcPts val="0"/>
              </a:spcBef>
              <a:buNone/>
            </a:pPr>
            <a:endParaRPr lang="en-US" sz="1800" b="1" dirty="0">
              <a:latin typeface="Times New Roman" panose="02020603050405020304" pitchFamily="18" charset="0"/>
              <a:cs typeface="Times New Roman" panose="02020603050405020304" pitchFamily="18" charset="0"/>
            </a:endParaRPr>
          </a:p>
        </p:txBody>
      </p:sp>
      <p:sp>
        <p:nvSpPr>
          <p:cNvPr id="3" name="Title 2"/>
          <p:cNvSpPr txBox="1">
            <a:spLocks/>
          </p:cNvSpPr>
          <p:nvPr/>
        </p:nvSpPr>
        <p:spPr>
          <a:xfrm>
            <a:off x="164123" y="228600"/>
            <a:ext cx="7455877" cy="63770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Times New Roman" pitchFamily="18" charset="0"/>
                <a:cs typeface="Times New Roman" pitchFamily="18" charset="0"/>
              </a:rPr>
              <a:t>3. </a:t>
            </a:r>
            <a:r>
              <a:rPr lang="en-US" sz="3200" dirty="0" err="1">
                <a:latin typeface="Times New Roman" pitchFamily="18" charset="0"/>
                <a:cs typeface="Times New Roman" pitchFamily="18" charset="0"/>
              </a:rPr>
              <a:t>Zabbix</a:t>
            </a:r>
            <a:r>
              <a:rPr lang="en-US" sz="3200" dirty="0">
                <a:latin typeface="Times New Roman" pitchFamily="18" charset="0"/>
                <a:cs typeface="Times New Roman" pitchFamily="18" charset="0"/>
              </a:rPr>
              <a:t> Monitoring Registration Flow</a:t>
            </a:r>
          </a:p>
        </p:txBody>
      </p:sp>
      <p:sp>
        <p:nvSpPr>
          <p:cNvPr id="4" name="Rectangle 3"/>
          <p:cNvSpPr/>
          <p:nvPr/>
        </p:nvSpPr>
        <p:spPr>
          <a:xfrm>
            <a:off x="1455939" y="1914491"/>
            <a:ext cx="938011" cy="544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400" b="1" dirty="0">
                <a:latin typeface="Times New Roman" panose="02020603050405020304" pitchFamily="18" charset="0"/>
                <a:cs typeface="Times New Roman" panose="02020603050405020304" pitchFamily="18" charset="0"/>
              </a:rPr>
              <a:t>User</a:t>
            </a:r>
          </a:p>
          <a:p>
            <a:pPr algn="ctr"/>
            <a:r>
              <a:rPr lang="en-US" sz="1400" b="1" dirty="0">
                <a:latin typeface="Times New Roman" panose="02020603050405020304" pitchFamily="18" charset="0"/>
                <a:cs typeface="Times New Roman" panose="02020603050405020304" pitchFamily="18" charset="0"/>
              </a:rPr>
              <a:t>Group1</a:t>
            </a:r>
          </a:p>
        </p:txBody>
      </p:sp>
      <p:sp>
        <p:nvSpPr>
          <p:cNvPr id="5" name="Rectangle 4"/>
          <p:cNvSpPr/>
          <p:nvPr/>
        </p:nvSpPr>
        <p:spPr>
          <a:xfrm>
            <a:off x="3347923" y="1917321"/>
            <a:ext cx="877498" cy="535707"/>
          </a:xfrm>
          <a:prstGeom prst="rect">
            <a:avLst/>
          </a:prstGeom>
          <a:solidFill>
            <a:schemeClr val="accent5"/>
          </a:solidFill>
          <a:ln>
            <a:solidFill>
              <a:schemeClr val="accent5">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400" b="1" dirty="0">
                <a:latin typeface="Times New Roman" panose="02020603050405020304" pitchFamily="18" charset="0"/>
                <a:cs typeface="Times New Roman" panose="02020603050405020304" pitchFamily="18" charset="0"/>
              </a:rPr>
              <a:t>Host</a:t>
            </a:r>
          </a:p>
          <a:p>
            <a:pPr algn="ctr"/>
            <a:r>
              <a:rPr lang="en-US" sz="1400" b="1" dirty="0">
                <a:latin typeface="Times New Roman" panose="02020603050405020304" pitchFamily="18" charset="0"/>
                <a:cs typeface="Times New Roman" panose="02020603050405020304" pitchFamily="18" charset="0"/>
              </a:rPr>
              <a:t>Group1</a:t>
            </a:r>
            <a:endParaRPr lang="en-US" sz="1400" dirty="0">
              <a:effectLst/>
              <a:latin typeface="Times New Roman" panose="02020603050405020304" pitchFamily="18" charset="0"/>
              <a:cs typeface="Times New Roman" panose="02020603050405020304" pitchFamily="18" charset="0"/>
            </a:endParaRPr>
          </a:p>
        </p:txBody>
      </p:sp>
      <p:sp>
        <p:nvSpPr>
          <p:cNvPr id="6" name="Rectangle 5"/>
          <p:cNvSpPr/>
          <p:nvPr/>
        </p:nvSpPr>
        <p:spPr>
          <a:xfrm>
            <a:off x="191009" y="1989648"/>
            <a:ext cx="696297" cy="394932"/>
          </a:xfrm>
          <a:prstGeom prst="rect">
            <a:avLst/>
          </a:prstGeom>
          <a:solidFill>
            <a:srgbClr val="92D050"/>
          </a:solidFill>
          <a:ln>
            <a:solidFill>
              <a:schemeClr val="accent3">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400" b="1" baseline="0" dirty="0">
                <a:solidFill>
                  <a:schemeClr val="lt1"/>
                </a:solidFill>
                <a:effectLst/>
                <a:latin typeface="Times New Roman" panose="02020603050405020304" pitchFamily="18" charset="0"/>
                <a:cs typeface="Times New Roman" panose="02020603050405020304" pitchFamily="18" charset="0"/>
              </a:rPr>
              <a:t>User1</a:t>
            </a:r>
            <a:endParaRPr lang="en-US" sz="1400" dirty="0">
              <a:effectLst/>
              <a:latin typeface="Times New Roman" panose="02020603050405020304" pitchFamily="18" charset="0"/>
              <a:cs typeface="Times New Roman" panose="02020603050405020304" pitchFamily="18" charset="0"/>
            </a:endParaRPr>
          </a:p>
        </p:txBody>
      </p:sp>
      <p:sp>
        <p:nvSpPr>
          <p:cNvPr id="7" name="Rectangle 6"/>
          <p:cNvSpPr/>
          <p:nvPr/>
        </p:nvSpPr>
        <p:spPr>
          <a:xfrm>
            <a:off x="4579794" y="3541608"/>
            <a:ext cx="696297" cy="394932"/>
          </a:xfrm>
          <a:prstGeom prst="rect">
            <a:avLst/>
          </a:prstGeom>
          <a:solidFill>
            <a:srgbClr val="92D050"/>
          </a:solidFill>
          <a:ln>
            <a:solidFill>
              <a:schemeClr val="accent3">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400" b="1" baseline="0">
                <a:solidFill>
                  <a:schemeClr val="lt1"/>
                </a:solidFill>
                <a:effectLst/>
                <a:latin typeface="Times New Roman" panose="02020603050405020304" pitchFamily="18" charset="0"/>
                <a:cs typeface="Times New Roman" panose="02020603050405020304" pitchFamily="18" charset="0"/>
              </a:rPr>
              <a:t>User2</a:t>
            </a:r>
            <a:endParaRPr lang="en-US" sz="1400">
              <a:effectLst/>
              <a:latin typeface="Times New Roman" panose="02020603050405020304" pitchFamily="18" charset="0"/>
              <a:cs typeface="Times New Roman" panose="02020603050405020304" pitchFamily="18" charset="0"/>
            </a:endParaRPr>
          </a:p>
        </p:txBody>
      </p:sp>
      <p:sp>
        <p:nvSpPr>
          <p:cNvPr id="8" name="Rectangle 7"/>
          <p:cNvSpPr/>
          <p:nvPr/>
        </p:nvSpPr>
        <p:spPr>
          <a:xfrm>
            <a:off x="186243" y="3682140"/>
            <a:ext cx="696297" cy="394932"/>
          </a:xfrm>
          <a:prstGeom prst="rect">
            <a:avLst/>
          </a:prstGeom>
          <a:solidFill>
            <a:srgbClr val="92D050"/>
          </a:solidFill>
          <a:ln>
            <a:solidFill>
              <a:schemeClr val="accent3">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400" b="1" baseline="0">
                <a:solidFill>
                  <a:schemeClr val="lt1"/>
                </a:solidFill>
                <a:effectLst/>
                <a:latin typeface="Times New Roman" panose="02020603050405020304" pitchFamily="18" charset="0"/>
                <a:cs typeface="Times New Roman" panose="02020603050405020304" pitchFamily="18" charset="0"/>
              </a:rPr>
              <a:t>User3</a:t>
            </a:r>
            <a:endParaRPr lang="en-US" sz="1400">
              <a:effectLst/>
              <a:latin typeface="Times New Roman" panose="02020603050405020304" pitchFamily="18" charset="0"/>
              <a:cs typeface="Times New Roman" panose="02020603050405020304" pitchFamily="18" charset="0"/>
            </a:endParaRPr>
          </a:p>
        </p:txBody>
      </p:sp>
      <p:sp>
        <p:nvSpPr>
          <p:cNvPr id="9" name="Rectangle 40"/>
          <p:cNvSpPr/>
          <p:nvPr/>
        </p:nvSpPr>
        <p:spPr>
          <a:xfrm>
            <a:off x="4729975" y="2000761"/>
            <a:ext cx="739636" cy="369155"/>
          </a:xfrm>
          <a:prstGeom prst="rect">
            <a:avLst/>
          </a:prstGeom>
          <a:solidFill>
            <a:srgbClr val="FFC000"/>
          </a:solidFill>
          <a:ln>
            <a:solidFill>
              <a:srgbClr val="FFFF00"/>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400" b="1" baseline="0" dirty="0">
                <a:solidFill>
                  <a:schemeClr val="lt1"/>
                </a:solidFill>
                <a:effectLst/>
                <a:latin typeface="Times New Roman" panose="02020603050405020304" pitchFamily="18" charset="0"/>
                <a:cs typeface="Times New Roman" panose="02020603050405020304" pitchFamily="18" charset="0"/>
              </a:rPr>
              <a:t>Host1</a:t>
            </a:r>
            <a:endParaRPr lang="en-US" sz="1400" dirty="0">
              <a:effectLst/>
              <a:latin typeface="Times New Roman" panose="02020603050405020304" pitchFamily="18" charset="0"/>
              <a:cs typeface="Times New Roman" panose="02020603050405020304" pitchFamily="18" charset="0"/>
            </a:endParaRPr>
          </a:p>
        </p:txBody>
      </p:sp>
      <p:sp>
        <p:nvSpPr>
          <p:cNvPr id="10" name="Rectangle 40"/>
          <p:cNvSpPr/>
          <p:nvPr/>
        </p:nvSpPr>
        <p:spPr>
          <a:xfrm>
            <a:off x="4729975" y="2568931"/>
            <a:ext cx="739636" cy="369155"/>
          </a:xfrm>
          <a:prstGeom prst="rect">
            <a:avLst/>
          </a:prstGeom>
          <a:solidFill>
            <a:srgbClr val="FFC000"/>
          </a:solidFill>
          <a:ln>
            <a:solidFill>
              <a:srgbClr val="FFFF00"/>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400" b="1" baseline="0" dirty="0">
                <a:solidFill>
                  <a:schemeClr val="lt1"/>
                </a:solidFill>
                <a:effectLst/>
                <a:latin typeface="Times New Roman" panose="02020603050405020304" pitchFamily="18" charset="0"/>
                <a:cs typeface="Times New Roman" panose="02020603050405020304" pitchFamily="18" charset="0"/>
              </a:rPr>
              <a:t>Host2</a:t>
            </a:r>
            <a:endParaRPr lang="en-US" sz="1400" dirty="0">
              <a:effectLst/>
              <a:latin typeface="Times New Roman" panose="02020603050405020304" pitchFamily="18" charset="0"/>
              <a:cs typeface="Times New Roman" panose="02020603050405020304" pitchFamily="18" charset="0"/>
            </a:endParaRPr>
          </a:p>
        </p:txBody>
      </p:sp>
      <p:sp>
        <p:nvSpPr>
          <p:cNvPr id="11" name="Rectangle 40"/>
          <p:cNvSpPr/>
          <p:nvPr/>
        </p:nvSpPr>
        <p:spPr>
          <a:xfrm>
            <a:off x="4764583" y="3162099"/>
            <a:ext cx="739636" cy="369155"/>
          </a:xfrm>
          <a:prstGeom prst="rect">
            <a:avLst/>
          </a:prstGeom>
          <a:solidFill>
            <a:srgbClr val="FFC000"/>
          </a:solidFill>
          <a:ln>
            <a:solidFill>
              <a:srgbClr val="FFFF00"/>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400" b="1" baseline="0" dirty="0">
                <a:solidFill>
                  <a:schemeClr val="lt1"/>
                </a:solidFill>
                <a:effectLst/>
                <a:latin typeface="Times New Roman" panose="02020603050405020304" pitchFamily="18" charset="0"/>
                <a:cs typeface="Times New Roman" panose="02020603050405020304" pitchFamily="18" charset="0"/>
              </a:rPr>
              <a:t>Host3</a:t>
            </a:r>
            <a:endParaRPr lang="en-US" sz="1400" dirty="0">
              <a:effectLst/>
              <a:latin typeface="Times New Roman" panose="02020603050405020304" pitchFamily="18" charset="0"/>
              <a:cs typeface="Times New Roman" panose="02020603050405020304" pitchFamily="18" charset="0"/>
            </a:endParaRPr>
          </a:p>
        </p:txBody>
      </p:sp>
      <p:cxnSp>
        <p:nvCxnSpPr>
          <p:cNvPr id="12" name="直線コネクタ 4"/>
          <p:cNvCxnSpPr>
            <a:stCxn id="4" idx="1"/>
            <a:endCxn id="7" idx="3"/>
          </p:cNvCxnSpPr>
          <p:nvPr/>
        </p:nvCxnSpPr>
        <p:spPr>
          <a:xfrm>
            <a:off x="1455939" y="2186833"/>
            <a:ext cx="3820152" cy="155224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直線コネクタ 8"/>
          <p:cNvCxnSpPr>
            <a:stCxn id="26" idx="1"/>
            <a:endCxn id="8" idx="3"/>
          </p:cNvCxnSpPr>
          <p:nvPr/>
        </p:nvCxnSpPr>
        <p:spPr>
          <a:xfrm flipH="1" flipV="1">
            <a:off x="882540" y="3879606"/>
            <a:ext cx="591771" cy="360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直線コネクタ 10"/>
          <p:cNvCxnSpPr>
            <a:stCxn id="5" idx="3"/>
            <a:endCxn id="9" idx="1"/>
          </p:cNvCxnSpPr>
          <p:nvPr/>
        </p:nvCxnSpPr>
        <p:spPr>
          <a:xfrm>
            <a:off x="4225421" y="2185175"/>
            <a:ext cx="504554" cy="16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直線コネクタ 12"/>
          <p:cNvCxnSpPr>
            <a:stCxn id="5" idx="3"/>
            <a:endCxn id="10" idx="1"/>
          </p:cNvCxnSpPr>
          <p:nvPr/>
        </p:nvCxnSpPr>
        <p:spPr>
          <a:xfrm>
            <a:off x="4225421" y="2185175"/>
            <a:ext cx="504554" cy="56833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直線コネクタ 14"/>
          <p:cNvCxnSpPr>
            <a:stCxn id="28" idx="3"/>
            <a:endCxn id="11" idx="1"/>
          </p:cNvCxnSpPr>
          <p:nvPr/>
        </p:nvCxnSpPr>
        <p:spPr>
          <a:xfrm flipV="1">
            <a:off x="4216400" y="3346677"/>
            <a:ext cx="548183" cy="155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Rectangle 40"/>
          <p:cNvSpPr/>
          <p:nvPr/>
        </p:nvSpPr>
        <p:spPr>
          <a:xfrm>
            <a:off x="6105653" y="1872173"/>
            <a:ext cx="746500" cy="362289"/>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Item1</a:t>
            </a:r>
            <a:endParaRPr lang="en-US" sz="1400" dirty="0">
              <a:solidFill>
                <a:schemeClr val="tx1"/>
              </a:solidFill>
              <a:effectLst/>
              <a:latin typeface="Times New Roman" panose="02020603050405020304" pitchFamily="18" charset="0"/>
              <a:cs typeface="Times New Roman" panose="02020603050405020304" pitchFamily="18" charset="0"/>
            </a:endParaRPr>
          </a:p>
        </p:txBody>
      </p:sp>
      <p:sp>
        <p:nvSpPr>
          <p:cNvPr id="18" name="Rectangle 40"/>
          <p:cNvSpPr/>
          <p:nvPr/>
        </p:nvSpPr>
        <p:spPr>
          <a:xfrm>
            <a:off x="7460619" y="1702852"/>
            <a:ext cx="1048239" cy="369155"/>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Trigger1</a:t>
            </a:r>
            <a:endParaRPr lang="en-US" sz="1400" dirty="0">
              <a:solidFill>
                <a:schemeClr val="tx1"/>
              </a:solidFill>
              <a:effectLst/>
              <a:latin typeface="Times New Roman" panose="02020603050405020304" pitchFamily="18" charset="0"/>
              <a:cs typeface="Times New Roman" panose="02020603050405020304" pitchFamily="18" charset="0"/>
            </a:endParaRPr>
          </a:p>
        </p:txBody>
      </p:sp>
      <p:cxnSp>
        <p:nvCxnSpPr>
          <p:cNvPr id="19" name="直線コネクタ 19"/>
          <p:cNvCxnSpPr>
            <a:stCxn id="9" idx="3"/>
            <a:endCxn id="17" idx="1"/>
          </p:cNvCxnSpPr>
          <p:nvPr/>
        </p:nvCxnSpPr>
        <p:spPr>
          <a:xfrm flipV="1">
            <a:off x="5469611" y="2053318"/>
            <a:ext cx="636042" cy="13202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直線コネクタ 21"/>
          <p:cNvCxnSpPr>
            <a:stCxn id="17" idx="3"/>
            <a:endCxn id="18" idx="1"/>
          </p:cNvCxnSpPr>
          <p:nvPr/>
        </p:nvCxnSpPr>
        <p:spPr>
          <a:xfrm flipV="1">
            <a:off x="6852153" y="1887430"/>
            <a:ext cx="608466" cy="16588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 name="Rectangle 40"/>
          <p:cNvSpPr/>
          <p:nvPr/>
        </p:nvSpPr>
        <p:spPr>
          <a:xfrm>
            <a:off x="6113908" y="2436815"/>
            <a:ext cx="739636" cy="385782"/>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Item2</a:t>
            </a:r>
            <a:endParaRPr lang="en-US" sz="1400" dirty="0">
              <a:solidFill>
                <a:schemeClr val="tx1"/>
              </a:solidFill>
              <a:effectLst/>
              <a:latin typeface="Times New Roman" panose="02020603050405020304" pitchFamily="18" charset="0"/>
              <a:cs typeface="Times New Roman" panose="02020603050405020304" pitchFamily="18" charset="0"/>
            </a:endParaRPr>
          </a:p>
        </p:txBody>
      </p:sp>
      <p:cxnSp>
        <p:nvCxnSpPr>
          <p:cNvPr id="22" name="直線コネクタ 64"/>
          <p:cNvCxnSpPr>
            <a:stCxn id="9" idx="3"/>
            <a:endCxn id="21" idx="1"/>
          </p:cNvCxnSpPr>
          <p:nvPr/>
        </p:nvCxnSpPr>
        <p:spPr>
          <a:xfrm>
            <a:off x="5469611" y="2185339"/>
            <a:ext cx="644297" cy="44436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3" name="Rectangle 40"/>
          <p:cNvSpPr/>
          <p:nvPr/>
        </p:nvSpPr>
        <p:spPr>
          <a:xfrm>
            <a:off x="7486019" y="2240082"/>
            <a:ext cx="1048239" cy="369155"/>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Trigger2</a:t>
            </a:r>
            <a:endParaRPr lang="en-US" sz="1400" dirty="0">
              <a:solidFill>
                <a:schemeClr val="tx1"/>
              </a:solidFill>
              <a:effectLst/>
              <a:latin typeface="Times New Roman" panose="02020603050405020304" pitchFamily="18" charset="0"/>
              <a:cs typeface="Times New Roman" panose="02020603050405020304" pitchFamily="18" charset="0"/>
            </a:endParaRPr>
          </a:p>
        </p:txBody>
      </p:sp>
      <p:cxnSp>
        <p:nvCxnSpPr>
          <p:cNvPr id="24" name="直線コネクタ 68"/>
          <p:cNvCxnSpPr>
            <a:stCxn id="17" idx="3"/>
            <a:endCxn id="23" idx="1"/>
          </p:cNvCxnSpPr>
          <p:nvPr/>
        </p:nvCxnSpPr>
        <p:spPr>
          <a:xfrm>
            <a:off x="6852153" y="2053318"/>
            <a:ext cx="633866" cy="371342"/>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5" name="テキスト ボックス 71"/>
          <p:cNvSpPr txBox="1"/>
          <p:nvPr/>
        </p:nvSpPr>
        <p:spPr>
          <a:xfrm rot="16200000">
            <a:off x="2310353" y="2708647"/>
            <a:ext cx="982961" cy="307777"/>
          </a:xfrm>
          <a:prstGeom prst="rect">
            <a:avLst/>
          </a:prstGeom>
          <a:noFill/>
        </p:spPr>
        <p:txBody>
          <a:bodyPr wrap="none" rtlCol="0">
            <a:spAutoFit/>
          </a:bodyPr>
          <a:lstStyle/>
          <a:p>
            <a:r>
              <a:rPr kumimoji="1" lang="en-US" altLang="ja-JP" sz="1400" dirty="0">
                <a:latin typeface="Times New Roman" panose="02020603050405020304" pitchFamily="18" charset="0"/>
                <a:cs typeface="Times New Roman" panose="02020603050405020304" pitchFamily="18" charset="0"/>
              </a:rPr>
              <a:t>Permission</a:t>
            </a:r>
            <a:endParaRPr kumimoji="1" lang="ja-JP" altLang="en-US" sz="1400" dirty="0">
              <a:latin typeface="Times New Roman" panose="02020603050405020304" pitchFamily="18" charset="0"/>
              <a:cs typeface="Times New Roman" panose="02020603050405020304" pitchFamily="18" charset="0"/>
            </a:endParaRPr>
          </a:p>
        </p:txBody>
      </p:sp>
      <p:sp>
        <p:nvSpPr>
          <p:cNvPr id="26" name="Rectangle 53"/>
          <p:cNvSpPr/>
          <p:nvPr/>
        </p:nvSpPr>
        <p:spPr>
          <a:xfrm>
            <a:off x="1474311" y="3575277"/>
            <a:ext cx="951389" cy="61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400" b="1" dirty="0">
                <a:latin typeface="Times New Roman" panose="02020603050405020304" pitchFamily="18" charset="0"/>
                <a:cs typeface="Times New Roman" panose="02020603050405020304" pitchFamily="18" charset="0"/>
              </a:rPr>
              <a:t>User</a:t>
            </a:r>
          </a:p>
          <a:p>
            <a:pPr algn="ctr"/>
            <a:r>
              <a:rPr lang="en-US" sz="1400" b="1" dirty="0">
                <a:latin typeface="Times New Roman" panose="02020603050405020304" pitchFamily="18" charset="0"/>
                <a:cs typeface="Times New Roman" panose="02020603050405020304" pitchFamily="18" charset="0"/>
              </a:rPr>
              <a:t>Group2</a:t>
            </a:r>
          </a:p>
        </p:txBody>
      </p:sp>
      <p:cxnSp>
        <p:nvCxnSpPr>
          <p:cNvPr id="27" name="直線コネクタ 98"/>
          <p:cNvCxnSpPr>
            <a:stCxn id="26" idx="1"/>
            <a:endCxn id="7" idx="3"/>
          </p:cNvCxnSpPr>
          <p:nvPr/>
        </p:nvCxnSpPr>
        <p:spPr>
          <a:xfrm flipV="1">
            <a:off x="1474311" y="3739074"/>
            <a:ext cx="3801780" cy="14413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Rectangle 39"/>
          <p:cNvSpPr/>
          <p:nvPr/>
        </p:nvSpPr>
        <p:spPr>
          <a:xfrm>
            <a:off x="3338902" y="3080374"/>
            <a:ext cx="877498" cy="535707"/>
          </a:xfrm>
          <a:prstGeom prst="rect">
            <a:avLst/>
          </a:prstGeom>
          <a:solidFill>
            <a:schemeClr val="accent5"/>
          </a:solidFill>
          <a:ln>
            <a:solidFill>
              <a:schemeClr val="accent5">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400" b="1" dirty="0">
                <a:latin typeface="Times New Roman" panose="02020603050405020304" pitchFamily="18" charset="0"/>
                <a:cs typeface="Times New Roman" panose="02020603050405020304" pitchFamily="18" charset="0"/>
              </a:rPr>
              <a:t>Host</a:t>
            </a:r>
          </a:p>
          <a:p>
            <a:pPr algn="ctr"/>
            <a:r>
              <a:rPr lang="en-US" sz="1400" b="1" dirty="0">
                <a:latin typeface="Times New Roman" panose="02020603050405020304" pitchFamily="18" charset="0"/>
                <a:cs typeface="Times New Roman" panose="02020603050405020304" pitchFamily="18" charset="0"/>
              </a:rPr>
              <a:t>Group2</a:t>
            </a:r>
            <a:endParaRPr lang="en-US" sz="1400" dirty="0">
              <a:effectLst/>
              <a:latin typeface="Times New Roman" panose="02020603050405020304" pitchFamily="18" charset="0"/>
              <a:cs typeface="Times New Roman" panose="02020603050405020304" pitchFamily="18" charset="0"/>
            </a:endParaRPr>
          </a:p>
        </p:txBody>
      </p:sp>
      <p:cxnSp>
        <p:nvCxnSpPr>
          <p:cNvPr id="29" name="直線コネクタ 177"/>
          <p:cNvCxnSpPr>
            <a:stCxn id="28" idx="3"/>
            <a:endCxn id="10" idx="1"/>
          </p:cNvCxnSpPr>
          <p:nvPr/>
        </p:nvCxnSpPr>
        <p:spPr>
          <a:xfrm flipV="1">
            <a:off x="4216400" y="2753509"/>
            <a:ext cx="513575" cy="59471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0" name="Rectangle 40"/>
          <p:cNvSpPr/>
          <p:nvPr/>
        </p:nvSpPr>
        <p:spPr>
          <a:xfrm>
            <a:off x="5625179" y="3739074"/>
            <a:ext cx="1117994" cy="369155"/>
          </a:xfrm>
          <a:prstGeom prst="rect">
            <a:avLst/>
          </a:prstGeom>
          <a:ln/>
        </p:spPr>
        <p:style>
          <a:lnRef idx="1">
            <a:schemeClr val="accent6"/>
          </a:lnRef>
          <a:fillRef idx="3">
            <a:schemeClr val="accent6"/>
          </a:fillRef>
          <a:effectRef idx="2">
            <a:schemeClr val="accent6"/>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n-US" altLang="ja-JP" sz="1400" b="1" dirty="0">
                <a:latin typeface="Times New Roman" panose="02020603050405020304" pitchFamily="18" charset="0"/>
                <a:cs typeface="Times New Roman" panose="02020603050405020304" pitchFamily="18" charset="0"/>
              </a:rPr>
              <a:t>Template1</a:t>
            </a:r>
            <a:endParaRPr lang="en-US" sz="1400" b="1" dirty="0">
              <a:latin typeface="Times New Roman" panose="02020603050405020304" pitchFamily="18" charset="0"/>
              <a:cs typeface="Times New Roman" panose="02020603050405020304" pitchFamily="18" charset="0"/>
            </a:endParaRPr>
          </a:p>
        </p:txBody>
      </p:sp>
      <p:sp>
        <p:nvSpPr>
          <p:cNvPr id="31" name="Rectangle 40"/>
          <p:cNvSpPr/>
          <p:nvPr/>
        </p:nvSpPr>
        <p:spPr>
          <a:xfrm>
            <a:off x="7014603" y="3403610"/>
            <a:ext cx="739636" cy="369155"/>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Item1</a:t>
            </a:r>
            <a:endParaRPr lang="en-US" sz="1400" dirty="0">
              <a:solidFill>
                <a:schemeClr val="tx1"/>
              </a:solidFill>
              <a:effectLst/>
              <a:latin typeface="Times New Roman" panose="02020603050405020304" pitchFamily="18" charset="0"/>
              <a:cs typeface="Times New Roman" panose="02020603050405020304" pitchFamily="18" charset="0"/>
            </a:endParaRPr>
          </a:p>
        </p:txBody>
      </p:sp>
      <p:sp>
        <p:nvSpPr>
          <p:cNvPr id="32" name="Rectangle 40"/>
          <p:cNvSpPr/>
          <p:nvPr/>
        </p:nvSpPr>
        <p:spPr>
          <a:xfrm>
            <a:off x="8042031" y="3072760"/>
            <a:ext cx="972430" cy="369155"/>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Trigger1</a:t>
            </a:r>
            <a:endParaRPr lang="en-US" sz="1400" dirty="0">
              <a:solidFill>
                <a:schemeClr val="tx1"/>
              </a:solidFill>
              <a:effectLst/>
              <a:latin typeface="Times New Roman" panose="02020603050405020304" pitchFamily="18" charset="0"/>
              <a:cs typeface="Times New Roman" panose="02020603050405020304" pitchFamily="18" charset="0"/>
            </a:endParaRPr>
          </a:p>
        </p:txBody>
      </p:sp>
      <p:cxnSp>
        <p:nvCxnSpPr>
          <p:cNvPr id="33" name="直線コネクタ 185"/>
          <p:cNvCxnSpPr>
            <a:stCxn id="30" idx="3"/>
            <a:endCxn id="31" idx="1"/>
          </p:cNvCxnSpPr>
          <p:nvPr/>
        </p:nvCxnSpPr>
        <p:spPr>
          <a:xfrm flipV="1">
            <a:off x="6743173" y="3588188"/>
            <a:ext cx="271430" cy="33546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4" name="直線コネクタ 186"/>
          <p:cNvCxnSpPr>
            <a:stCxn id="31" idx="3"/>
            <a:endCxn id="32" idx="1"/>
          </p:cNvCxnSpPr>
          <p:nvPr/>
        </p:nvCxnSpPr>
        <p:spPr>
          <a:xfrm flipV="1">
            <a:off x="7754239" y="3257338"/>
            <a:ext cx="287792" cy="33085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5" name="Rectangle 40"/>
          <p:cNvSpPr/>
          <p:nvPr/>
        </p:nvSpPr>
        <p:spPr>
          <a:xfrm>
            <a:off x="7035898" y="3994667"/>
            <a:ext cx="739636" cy="369155"/>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Item2</a:t>
            </a:r>
            <a:endParaRPr lang="en-US" sz="1400" dirty="0">
              <a:solidFill>
                <a:schemeClr val="tx1"/>
              </a:solidFill>
              <a:effectLst/>
              <a:latin typeface="Times New Roman" panose="02020603050405020304" pitchFamily="18" charset="0"/>
              <a:cs typeface="Times New Roman" panose="02020603050405020304" pitchFamily="18" charset="0"/>
            </a:endParaRPr>
          </a:p>
        </p:txBody>
      </p:sp>
      <p:cxnSp>
        <p:nvCxnSpPr>
          <p:cNvPr id="36" name="直線コネクタ 188"/>
          <p:cNvCxnSpPr>
            <a:stCxn id="30" idx="3"/>
            <a:endCxn id="35" idx="1"/>
          </p:cNvCxnSpPr>
          <p:nvPr/>
        </p:nvCxnSpPr>
        <p:spPr>
          <a:xfrm>
            <a:off x="6743173" y="3923652"/>
            <a:ext cx="292725" cy="25559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Rectangle 40"/>
          <p:cNvSpPr/>
          <p:nvPr/>
        </p:nvSpPr>
        <p:spPr>
          <a:xfrm>
            <a:off x="8053852" y="3669291"/>
            <a:ext cx="960610" cy="369155"/>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Trigger2</a:t>
            </a:r>
            <a:endParaRPr lang="en-US" sz="1400" dirty="0">
              <a:solidFill>
                <a:schemeClr val="tx1"/>
              </a:solidFill>
              <a:effectLst/>
              <a:latin typeface="Times New Roman" panose="02020603050405020304" pitchFamily="18" charset="0"/>
              <a:cs typeface="Times New Roman" panose="02020603050405020304" pitchFamily="18" charset="0"/>
            </a:endParaRPr>
          </a:p>
        </p:txBody>
      </p:sp>
      <p:cxnSp>
        <p:nvCxnSpPr>
          <p:cNvPr id="38" name="直線コネクタ 190"/>
          <p:cNvCxnSpPr>
            <a:stCxn id="31" idx="3"/>
            <a:endCxn id="37" idx="1"/>
          </p:cNvCxnSpPr>
          <p:nvPr/>
        </p:nvCxnSpPr>
        <p:spPr>
          <a:xfrm>
            <a:off x="7754239" y="3588188"/>
            <a:ext cx="299613" cy="2656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9" name="直線コネクタ 195"/>
          <p:cNvCxnSpPr>
            <a:stCxn id="11" idx="2"/>
          </p:cNvCxnSpPr>
          <p:nvPr/>
        </p:nvCxnSpPr>
        <p:spPr>
          <a:xfrm>
            <a:off x="5134401" y="3531254"/>
            <a:ext cx="490778" cy="37969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0" name="Rectangle 40"/>
          <p:cNvSpPr/>
          <p:nvPr/>
        </p:nvSpPr>
        <p:spPr>
          <a:xfrm>
            <a:off x="5504219" y="4369745"/>
            <a:ext cx="1364644" cy="369155"/>
          </a:xfrm>
          <a:prstGeom prst="rect">
            <a:avLst/>
          </a:prstGeom>
          <a:ln/>
        </p:spPr>
        <p:style>
          <a:lnRef idx="1">
            <a:schemeClr val="accent6"/>
          </a:lnRef>
          <a:fillRef idx="3">
            <a:schemeClr val="accent6"/>
          </a:fillRef>
          <a:effectRef idx="2">
            <a:schemeClr val="accent6"/>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n-US" altLang="ja-JP" sz="1400" b="1" dirty="0">
                <a:latin typeface="Times New Roman" panose="02020603050405020304" pitchFamily="18" charset="0"/>
                <a:cs typeface="Times New Roman" panose="02020603050405020304" pitchFamily="18" charset="0"/>
              </a:rPr>
              <a:t>Template…</a:t>
            </a:r>
            <a:endParaRPr lang="en-US" sz="1400" b="1" dirty="0">
              <a:latin typeface="Times New Roman" panose="02020603050405020304" pitchFamily="18" charset="0"/>
              <a:cs typeface="Times New Roman" panose="02020603050405020304" pitchFamily="18" charset="0"/>
            </a:endParaRPr>
          </a:p>
        </p:txBody>
      </p:sp>
      <p:cxnSp>
        <p:nvCxnSpPr>
          <p:cNvPr id="41" name="直線コネクタ 202"/>
          <p:cNvCxnSpPr>
            <a:stCxn id="30" idx="2"/>
            <a:endCxn id="40" idx="0"/>
          </p:cNvCxnSpPr>
          <p:nvPr/>
        </p:nvCxnSpPr>
        <p:spPr>
          <a:xfrm>
            <a:off x="6184176" y="4108229"/>
            <a:ext cx="2365" cy="26151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2" name="Rectangle 40"/>
          <p:cNvSpPr/>
          <p:nvPr/>
        </p:nvSpPr>
        <p:spPr>
          <a:xfrm>
            <a:off x="4579794" y="4951289"/>
            <a:ext cx="1117994" cy="369155"/>
          </a:xfrm>
          <a:prstGeom prst="rect">
            <a:avLst/>
          </a:prstGeom>
          <a:ln/>
        </p:spPr>
        <p:style>
          <a:lnRef idx="1">
            <a:schemeClr val="accent6"/>
          </a:lnRef>
          <a:fillRef idx="3">
            <a:schemeClr val="accent6"/>
          </a:fillRef>
          <a:effectRef idx="2">
            <a:schemeClr val="accent6"/>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n-US" altLang="ja-JP" sz="1400" b="1" dirty="0">
                <a:latin typeface="Times New Roman" panose="02020603050405020304" pitchFamily="18" charset="0"/>
                <a:cs typeface="Times New Roman" panose="02020603050405020304" pitchFamily="18" charset="0"/>
              </a:rPr>
              <a:t>Template2</a:t>
            </a:r>
            <a:endParaRPr lang="en-US" sz="1400" b="1" dirty="0">
              <a:latin typeface="Times New Roman" panose="02020603050405020304" pitchFamily="18" charset="0"/>
              <a:cs typeface="Times New Roman" panose="02020603050405020304" pitchFamily="18" charset="0"/>
            </a:endParaRPr>
          </a:p>
        </p:txBody>
      </p:sp>
      <p:cxnSp>
        <p:nvCxnSpPr>
          <p:cNvPr id="43" name="直線コネクタ 220"/>
          <p:cNvCxnSpPr>
            <a:stCxn id="11" idx="2"/>
            <a:endCxn id="42" idx="0"/>
          </p:cNvCxnSpPr>
          <p:nvPr/>
        </p:nvCxnSpPr>
        <p:spPr>
          <a:xfrm>
            <a:off x="5134401" y="3531254"/>
            <a:ext cx="4390" cy="142003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直線コネクタ 8"/>
          <p:cNvCxnSpPr>
            <a:stCxn id="4" idx="1"/>
            <a:endCxn id="6" idx="3"/>
          </p:cNvCxnSpPr>
          <p:nvPr/>
        </p:nvCxnSpPr>
        <p:spPr>
          <a:xfrm flipH="1">
            <a:off x="887306" y="2186833"/>
            <a:ext cx="568633" cy="2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5" idx="1"/>
            <a:endCxn id="4" idx="3"/>
          </p:cNvCxnSpPr>
          <p:nvPr/>
        </p:nvCxnSpPr>
        <p:spPr>
          <a:xfrm flipH="1">
            <a:off x="2393950" y="2185175"/>
            <a:ext cx="953973" cy="165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65245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p:cNvSpPr txBox="1">
            <a:spLocks/>
          </p:cNvSpPr>
          <p:nvPr/>
        </p:nvSpPr>
        <p:spPr bwMode="auto">
          <a:xfrm>
            <a:off x="223162" y="811328"/>
            <a:ext cx="8592591" cy="589427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00000"/>
              </a:lnSpc>
              <a:spcBef>
                <a:spcPts val="0"/>
              </a:spcBef>
              <a:buNone/>
            </a:pPr>
            <a:r>
              <a:rPr lang="en-US" sz="1800" b="1" dirty="0">
                <a:latin typeface="Times New Roman" panose="02020603050405020304" pitchFamily="18" charset="0"/>
                <a:cs typeface="Times New Roman" panose="02020603050405020304" pitchFamily="18" charset="0"/>
              </a:rPr>
              <a:t>Overall about Hosts, Users and Templates relationship</a:t>
            </a:r>
          </a:p>
          <a:p>
            <a:pPr marL="0" lvl="1" indent="0">
              <a:lnSpc>
                <a:spcPct val="100000"/>
              </a:lnSpc>
              <a:spcBef>
                <a:spcPts val="0"/>
              </a:spcBef>
              <a:buNone/>
            </a:pPr>
            <a:endParaRPr lang="en-US" sz="1800" b="1" dirty="0">
              <a:latin typeface="Times New Roman" panose="02020603050405020304" pitchFamily="18" charset="0"/>
              <a:cs typeface="Times New Roman" panose="02020603050405020304" pitchFamily="18" charset="0"/>
            </a:endParaRPr>
          </a:p>
          <a:p>
            <a:pPr marL="0" lvl="1" indent="0">
              <a:lnSpc>
                <a:spcPct val="100000"/>
              </a:lnSpc>
              <a:spcBef>
                <a:spcPts val="0"/>
              </a:spcBef>
              <a:buNone/>
            </a:pPr>
            <a:r>
              <a:rPr lang="en-US" sz="1600" b="1" dirty="0">
                <a:latin typeface="Times New Roman" panose="02020603050405020304" pitchFamily="18" charset="0"/>
                <a:cs typeface="Times New Roman" panose="02020603050405020304" pitchFamily="18" charset="0"/>
              </a:rPr>
              <a:t>Hosts</a:t>
            </a:r>
            <a:r>
              <a:rPr lang="en-US" sz="16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manage monitored entity (host) information and are used to group basic information gathering units – items. </a:t>
            </a:r>
          </a:p>
          <a:p>
            <a:pPr marL="0" lvl="1" indent="0">
              <a:lnSpc>
                <a:spcPct val="100000"/>
              </a:lnSpc>
              <a:spcBef>
                <a:spcPts val="0"/>
              </a:spcBef>
              <a:buNone/>
            </a:pPr>
            <a:r>
              <a:rPr lang="en-US" sz="2000" b="1" dirty="0">
                <a:latin typeface="Times New Roman" panose="02020603050405020304" pitchFamily="18" charset="0"/>
                <a:cs typeface="Times New Roman" panose="02020603050405020304" pitchFamily="18" charset="0"/>
              </a:rPr>
              <a:t>Users </a:t>
            </a:r>
            <a:r>
              <a:rPr lang="en-US" sz="2000" dirty="0">
                <a:latin typeface="Times New Roman" panose="02020603050405020304" pitchFamily="18" charset="0"/>
                <a:cs typeface="Times New Roman" panose="02020603050405020304" pitchFamily="18" charset="0"/>
              </a:rPr>
              <a:t>accounts in </a:t>
            </a:r>
            <a:r>
              <a:rPr lang="en-US" sz="2000" dirty="0" err="1">
                <a:latin typeface="Times New Roman" panose="02020603050405020304" pitchFamily="18" charset="0"/>
                <a:cs typeface="Times New Roman" panose="02020603050405020304" pitchFamily="18" charset="0"/>
              </a:rPr>
              <a:t>Zabbix</a:t>
            </a:r>
            <a:r>
              <a:rPr lang="en-US" sz="2000" dirty="0">
                <a:latin typeface="Times New Roman" panose="02020603050405020304" pitchFamily="18" charset="0"/>
                <a:cs typeface="Times New Roman" panose="02020603050405020304" pitchFamily="18" charset="0"/>
              </a:rPr>
              <a:t> control access to the monitored information.</a:t>
            </a:r>
            <a:endParaRPr lang="en-US" sz="2000" b="1" dirty="0">
              <a:latin typeface="Times New Roman" panose="02020603050405020304" pitchFamily="18" charset="0"/>
              <a:cs typeface="Times New Roman" panose="02020603050405020304" pitchFamily="18" charset="0"/>
            </a:endParaRPr>
          </a:p>
          <a:p>
            <a:pPr marL="0" lvl="1" indent="0">
              <a:lnSpc>
                <a:spcPct val="100000"/>
              </a:lnSpc>
              <a:spcBef>
                <a:spcPts val="0"/>
              </a:spcBef>
              <a:buNone/>
            </a:pPr>
            <a:endParaRPr lang="en-US" sz="1600" dirty="0">
              <a:latin typeface="Times New Roman" panose="02020603050405020304" pitchFamily="18" charset="0"/>
              <a:cs typeface="Times New Roman" panose="02020603050405020304" pitchFamily="18" charset="0"/>
            </a:endParaRPr>
          </a:p>
          <a:p>
            <a:pPr marL="0" lvl="1" indent="0">
              <a:lnSpc>
                <a:spcPct val="100000"/>
              </a:lnSpc>
              <a:spcBef>
                <a:spcPts val="0"/>
              </a:spcBef>
              <a:buNone/>
            </a:pPr>
            <a:r>
              <a:rPr lang="en-US" sz="1600" b="1" dirty="0">
                <a:latin typeface="Times New Roman" pitchFamily="18" charset="0"/>
                <a:cs typeface="Times New Roman" pitchFamily="18" charset="0"/>
              </a:rPr>
              <a:t>Templates </a:t>
            </a:r>
            <a:r>
              <a:rPr lang="en-US" sz="2000" dirty="0">
                <a:latin typeface="Times New Roman" pitchFamily="18" charset="0"/>
                <a:cs typeface="Times New Roman" pitchFamily="18" charset="0"/>
              </a:rPr>
              <a:t>allow a </a:t>
            </a:r>
            <a:r>
              <a:rPr lang="en-US" sz="2000" dirty="0" err="1">
                <a:latin typeface="Times New Roman" pitchFamily="18" charset="0"/>
                <a:cs typeface="Times New Roman" pitchFamily="18" charset="0"/>
              </a:rPr>
              <a:t>Zabbix</a:t>
            </a:r>
            <a:r>
              <a:rPr lang="en-US" sz="2000" dirty="0">
                <a:latin typeface="Times New Roman" pitchFamily="18" charset="0"/>
                <a:cs typeface="Times New Roman" pitchFamily="18" charset="0"/>
              </a:rPr>
              <a:t> administrator to reduce their workload and streamline the configuration. </a:t>
            </a:r>
            <a:endParaRPr lang="en-US" sz="2000" dirty="0" smtClean="0">
              <a:latin typeface="Times New Roman" pitchFamily="18" charset="0"/>
              <a:cs typeface="Times New Roman" pitchFamily="18" charset="0"/>
            </a:endParaRPr>
          </a:p>
          <a:p>
            <a:pPr marL="0" lvl="1" indent="0">
              <a:lnSpc>
                <a:spcPct val="100000"/>
              </a:lnSpc>
              <a:spcBef>
                <a:spcPts val="0"/>
              </a:spcBef>
              <a:buNone/>
            </a:pPr>
            <a:endParaRPr lang="en-US" sz="1600" b="1" dirty="0">
              <a:latin typeface="Times New Roman" panose="02020603050405020304" pitchFamily="18" charset="0"/>
              <a:cs typeface="Times New Roman" panose="02020603050405020304" pitchFamily="18" charset="0"/>
            </a:endParaRPr>
          </a:p>
          <a:p>
            <a:pPr marL="0" lvl="1" indent="0">
              <a:lnSpc>
                <a:spcPct val="100000"/>
              </a:lnSpc>
              <a:spcBef>
                <a:spcPts val="0"/>
              </a:spcBef>
              <a:buNone/>
            </a:pPr>
            <a:r>
              <a:rPr lang="en-US" sz="1600" b="1" dirty="0">
                <a:latin typeface="Times New Roman" panose="02020603050405020304" pitchFamily="18" charset="0"/>
                <a:cs typeface="Times New Roman" panose="02020603050405020304" pitchFamily="18" charset="0"/>
              </a:rPr>
              <a:t>Relationship between Hosts, Users and Templates</a:t>
            </a:r>
          </a:p>
          <a:p>
            <a:pPr marL="0" lvl="1" indent="0">
              <a:lnSpc>
                <a:spcPct val="100000"/>
              </a:lnSpc>
              <a:spcBef>
                <a:spcPts val="0"/>
              </a:spcBef>
              <a:buNone/>
            </a:pPr>
            <a:r>
              <a:rPr lang="en-US" sz="2000" dirty="0">
                <a:latin typeface="Times New Roman" panose="02020603050405020304" pitchFamily="18" charset="0"/>
                <a:cs typeface="Times New Roman" panose="02020603050405020304" pitchFamily="18" charset="0"/>
              </a:rPr>
              <a:t>Hosts manage monitored entity (host) information and are used to group basic information gathering units – items. User accounts in </a:t>
            </a:r>
            <a:r>
              <a:rPr lang="en-US" sz="2000" dirty="0" err="1">
                <a:latin typeface="Times New Roman" panose="02020603050405020304" pitchFamily="18" charset="0"/>
                <a:cs typeface="Times New Roman" panose="02020603050405020304" pitchFamily="18" charset="0"/>
              </a:rPr>
              <a:t>Zabbix</a:t>
            </a:r>
            <a:r>
              <a:rPr lang="en-US" sz="2000" dirty="0">
                <a:latin typeface="Times New Roman" panose="02020603050405020304" pitchFamily="18" charset="0"/>
                <a:cs typeface="Times New Roman" panose="02020603050405020304" pitchFamily="18" charset="0"/>
              </a:rPr>
              <a:t> control access to the monitored information. And in </a:t>
            </a:r>
            <a:r>
              <a:rPr lang="en-US" sz="2000" dirty="0" err="1">
                <a:latin typeface="Times New Roman" panose="02020603050405020304" pitchFamily="18" charset="0"/>
                <a:cs typeface="Times New Roman" panose="02020603050405020304" pitchFamily="18" charset="0"/>
              </a:rPr>
              <a:t>zabbix</a:t>
            </a:r>
            <a:r>
              <a:rPr lang="en-US" sz="2000" dirty="0">
                <a:latin typeface="Times New Roman" panose="02020603050405020304" pitchFamily="18" charset="0"/>
                <a:cs typeface="Times New Roman" panose="02020603050405020304" pitchFamily="18" charset="0"/>
              </a:rPr>
              <a:t>, User Permissions can be </a:t>
            </a:r>
            <a:r>
              <a:rPr lang="en-US" sz="2000" b="1" dirty="0">
                <a:latin typeface="Times New Roman" panose="02020603050405020304" pitchFamily="18" charset="0"/>
                <a:cs typeface="Times New Roman" panose="02020603050405020304" pitchFamily="18" charset="0"/>
              </a:rPr>
              <a:t>assigned to user groups only </a:t>
            </a:r>
            <a:r>
              <a:rPr lang="en-US" sz="2000" dirty="0">
                <a:latin typeface="Times New Roman" panose="02020603050405020304" pitchFamily="18" charset="0"/>
                <a:cs typeface="Times New Roman" panose="02020603050405020304" pitchFamily="18" charset="0"/>
              </a:rPr>
              <a:t>and Host Permissions can be </a:t>
            </a:r>
            <a:r>
              <a:rPr lang="en-US" sz="2000" b="1" dirty="0">
                <a:latin typeface="Times New Roman" panose="02020603050405020304" pitchFamily="18" charset="0"/>
                <a:cs typeface="Times New Roman" panose="02020603050405020304" pitchFamily="18" charset="0"/>
              </a:rPr>
              <a:t>granted on host groups only</a:t>
            </a:r>
            <a:r>
              <a:rPr lang="en-US" sz="2000" dirty="0">
                <a:latin typeface="Times New Roman" panose="02020603050405020304" pitchFamily="18" charset="0"/>
                <a:cs typeface="Times New Roman" panose="02020603050405020304" pitchFamily="18" charset="0"/>
              </a:rPr>
              <a:t>. Templates are gathering of items and triggers configuration and it can add Host level and also Host Groups level.</a:t>
            </a:r>
            <a:r>
              <a:rPr lang="en-US" sz="1600" dirty="0">
                <a:latin typeface="Times New Roman" panose="02020603050405020304" pitchFamily="18" charset="0"/>
                <a:cs typeface="Times New Roman" panose="02020603050405020304" pitchFamily="18" charset="0"/>
              </a:rPr>
              <a:t> </a:t>
            </a:r>
            <a:endParaRPr lang="en-US" sz="1600" dirty="0" smtClean="0">
              <a:latin typeface="Times New Roman" panose="02020603050405020304" pitchFamily="18" charset="0"/>
              <a:cs typeface="Times New Roman" panose="02020603050405020304" pitchFamily="18" charset="0"/>
            </a:endParaRPr>
          </a:p>
          <a:p>
            <a:pPr marL="0" lvl="1" indent="0">
              <a:lnSpc>
                <a:spcPct val="100000"/>
              </a:lnSpc>
              <a:spcBef>
                <a:spcPts val="0"/>
              </a:spcBef>
              <a:buNone/>
            </a:pPr>
            <a:r>
              <a:rPr lang="en-US" sz="2000" dirty="0" smtClean="0">
                <a:solidFill>
                  <a:srgbClr val="0000FF"/>
                </a:solidFill>
                <a:latin typeface="Times New Roman" panose="02020603050405020304" pitchFamily="18" charset="0"/>
                <a:cs typeface="Times New Roman" panose="02020603050405020304" pitchFamily="18" charset="0"/>
              </a:rPr>
              <a:t>Every </a:t>
            </a:r>
            <a:r>
              <a:rPr lang="en-US" sz="2000" dirty="0">
                <a:solidFill>
                  <a:srgbClr val="0000FF"/>
                </a:solidFill>
                <a:latin typeface="Times New Roman" panose="02020603050405020304" pitchFamily="18" charset="0"/>
                <a:cs typeface="Times New Roman" panose="02020603050405020304" pitchFamily="18" charset="0"/>
              </a:rPr>
              <a:t>host should be in at least one host group and every user should be in at least one user group. </a:t>
            </a:r>
          </a:p>
        </p:txBody>
      </p:sp>
      <p:sp>
        <p:nvSpPr>
          <p:cNvPr id="3" name="Title 2"/>
          <p:cNvSpPr txBox="1">
            <a:spLocks/>
          </p:cNvSpPr>
          <p:nvPr/>
        </p:nvSpPr>
        <p:spPr>
          <a:xfrm>
            <a:off x="164123" y="228600"/>
            <a:ext cx="7455877" cy="63770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Times New Roman" pitchFamily="18" charset="0"/>
                <a:cs typeface="Times New Roman" pitchFamily="18" charset="0"/>
              </a:rPr>
              <a:t>3. </a:t>
            </a:r>
            <a:r>
              <a:rPr lang="en-US" sz="3200" dirty="0" err="1">
                <a:latin typeface="Times New Roman" pitchFamily="18" charset="0"/>
                <a:cs typeface="Times New Roman" pitchFamily="18" charset="0"/>
              </a:rPr>
              <a:t>Zabbix</a:t>
            </a:r>
            <a:r>
              <a:rPr lang="en-US" sz="3200" dirty="0">
                <a:latin typeface="Times New Roman" pitchFamily="18" charset="0"/>
                <a:cs typeface="Times New Roman" pitchFamily="18" charset="0"/>
              </a:rPr>
              <a:t> Monitoring Registration Flow</a:t>
            </a:r>
          </a:p>
        </p:txBody>
      </p:sp>
    </p:spTree>
    <p:extLst>
      <p:ext uri="{BB962C8B-B14F-4D97-AF65-F5344CB8AC3E}">
        <p14:creationId xmlns:p14="http://schemas.microsoft.com/office/powerpoint/2010/main" val="41343786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95400" y="2819400"/>
            <a:ext cx="6400800" cy="861774"/>
          </a:xfrm>
          <a:prstGeom prst="rect">
            <a:avLst/>
          </a:prstGeom>
          <a:noFill/>
        </p:spPr>
        <p:txBody>
          <a:bodyPr wrap="square" rtlCol="0">
            <a:spAutoFit/>
          </a:bodyPr>
          <a:lstStyle/>
          <a:p>
            <a:pPr algn="ctr"/>
            <a:r>
              <a:rPr lang="en-US" sz="5000" dirty="0" smtClean="0">
                <a:latin typeface="Times New Roman" pitchFamily="18" charset="0"/>
                <a:cs typeface="Times New Roman" pitchFamily="18" charset="0"/>
              </a:rPr>
              <a:t>Q&amp;A</a:t>
            </a:r>
            <a:endParaRPr lang="en-US" sz="5000" dirty="0">
              <a:latin typeface="Times New Roman" pitchFamily="18" charset="0"/>
              <a:cs typeface="Times New Roman" pitchFamily="18" charset="0"/>
            </a:endParaRPr>
          </a:p>
        </p:txBody>
      </p:sp>
    </p:spTree>
    <p:extLst>
      <p:ext uri="{BB962C8B-B14F-4D97-AF65-F5344CB8AC3E}">
        <p14:creationId xmlns:p14="http://schemas.microsoft.com/office/powerpoint/2010/main" val="19480899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71800" y="2743200"/>
            <a:ext cx="3562450" cy="1015663"/>
          </a:xfrm>
          <a:prstGeom prst="rect">
            <a:avLst/>
          </a:prstGeom>
          <a:noFill/>
        </p:spPr>
        <p:txBody>
          <a:bodyPr wrap="none" rtlCol="0">
            <a:spAutoFit/>
          </a:bodyPr>
          <a:lstStyle/>
          <a:p>
            <a:r>
              <a:rPr lang="en-US" sz="6000" dirty="0" smtClean="0">
                <a:latin typeface="Times New Roman" pitchFamily="18" charset="0"/>
                <a:cs typeface="Times New Roman" pitchFamily="18" charset="0"/>
              </a:rPr>
              <a:t>Thank You</a:t>
            </a:r>
            <a:endParaRPr lang="en-US" sz="6000" dirty="0">
              <a:latin typeface="Times New Roman" pitchFamily="18" charset="0"/>
              <a:cs typeface="Times New Roman" pitchFamily="18" charset="0"/>
            </a:endParaRPr>
          </a:p>
        </p:txBody>
      </p:sp>
    </p:spTree>
    <p:extLst>
      <p:ext uri="{BB962C8B-B14F-4D97-AF65-F5344CB8AC3E}">
        <p14:creationId xmlns:p14="http://schemas.microsoft.com/office/powerpoint/2010/main" val="3706935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74445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559632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559632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Tree>
    <p:extLst>
      <p:ext uri="{BB962C8B-B14F-4D97-AF65-F5344CB8AC3E}">
        <p14:creationId xmlns:p14="http://schemas.microsoft.com/office/powerpoint/2010/main" val="2873718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559632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559632193"/>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1809</TotalTime>
  <Words>1087</Words>
  <Application>Microsoft Office PowerPoint</Application>
  <PresentationFormat>On-screen Show (4:3)</PresentationFormat>
  <Paragraphs>233</Paragraphs>
  <Slides>38</Slides>
  <Notes>0</Notes>
  <HiddenSlides>0</HiddenSlides>
  <MMClips>0</MMClips>
  <ScaleCrop>false</ScaleCrop>
  <HeadingPairs>
    <vt:vector size="4" baseType="variant">
      <vt:variant>
        <vt:lpstr>Theme</vt:lpstr>
      </vt:variant>
      <vt:variant>
        <vt:i4>2</vt:i4>
      </vt:variant>
      <vt:variant>
        <vt:lpstr>Slide Titles</vt:lpstr>
      </vt:variant>
      <vt:variant>
        <vt:i4>38</vt:i4>
      </vt:variant>
    </vt:vector>
  </HeadingPairs>
  <TitlesOfParts>
    <vt:vector size="40" baseType="lpstr">
      <vt:lpstr>Office Theme</vt:lpstr>
      <vt:lpstr>Waveform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DAT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Thet Wai Tun</dc:creator>
  <cp:lastModifiedBy>Thet Wai Tun</cp:lastModifiedBy>
  <cp:revision>18</cp:revision>
  <dcterms:created xsi:type="dcterms:W3CDTF">2023-06-04T14:33:32Z</dcterms:created>
  <dcterms:modified xsi:type="dcterms:W3CDTF">2023-06-06T16:38:01Z</dcterms:modified>
</cp:coreProperties>
</file>