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7" r:id="rId3"/>
    <p:sldId id="257" r:id="rId4"/>
    <p:sldId id="268" r:id="rId5"/>
    <p:sldId id="269" r:id="rId6"/>
    <p:sldId id="281" r:id="rId7"/>
    <p:sldId id="270" r:id="rId8"/>
    <p:sldId id="271" r:id="rId9"/>
    <p:sldId id="272" r:id="rId10"/>
    <p:sldId id="273" r:id="rId11"/>
    <p:sldId id="276" r:id="rId12"/>
    <p:sldId id="274" r:id="rId13"/>
    <p:sldId id="282" r:id="rId14"/>
    <p:sldId id="258" r:id="rId15"/>
    <p:sldId id="278" r:id="rId16"/>
    <p:sldId id="259" r:id="rId17"/>
    <p:sldId id="279" r:id="rId18"/>
    <p:sldId id="283" r:id="rId19"/>
    <p:sldId id="280" r:id="rId20"/>
    <p:sldId id="260" r:id="rId21"/>
    <p:sldId id="284" r:id="rId22"/>
    <p:sldId id="295" r:id="rId23"/>
    <p:sldId id="263" r:id="rId24"/>
    <p:sldId id="262" r:id="rId25"/>
    <p:sldId id="285" r:id="rId26"/>
    <p:sldId id="286" r:id="rId27"/>
    <p:sldId id="287" r:id="rId28"/>
    <p:sldId id="288" r:id="rId29"/>
    <p:sldId id="290" r:id="rId30"/>
    <p:sldId id="291" r:id="rId31"/>
    <p:sldId id="292" r:id="rId32"/>
    <p:sldId id="293" r:id="rId33"/>
    <p:sldId id="294" r:id="rId34"/>
    <p:sldId id="265" r:id="rId35"/>
    <p:sldId id="266" r:id="rId36"/>
    <p:sldId id="277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FFFFFF"/>
    <a:srgbClr val="292929"/>
    <a:srgbClr val="B4B7C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23" autoAdjust="0"/>
  </p:normalViewPr>
  <p:slideViewPr>
    <p:cSldViewPr snapToGrid="0" showGuides="1">
      <p:cViewPr varScale="1">
        <p:scale>
          <a:sx n="105" d="100"/>
          <a:sy n="105" d="100"/>
        </p:scale>
        <p:origin x="750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479FB1B1-A6CB-4A01-81CA-60396A4D1477}"/>
              </a:ext>
            </a:extLst>
          </p:cNvPr>
          <p:cNvGrpSpPr/>
          <p:nvPr userDrawn="1"/>
        </p:nvGrpSpPr>
        <p:grpSpPr>
          <a:xfrm>
            <a:off x="1524000" y="1122362"/>
            <a:ext cx="9144000" cy="5735637"/>
            <a:chOff x="838200" y="1825625"/>
            <a:chExt cx="10515599" cy="435133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725FB295-0454-43CB-A75C-DE1AE5CB00AC}"/>
                </a:ext>
              </a:extLst>
            </p:cNvPr>
            <p:cNvSpPr/>
            <p:nvPr userDrawn="1"/>
          </p:nvSpPr>
          <p:spPr>
            <a:xfrm>
              <a:off x="838200" y="1825625"/>
              <a:ext cx="10515599" cy="4351338"/>
            </a:xfrm>
            <a:prstGeom prst="rect">
              <a:avLst/>
            </a:prstGeom>
            <a:solidFill>
              <a:srgbClr val="B4B7C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Triangolo rettangolo 8">
              <a:extLst>
                <a:ext uri="{FF2B5EF4-FFF2-40B4-BE49-F238E27FC236}">
                  <a16:creationId xmlns:a16="http://schemas.microsoft.com/office/drawing/2014/main" id="{BF1ADA61-2A3E-4EA2-8487-2470E98E6A78}"/>
                </a:ext>
              </a:extLst>
            </p:cNvPr>
            <p:cNvSpPr/>
            <p:nvPr userDrawn="1"/>
          </p:nvSpPr>
          <p:spPr>
            <a:xfrm rot="5400000">
              <a:off x="3920332" y="-1256504"/>
              <a:ext cx="4351335" cy="10515597"/>
            </a:xfrm>
            <a:prstGeom prst="rtTriangle">
              <a:avLst/>
            </a:prstGeom>
            <a:solidFill>
              <a:srgbClr val="B4B7C4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0A6E34-810C-4CBB-B1E9-60559105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F3E6-63FC-4F70-8B17-B8212161A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510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383D041B-AA88-45D4-9317-C50869EA9AE0}"/>
              </a:ext>
            </a:extLst>
          </p:cNvPr>
          <p:cNvGrpSpPr/>
          <p:nvPr userDrawn="1"/>
        </p:nvGrpSpPr>
        <p:grpSpPr>
          <a:xfrm>
            <a:off x="838201" y="1181099"/>
            <a:ext cx="5181600" cy="5676900"/>
            <a:chOff x="838200" y="1825625"/>
            <a:chExt cx="10515599" cy="4351338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2D0FFCF1-3461-4284-8D5A-2A213BFAB2EC}"/>
                </a:ext>
              </a:extLst>
            </p:cNvPr>
            <p:cNvSpPr/>
            <p:nvPr userDrawn="1"/>
          </p:nvSpPr>
          <p:spPr>
            <a:xfrm>
              <a:off x="838200" y="1825625"/>
              <a:ext cx="10515599" cy="4351338"/>
            </a:xfrm>
            <a:prstGeom prst="rect">
              <a:avLst/>
            </a:prstGeom>
            <a:solidFill>
              <a:srgbClr val="B4B7C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Triangolo rettangolo 12">
              <a:extLst>
                <a:ext uri="{FF2B5EF4-FFF2-40B4-BE49-F238E27FC236}">
                  <a16:creationId xmlns:a16="http://schemas.microsoft.com/office/drawing/2014/main" id="{F2ABFF5E-F3C9-41F1-B329-03A299ED1F9E}"/>
                </a:ext>
              </a:extLst>
            </p:cNvPr>
            <p:cNvSpPr/>
            <p:nvPr userDrawn="1"/>
          </p:nvSpPr>
          <p:spPr>
            <a:xfrm rot="5400000">
              <a:off x="3920332" y="-1256504"/>
              <a:ext cx="4351335" cy="10515597"/>
            </a:xfrm>
            <a:prstGeom prst="rtTriangle">
              <a:avLst/>
            </a:prstGeom>
            <a:solidFill>
              <a:srgbClr val="B4B7C4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CBCCC9-1723-443C-A7EB-DA5D647C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F3E6-63FC-4F70-8B17-B8212161A308}" type="slidenum">
              <a:rPr lang="it-IT" smtClean="0"/>
              <a:t>‹N›</a:t>
            </a:fld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D6C76724-28E2-4644-8A2E-57D658784BEE}"/>
              </a:ext>
            </a:extLst>
          </p:cNvPr>
          <p:cNvGrpSpPr/>
          <p:nvPr userDrawn="1"/>
        </p:nvGrpSpPr>
        <p:grpSpPr>
          <a:xfrm>
            <a:off x="6172201" y="1181100"/>
            <a:ext cx="5181600" cy="5676900"/>
            <a:chOff x="838200" y="1825625"/>
            <a:chExt cx="10515599" cy="4351338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C3EA5F2A-8079-461E-904E-2224B18D6AEB}"/>
                </a:ext>
              </a:extLst>
            </p:cNvPr>
            <p:cNvSpPr/>
            <p:nvPr userDrawn="1"/>
          </p:nvSpPr>
          <p:spPr>
            <a:xfrm>
              <a:off x="838200" y="1825625"/>
              <a:ext cx="10515599" cy="4351338"/>
            </a:xfrm>
            <a:prstGeom prst="rect">
              <a:avLst/>
            </a:prstGeom>
            <a:solidFill>
              <a:srgbClr val="B4B7C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Triangolo rettangolo 9">
              <a:extLst>
                <a:ext uri="{FF2B5EF4-FFF2-40B4-BE49-F238E27FC236}">
                  <a16:creationId xmlns:a16="http://schemas.microsoft.com/office/drawing/2014/main" id="{572AAC33-69AA-4462-A136-D1F0917F6D19}"/>
                </a:ext>
              </a:extLst>
            </p:cNvPr>
            <p:cNvSpPr/>
            <p:nvPr userDrawn="1"/>
          </p:nvSpPr>
          <p:spPr>
            <a:xfrm rot="5400000">
              <a:off x="3920332" y="-1256504"/>
              <a:ext cx="4351335" cy="10515597"/>
            </a:xfrm>
            <a:prstGeom prst="rtTriangle">
              <a:avLst/>
            </a:prstGeom>
            <a:solidFill>
              <a:srgbClr val="B4B7C4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66401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02A062-C97E-4194-B360-52A42BFA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5E7A20-3784-4567-AD5D-98EA8D3F1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65E033-F580-4512-B22F-42E3A2FBD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458C6A5-D39D-4DD7-89E7-F735CFE8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D955C64-76E3-4623-8A61-068ADB221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0FC7ED1-B4C6-46CD-BA82-DF60A511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8B569-EB8A-42A8-8C9F-2EDF750BDCB0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329695B-C6D3-4F44-9E6F-45C433D7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7DB2396-967E-408B-A5CE-964DC704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F3E6-63FC-4F70-8B17-B8212161A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255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CF3EA4-B1DB-4A3D-B542-6A5EA145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DFE3E3-51FD-482D-AC38-07920010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8B569-EB8A-42A8-8C9F-2EDF750BDCB0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5076666-379A-4DAF-97AA-C8BE035D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A11A95-F647-4D30-982F-502CFF7C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F3E6-63FC-4F70-8B17-B8212161A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352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78AA792-E525-461D-A076-F95EBEB9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8B569-EB8A-42A8-8C9F-2EDF750BDCB0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CF5BF11-722D-45E8-8F43-70C17A02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E24CF8-A379-4F27-A80F-18B36F72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F3E6-63FC-4F70-8B17-B8212161A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81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C4651-C208-416A-82DE-FD6D7BA2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4A73D7-6D48-4F9B-AF96-7246B66F1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CE6C10-88EE-4F9C-8D02-3F25CB3FB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C58348-C976-4103-9D97-36F12BFE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8B569-EB8A-42A8-8C9F-2EDF750BDCB0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187BAD-0388-4C92-9EC3-95ACB673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C50AE7-85DD-463F-A23F-71C43940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F3E6-63FC-4F70-8B17-B8212161A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70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60FBB6-00C5-4DC9-8680-5180B7C6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064CA76-C989-47A3-A316-54D8DCFAF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2947C-1A4C-4AD7-A0DC-6A9FC97F6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5E369A-858D-45C7-8EC3-BFA65B26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8B569-EB8A-42A8-8C9F-2EDF750BDCB0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6FD141-24FC-40A8-BBCE-270E916A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7A937C-021E-4DC6-AED1-11BB629E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F3E6-63FC-4F70-8B17-B8212161A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6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0EA1C5-6B1B-487B-AB7C-2341A723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5D53472-4E26-4BB4-A23A-CBE679A4B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2AC433-589F-420A-A0C4-D062A721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8B569-EB8A-42A8-8C9F-2EDF750BDCB0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95A8DE-FA6D-4FB0-9A4A-1894E5DA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0A9623-9F8D-4126-96AC-1D29C8C3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F3E6-63FC-4F70-8B17-B8212161A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571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89340B8-7E5D-4999-AF0C-7865C6165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CF4575-07B1-4E22-A031-E2539F559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46A372-8A88-4A11-A3F6-BFA8A435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8B569-EB8A-42A8-8C9F-2EDF750BDCB0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29FF8B-49AC-4407-83E2-8AC17E2C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987A66-49E6-4443-8926-376207F6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F3E6-63FC-4F70-8B17-B8212161A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67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verde, luce, filo, giorno&#10;&#10;Descrizione generata automaticamente">
            <a:extLst>
              <a:ext uri="{FF2B5EF4-FFF2-40B4-BE49-F238E27FC236}">
                <a16:creationId xmlns:a16="http://schemas.microsoft.com/office/drawing/2014/main" id="{CD05732F-76F2-4F4B-AB64-9AD5F9833B5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37267"/>
            <a:ext cx="13042900" cy="8695267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7186A1D1-F0D9-4C4F-B7C9-1D00A317666F}"/>
              </a:ext>
            </a:extLst>
          </p:cNvPr>
          <p:cNvSpPr/>
          <p:nvPr userDrawn="1"/>
        </p:nvSpPr>
        <p:spPr>
          <a:xfrm>
            <a:off x="-2" y="-1866900"/>
            <a:ext cx="13030202" cy="8720404"/>
          </a:xfrm>
          <a:prstGeom prst="rect">
            <a:avLst/>
          </a:prstGeom>
          <a:solidFill>
            <a:srgbClr val="FFFF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0A8ADD4E-3DAF-4F9E-9BFE-BEC07B1D1CDA}"/>
              </a:ext>
            </a:extLst>
          </p:cNvPr>
          <p:cNvGrpSpPr/>
          <p:nvPr userDrawn="1"/>
        </p:nvGrpSpPr>
        <p:grpSpPr>
          <a:xfrm>
            <a:off x="1" y="4495"/>
            <a:ext cx="5829300" cy="1005156"/>
            <a:chOff x="838200" y="365125"/>
            <a:chExt cx="10515599" cy="1325565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2F5635B4-5642-42A1-8CA5-3AA8E14AA18A}"/>
                </a:ext>
              </a:extLst>
            </p:cNvPr>
            <p:cNvSpPr/>
            <p:nvPr userDrawn="1"/>
          </p:nvSpPr>
          <p:spPr>
            <a:xfrm>
              <a:off x="838200" y="365125"/>
              <a:ext cx="10515599" cy="1325565"/>
            </a:xfrm>
            <a:prstGeom prst="rect">
              <a:avLst/>
            </a:prstGeom>
            <a:solidFill>
              <a:srgbClr val="B4B7C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Triangolo rettangolo 8">
              <a:extLst>
                <a:ext uri="{FF2B5EF4-FFF2-40B4-BE49-F238E27FC236}">
                  <a16:creationId xmlns:a16="http://schemas.microsoft.com/office/drawing/2014/main" id="{D0A7B117-E40E-4861-8ED4-F15C688BF034}"/>
                </a:ext>
              </a:extLst>
            </p:cNvPr>
            <p:cNvSpPr/>
            <p:nvPr userDrawn="1"/>
          </p:nvSpPr>
          <p:spPr>
            <a:xfrm rot="5400000">
              <a:off x="5433218" y="-4229891"/>
              <a:ext cx="1325564" cy="10515598"/>
            </a:xfrm>
            <a:prstGeom prst="rtTriangle">
              <a:avLst/>
            </a:prstGeom>
            <a:solidFill>
              <a:srgbClr val="B4B7C4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AF70FD-35D6-4AE6-8ACB-79574B2F04F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-2" y="0"/>
            <a:ext cx="7620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92929"/>
                </a:solidFill>
              </a:defRPr>
            </a:lvl1pPr>
          </a:lstStyle>
          <a:p>
            <a:fld id="{D2B6F3E6-63FC-4F70-8B17-B8212161A30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28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hyperlink" Target="https://jsfiddle.net/4q6xvco5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hyperlink" Target="https://jsfiddle.net/cud68vrL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782963-23B5-4556-8BD7-4B5991350394}"/>
              </a:ext>
            </a:extLst>
          </p:cNvPr>
          <p:cNvSpPr txBox="1"/>
          <p:nvPr/>
        </p:nvSpPr>
        <p:spPr>
          <a:xfrm>
            <a:off x="0" y="0"/>
            <a:ext cx="7547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scrivere in dialetto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100D56D-BAD1-4591-B746-788E356CD49A}"/>
              </a:ext>
            </a:extLst>
          </p:cNvPr>
          <p:cNvSpPr txBox="1"/>
          <p:nvPr/>
        </p:nvSpPr>
        <p:spPr>
          <a:xfrm>
            <a:off x="1509486" y="1117600"/>
            <a:ext cx="921657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JavaScript può essere visto come un dialetto, implementazione di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La versione attuale, definita ES6, si basa sulle direttive di ECMAScript2015 (e sue revisioni);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L’ultima versione, la undicesima è ECMAScript2020;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JavaScript è un linguaggio estremamente dinamico, la cui sintassi è cambiata parecchio nel tempo;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Di seguito alcune delle funzionalità più utilizzate sul progetto.</a:t>
            </a:r>
          </a:p>
        </p:txBody>
      </p:sp>
    </p:spTree>
    <p:extLst>
      <p:ext uri="{BB962C8B-B14F-4D97-AF65-F5344CB8AC3E}">
        <p14:creationId xmlns:p14="http://schemas.microsoft.com/office/powerpoint/2010/main" val="3921578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52F487-71D4-4C66-9EBB-442C455EA993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Scope locali e globali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9E3A7C0-306D-4B80-80E3-1A4380FC3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60" y="1747124"/>
            <a:ext cx="4974621" cy="4676640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CF1BCB4-BE4C-408C-9AF5-6CB2FEABC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01" y="1589361"/>
            <a:ext cx="4972639" cy="4972639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9" name="Picture 2" descr="URL Shortener (ad-free link):Amazon.it:Appstore for Android">
            <a:extLst>
              <a:ext uri="{FF2B5EF4-FFF2-40B4-BE49-F238E27FC236}">
                <a16:creationId xmlns:a16="http://schemas.microsoft.com/office/drawing/2014/main" id="{3435B77D-195A-473E-B273-EAAD3A8CF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167" y="158567"/>
            <a:ext cx="735291" cy="735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592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52F487-71D4-4C66-9EBB-442C455EA993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Chaining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condizionato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A2AB0B3-BC9B-4D60-A0E9-651673F5F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149" y="1336533"/>
            <a:ext cx="4929826" cy="4083879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DF476F7-496E-45F7-852F-3F0196299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73" y="1336533"/>
            <a:ext cx="4313702" cy="5437386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11" name="Picture 2" descr="URL Shortener (ad-free link):Amazon.it:Appstore for Android">
            <a:extLst>
              <a:ext uri="{FF2B5EF4-FFF2-40B4-BE49-F238E27FC236}">
                <a16:creationId xmlns:a16="http://schemas.microsoft.com/office/drawing/2014/main" id="{1123A413-A3C7-4A03-A2D3-96CB8AD8A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167" y="158567"/>
            <a:ext cx="735291" cy="735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47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782963-23B5-4556-8BD7-4B5991350394}"/>
              </a:ext>
            </a:extLst>
          </p:cNvPr>
          <p:cNvSpPr txBox="1"/>
          <p:nvPr/>
        </p:nvSpPr>
        <p:spPr>
          <a:xfrm>
            <a:off x="0" y="0"/>
            <a:ext cx="7547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Funzioni IIFE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252443-0E40-409F-A332-22039D3AF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8960" y="1225484"/>
            <a:ext cx="8920256" cy="5476973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Picture 2" descr="URL Shortener (ad-free link):Amazon.it:Appstore for Android">
            <a:extLst>
              <a:ext uri="{FF2B5EF4-FFF2-40B4-BE49-F238E27FC236}">
                <a16:creationId xmlns:a16="http://schemas.microsoft.com/office/drawing/2014/main" id="{350FE466-6E31-4E6C-919A-DFB7E0137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167" y="158567"/>
            <a:ext cx="735291" cy="735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23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F5153AE-BEC5-4554-922A-8A27C84C3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782" y="1225484"/>
            <a:ext cx="8927823" cy="5476973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782963-23B5-4556-8BD7-4B5991350394}"/>
              </a:ext>
            </a:extLst>
          </p:cNvPr>
          <p:cNvSpPr txBox="1"/>
          <p:nvPr/>
        </p:nvSpPr>
        <p:spPr>
          <a:xfrm>
            <a:off x="0" y="0"/>
            <a:ext cx="7547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Funzioni IIFE</a:t>
            </a:r>
          </a:p>
        </p:txBody>
      </p:sp>
      <p:pic>
        <p:nvPicPr>
          <p:cNvPr id="6" name="Picture 2" descr="URL Shortener (ad-free link):Amazon.it:Appstore for Android">
            <a:extLst>
              <a:ext uri="{FF2B5EF4-FFF2-40B4-BE49-F238E27FC236}">
                <a16:creationId xmlns:a16="http://schemas.microsoft.com/office/drawing/2014/main" id="{FC84F513-DCE1-4D5A-9103-1485C42F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167" y="158567"/>
            <a:ext cx="735291" cy="735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56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77CCDD52-F931-46A6-8045-4EFC03737F1E}"/>
              </a:ext>
            </a:extLst>
          </p:cNvPr>
          <p:cNvSpPr txBox="1"/>
          <p:nvPr/>
        </p:nvSpPr>
        <p:spPr>
          <a:xfrm>
            <a:off x="0" y="0"/>
            <a:ext cx="7547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ReaKTIVE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Primi cenni su REACT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F5399A-BC65-4431-B074-42872FE878C1}"/>
              </a:ext>
            </a:extLst>
          </p:cNvPr>
          <p:cNvSpPr txBox="1"/>
          <p:nvPr/>
        </p:nvSpPr>
        <p:spPr>
          <a:xfrm>
            <a:off x="1509486" y="1117600"/>
            <a:ext cx="921657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è una libreria open-source JavaScript progettata per costure interfacce utente;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È</a:t>
            </a:r>
            <a:r>
              <a:rPr lang="it-IT" sz="2800" dirty="0"/>
              <a:t> 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mantenuta da Facebook e da una community di sviluppatori indipendenti e aziende;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Progettata principalmente per integrare SPA, è implementabile nativamente su dispositivi mobile (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Native);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Nonostante si basi sul pattern VMC,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implementa solamente il rendering e la gestione dello stato applicativo.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2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77CCDD52-F931-46A6-8045-4EFC03737F1E}"/>
              </a:ext>
            </a:extLst>
          </p:cNvPr>
          <p:cNvSpPr txBox="1"/>
          <p:nvPr/>
        </p:nvSpPr>
        <p:spPr>
          <a:xfrm>
            <a:off x="0" y="0"/>
            <a:ext cx="7547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ReaKTIVE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Primi cenni su REACT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F5399A-BC65-4431-B074-42872FE878C1}"/>
              </a:ext>
            </a:extLst>
          </p:cNvPr>
          <p:cNvSpPr txBox="1"/>
          <p:nvPr/>
        </p:nvSpPr>
        <p:spPr>
          <a:xfrm>
            <a:off x="1509486" y="1117600"/>
            <a:ext cx="92165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non manipola direttamente il DOM di una pagina HTML;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Il codice è scritto come se ogni modifica scatenasse il render dell’intera pagina;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cache con la struttura dati in memoria: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calcola le differenze e lancia il re-render solamente dei componenti o dei sottocomponenti che sono stati modificati.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8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3D28F3-25C8-4F43-A62F-77620F2A1462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JSX: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come i prof. Di economia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1DF764-177E-46A5-A2FA-E8CC30F04DAC}"/>
              </a:ext>
            </a:extLst>
          </p:cNvPr>
          <p:cNvSpPr txBox="1"/>
          <p:nvPr/>
        </p:nvSpPr>
        <p:spPr>
          <a:xfrm>
            <a:off x="1509486" y="1117600"/>
            <a:ext cx="921657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JSX (JavaScript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Extension oppure JavaScript XML) è lo standard de facto per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JSX integra logica e visualizzazione in un singolo componente: invece di separare in modo artificiale le tecnologie, si separano le responsabilità in componenti;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JSX NON è eseguibile da un browser, necessita di una compilazione, solitamente ad opera di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Babel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JSX NON è obbligatorio per scrivere componenti in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, ma caldamente consigliato.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2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3D28F3-25C8-4F43-A62F-77620F2A1462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JSX: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come i prof. Di economia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41F4F6F-60FE-4808-A67A-5554060A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17" y="2530829"/>
            <a:ext cx="8377166" cy="1796341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702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3D28F3-25C8-4F43-A62F-77620F2A1462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JSX: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come i prof. Di economia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C079111-F028-46F2-9E5A-8FC5382D4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1465365"/>
            <a:ext cx="7859222" cy="4896533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21274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83B1093-F12A-4B97-82E2-E06B97DB077D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Fondamenti di REACT: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F21885-3267-4AFE-8906-20EEDC8E0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" b="87931" l="221" r="99890">
                        <a14:foregroundMark x1="3197" y1="30172" x2="27894" y2="68966"/>
                        <a14:foregroundMark x1="27894" y1="68966" x2="68798" y2="54310"/>
                        <a14:foregroundMark x1="68798" y1="54310" x2="82249" y2="58621"/>
                        <a14:foregroundMark x1="85888" y1="62069" x2="97133" y2="41379"/>
                        <a14:foregroundMark x1="97133" y1="41379" x2="97464" y2="37931"/>
                        <a14:foregroundMark x1="99449" y1="29310" x2="99890" y2="18103"/>
                        <a14:foregroundMark x1="99559" y1="4310" x2="99008" y2="72414"/>
                        <a14:backgroundMark x1="110" y1="1724" x2="221" y2="1724"/>
                        <a14:backgroundMark x1="221" y1="1724" x2="221" y2="1724"/>
                        <a14:backgroundMark x1="64719" y1="862" x2="66152" y2="862"/>
                        <a14:backgroundMark x1="441" y1="3448" x2="992" y2="2586"/>
                        <a14:backgroundMark x1="662" y1="2586" x2="1323" y2="2586"/>
                        <a14:backgroundMark x1="882" y1="2586" x2="110" y2="862"/>
                        <a14:backgroundMark x1="1985" y1="99138" x2="2426" y2="99138"/>
                      </a14:backgroundRemoval>
                    </a14:imgEffect>
                  </a14:imgLayer>
                </a14:imgProps>
              </a:ext>
            </a:extLst>
          </a:blip>
          <a:srcRect l="2303" t="8089" r="48310" b="6673"/>
          <a:stretch/>
        </p:blipFill>
        <p:spPr>
          <a:xfrm>
            <a:off x="6281927" y="2879040"/>
            <a:ext cx="4926665" cy="1087495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714F011-86FD-4DCA-9EF4-6D895B07AA2E}"/>
              </a:ext>
            </a:extLst>
          </p:cNvPr>
          <p:cNvSpPr txBox="1"/>
          <p:nvPr/>
        </p:nvSpPr>
        <p:spPr>
          <a:xfrm>
            <a:off x="841975" y="1176832"/>
            <a:ext cx="51656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Lo script di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, caricato nel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della pagina HTML espone la classe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ReactDOM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che ha un metodo render;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Il metodo prende in ingresso l’elemento da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renderizzare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e l’elemento dell’HTML su cui effettuare il render;</a:t>
            </a:r>
          </a:p>
          <a:p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68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52F487-71D4-4C66-9EBB-442C455EA993}"/>
              </a:ext>
            </a:extLst>
          </p:cNvPr>
          <p:cNvSpPr txBox="1"/>
          <p:nvPr/>
        </p:nvSpPr>
        <p:spPr>
          <a:xfrm>
            <a:off x="0" y="0"/>
            <a:ext cx="75474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Funzioni lamba dentro a variabili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A875260-98C0-4C3E-9AB1-A47A08FC7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24" y="1459848"/>
            <a:ext cx="4796781" cy="4065565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A7D4286-9DFD-45D3-8D49-75F95A3A2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119" y="1637906"/>
            <a:ext cx="4709157" cy="3709448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1026" name="Picture 2" descr="URL Shortener (ad-free link):Amazon.it:Appstore for Android">
            <a:hlinkClick r:id="rId4"/>
            <a:extLst>
              <a:ext uri="{FF2B5EF4-FFF2-40B4-BE49-F238E27FC236}">
                <a16:creationId xmlns:a16="http://schemas.microsoft.com/office/drawing/2014/main" id="{73550242-20DD-483E-9327-874025182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167" y="158567"/>
            <a:ext cx="735291" cy="735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3101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18C452C-D29D-4C09-84E5-07E11AB0C562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Fondamenti di REACT: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Inizializzare REACT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0318AB-1889-4BAD-969C-9AF61859BC1A}"/>
              </a:ext>
            </a:extLst>
          </p:cNvPr>
          <p:cNvSpPr txBox="1"/>
          <p:nvPr/>
        </p:nvSpPr>
        <p:spPr>
          <a:xfrm>
            <a:off x="1509486" y="1117600"/>
            <a:ext cx="921657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Esistono diverse modalità per inizializzare un nuovo progetto in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Il metodo più veloce è «create-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-app»;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In questo caso è necessario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con NPM installato sul pc;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npx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, esecutore di pacchetti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; genera un progetto completo in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7349ED-9037-4FA3-9C03-A41BDE93C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175" y="4205769"/>
            <a:ext cx="7785649" cy="1421878"/>
          </a:xfrm>
          <a:prstGeom prst="rect">
            <a:avLst/>
          </a:prstGeom>
          <a:ln w="38100">
            <a:solidFill>
              <a:srgbClr val="5F5F5F"/>
            </a:solidFill>
          </a:ln>
        </p:spPr>
      </p:pic>
    </p:spTree>
    <p:extLst>
      <p:ext uri="{BB962C8B-B14F-4D97-AF65-F5344CB8AC3E}">
        <p14:creationId xmlns:p14="http://schemas.microsoft.com/office/powerpoint/2010/main" val="410621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83B1093-F12A-4B97-82E2-E06B97DB077D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Fondamentali di REACT: </a:t>
            </a:r>
            <a:b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Due approcci differenti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2E9E3A8-071C-48B4-8EB6-289726B4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52" y="2826993"/>
            <a:ext cx="4725753" cy="1204013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ECE1926-36C0-42A2-8AAD-BF888B3F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977" y="2666225"/>
            <a:ext cx="4857671" cy="1525550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73563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83B1093-F12A-4B97-82E2-E06B97DB077D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Fondamentali di REACT: </a:t>
            </a:r>
            <a:b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Due approcci differenti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2E9E3A8-071C-48B4-8EB6-289726B4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52" y="2826993"/>
            <a:ext cx="4725753" cy="1204013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D752F6-CB85-4F84-A38F-35FAD3249EF8}"/>
              </a:ext>
            </a:extLst>
          </p:cNvPr>
          <p:cNvSpPr txBox="1"/>
          <p:nvPr/>
        </p:nvSpPr>
        <p:spPr>
          <a:xfrm>
            <a:off x="6191215" y="1204264"/>
            <a:ext cx="516563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Il metodo più semplice di definire un componente è quello di scrivere un componente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Le recenti modifiche alla libreria hanno aumentato l’utilizzo dei componenti funzionali;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Molti componenti recenti su Costa sono funzionali.</a:t>
            </a:r>
          </a:p>
          <a:p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870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83B1093-F12A-4B97-82E2-E06B97DB077D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Fondamentali di REACT: </a:t>
            </a:r>
            <a:b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Due approcci differenti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8870BB2-E210-49FF-84F8-F5C831FD1EE4}"/>
              </a:ext>
            </a:extLst>
          </p:cNvPr>
          <p:cNvSpPr txBox="1"/>
          <p:nvPr/>
        </p:nvSpPr>
        <p:spPr>
          <a:xfrm>
            <a:off x="838926" y="1176831"/>
            <a:ext cx="516563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I progetti più vecchi fanno largo uso delle classi ES6;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Sono stati per lo più il metodo principale per definire i componenti in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I componenti di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Sapient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e i componenti padre di Costa sono principalmente componenti di classe.</a:t>
            </a:r>
          </a:p>
          <a:p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9612CB-D583-4F23-8551-136EAF851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977" y="2666225"/>
            <a:ext cx="4857671" cy="1525550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25846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60F87D-A9C3-451B-85E8-CE52016972A4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Fondamentali di REACT: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e state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ACBA14-AB6F-4643-91B4-EF37767FE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71" y="1743957"/>
            <a:ext cx="5007158" cy="4666269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A9344B-FD35-42A0-904A-82CEFB3E4211}"/>
              </a:ext>
            </a:extLst>
          </p:cNvPr>
          <p:cNvSpPr txBox="1"/>
          <p:nvPr/>
        </p:nvSpPr>
        <p:spPr>
          <a:xfrm>
            <a:off x="841975" y="1195120"/>
            <a:ext cx="516563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) di un componente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sono variabili (di ogni tipo) in input;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I componenti NON devono mai modificare le proprie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Tutti i componenti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si comportano come funzioni pure rispetto alle proprie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35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60F87D-A9C3-451B-85E8-CE52016972A4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Fondamentali di REACT: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e state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A9344B-FD35-42A0-904A-82CEFB3E4211}"/>
              </a:ext>
            </a:extLst>
          </p:cNvPr>
          <p:cNvSpPr txBox="1"/>
          <p:nvPr/>
        </p:nvSpPr>
        <p:spPr>
          <a:xfrm>
            <a:off x="841975" y="1195120"/>
            <a:ext cx="516563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Per rendere dinamico un componente, dobbiamo attingere allo state dei componenti di classe;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Ogni componente di classe può attingere al proprio stato, il cui scope è locale;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A differenza delle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, lo state può essere modificato attraverso il suo setter</a:t>
            </a:r>
          </a:p>
          <a:p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F64F00BF-9B4E-46D3-8F86-ADB5980C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983" y="1386852"/>
            <a:ext cx="4807602" cy="5343132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5512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8C7378A1-CE54-4124-A5D6-0D47E49E2B5F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Componenti di classe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Gestire il ciclo di vita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688F36-2B33-4F88-88A8-B609A06396A5}"/>
              </a:ext>
            </a:extLst>
          </p:cNvPr>
          <p:cNvSpPr txBox="1"/>
          <p:nvPr/>
        </p:nvSpPr>
        <p:spPr>
          <a:xfrm>
            <a:off x="1555206" y="1107103"/>
            <a:ext cx="911584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Per modificare il render di un componente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si possono modificare le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in ingresso oppure il suo state;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Quando possiamo chiedere a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il re-render di un componente in modo tale che la sua UI diventi dinamica?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Oltre agli eventi esposti normalmente dal DOM HTML, i componenti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di classe espongono alcuni metodi utili a cambiare il render durante il ciclo di vita del componente stesso.</a:t>
            </a:r>
          </a:p>
          <a:p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355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60F87D-A9C3-451B-85E8-CE52016972A4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Fondamentali di REACT: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e state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A9344B-FD35-42A0-904A-82CEFB3E4211}"/>
              </a:ext>
            </a:extLst>
          </p:cNvPr>
          <p:cNvSpPr txBox="1"/>
          <p:nvPr/>
        </p:nvSpPr>
        <p:spPr>
          <a:xfrm>
            <a:off x="841975" y="1195120"/>
            <a:ext cx="516563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100" dirty="0">
                <a:latin typeface="Arial" panose="020B0604020202020204" pitchFamily="34" charset="0"/>
                <a:cs typeface="Arial" panose="020B0604020202020204" pitchFamily="34" charset="0"/>
              </a:rPr>
              <a:t>Inizializzazione o </a:t>
            </a:r>
            <a:r>
              <a:rPr lang="it-IT" sz="2100" dirty="0" err="1"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  <a:r>
              <a:rPr lang="it-IT" sz="2100" dirty="0">
                <a:latin typeface="Arial" panose="020B0604020202020204" pitchFamily="34" charset="0"/>
                <a:cs typeface="Arial" panose="020B0604020202020204" pitchFamily="34" charset="0"/>
              </a:rPr>
              <a:t>: viene eseguito il «</a:t>
            </a:r>
            <a:r>
              <a:rPr lang="it-IT" sz="21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it-IT" sz="2100" dirty="0">
                <a:latin typeface="Arial" panose="020B0604020202020204" pitchFamily="34" charset="0"/>
                <a:cs typeface="Arial" panose="020B0604020202020204" pitchFamily="34" charset="0"/>
              </a:rPr>
              <a:t>»;</a:t>
            </a:r>
            <a:br>
              <a:rPr lang="it-IT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100" dirty="0">
                <a:latin typeface="Arial" panose="020B0604020202020204" pitchFamily="34" charset="0"/>
                <a:cs typeface="Arial" panose="020B0604020202020204" pitchFamily="34" charset="0"/>
              </a:rPr>
              <a:t>render: viene eseguito il metodo render;</a:t>
            </a:r>
            <a:br>
              <a:rPr lang="it-IT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100" dirty="0" err="1">
                <a:latin typeface="Arial" panose="020B0604020202020204" pitchFamily="34" charset="0"/>
                <a:cs typeface="Arial" panose="020B0604020202020204" pitchFamily="34" charset="0"/>
              </a:rPr>
              <a:t>componentDidMount</a:t>
            </a:r>
            <a:r>
              <a:rPr lang="it-IT" sz="2100" dirty="0">
                <a:latin typeface="Arial" panose="020B0604020202020204" pitchFamily="34" charset="0"/>
                <a:cs typeface="Arial" panose="020B0604020202020204" pitchFamily="34" charset="0"/>
              </a:rPr>
              <a:t>: metodo chiamato immediatamente dopo il render;</a:t>
            </a:r>
            <a:br>
              <a:rPr lang="it-IT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100" dirty="0" err="1">
                <a:latin typeface="Arial" panose="020B0604020202020204" pitchFamily="34" charset="0"/>
                <a:cs typeface="Arial" panose="020B0604020202020204" pitchFamily="34" charset="0"/>
              </a:rPr>
              <a:t>ComponentDidUpdate</a:t>
            </a:r>
            <a:r>
              <a:rPr lang="it-IT" sz="2100" dirty="0">
                <a:latin typeface="Arial" panose="020B0604020202020204" pitchFamily="34" charset="0"/>
                <a:cs typeface="Arial" panose="020B0604020202020204" pitchFamily="34" charset="0"/>
              </a:rPr>
              <a:t>: cambiato se viene rilevata una variazione nel componente (es. cambio di </a:t>
            </a:r>
            <a:r>
              <a:rPr lang="it-IT" sz="2100" dirty="0" err="1"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it-IT" sz="2100" dirty="0">
                <a:latin typeface="Arial" panose="020B0604020202020204" pitchFamily="34" charset="0"/>
                <a:cs typeface="Arial" panose="020B0604020202020204" pitchFamily="34" charset="0"/>
              </a:rPr>
              <a:t> in input o cambio di state)</a:t>
            </a:r>
            <a:br>
              <a:rPr lang="it-IT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100" dirty="0" err="1">
                <a:latin typeface="Arial" panose="020B0604020202020204" pitchFamily="34" charset="0"/>
                <a:cs typeface="Arial" panose="020B0604020202020204" pitchFamily="34" charset="0"/>
              </a:rPr>
              <a:t>componentWillUnmount</a:t>
            </a:r>
            <a:r>
              <a:rPr lang="it-IT" sz="2100" dirty="0">
                <a:latin typeface="Arial" panose="020B0604020202020204" pitchFamily="34" charset="0"/>
                <a:cs typeface="Arial" panose="020B0604020202020204" pitchFamily="34" charset="0"/>
              </a:rPr>
              <a:t>: invocato prima della distruzione di un componente</a:t>
            </a:r>
          </a:p>
          <a:p>
            <a:br>
              <a:rPr lang="it-IT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4C71280-9E3F-4771-97EB-ECAFA8EDC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98" y="1272617"/>
            <a:ext cx="4220371" cy="5396847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48719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2A036C4-070C-4723-8266-BD2476FBC443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Fondamentali di REACT: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Alcune precisazioni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CA619DA-5534-409C-AB9F-3852BA9DAD9C}"/>
              </a:ext>
            </a:extLst>
          </p:cNvPr>
          <p:cNvSpPr txBox="1"/>
          <p:nvPr/>
        </p:nvSpPr>
        <p:spPr>
          <a:xfrm>
            <a:off x="1555206" y="1107103"/>
            <a:ext cx="91158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Non modificare lo stato direttamente: se non si utilizza il metodo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(), il componente non esegue il re-render;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Gli aggiornamenti di stato vengono applicati tramite merge: quando viene chiamato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effettua automaticamente il merge dell’oggetto che viene fornito allo state corrente;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068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60F87D-A9C3-451B-85E8-CE52016972A4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Fondamentali di REACT: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e state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7740B2-1A9B-4145-89E9-85BE6575FCCF}"/>
              </a:ext>
            </a:extLst>
          </p:cNvPr>
          <p:cNvSpPr txBox="1"/>
          <p:nvPr/>
        </p:nvSpPr>
        <p:spPr>
          <a:xfrm>
            <a:off x="6184393" y="1192376"/>
            <a:ext cx="5165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Sì: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BEE41DD-4AEF-4FD4-B068-665E48367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009" y="3861596"/>
            <a:ext cx="4085556" cy="695622"/>
          </a:xfrm>
          <a:prstGeom prst="rect">
            <a:avLst/>
          </a:prstGeom>
          <a:ln w="38100">
            <a:solidFill>
              <a:srgbClr val="5F5F5F"/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649700F-E0E0-49D8-812A-E4F555597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009" y="4832232"/>
            <a:ext cx="4085556" cy="1199137"/>
          </a:xfrm>
          <a:prstGeom prst="rect">
            <a:avLst/>
          </a:prstGeom>
          <a:ln w="38100">
            <a:solidFill>
              <a:srgbClr val="5F5F5F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D19EAA5-0015-4DA0-88DB-F050966DE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847" y="1820326"/>
            <a:ext cx="4086215" cy="942255"/>
          </a:xfrm>
          <a:prstGeom prst="rect">
            <a:avLst/>
          </a:prstGeom>
          <a:ln w="38100">
            <a:solidFill>
              <a:srgbClr val="5F5F5F"/>
            </a:solidFill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91FBF8C-0088-4CFA-98D2-5B084F25B14D}"/>
              </a:ext>
            </a:extLst>
          </p:cNvPr>
          <p:cNvSpPr txBox="1"/>
          <p:nvPr/>
        </p:nvSpPr>
        <p:spPr>
          <a:xfrm>
            <a:off x="841975" y="1192376"/>
            <a:ext cx="5165632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>
                <a:latin typeface="Arial" panose="020B0604020202020204" pitchFamily="34" charset="0"/>
                <a:cs typeface="Arial" panose="020B0604020202020204" pitchFamily="34" charset="0"/>
              </a:rPr>
              <a:t>Le strategie per migliorare le performance di </a:t>
            </a:r>
            <a:r>
              <a:rPr lang="it-IT" sz="26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it-IT" sz="2600" dirty="0">
                <a:latin typeface="Arial" panose="020B0604020202020204" pitchFamily="34" charset="0"/>
                <a:cs typeface="Arial" panose="020B0604020202020204" pitchFamily="34" charset="0"/>
              </a:rPr>
              <a:t> potrebbero accorpare più </a:t>
            </a:r>
            <a:r>
              <a:rPr lang="it-IT" sz="2600" dirty="0" err="1"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it-IT" sz="2600" dirty="0">
                <a:latin typeface="Arial" panose="020B0604020202020204" pitchFamily="34" charset="0"/>
                <a:cs typeface="Arial" panose="020B0604020202020204" pitchFamily="34" charset="0"/>
              </a:rPr>
              <a:t>(). Non abbiamo controllo su questa «black box». </a:t>
            </a:r>
            <a:r>
              <a:rPr lang="it-IT" sz="2600" dirty="0" err="1"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it-IT" sz="2600" dirty="0">
                <a:latin typeface="Arial" panose="020B0604020202020204" pitchFamily="34" charset="0"/>
                <a:cs typeface="Arial" panose="020B0604020202020204" pitchFamily="34" charset="0"/>
              </a:rPr>
              <a:t>() va considerata come funzione asincrona;</a:t>
            </a:r>
            <a:br>
              <a:rPr lang="it-IT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>
                <a:latin typeface="Arial" panose="020B0604020202020204" pitchFamily="34" charset="0"/>
                <a:cs typeface="Arial" panose="020B0604020202020204" pitchFamily="34" charset="0"/>
              </a:rPr>
              <a:t>Non ci si dovrebbe basare su </a:t>
            </a:r>
            <a:r>
              <a:rPr lang="it-IT" sz="2600" dirty="0" err="1"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it-IT" sz="2600" dirty="0">
                <a:latin typeface="Arial" panose="020B0604020202020204" pitchFamily="34" charset="0"/>
                <a:cs typeface="Arial" panose="020B0604020202020204" pitchFamily="34" charset="0"/>
              </a:rPr>
              <a:t> e state per aggiornare lo stato. Per poterlo fare è necessario passare a </a:t>
            </a:r>
            <a:r>
              <a:rPr lang="it-IT" sz="2600" dirty="0" err="1"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it-IT" sz="2600" dirty="0">
                <a:latin typeface="Arial" panose="020B0604020202020204" pitchFamily="34" charset="0"/>
                <a:cs typeface="Arial" panose="020B0604020202020204" pitchFamily="34" charset="0"/>
              </a:rPr>
              <a:t>() una funzione di </a:t>
            </a:r>
            <a:r>
              <a:rPr lang="it-IT" sz="2600" dirty="0" err="1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it-IT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6680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52F487-71D4-4C66-9EBB-442C455EA993}"/>
              </a:ext>
            </a:extLst>
          </p:cNvPr>
          <p:cNvSpPr txBox="1"/>
          <p:nvPr/>
        </p:nvSpPr>
        <p:spPr>
          <a:xfrm>
            <a:off x="0" y="0"/>
            <a:ext cx="7547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Parametri di default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5D31D52-0DE0-4044-979E-7DD4F3F2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85" y="1726909"/>
            <a:ext cx="4902549" cy="3404182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981DAAA-526A-4275-83D0-B9196A653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968" y="2952781"/>
            <a:ext cx="4902547" cy="952437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13" name="Picture 2" descr="URL Shortener (ad-free link):Amazon.it:Appstore for Android">
            <a:hlinkClick r:id="rId4"/>
            <a:extLst>
              <a:ext uri="{FF2B5EF4-FFF2-40B4-BE49-F238E27FC236}">
                <a16:creationId xmlns:a16="http://schemas.microsoft.com/office/drawing/2014/main" id="{770A6715-BE8C-4030-8CF6-601587AC4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167" y="158567"/>
            <a:ext cx="735291" cy="735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394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2A036C4-070C-4723-8266-BD2476FBC443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Fondamentali di REACT: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Alcune precisazioni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CA619DA-5534-409C-AB9F-3852BA9DAD9C}"/>
              </a:ext>
            </a:extLst>
          </p:cNvPr>
          <p:cNvSpPr txBox="1"/>
          <p:nvPr/>
        </p:nvSpPr>
        <p:spPr>
          <a:xfrm>
            <a:off x="1555206" y="1107103"/>
            <a:ext cx="91158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it-IT" sz="2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dati fluiscono verso il basso: </a:t>
            </a:r>
          </a:p>
          <a:p>
            <a:pPr marL="740664" lvl="1" indent="-283464">
              <a:buSzPts val="2800"/>
              <a:buFont typeface="Arial" panose="020B0604020202020204" pitchFamily="34" charset="0"/>
              <a:buChar char="•"/>
            </a:pPr>
            <a:r>
              <a:rPr lang="it-IT" sz="2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nessun componente </a:t>
            </a:r>
            <a:r>
              <a:rPr lang="it-IT" sz="2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React</a:t>
            </a:r>
            <a:r>
              <a:rPr lang="it-IT" sz="2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DEVE preoccuparsi se un altro componente è «</a:t>
            </a:r>
            <a:r>
              <a:rPr lang="it-IT" sz="2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stateful</a:t>
            </a:r>
            <a:r>
              <a:rPr lang="it-IT" sz="2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» o «</a:t>
            </a:r>
            <a:r>
              <a:rPr lang="it-IT" sz="2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stateless</a:t>
            </a:r>
            <a:r>
              <a:rPr lang="it-IT" sz="2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». Perciò lo state è LOCALE;</a:t>
            </a:r>
            <a:endParaRPr lang="it-IT" sz="2400" kern="120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0664" lvl="1" indent="-283464"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0664" lvl="1" indent="-283464">
              <a:buSzPts val="2800"/>
              <a:buFont typeface="Arial" panose="020B0604020202020204" pitchFamily="34" charset="0"/>
              <a:buChar char="•"/>
            </a:pPr>
            <a:r>
              <a:rPr lang="it-IT" sz="24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 componente pu</a:t>
            </a:r>
            <a:r>
              <a:rPr lang="it-IT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ò passare il suo stato ai componenti figli come </a:t>
            </a:r>
            <a:r>
              <a:rPr lang="it-IT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it-IT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il componente figlio non saprà se quella </a:t>
            </a:r>
            <a:r>
              <a:rPr lang="it-IT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it-IT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arriva da uno state, se è schiantata a codice o se è una </a:t>
            </a:r>
            <a:r>
              <a:rPr lang="it-IT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it-IT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stessa del padre;</a:t>
            </a:r>
          </a:p>
          <a:p>
            <a:pPr marL="740664" lvl="1" indent="-283464">
              <a:buSzPts val="2800"/>
              <a:buFont typeface="Arial" panose="020B0604020202020204" pitchFamily="34" charset="0"/>
              <a:buChar char="•"/>
            </a:pPr>
            <a:endParaRPr lang="it-IT" sz="2400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0664" lvl="1" indent="-283464"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Questo flusso «top-down» permette di modificare solamente i componenti «più in basso» nell’albero gerarchico.</a:t>
            </a:r>
            <a:endParaRPr lang="it-IT" sz="2400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16E27AD-9DC6-4464-AC4E-B039E6B3C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272" y="5631418"/>
            <a:ext cx="6345456" cy="1075057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814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60F87D-A9C3-451B-85E8-CE52016972A4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Fondamentali di REACT: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Agganciare gli eventi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A9344B-FD35-42A0-904A-82CEFB3E4211}"/>
              </a:ext>
            </a:extLst>
          </p:cNvPr>
          <p:cNvSpPr txBox="1"/>
          <p:nvPr/>
        </p:nvSpPr>
        <p:spPr>
          <a:xfrm>
            <a:off x="841975" y="1195120"/>
            <a:ext cx="516563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Per quanto riguarda gli eventi, la gestione è molto simile a quella del DOM, ma presenta alcune differenze sintattiche: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Gli eventi sono dichiarati in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camelCase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(non in minuscolo);</a:t>
            </a:r>
            <a:b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IN JSX il gestore di eventi viene passato come funzione, non come stringa;</a:t>
            </a:r>
            <a:b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Il comportamento di default va esplicitamente inibito;</a:t>
            </a:r>
            <a:b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Il parametro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synthetic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event aderisce alle specifiche W3C</a:t>
            </a:r>
            <a:b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3478122-DFE2-489D-BAB5-0A3597689DB9}"/>
              </a:ext>
            </a:extLst>
          </p:cNvPr>
          <p:cNvSpPr txBox="1"/>
          <p:nvPr/>
        </p:nvSpPr>
        <p:spPr>
          <a:xfrm>
            <a:off x="6184393" y="1195119"/>
            <a:ext cx="51656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HTML: </a:t>
            </a:r>
            <a:b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JSX:</a:t>
            </a:r>
            <a:b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9967A19-3579-4944-8C03-A57137A9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429" y="1323438"/>
            <a:ext cx="3441384" cy="1051534"/>
          </a:xfrm>
          <a:prstGeom prst="rect">
            <a:avLst/>
          </a:prstGeom>
          <a:ln w="38100">
            <a:solidFill>
              <a:srgbClr val="5F5F5F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EE4E653-E23E-4B73-A729-96851E1CE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429" y="3573845"/>
            <a:ext cx="3441384" cy="1099149"/>
          </a:xfrm>
          <a:prstGeom prst="rect">
            <a:avLst/>
          </a:prstGeom>
          <a:ln w="38100">
            <a:solidFill>
              <a:srgbClr val="5F5F5F"/>
            </a:solidFill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9871A16-1ED6-43F7-96E6-C7338AF81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896" y="2562404"/>
            <a:ext cx="4638628" cy="682666"/>
          </a:xfrm>
          <a:prstGeom prst="rect">
            <a:avLst/>
          </a:prstGeom>
          <a:ln w="38100">
            <a:solidFill>
              <a:srgbClr val="5F5F5F"/>
            </a:solidFill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F28C693-25A2-4E07-85E4-76367EA5C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896" y="4860426"/>
            <a:ext cx="2844739" cy="1908970"/>
          </a:xfrm>
          <a:prstGeom prst="rect">
            <a:avLst/>
          </a:prstGeom>
          <a:ln w="38100">
            <a:solidFill>
              <a:srgbClr val="5F5F5F"/>
            </a:solidFill>
          </a:ln>
        </p:spPr>
      </p:pic>
    </p:spTree>
    <p:extLst>
      <p:ext uri="{BB962C8B-B14F-4D97-AF65-F5344CB8AC3E}">
        <p14:creationId xmlns:p14="http://schemas.microsoft.com/office/powerpoint/2010/main" val="774228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60F87D-A9C3-451B-85E8-CE52016972A4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Fondamentali di REACT: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Una precisazione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A9344B-FD35-42A0-904A-82CEFB3E4211}"/>
              </a:ext>
            </a:extLst>
          </p:cNvPr>
          <p:cNvSpPr txBox="1"/>
          <p:nvPr/>
        </p:nvSpPr>
        <p:spPr>
          <a:xfrm>
            <a:off x="841975" y="1195120"/>
            <a:ext cx="51656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E’ importante tenere conto del valore di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nelle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JSX quando si cerca di accedere a metodi, proprietà e state del componente;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Esistono due strategie principali: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Agganciare o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bindare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ai vari metodi agganciati ai gestori di eventi;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usare una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arrow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Questo non è un comportamento specifico di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, ma è parte del funzionamento delle funzioni in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C4AB42C-EDF8-406E-A247-EBF9AA4C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088" y="1322618"/>
            <a:ext cx="4851353" cy="4026622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29762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60F87D-A9C3-451B-85E8-CE52016972A4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Fondamentali di REACT: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Una precisazione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A9344B-FD35-42A0-904A-82CEFB3E4211}"/>
              </a:ext>
            </a:extLst>
          </p:cNvPr>
          <p:cNvSpPr txBox="1"/>
          <p:nvPr/>
        </p:nvSpPr>
        <p:spPr>
          <a:xfrm>
            <a:off x="841975" y="1195120"/>
            <a:ext cx="51656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E’ importante tenere conto del valore di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nelle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JSX quando si cerca di accedere a metodi, proprietà e state del componente;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Esistono due strategie principali: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Agganciare o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bindare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ai vari metodi agganciati ai gestori di eventi;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usare una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arrow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Questo non è un comportamento specifico di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, ma è parte del funzionamento delle funzioni in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5A4358A-F8D3-46CD-9EDB-66DB5ED7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159" y="1547407"/>
            <a:ext cx="4891561" cy="2229066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EED0ABF-FAE4-478F-9510-85F9F9F66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159" y="4389174"/>
            <a:ext cx="4891561" cy="1842838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8898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787AEB5-5C9D-46AD-BF3B-FE7BF1B1D389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Componenti funzionali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Gli hooks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13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787AEB5-5C9D-46AD-BF3B-FE7BF1B1D389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Lifting state UP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 complessità del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09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787AEB5-5C9D-46AD-BF3B-FE7BF1B1D389}"/>
              </a:ext>
            </a:extLst>
          </p:cNvPr>
          <p:cNvSpPr txBox="1"/>
          <p:nvPr/>
        </p:nvSpPr>
        <p:spPr>
          <a:xfrm>
            <a:off x="0" y="0"/>
            <a:ext cx="75474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SIDE EFFECT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Governare gli effetti collaterali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9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52F487-71D4-4C66-9EBB-442C455EA993}"/>
              </a:ext>
            </a:extLst>
          </p:cNvPr>
          <p:cNvSpPr txBox="1"/>
          <p:nvPr/>
        </p:nvSpPr>
        <p:spPr>
          <a:xfrm>
            <a:off x="0" y="0"/>
            <a:ext cx="7547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Stringhe template e `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DC62895-CDAA-4B43-8460-FC1F11B7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23" y="3149642"/>
            <a:ext cx="4941359" cy="558715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2C78588-9B48-465F-8541-699296A31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419" y="2523765"/>
            <a:ext cx="4941357" cy="1960390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13" name="Picture 2" descr="URL Shortener (ad-free link):Amazon.it:Appstore for Android">
            <a:extLst>
              <a:ext uri="{FF2B5EF4-FFF2-40B4-BE49-F238E27FC236}">
                <a16:creationId xmlns:a16="http://schemas.microsoft.com/office/drawing/2014/main" id="{0C85DD84-F5EC-4CBA-AF89-965E5AB88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167" y="158567"/>
            <a:ext cx="735291" cy="735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80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52F487-71D4-4C66-9EBB-442C455EA993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Assegnamenti destrutturati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B637A13-CB46-4677-8446-38572B874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63" y="2030221"/>
            <a:ext cx="4937593" cy="3022545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31ADA50-6566-4B30-A206-3F9C2026C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346" y="2030221"/>
            <a:ext cx="4965301" cy="3107387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15" name="Picture 2" descr="URL Shortener (ad-free link):Amazon.it:Appstore for Android">
            <a:extLst>
              <a:ext uri="{FF2B5EF4-FFF2-40B4-BE49-F238E27FC236}">
                <a16:creationId xmlns:a16="http://schemas.microsoft.com/office/drawing/2014/main" id="{F8B9A911-7F0F-4557-ACD9-A61D902A9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167" y="158567"/>
            <a:ext cx="735291" cy="735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480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D7ED568-F875-4E46-B893-6ED70A300945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Assegnamenti semplificati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A5C002D-FE30-4D27-B1C6-B03D127BC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45" y="2005476"/>
            <a:ext cx="4886420" cy="2847047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5A375B0-8D74-426F-AB92-C70C26D88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936" y="1564228"/>
            <a:ext cx="4799119" cy="5033222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11" name="Picture 2" descr="URL Shortener (ad-free link):Amazon.it:Appstore for Android">
            <a:extLst>
              <a:ext uri="{FF2B5EF4-FFF2-40B4-BE49-F238E27FC236}">
                <a16:creationId xmlns:a16="http://schemas.microsoft.com/office/drawing/2014/main" id="{1F71905F-4AAC-4236-9959-6EA30E437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167" y="158567"/>
            <a:ext cx="735291" cy="735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21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52F487-71D4-4C66-9EBB-442C455EA993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Export e import di moduli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98A01B2-BF55-4562-9369-DD8AB9E8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42" y="2304335"/>
            <a:ext cx="4982149" cy="2041422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8EBDA22-3268-48FE-84F5-C53FAF828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111" y="2304334"/>
            <a:ext cx="4986988" cy="2390213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9" name="Picture 2" descr="URL Shortener (ad-free link):Amazon.it:Appstore for Android">
            <a:extLst>
              <a:ext uri="{FF2B5EF4-FFF2-40B4-BE49-F238E27FC236}">
                <a16:creationId xmlns:a16="http://schemas.microsoft.com/office/drawing/2014/main" id="{F8B5350A-F432-4486-9E51-001D03ADE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167" y="158567"/>
            <a:ext cx="735291" cy="735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008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52F487-71D4-4C66-9EBB-442C455EA993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Finte classi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CC67F6D-6877-49B2-94F1-A989D5EC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99" y="2195340"/>
            <a:ext cx="4984713" cy="2526498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EAABC66-0427-4514-9E09-4A68BE254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884" y="1360527"/>
            <a:ext cx="4020067" cy="5497473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11" name="Picture 2" descr="URL Shortener (ad-free link):Amazon.it:Appstore for Android">
            <a:extLst>
              <a:ext uri="{FF2B5EF4-FFF2-40B4-BE49-F238E27FC236}">
                <a16:creationId xmlns:a16="http://schemas.microsoft.com/office/drawing/2014/main" id="{E12D4BCE-C872-443F-83A0-9AC965ABA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167" y="158567"/>
            <a:ext cx="735291" cy="735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031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52F487-71D4-4C66-9EBB-442C455EA993}"/>
              </a:ext>
            </a:extLst>
          </p:cNvPr>
          <p:cNvSpPr txBox="1"/>
          <p:nvPr/>
        </p:nvSpPr>
        <p:spPr>
          <a:xfrm>
            <a:off x="0" y="0"/>
            <a:ext cx="754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JavaScript: </a:t>
            </a:r>
            <a:b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Ereditarietà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853DC44-B594-483A-A91E-6CC09B2C2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69" y="2130336"/>
            <a:ext cx="4969694" cy="2978992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B7A7111-3026-453B-8A53-D03EB11D7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39" y="1869549"/>
            <a:ext cx="4967050" cy="3334047"/>
          </a:xfrm>
          <a:prstGeom prst="rect">
            <a:avLst/>
          </a:prstGeom>
          <a:ln w="38100">
            <a:solidFill>
              <a:srgbClr val="5F5F5F"/>
            </a:solidFill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9" name="Picture 2" descr="URL Shortener (ad-free link):Amazon.it:Appstore for Android">
            <a:extLst>
              <a:ext uri="{FF2B5EF4-FFF2-40B4-BE49-F238E27FC236}">
                <a16:creationId xmlns:a16="http://schemas.microsoft.com/office/drawing/2014/main" id="{2644B9E0-A97A-4CAE-885C-DA46EE244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167" y="158567"/>
            <a:ext cx="735291" cy="735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044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Lucid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</TotalTime>
  <Words>1355</Words>
  <Application>Microsoft Office PowerPoint</Application>
  <PresentationFormat>Widescreen</PresentationFormat>
  <Paragraphs>140</Paragraphs>
  <Slides>36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Thomas Bellardone</dc:creator>
  <cp:lastModifiedBy>Thomas Bellardone</cp:lastModifiedBy>
  <cp:revision>3</cp:revision>
  <dcterms:created xsi:type="dcterms:W3CDTF">2021-10-28T12:57:13Z</dcterms:created>
  <dcterms:modified xsi:type="dcterms:W3CDTF">2021-11-03T17:08:59Z</dcterms:modified>
</cp:coreProperties>
</file>