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35"/>
    <p:restoredTop sz="94795"/>
  </p:normalViewPr>
  <p:slideViewPr>
    <p:cSldViewPr snapToGrid="0">
      <p:cViewPr>
        <p:scale>
          <a:sx n="72" d="100"/>
          <a:sy n="72" d="100"/>
        </p:scale>
        <p:origin x="432"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4/12/25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4/12/25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4/12/25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4/12/25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4/12/25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4/12/25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4/12/25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4/12/25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4/12/25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4/12/25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4/12/25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4/12/25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D6B3-9A46-CB22-DC8B-5B5E758F4CE7}"/>
              </a:ext>
            </a:extLst>
          </p:cNvPr>
          <p:cNvSpPr>
            <a:spLocks noGrp="1"/>
          </p:cNvSpPr>
          <p:nvPr>
            <p:ph type="ctrTitle"/>
          </p:nvPr>
        </p:nvSpPr>
        <p:spPr/>
        <p:txBody>
          <a:bodyPr>
            <a:normAutofit fontScale="90000"/>
          </a:bodyPr>
          <a:lstStyle/>
          <a:p>
            <a:r>
              <a:rPr lang="en-US" dirty="0"/>
              <a:t>Theta Tau Firebase Site Code Review</a:t>
            </a:r>
          </a:p>
        </p:txBody>
      </p:sp>
      <p:sp>
        <p:nvSpPr>
          <p:cNvPr id="3" name="Subtitle 2">
            <a:extLst>
              <a:ext uri="{FF2B5EF4-FFF2-40B4-BE49-F238E27FC236}">
                <a16:creationId xmlns:a16="http://schemas.microsoft.com/office/drawing/2014/main" id="{CCF55730-77F4-D00E-45E0-0D0E5E89140A}"/>
              </a:ext>
            </a:extLst>
          </p:cNvPr>
          <p:cNvSpPr>
            <a:spLocks noGrp="1"/>
          </p:cNvSpPr>
          <p:nvPr>
            <p:ph type="subTitle" idx="1"/>
          </p:nvPr>
        </p:nvSpPr>
        <p:spPr/>
        <p:txBody>
          <a:bodyPr/>
          <a:lstStyle/>
          <a:p>
            <a:r>
              <a:rPr lang="en-US" dirty="0"/>
              <a:t>Slides By: Alec Byrd &amp; Keigan </a:t>
            </a:r>
            <a:r>
              <a:rPr lang="en-US" dirty="0" err="1"/>
              <a:t>Godlaski</a:t>
            </a:r>
            <a:endParaRPr lang="en-US" dirty="0"/>
          </a:p>
        </p:txBody>
      </p:sp>
    </p:spTree>
    <p:extLst>
      <p:ext uri="{BB962C8B-B14F-4D97-AF65-F5344CB8AC3E}">
        <p14:creationId xmlns:p14="http://schemas.microsoft.com/office/powerpoint/2010/main" val="284190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930D-AC8E-E312-63E4-85252A031B04}"/>
              </a:ext>
            </a:extLst>
          </p:cNvPr>
          <p:cNvSpPr>
            <a:spLocks noGrp="1"/>
          </p:cNvSpPr>
          <p:nvPr>
            <p:ph type="title"/>
          </p:nvPr>
        </p:nvSpPr>
        <p:spPr/>
        <p:txBody>
          <a:bodyPr/>
          <a:lstStyle/>
          <a:p>
            <a:r>
              <a:rPr lang="en-US" dirty="0" err="1"/>
              <a:t>Javascript</a:t>
            </a:r>
            <a:r>
              <a:rPr lang="en-US" dirty="0"/>
              <a:t>/Typescript Architecture</a:t>
            </a:r>
          </a:p>
        </p:txBody>
      </p:sp>
      <p:sp>
        <p:nvSpPr>
          <p:cNvPr id="3" name="Content Placeholder 2">
            <a:extLst>
              <a:ext uri="{FF2B5EF4-FFF2-40B4-BE49-F238E27FC236}">
                <a16:creationId xmlns:a16="http://schemas.microsoft.com/office/drawing/2014/main" id="{05CF7281-7D63-BA72-FDC3-3BADC816E256}"/>
              </a:ext>
            </a:extLst>
          </p:cNvPr>
          <p:cNvSpPr>
            <a:spLocks noGrp="1"/>
          </p:cNvSpPr>
          <p:nvPr>
            <p:ph idx="1"/>
          </p:nvPr>
        </p:nvSpPr>
        <p:spPr/>
        <p:txBody>
          <a:bodyPr>
            <a:normAutofit/>
          </a:bodyPr>
          <a:lstStyle/>
          <a:p>
            <a:r>
              <a:rPr lang="en-US" dirty="0"/>
              <a:t>Located in public/assets/</a:t>
            </a:r>
            <a:r>
              <a:rPr lang="en-US" dirty="0" err="1"/>
              <a:t>js</a:t>
            </a:r>
            <a:r>
              <a:rPr lang="en-US" dirty="0"/>
              <a:t> and </a:t>
            </a:r>
            <a:r>
              <a:rPr lang="en-US" dirty="0" err="1"/>
              <a:t>ts</a:t>
            </a:r>
            <a:endParaRPr lang="en-US" dirty="0"/>
          </a:p>
          <a:p>
            <a:r>
              <a:rPr lang="en-US" dirty="0"/>
              <a:t>TS compiles to </a:t>
            </a:r>
            <a:r>
              <a:rPr lang="en-US" dirty="0" err="1"/>
              <a:t>js</a:t>
            </a:r>
            <a:r>
              <a:rPr lang="en-US" dirty="0"/>
              <a:t>.  </a:t>
            </a:r>
          </a:p>
          <a:p>
            <a:pPr lvl="1"/>
            <a:r>
              <a:rPr lang="en-US" dirty="0" err="1"/>
              <a:t>npm</a:t>
            </a:r>
            <a:r>
              <a:rPr lang="en-US" dirty="0"/>
              <a:t> build </a:t>
            </a:r>
            <a:r>
              <a:rPr lang="en-US" dirty="0" err="1"/>
              <a:t>tsc</a:t>
            </a:r>
            <a:endParaRPr lang="en-US" dirty="0"/>
          </a:p>
          <a:p>
            <a:r>
              <a:rPr lang="en-US" dirty="0"/>
              <a:t>TS is new; can be helpful for insuring datatypes and preventing weird crashing</a:t>
            </a:r>
          </a:p>
          <a:p>
            <a:r>
              <a:rPr lang="en-US" dirty="0"/>
              <a:t>Many files depend on public/config/</a:t>
            </a:r>
            <a:r>
              <a:rPr lang="en-US" dirty="0" err="1"/>
              <a:t>firebaseConfig.js</a:t>
            </a:r>
            <a:endParaRPr lang="en-US" dirty="0"/>
          </a:p>
          <a:p>
            <a:r>
              <a:rPr lang="en-US" dirty="0"/>
              <a:t>If you need to use firebase, import the </a:t>
            </a:r>
            <a:r>
              <a:rPr lang="en-US" dirty="0" err="1"/>
              <a:t>firebaseApp</a:t>
            </a:r>
            <a:r>
              <a:rPr lang="en-US" dirty="0"/>
              <a:t>, auth, or </a:t>
            </a:r>
            <a:r>
              <a:rPr lang="en-US" dirty="0" err="1"/>
              <a:t>db</a:t>
            </a:r>
            <a:r>
              <a:rPr lang="en-US" dirty="0"/>
              <a:t> from there to use a central implementation</a:t>
            </a:r>
          </a:p>
        </p:txBody>
      </p:sp>
    </p:spTree>
    <p:extLst>
      <p:ext uri="{BB962C8B-B14F-4D97-AF65-F5344CB8AC3E}">
        <p14:creationId xmlns:p14="http://schemas.microsoft.com/office/powerpoint/2010/main" val="200113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DCFF6-28A3-13AE-5AAE-C2C1C278E487}"/>
              </a:ext>
            </a:extLst>
          </p:cNvPr>
          <p:cNvSpPr>
            <a:spLocks noGrp="1"/>
          </p:cNvSpPr>
          <p:nvPr>
            <p:ph type="title"/>
          </p:nvPr>
        </p:nvSpPr>
        <p:spPr/>
        <p:txBody>
          <a:bodyPr/>
          <a:lstStyle/>
          <a:p>
            <a:r>
              <a:rPr lang="en-US" dirty="0"/>
              <a:t>CSS</a:t>
            </a:r>
          </a:p>
        </p:txBody>
      </p:sp>
      <p:sp>
        <p:nvSpPr>
          <p:cNvPr id="3" name="Content Placeholder 2">
            <a:extLst>
              <a:ext uri="{FF2B5EF4-FFF2-40B4-BE49-F238E27FC236}">
                <a16:creationId xmlns:a16="http://schemas.microsoft.com/office/drawing/2014/main" id="{1D73B01E-0D6B-0841-3C9E-76EA062D6B89}"/>
              </a:ext>
            </a:extLst>
          </p:cNvPr>
          <p:cNvSpPr>
            <a:spLocks noGrp="1"/>
          </p:cNvSpPr>
          <p:nvPr>
            <p:ph idx="1"/>
          </p:nvPr>
        </p:nvSpPr>
        <p:spPr/>
        <p:txBody>
          <a:bodyPr/>
          <a:lstStyle/>
          <a:p>
            <a:r>
              <a:rPr lang="en-US" dirty="0"/>
              <a:t>This is just </a:t>
            </a:r>
            <a:r>
              <a:rPr lang="en-US" dirty="0" err="1"/>
              <a:t>css</a:t>
            </a:r>
            <a:endParaRPr lang="en-US" dirty="0"/>
          </a:p>
          <a:p>
            <a:r>
              <a:rPr lang="en-US" dirty="0"/>
              <a:t>It is a pain to write IMO</a:t>
            </a:r>
          </a:p>
          <a:p>
            <a:r>
              <a:rPr lang="en-US" dirty="0"/>
              <a:t>Learning @media queries or good practices to build good sites with bootstrap is going to be very helpful</a:t>
            </a:r>
          </a:p>
          <a:p>
            <a:r>
              <a:rPr lang="en-US" dirty="0"/>
              <a:t>Look around at how images coded currently. It can be very helpful to load pages quicker using .</a:t>
            </a:r>
            <a:r>
              <a:rPr lang="en-US" dirty="0" err="1"/>
              <a:t>webp</a:t>
            </a:r>
            <a:r>
              <a:rPr lang="en-US" dirty="0"/>
              <a:t> files. </a:t>
            </a:r>
          </a:p>
          <a:p>
            <a:pPr lvl="1"/>
            <a:r>
              <a:rPr lang="en-US" dirty="0"/>
              <a:t>On mac to mac these you can use</a:t>
            </a:r>
          </a:p>
          <a:p>
            <a:pPr lvl="1"/>
            <a:r>
              <a:rPr lang="en-US" dirty="0" err="1"/>
              <a:t>cwebp</a:t>
            </a:r>
            <a:r>
              <a:rPr lang="en-US" dirty="0"/>
              <a:t> [</a:t>
            </a:r>
            <a:r>
              <a:rPr lang="en-US" dirty="0" err="1"/>
              <a:t>originalImg.jpg</a:t>
            </a:r>
            <a:r>
              <a:rPr lang="en-US" dirty="0"/>
              <a:t>] –o [</a:t>
            </a:r>
            <a:r>
              <a:rPr lang="en-US" dirty="0" err="1"/>
              <a:t>outputFilename.webp</a:t>
            </a:r>
            <a:r>
              <a:rPr lang="en-US" dirty="0"/>
              <a:t>]</a:t>
            </a:r>
          </a:p>
          <a:p>
            <a:pPr marL="0" indent="0">
              <a:buNone/>
            </a:pPr>
            <a:endParaRPr lang="en-US" dirty="0"/>
          </a:p>
        </p:txBody>
      </p:sp>
    </p:spTree>
    <p:extLst>
      <p:ext uri="{BB962C8B-B14F-4D97-AF65-F5344CB8AC3E}">
        <p14:creationId xmlns:p14="http://schemas.microsoft.com/office/powerpoint/2010/main" val="2633856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D7BC-77C7-3841-25AC-AF3DE746D163}"/>
              </a:ext>
            </a:extLst>
          </p:cNvPr>
          <p:cNvSpPr>
            <a:spLocks noGrp="1"/>
          </p:cNvSpPr>
          <p:nvPr>
            <p:ph type="title"/>
          </p:nvPr>
        </p:nvSpPr>
        <p:spPr/>
        <p:txBody>
          <a:bodyPr/>
          <a:lstStyle/>
          <a:p>
            <a:r>
              <a:rPr lang="en-US" dirty="0"/>
              <a:t>Firebase Integration</a:t>
            </a:r>
          </a:p>
        </p:txBody>
      </p:sp>
      <p:sp>
        <p:nvSpPr>
          <p:cNvPr id="3" name="Content Placeholder 2">
            <a:extLst>
              <a:ext uri="{FF2B5EF4-FFF2-40B4-BE49-F238E27FC236}">
                <a16:creationId xmlns:a16="http://schemas.microsoft.com/office/drawing/2014/main" id="{4253182A-B8CB-3F7C-DCB2-DD2F144F9106}"/>
              </a:ext>
            </a:extLst>
          </p:cNvPr>
          <p:cNvSpPr>
            <a:spLocks noGrp="1"/>
          </p:cNvSpPr>
          <p:nvPr>
            <p:ph idx="1"/>
          </p:nvPr>
        </p:nvSpPr>
        <p:spPr/>
        <p:txBody>
          <a:bodyPr/>
          <a:lstStyle/>
          <a:p>
            <a:r>
              <a:rPr lang="en-US" dirty="0"/>
              <a:t>Firebase has a lot of tools. We use </a:t>
            </a:r>
          </a:p>
          <a:p>
            <a:pPr lvl="1"/>
            <a:r>
              <a:rPr lang="en-US" dirty="0"/>
              <a:t>Authentication, </a:t>
            </a:r>
            <a:r>
              <a:rPr lang="en-US" dirty="0" err="1"/>
              <a:t>Firestore</a:t>
            </a:r>
            <a:r>
              <a:rPr lang="en-US" dirty="0"/>
              <a:t>, Functions (primarily)</a:t>
            </a:r>
          </a:p>
          <a:p>
            <a:r>
              <a:rPr lang="en-US" dirty="0"/>
              <a:t>In </a:t>
            </a:r>
            <a:r>
              <a:rPr lang="en-US" dirty="0" err="1"/>
              <a:t>firestore</a:t>
            </a:r>
            <a:r>
              <a:rPr lang="en-US" dirty="0"/>
              <a:t>, we have user accounts, which ARE SEPARATE FROM AUTH</a:t>
            </a:r>
          </a:p>
          <a:p>
            <a:r>
              <a:rPr lang="en-US" dirty="0"/>
              <a:t>We need to be careful with data in </a:t>
            </a:r>
            <a:r>
              <a:rPr lang="en-US" dirty="0" err="1"/>
              <a:t>Firestore</a:t>
            </a:r>
            <a:r>
              <a:rPr lang="en-US" dirty="0"/>
              <a:t>.  It is relatively accessible to the outside</a:t>
            </a:r>
          </a:p>
        </p:txBody>
      </p:sp>
    </p:spTree>
    <p:extLst>
      <p:ext uri="{BB962C8B-B14F-4D97-AF65-F5344CB8AC3E}">
        <p14:creationId xmlns:p14="http://schemas.microsoft.com/office/powerpoint/2010/main" val="164002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7E6F-6715-2C4D-3B67-CB08559F8527}"/>
              </a:ext>
            </a:extLst>
          </p:cNvPr>
          <p:cNvSpPr>
            <a:spLocks noGrp="1"/>
          </p:cNvSpPr>
          <p:nvPr>
            <p:ph type="title"/>
          </p:nvPr>
        </p:nvSpPr>
        <p:spPr/>
        <p:txBody>
          <a:bodyPr/>
          <a:lstStyle/>
          <a:p>
            <a:r>
              <a:rPr lang="en-US" dirty="0"/>
              <a:t>Google Cloud Functions</a:t>
            </a:r>
          </a:p>
        </p:txBody>
      </p:sp>
      <p:sp>
        <p:nvSpPr>
          <p:cNvPr id="3" name="Content Placeholder 2">
            <a:extLst>
              <a:ext uri="{FF2B5EF4-FFF2-40B4-BE49-F238E27FC236}">
                <a16:creationId xmlns:a16="http://schemas.microsoft.com/office/drawing/2014/main" id="{C91BE10C-BFC3-F55B-16CB-F55C352AD7DF}"/>
              </a:ext>
            </a:extLst>
          </p:cNvPr>
          <p:cNvSpPr>
            <a:spLocks noGrp="1"/>
          </p:cNvSpPr>
          <p:nvPr>
            <p:ph idx="1"/>
          </p:nvPr>
        </p:nvSpPr>
        <p:spPr/>
        <p:txBody>
          <a:bodyPr>
            <a:normAutofit fontScale="85000" lnSpcReduction="10000"/>
          </a:bodyPr>
          <a:lstStyle/>
          <a:p>
            <a:r>
              <a:rPr lang="en-US" dirty="0"/>
              <a:t>These are made in python</a:t>
            </a:r>
          </a:p>
          <a:p>
            <a:r>
              <a:rPr lang="en-US" dirty="0"/>
              <a:t>Follow the pattern used in </a:t>
            </a:r>
            <a:r>
              <a:rPr lang="en-US" dirty="0" err="1"/>
              <a:t>main.py</a:t>
            </a:r>
            <a:r>
              <a:rPr lang="en-US" dirty="0"/>
              <a:t> for http endpoints</a:t>
            </a:r>
          </a:p>
          <a:p>
            <a:r>
              <a:rPr lang="en-US" dirty="0"/>
              <a:t>Be careful to be mindful of resource usage</a:t>
            </a:r>
          </a:p>
          <a:p>
            <a:r>
              <a:rPr lang="en-US" dirty="0"/>
              <a:t>To test I highly suggest using </a:t>
            </a:r>
          </a:p>
          <a:p>
            <a:pPr lvl="1"/>
            <a:r>
              <a:rPr lang="en-US" dirty="0"/>
              <a:t>firebase </a:t>
            </a:r>
            <a:r>
              <a:rPr lang="en-US" dirty="0" err="1"/>
              <a:t>emulators:start</a:t>
            </a:r>
            <a:endParaRPr lang="en-US" dirty="0"/>
          </a:p>
          <a:p>
            <a:r>
              <a:rPr lang="en-US" dirty="0"/>
              <a:t>If you just need to deploy new functions to PRODUCTION</a:t>
            </a:r>
          </a:p>
          <a:p>
            <a:pPr lvl="1"/>
            <a:r>
              <a:rPr lang="en-US" dirty="0"/>
              <a:t>firebase deploy –only functions</a:t>
            </a:r>
          </a:p>
          <a:p>
            <a:pPr lvl="1"/>
            <a:r>
              <a:rPr lang="en-US" dirty="0"/>
              <a:t>USE THIS SPARINGLY</a:t>
            </a:r>
          </a:p>
          <a:p>
            <a:r>
              <a:rPr lang="en-US" dirty="0"/>
              <a:t>Pulling to main will also deploy functions again.</a:t>
            </a:r>
          </a:p>
        </p:txBody>
      </p:sp>
    </p:spTree>
    <p:extLst>
      <p:ext uri="{BB962C8B-B14F-4D97-AF65-F5344CB8AC3E}">
        <p14:creationId xmlns:p14="http://schemas.microsoft.com/office/powerpoint/2010/main" val="392833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9210-B7BE-20F4-3279-62FE083BF640}"/>
              </a:ext>
            </a:extLst>
          </p:cNvPr>
          <p:cNvSpPr>
            <a:spLocks noGrp="1"/>
          </p:cNvSpPr>
          <p:nvPr>
            <p:ph type="title"/>
          </p:nvPr>
        </p:nvSpPr>
        <p:spPr/>
        <p:txBody>
          <a:bodyPr/>
          <a:lstStyle/>
          <a:p>
            <a:r>
              <a:rPr lang="en-US" dirty="0"/>
              <a:t>Security Considerations</a:t>
            </a:r>
          </a:p>
        </p:txBody>
      </p:sp>
      <p:sp>
        <p:nvSpPr>
          <p:cNvPr id="3" name="Content Placeholder 2">
            <a:extLst>
              <a:ext uri="{FF2B5EF4-FFF2-40B4-BE49-F238E27FC236}">
                <a16:creationId xmlns:a16="http://schemas.microsoft.com/office/drawing/2014/main" id="{F42F2E3D-6443-345F-A40B-66A12323B819}"/>
              </a:ext>
            </a:extLst>
          </p:cNvPr>
          <p:cNvSpPr>
            <a:spLocks noGrp="1"/>
          </p:cNvSpPr>
          <p:nvPr>
            <p:ph idx="1"/>
          </p:nvPr>
        </p:nvSpPr>
        <p:spPr/>
        <p:txBody>
          <a:bodyPr/>
          <a:lstStyle/>
          <a:p>
            <a:r>
              <a:rPr lang="en-US" dirty="0"/>
              <a:t>We don’t want API keys in the actual source code</a:t>
            </a:r>
          </a:p>
          <a:p>
            <a:r>
              <a:rPr lang="en-US" dirty="0"/>
              <a:t>Whenever there is information or secrets, we need to handle them as such</a:t>
            </a:r>
          </a:p>
          <a:p>
            <a:r>
              <a:rPr lang="en-US" dirty="0"/>
              <a:t>Things like Fraternity secrets must be delt with carefully and to NEVER TRACK IN GITHUB</a:t>
            </a:r>
          </a:p>
          <a:p>
            <a:pPr lvl="1"/>
            <a:r>
              <a:rPr lang="en-US" dirty="0"/>
              <a:t>.</a:t>
            </a:r>
            <a:r>
              <a:rPr lang="en-US" dirty="0" err="1"/>
              <a:t>gitignore</a:t>
            </a:r>
            <a:r>
              <a:rPr lang="en-US" dirty="0"/>
              <a:t> is your friend</a:t>
            </a:r>
          </a:p>
          <a:p>
            <a:endParaRPr lang="en-US" dirty="0"/>
          </a:p>
        </p:txBody>
      </p:sp>
    </p:spTree>
    <p:extLst>
      <p:ext uri="{BB962C8B-B14F-4D97-AF65-F5344CB8AC3E}">
        <p14:creationId xmlns:p14="http://schemas.microsoft.com/office/powerpoint/2010/main" val="352344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70C7-FA16-D11A-D24D-5393874CB149}"/>
              </a:ext>
            </a:extLst>
          </p:cNvPr>
          <p:cNvSpPr>
            <a:spLocks noGrp="1"/>
          </p:cNvSpPr>
          <p:nvPr>
            <p:ph type="title"/>
          </p:nvPr>
        </p:nvSpPr>
        <p:spPr/>
        <p:txBody>
          <a:bodyPr/>
          <a:lstStyle/>
          <a:p>
            <a:r>
              <a:rPr lang="en-US" dirty="0"/>
              <a:t>CI/CD Pipeline</a:t>
            </a:r>
          </a:p>
        </p:txBody>
      </p:sp>
      <p:sp>
        <p:nvSpPr>
          <p:cNvPr id="3" name="Content Placeholder 2">
            <a:extLst>
              <a:ext uri="{FF2B5EF4-FFF2-40B4-BE49-F238E27FC236}">
                <a16:creationId xmlns:a16="http://schemas.microsoft.com/office/drawing/2014/main" id="{91AC9082-3CBA-77F6-9420-E2421A45C5D5}"/>
              </a:ext>
            </a:extLst>
          </p:cNvPr>
          <p:cNvSpPr>
            <a:spLocks noGrp="1"/>
          </p:cNvSpPr>
          <p:nvPr>
            <p:ph idx="1"/>
          </p:nvPr>
        </p:nvSpPr>
        <p:spPr/>
        <p:txBody>
          <a:bodyPr/>
          <a:lstStyle/>
          <a:p>
            <a:r>
              <a:rPr lang="en-US" dirty="0"/>
              <a:t>This is how our site gets deployed on pulls to main and for previews</a:t>
            </a:r>
          </a:p>
          <a:p>
            <a:r>
              <a:rPr lang="en-US" dirty="0"/>
              <a:t>Creating a pull request will generate a web interface that should be pretty functional</a:t>
            </a:r>
          </a:p>
          <a:p>
            <a:r>
              <a:rPr lang="en-US" dirty="0"/>
              <a:t>Functions will not be redeployed until pulled to main.  Be careful with testing</a:t>
            </a:r>
          </a:p>
        </p:txBody>
      </p:sp>
    </p:spTree>
    <p:extLst>
      <p:ext uri="{BB962C8B-B14F-4D97-AF65-F5344CB8AC3E}">
        <p14:creationId xmlns:p14="http://schemas.microsoft.com/office/powerpoint/2010/main" val="157076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1967-23A4-12DE-CE2B-8B40217757C6}"/>
              </a:ext>
            </a:extLst>
          </p:cNvPr>
          <p:cNvSpPr>
            <a:spLocks noGrp="1"/>
          </p:cNvSpPr>
          <p:nvPr>
            <p:ph type="title"/>
          </p:nvPr>
        </p:nvSpPr>
        <p:spPr/>
        <p:txBody>
          <a:bodyPr/>
          <a:lstStyle/>
          <a:p>
            <a:r>
              <a:rPr lang="en-US" dirty="0"/>
              <a:t>Testing &amp; Quality Assurance</a:t>
            </a:r>
          </a:p>
        </p:txBody>
      </p:sp>
      <p:sp>
        <p:nvSpPr>
          <p:cNvPr id="3" name="Content Placeholder 2">
            <a:extLst>
              <a:ext uri="{FF2B5EF4-FFF2-40B4-BE49-F238E27FC236}">
                <a16:creationId xmlns:a16="http://schemas.microsoft.com/office/drawing/2014/main" id="{9AC74946-88B1-9E80-833D-CFBABC34AE86}"/>
              </a:ext>
            </a:extLst>
          </p:cNvPr>
          <p:cNvSpPr>
            <a:spLocks noGrp="1"/>
          </p:cNvSpPr>
          <p:nvPr>
            <p:ph idx="1"/>
          </p:nvPr>
        </p:nvSpPr>
        <p:spPr/>
        <p:txBody>
          <a:bodyPr/>
          <a:lstStyle/>
          <a:p>
            <a:r>
              <a:rPr lang="en-US" dirty="0"/>
              <a:t>CI/CD tests for code security and will fail if something is wrong</a:t>
            </a:r>
          </a:p>
          <a:p>
            <a:r>
              <a:rPr lang="en-US" dirty="0"/>
              <a:t>This doesn’t check if your code is necessarily good, just doesn’t crash or cause problems</a:t>
            </a:r>
          </a:p>
        </p:txBody>
      </p:sp>
    </p:spTree>
    <p:extLst>
      <p:ext uri="{BB962C8B-B14F-4D97-AF65-F5344CB8AC3E}">
        <p14:creationId xmlns:p14="http://schemas.microsoft.com/office/powerpoint/2010/main" val="386826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3D42-0BC7-175B-DE08-75F81596DC73}"/>
              </a:ext>
            </a:extLst>
          </p:cNvPr>
          <p:cNvSpPr>
            <a:spLocks noGrp="1"/>
          </p:cNvSpPr>
          <p:nvPr>
            <p:ph type="title"/>
          </p:nvPr>
        </p:nvSpPr>
        <p:spPr/>
        <p:txBody>
          <a:bodyPr/>
          <a:lstStyle/>
          <a:p>
            <a:r>
              <a:rPr lang="en-US" dirty="0"/>
              <a:t>Areas for Improvement</a:t>
            </a:r>
          </a:p>
        </p:txBody>
      </p:sp>
      <p:sp>
        <p:nvSpPr>
          <p:cNvPr id="3" name="Content Placeholder 2">
            <a:extLst>
              <a:ext uri="{FF2B5EF4-FFF2-40B4-BE49-F238E27FC236}">
                <a16:creationId xmlns:a16="http://schemas.microsoft.com/office/drawing/2014/main" id="{147CE2B6-5DA2-2CEE-1C04-BFAF8CA52F88}"/>
              </a:ext>
            </a:extLst>
          </p:cNvPr>
          <p:cNvSpPr>
            <a:spLocks noGrp="1"/>
          </p:cNvSpPr>
          <p:nvPr>
            <p:ph idx="1"/>
          </p:nvPr>
        </p:nvSpPr>
        <p:spPr/>
        <p:txBody>
          <a:bodyPr/>
          <a:lstStyle/>
          <a:p>
            <a:r>
              <a:rPr lang="en-US" dirty="0"/>
              <a:t>The site would ideally only use 1 type of component architecture</a:t>
            </a:r>
          </a:p>
          <a:p>
            <a:r>
              <a:rPr lang="en-US" dirty="0"/>
              <a:t>Images could be stored using Firebase storage for profile pictures instead of convoluted current</a:t>
            </a:r>
          </a:p>
          <a:p>
            <a:r>
              <a:rPr lang="en-US" dirty="0"/>
              <a:t>Potentially Moving to React/Svelte would make further development and configuration easier.  Lots of work up front</a:t>
            </a:r>
          </a:p>
          <a:p>
            <a:endParaRPr lang="en-US" dirty="0"/>
          </a:p>
        </p:txBody>
      </p:sp>
    </p:spTree>
    <p:extLst>
      <p:ext uri="{BB962C8B-B14F-4D97-AF65-F5344CB8AC3E}">
        <p14:creationId xmlns:p14="http://schemas.microsoft.com/office/powerpoint/2010/main" val="132802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2A0A-3F47-923F-B480-38511B791FC7}"/>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43411294-9DEA-9A52-9460-C3CD76524D4D}"/>
              </a:ext>
            </a:extLst>
          </p:cNvPr>
          <p:cNvSpPr>
            <a:spLocks noGrp="1"/>
          </p:cNvSpPr>
          <p:nvPr>
            <p:ph idx="1"/>
          </p:nvPr>
        </p:nvSpPr>
        <p:spPr/>
        <p:txBody>
          <a:bodyPr/>
          <a:lstStyle/>
          <a:p>
            <a:r>
              <a:rPr lang="en-US" dirty="0"/>
              <a:t>Bug Fixes</a:t>
            </a:r>
          </a:p>
          <a:p>
            <a:r>
              <a:rPr lang="en-US" dirty="0"/>
              <a:t>Point Statistics</a:t>
            </a:r>
          </a:p>
          <a:p>
            <a:r>
              <a:rPr lang="en-US" dirty="0"/>
              <a:t>Would like to replace the spreadsheet for purposes of viewing from members</a:t>
            </a:r>
          </a:p>
        </p:txBody>
      </p:sp>
    </p:spTree>
    <p:extLst>
      <p:ext uri="{BB962C8B-B14F-4D97-AF65-F5344CB8AC3E}">
        <p14:creationId xmlns:p14="http://schemas.microsoft.com/office/powerpoint/2010/main" val="236529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C0554-C07A-EF4F-0DCB-1C7F6031BC16}"/>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1180E2A-3D80-B68E-917C-3026CEF9F551}"/>
              </a:ext>
            </a:extLst>
          </p:cNvPr>
          <p:cNvSpPr>
            <a:spLocks noGrp="1"/>
          </p:cNvSpPr>
          <p:nvPr>
            <p:ph idx="1"/>
          </p:nvPr>
        </p:nvSpPr>
        <p:spPr/>
        <p:txBody>
          <a:bodyPr/>
          <a:lstStyle/>
          <a:p>
            <a:r>
              <a:rPr lang="en-US" dirty="0"/>
              <a:t>Purpose: Fraternity website is designed to be a location to be possibly seen by PNMs and used by current brothers.</a:t>
            </a:r>
          </a:p>
          <a:p>
            <a:r>
              <a:rPr lang="en-US" dirty="0"/>
              <a:t>Tech Stack: </a:t>
            </a:r>
          </a:p>
          <a:p>
            <a:pPr lvl="1"/>
            <a:r>
              <a:rPr lang="en-US" dirty="0"/>
              <a:t>HTML/CSS/JS/TS(sometimes) – Frontend – All info here must be okay for users to “see”</a:t>
            </a:r>
          </a:p>
          <a:p>
            <a:pPr lvl="1"/>
            <a:r>
              <a:rPr lang="en-US" dirty="0"/>
              <a:t>Firebase Hosting &amp; Backend – Auth and User Management</a:t>
            </a:r>
          </a:p>
          <a:p>
            <a:pPr lvl="1"/>
            <a:r>
              <a:rPr lang="en-US" dirty="0"/>
              <a:t>Google Cloud Functions / Firebase Functions – API</a:t>
            </a:r>
          </a:p>
          <a:p>
            <a:r>
              <a:rPr lang="en-US" dirty="0"/>
              <a:t>Started by Nick Wheeler originally</a:t>
            </a:r>
          </a:p>
        </p:txBody>
      </p:sp>
    </p:spTree>
    <p:extLst>
      <p:ext uri="{BB962C8B-B14F-4D97-AF65-F5344CB8AC3E}">
        <p14:creationId xmlns:p14="http://schemas.microsoft.com/office/powerpoint/2010/main" val="422471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FCA3-A99A-B1B8-D7F4-B6A3F3F9571C}"/>
              </a:ext>
            </a:extLst>
          </p:cNvPr>
          <p:cNvSpPr>
            <a:spLocks noGrp="1"/>
          </p:cNvSpPr>
          <p:nvPr>
            <p:ph type="title"/>
          </p:nvPr>
        </p:nvSpPr>
        <p:spPr/>
        <p:txBody>
          <a:bodyPr/>
          <a:lstStyle/>
          <a:p>
            <a:r>
              <a:rPr lang="en-US" dirty="0"/>
              <a:t>IMPORTANT BILLING INFORMATION</a:t>
            </a:r>
          </a:p>
        </p:txBody>
      </p:sp>
      <p:sp>
        <p:nvSpPr>
          <p:cNvPr id="3" name="Content Placeholder 2">
            <a:extLst>
              <a:ext uri="{FF2B5EF4-FFF2-40B4-BE49-F238E27FC236}">
                <a16:creationId xmlns:a16="http://schemas.microsoft.com/office/drawing/2014/main" id="{10BFDB5C-F1DD-B50E-E819-242BA5D969A4}"/>
              </a:ext>
            </a:extLst>
          </p:cNvPr>
          <p:cNvSpPr>
            <a:spLocks noGrp="1"/>
          </p:cNvSpPr>
          <p:nvPr>
            <p:ph idx="1"/>
          </p:nvPr>
        </p:nvSpPr>
        <p:spPr/>
        <p:txBody>
          <a:bodyPr>
            <a:normAutofit lnSpcReduction="10000"/>
          </a:bodyPr>
          <a:lstStyle/>
          <a:p>
            <a:r>
              <a:rPr lang="en-US" dirty="0"/>
              <a:t>Things like cloud functions ARE billable on time.  </a:t>
            </a:r>
          </a:p>
          <a:p>
            <a:r>
              <a:rPr lang="en-US" dirty="0"/>
              <a:t>We need to be careful to not make them painfully inefficient or slow</a:t>
            </a:r>
          </a:p>
          <a:p>
            <a:r>
              <a:rPr lang="en-US" dirty="0"/>
              <a:t>Billed by CPU time so typically try not to use an absolute ton</a:t>
            </a:r>
          </a:p>
          <a:p>
            <a:r>
              <a:rPr lang="en-US" dirty="0"/>
              <a:t>In the future we should probably allocate about $5 per semester for the website. This needs to be prepaid and just deposited into the account</a:t>
            </a:r>
          </a:p>
          <a:p>
            <a:r>
              <a:rPr lang="en-US" dirty="0"/>
              <a:t>My (Alec Byrd) credit card is associated with the account so going over this bills me.  Please be careful.</a:t>
            </a:r>
          </a:p>
        </p:txBody>
      </p:sp>
    </p:spTree>
    <p:extLst>
      <p:ext uri="{BB962C8B-B14F-4D97-AF65-F5344CB8AC3E}">
        <p14:creationId xmlns:p14="http://schemas.microsoft.com/office/powerpoint/2010/main" val="271935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8F0F-A6BD-2698-751E-169B79478389}"/>
              </a:ext>
            </a:extLst>
          </p:cNvPr>
          <p:cNvSpPr>
            <a:spLocks noGrp="1"/>
          </p:cNvSpPr>
          <p:nvPr>
            <p:ph type="title"/>
          </p:nvPr>
        </p:nvSpPr>
        <p:spPr/>
        <p:txBody>
          <a:bodyPr/>
          <a:lstStyle/>
          <a:p>
            <a:r>
              <a:rPr lang="en-US" dirty="0"/>
              <a:t>Repository Structure</a:t>
            </a:r>
          </a:p>
        </p:txBody>
      </p:sp>
      <p:sp>
        <p:nvSpPr>
          <p:cNvPr id="3" name="Content Placeholder 2">
            <a:extLst>
              <a:ext uri="{FF2B5EF4-FFF2-40B4-BE49-F238E27FC236}">
                <a16:creationId xmlns:a16="http://schemas.microsoft.com/office/drawing/2014/main" id="{C60E261C-5AD5-989B-0F89-334A01AEF33C}"/>
              </a:ext>
            </a:extLst>
          </p:cNvPr>
          <p:cNvSpPr>
            <a:spLocks noGrp="1"/>
          </p:cNvSpPr>
          <p:nvPr>
            <p:ph idx="1"/>
          </p:nvPr>
        </p:nvSpPr>
        <p:spPr/>
        <p:txBody>
          <a:bodyPr>
            <a:normAutofit fontScale="62500" lnSpcReduction="20000"/>
          </a:bodyPr>
          <a:lstStyle/>
          <a:p>
            <a:r>
              <a:rPr lang="en-US" dirty="0"/>
              <a:t>public directory </a:t>
            </a:r>
          </a:p>
          <a:p>
            <a:pPr lvl="1"/>
            <a:r>
              <a:rPr lang="en-US" dirty="0"/>
              <a:t>This is the front end pages.  Everything in this folder is “visible” when on the site</a:t>
            </a:r>
          </a:p>
          <a:p>
            <a:r>
              <a:rPr lang="en-US" dirty="0"/>
              <a:t>functions directory</a:t>
            </a:r>
          </a:p>
          <a:p>
            <a:pPr lvl="1"/>
            <a:r>
              <a:rPr lang="en-US" dirty="0"/>
              <a:t>This is the back end API.  The code here is visible on our </a:t>
            </a:r>
            <a:r>
              <a:rPr lang="en-US" dirty="0" err="1"/>
              <a:t>github</a:t>
            </a:r>
            <a:r>
              <a:rPr lang="en-US" dirty="0"/>
              <a:t>, however the point of these functions is to have logic that MUST be unchangeable to the user. Users should never be able to do things like inject their own code.</a:t>
            </a:r>
          </a:p>
          <a:p>
            <a:r>
              <a:rPr lang="en-US" dirty="0"/>
              <a:t>GitHub workflows (CI/CD)</a:t>
            </a:r>
          </a:p>
          <a:p>
            <a:pPr lvl="1"/>
            <a:r>
              <a:rPr lang="en-US" dirty="0"/>
              <a:t>This is how our site gets auto deployed.  When you make a pull request you will get a sample branch on hosting, and when you pull to main, it will also deploy your functions again. This is setup and likely will not require changes unless major changes are made</a:t>
            </a:r>
          </a:p>
          <a:p>
            <a:r>
              <a:rPr lang="en-US" dirty="0"/>
              <a:t>GitHub Secrets</a:t>
            </a:r>
          </a:p>
          <a:p>
            <a:pPr lvl="1"/>
            <a:r>
              <a:rPr lang="en-US" dirty="0"/>
              <a:t>settings -&gt; secrets and variables -&gt; actions -&gt; manage environment secrets</a:t>
            </a:r>
          </a:p>
          <a:p>
            <a:pPr lvl="1"/>
            <a:r>
              <a:rPr lang="en-US" dirty="0"/>
              <a:t>This is used to hide a small set of info during the build process from the user.  This allows the deploy to have correct credentials and for US the developers to not get spammed with emails for our API being leaked.</a:t>
            </a:r>
          </a:p>
        </p:txBody>
      </p:sp>
    </p:spTree>
    <p:extLst>
      <p:ext uri="{BB962C8B-B14F-4D97-AF65-F5344CB8AC3E}">
        <p14:creationId xmlns:p14="http://schemas.microsoft.com/office/powerpoint/2010/main" val="3084462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E1C6-94EC-22D1-2D2D-8BD4BF807F28}"/>
              </a:ext>
            </a:extLst>
          </p:cNvPr>
          <p:cNvSpPr>
            <a:spLocks noGrp="1"/>
          </p:cNvSpPr>
          <p:nvPr>
            <p:ph type="title"/>
          </p:nvPr>
        </p:nvSpPr>
        <p:spPr/>
        <p:txBody>
          <a:bodyPr/>
          <a:lstStyle/>
          <a:p>
            <a:r>
              <a:rPr lang="en-US" dirty="0"/>
              <a:t>Setup and Config</a:t>
            </a:r>
          </a:p>
        </p:txBody>
      </p:sp>
      <p:sp>
        <p:nvSpPr>
          <p:cNvPr id="3" name="Content Placeholder 2">
            <a:extLst>
              <a:ext uri="{FF2B5EF4-FFF2-40B4-BE49-F238E27FC236}">
                <a16:creationId xmlns:a16="http://schemas.microsoft.com/office/drawing/2014/main" id="{71A8F81E-0C81-C951-8F8B-60647E2BB209}"/>
              </a:ext>
            </a:extLst>
          </p:cNvPr>
          <p:cNvSpPr>
            <a:spLocks noGrp="1"/>
          </p:cNvSpPr>
          <p:nvPr>
            <p:ph idx="1"/>
          </p:nvPr>
        </p:nvSpPr>
        <p:spPr/>
        <p:txBody>
          <a:bodyPr/>
          <a:lstStyle/>
          <a:p>
            <a:r>
              <a:rPr lang="en-US" dirty="0"/>
              <a:t>Lots of info can’t be in the repo</a:t>
            </a:r>
          </a:p>
          <a:p>
            <a:pPr lvl="1"/>
            <a:r>
              <a:rPr lang="en-US" dirty="0"/>
              <a:t>Google Secret Manager (google cloud-&gt; console -&gt; search Secret manager)</a:t>
            </a:r>
          </a:p>
          <a:p>
            <a:pPr lvl="1"/>
            <a:r>
              <a:rPr lang="en-US" dirty="0"/>
              <a:t>GitHub Secrets</a:t>
            </a:r>
          </a:p>
          <a:p>
            <a:pPr lvl="1"/>
            <a:r>
              <a:rPr lang="en-US" dirty="0"/>
              <a:t>.template files that need to be copied to not be in REPO with info</a:t>
            </a:r>
          </a:p>
          <a:p>
            <a:pPr lvl="2"/>
            <a:r>
              <a:rPr lang="en-US" dirty="0"/>
              <a:t>env-</a:t>
            </a:r>
            <a:r>
              <a:rPr lang="en-US" dirty="0" err="1"/>
              <a:t>config.template.json</a:t>
            </a:r>
            <a:endParaRPr lang="en-US" dirty="0"/>
          </a:p>
        </p:txBody>
      </p:sp>
    </p:spTree>
    <p:extLst>
      <p:ext uri="{BB962C8B-B14F-4D97-AF65-F5344CB8AC3E}">
        <p14:creationId xmlns:p14="http://schemas.microsoft.com/office/powerpoint/2010/main" val="15519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6185-E5CD-E431-8F0D-2B8C2168EF63}"/>
              </a:ext>
            </a:extLst>
          </p:cNvPr>
          <p:cNvSpPr>
            <a:spLocks noGrp="1"/>
          </p:cNvSpPr>
          <p:nvPr>
            <p:ph type="title"/>
          </p:nvPr>
        </p:nvSpPr>
        <p:spPr/>
        <p:txBody>
          <a:bodyPr/>
          <a:lstStyle/>
          <a:p>
            <a:r>
              <a:rPr lang="en-US" dirty="0"/>
              <a:t>Running the Repo</a:t>
            </a:r>
          </a:p>
        </p:txBody>
      </p:sp>
      <p:sp>
        <p:nvSpPr>
          <p:cNvPr id="3" name="Content Placeholder 2">
            <a:extLst>
              <a:ext uri="{FF2B5EF4-FFF2-40B4-BE49-F238E27FC236}">
                <a16:creationId xmlns:a16="http://schemas.microsoft.com/office/drawing/2014/main" id="{6C9E11BF-8D4A-B443-F9F8-E964E6AE8110}"/>
              </a:ext>
            </a:extLst>
          </p:cNvPr>
          <p:cNvSpPr>
            <a:spLocks noGrp="1"/>
          </p:cNvSpPr>
          <p:nvPr>
            <p:ph idx="1"/>
          </p:nvPr>
        </p:nvSpPr>
        <p:spPr/>
        <p:txBody>
          <a:bodyPr/>
          <a:lstStyle/>
          <a:p>
            <a:r>
              <a:rPr lang="en-US" dirty="0"/>
              <a:t>To run the site</a:t>
            </a:r>
          </a:p>
          <a:p>
            <a:pPr lvl="1"/>
            <a:r>
              <a:rPr lang="en-US" dirty="0"/>
              <a:t>firebase serve --only hosting</a:t>
            </a:r>
          </a:p>
          <a:p>
            <a:pPr lvl="1"/>
            <a:r>
              <a:rPr lang="en-US" dirty="0"/>
              <a:t>To use login functionality you need public/config/env-</a:t>
            </a:r>
            <a:r>
              <a:rPr lang="en-US" dirty="0" err="1"/>
              <a:t>config.json</a:t>
            </a:r>
            <a:r>
              <a:rPr lang="en-US" dirty="0"/>
              <a:t> </a:t>
            </a:r>
          </a:p>
          <a:p>
            <a:r>
              <a:rPr lang="en-US" dirty="0"/>
              <a:t>To run the functions</a:t>
            </a:r>
          </a:p>
          <a:p>
            <a:pPr lvl="1"/>
            <a:r>
              <a:rPr lang="en-US" dirty="0"/>
              <a:t>firebase </a:t>
            </a:r>
            <a:r>
              <a:rPr lang="en-US" dirty="0" err="1"/>
              <a:t>emulators:start</a:t>
            </a:r>
            <a:endParaRPr lang="en-US" dirty="0"/>
          </a:p>
          <a:p>
            <a:pPr lvl="1"/>
            <a:r>
              <a:rPr lang="en-US" dirty="0"/>
              <a:t>To have functioning you need to add ” thetataumiamiuniversity-d792532dca8f.json”. Instructions in functions/</a:t>
            </a:r>
            <a:r>
              <a:rPr lang="en-US" dirty="0" err="1"/>
              <a:t>main.py</a:t>
            </a:r>
            <a:endParaRPr lang="en-US" dirty="0"/>
          </a:p>
          <a:p>
            <a:pPr marL="0" indent="0">
              <a:buNone/>
            </a:pPr>
            <a:endParaRPr lang="en-US" dirty="0"/>
          </a:p>
        </p:txBody>
      </p:sp>
    </p:spTree>
    <p:extLst>
      <p:ext uri="{BB962C8B-B14F-4D97-AF65-F5344CB8AC3E}">
        <p14:creationId xmlns:p14="http://schemas.microsoft.com/office/powerpoint/2010/main" val="53780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7440-B0DC-148E-15D3-AFAD26910209}"/>
              </a:ext>
            </a:extLst>
          </p:cNvPr>
          <p:cNvSpPr>
            <a:spLocks noGrp="1"/>
          </p:cNvSpPr>
          <p:nvPr>
            <p:ph type="title"/>
          </p:nvPr>
        </p:nvSpPr>
        <p:spPr/>
        <p:txBody>
          <a:bodyPr/>
          <a:lstStyle/>
          <a:p>
            <a:r>
              <a:rPr lang="en-US" dirty="0"/>
              <a:t>Front-End Architecture</a:t>
            </a:r>
          </a:p>
        </p:txBody>
      </p:sp>
      <p:sp>
        <p:nvSpPr>
          <p:cNvPr id="3" name="Content Placeholder 2">
            <a:extLst>
              <a:ext uri="{FF2B5EF4-FFF2-40B4-BE49-F238E27FC236}">
                <a16:creationId xmlns:a16="http://schemas.microsoft.com/office/drawing/2014/main" id="{9DD70412-59F2-FA94-257C-E239BFFCEB9F}"/>
              </a:ext>
            </a:extLst>
          </p:cNvPr>
          <p:cNvSpPr>
            <a:spLocks noGrp="1"/>
          </p:cNvSpPr>
          <p:nvPr>
            <p:ph idx="1"/>
          </p:nvPr>
        </p:nvSpPr>
        <p:spPr/>
        <p:txBody>
          <a:bodyPr/>
          <a:lstStyle/>
          <a:p>
            <a:r>
              <a:rPr lang="en-US" dirty="0"/>
              <a:t>HTML pages in public/</a:t>
            </a:r>
          </a:p>
          <a:p>
            <a:r>
              <a:rPr lang="en-US" dirty="0"/>
              <a:t>Component-based (as possible/necessary)</a:t>
            </a:r>
          </a:p>
          <a:p>
            <a:r>
              <a:rPr lang="en-US" dirty="0"/>
              <a:t>Using Bootstrap</a:t>
            </a:r>
          </a:p>
          <a:p>
            <a:r>
              <a:rPr lang="en-US" dirty="0"/>
              <a:t>Files are based on </a:t>
            </a:r>
            <a:r>
              <a:rPr lang="en-US" dirty="0" err="1"/>
              <a:t>template.html</a:t>
            </a:r>
            <a:endParaRPr lang="en-US" dirty="0"/>
          </a:p>
        </p:txBody>
      </p:sp>
    </p:spTree>
    <p:extLst>
      <p:ext uri="{BB962C8B-B14F-4D97-AF65-F5344CB8AC3E}">
        <p14:creationId xmlns:p14="http://schemas.microsoft.com/office/powerpoint/2010/main" val="386881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15EC-6BA2-A535-2A4B-D44493B82C9D}"/>
              </a:ext>
            </a:extLst>
          </p:cNvPr>
          <p:cNvSpPr>
            <a:spLocks noGrp="1"/>
          </p:cNvSpPr>
          <p:nvPr>
            <p:ph type="title"/>
          </p:nvPr>
        </p:nvSpPr>
        <p:spPr/>
        <p:txBody>
          <a:bodyPr/>
          <a:lstStyle/>
          <a:p>
            <a:r>
              <a:rPr lang="en-US" dirty="0"/>
              <a:t>Front-end Features</a:t>
            </a:r>
          </a:p>
        </p:txBody>
      </p:sp>
      <p:sp>
        <p:nvSpPr>
          <p:cNvPr id="3" name="Content Placeholder 2">
            <a:extLst>
              <a:ext uri="{FF2B5EF4-FFF2-40B4-BE49-F238E27FC236}">
                <a16:creationId xmlns:a16="http://schemas.microsoft.com/office/drawing/2014/main" id="{CDC216AA-8260-AD01-EB6A-AA86A66C06C0}"/>
              </a:ext>
            </a:extLst>
          </p:cNvPr>
          <p:cNvSpPr>
            <a:spLocks noGrp="1"/>
          </p:cNvSpPr>
          <p:nvPr>
            <p:ph idx="1"/>
          </p:nvPr>
        </p:nvSpPr>
        <p:spPr/>
        <p:txBody>
          <a:bodyPr/>
          <a:lstStyle/>
          <a:p>
            <a:r>
              <a:rPr lang="en-US" dirty="0"/>
              <a:t>Authentication System</a:t>
            </a:r>
          </a:p>
          <a:p>
            <a:r>
              <a:rPr lang="en-US" dirty="0"/>
              <a:t>User Profiles &amp; Point Management</a:t>
            </a:r>
          </a:p>
          <a:p>
            <a:r>
              <a:rPr lang="en-US" dirty="0"/>
              <a:t>Profile Picture upload*</a:t>
            </a:r>
          </a:p>
          <a:p>
            <a:r>
              <a:rPr lang="en-US" dirty="0"/>
              <a:t>Responsive Design (shrinking window still looks good)</a:t>
            </a:r>
          </a:p>
          <a:p>
            <a:pPr lvl="1"/>
            <a:r>
              <a:rPr lang="en-US" dirty="0"/>
              <a:t>Done with bootstrap or @media queries depending</a:t>
            </a:r>
          </a:p>
        </p:txBody>
      </p:sp>
    </p:spTree>
    <p:extLst>
      <p:ext uri="{BB962C8B-B14F-4D97-AF65-F5344CB8AC3E}">
        <p14:creationId xmlns:p14="http://schemas.microsoft.com/office/powerpoint/2010/main" val="226490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022A-AEE2-ABEF-98BC-B62B3BBBA04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950AFC75-A1C5-8993-010B-27D32834EC3E}"/>
              </a:ext>
            </a:extLst>
          </p:cNvPr>
          <p:cNvSpPr>
            <a:spLocks noGrp="1"/>
          </p:cNvSpPr>
          <p:nvPr>
            <p:ph idx="1"/>
          </p:nvPr>
        </p:nvSpPr>
        <p:spPr/>
        <p:txBody>
          <a:bodyPr/>
          <a:lstStyle/>
          <a:p>
            <a:r>
              <a:rPr lang="en-US" dirty="0"/>
              <a:t>These are </a:t>
            </a:r>
            <a:r>
              <a:rPr lang="en-US" dirty="0" err="1"/>
              <a:t>kinda</a:t>
            </a:r>
            <a:r>
              <a:rPr lang="en-US" dirty="0"/>
              <a:t> a mess right now</a:t>
            </a:r>
          </a:p>
          <a:p>
            <a:r>
              <a:rPr lang="en-US" dirty="0"/>
              <a:t>There are 2 styles.  1 inserts sections of code into custom named </a:t>
            </a:r>
            <a:r>
              <a:rPr lang="en-US" dirty="0" err="1"/>
              <a:t>divs</a:t>
            </a:r>
            <a:r>
              <a:rPr lang="en-US" dirty="0"/>
              <a:t>, and the other the other is new components. Converting to the ones like &lt;custom-navbar&gt; &lt;/…-navbar&gt; would be ideal</a:t>
            </a:r>
          </a:p>
          <a:p>
            <a:r>
              <a:rPr lang="en-US" dirty="0"/>
              <a:t>They are a pain but mean we only have to update the nav, </a:t>
            </a:r>
            <a:r>
              <a:rPr lang="en-US" dirty="0" err="1"/>
              <a:t>js</a:t>
            </a:r>
            <a:r>
              <a:rPr lang="en-US" dirty="0"/>
              <a:t> includes, </a:t>
            </a:r>
            <a:r>
              <a:rPr lang="en-US" dirty="0" err="1"/>
              <a:t>css</a:t>
            </a:r>
            <a:r>
              <a:rPr lang="en-US" dirty="0"/>
              <a:t> and </a:t>
            </a:r>
            <a:r>
              <a:rPr lang="en-US" dirty="0" err="1"/>
              <a:t>js</a:t>
            </a:r>
            <a:r>
              <a:rPr lang="en-US" dirty="0"/>
              <a:t> in one place</a:t>
            </a:r>
          </a:p>
        </p:txBody>
      </p:sp>
    </p:spTree>
    <p:extLst>
      <p:ext uri="{BB962C8B-B14F-4D97-AF65-F5344CB8AC3E}">
        <p14:creationId xmlns:p14="http://schemas.microsoft.com/office/powerpoint/2010/main" val="4284781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159</TotalTime>
  <Words>1031</Words>
  <Application>Microsoft Macintosh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MS Shell Dlg 2</vt:lpstr>
      <vt:lpstr>Wingdings</vt:lpstr>
      <vt:lpstr>Wingdings 3</vt:lpstr>
      <vt:lpstr>Madison</vt:lpstr>
      <vt:lpstr>Theta Tau Firebase Site Code Review</vt:lpstr>
      <vt:lpstr>Project Overview</vt:lpstr>
      <vt:lpstr>IMPORTANT BILLING INFORMATION</vt:lpstr>
      <vt:lpstr>Repository Structure</vt:lpstr>
      <vt:lpstr>Setup and Config</vt:lpstr>
      <vt:lpstr>Running the Repo</vt:lpstr>
      <vt:lpstr>Front-End Architecture</vt:lpstr>
      <vt:lpstr>Front-end Features</vt:lpstr>
      <vt:lpstr>Components</vt:lpstr>
      <vt:lpstr>Javascript/Typescript Architecture</vt:lpstr>
      <vt:lpstr>CSS</vt:lpstr>
      <vt:lpstr>Firebase Integration</vt:lpstr>
      <vt:lpstr>Google Cloud Functions</vt:lpstr>
      <vt:lpstr>Security Considerations</vt:lpstr>
      <vt:lpstr>CI/CD Pipeline</vt:lpstr>
      <vt:lpstr>Testing &amp; Quality Assurance</vt:lpstr>
      <vt:lpstr>Areas for Improvement</vt:lpstr>
      <vt:lpstr>Future Plans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Alec Byrd</dc:creator>
  <cp:lastModifiedBy>Alec Byrd</cp:lastModifiedBy>
  <cp:revision>3</cp:revision>
  <dcterms:created xsi:type="dcterms:W3CDTF">2025-04-12T17:28:07Z</dcterms:created>
  <dcterms:modified xsi:type="dcterms:W3CDTF">2025-04-12T20:07:44Z</dcterms:modified>
</cp:coreProperties>
</file>