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58" r:id="rId7"/>
    <p:sldId id="260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15:35:32.31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1,'22'0,"0"1,0 1,0 1,0 1,-1 1,39 14,-33-10,0-2,32 5,-32-7,-1 1,40 13,44 20,-93-36,-3-4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5T15:35:34.40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63,'7'0,"0"1,0 0,0 1,0 0,11 4,20 6,52 3,1-3,94 0,-136-14,0-2,0-2,76-20,-89 18,0 1,63-4,142-19,-170 17,1 4,75-1,208 13,-348-4,0 1,0 0,0 1,0 0,0 0,-1 1,1-1,0 1,-1 1,1-1,-1 1,9 5,-1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1FC1-E59E-0356-62F8-EA2E2A02B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1633A-9B40-0E6C-DD40-4D21B8B15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F5AB-5E90-C77D-F090-C0028C2D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F37B-CB71-DE97-702B-3B44D2DE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CF7C-18B5-4DEF-80A4-C12F8D6C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2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4757-62D1-BC65-F0FE-EECBA043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9D7E9-BA97-C004-E7D4-BEFDA1D05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A8DB-C6C1-B71A-17C0-A6EF02CF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11B1-C4CC-86AA-DE79-9B3C702C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7C01C-BBC5-4CD3-D926-CA311376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9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7C164-3D85-42AC-154F-68B017908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2D76-D617-EE0F-FFAF-B5E3CA656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CD96-11E5-F1E8-AA4F-A3E1478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DCE6-7586-1821-90F0-BE467C8A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B216-CF17-E281-7D8D-879BDC1F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8D3F-9117-9F30-9C59-9F2991A4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BD13-3BD8-E9CE-D844-D3745628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7CC01-E7EA-76C0-1967-99A54051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AADFF-6F1C-157A-71A9-0B467AE4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900D-4026-A187-A255-2E1CFF06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1A65-C7EB-68BB-BE5E-EC17CE6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8936-54A4-2A7F-DFCD-EDBF4316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CD6A-D363-0078-EC8E-07560AF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D5A-0794-CFD1-AFF5-782DE1C4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EFAE-D999-0DA5-BD64-197AE17A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BDF4-E285-4183-ECAA-A2C822F7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5B91-8550-8830-00ED-1D2E70C3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9E9DD-35A2-FF69-C80C-BDE2FAEE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906AA-EA77-8C75-C32B-3B2459D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CB69-3E8E-AC81-1776-2536315D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631E0-E065-4080-90B6-25620C3E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8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F161-C76C-F49C-A536-E727F504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3FFD7-04FA-B96D-0130-A0BF6AE6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0A2B8-9CD4-3A4C-8B1E-7F4A296FE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AF39A-74A7-A4BC-8967-937AD53F0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443BC-8DCE-17D5-DCB4-82FBF2000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43CD9-95A3-D427-74CE-520010B3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A43EE-E5CF-9BF5-9317-B5219D92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5D31F-81EB-9B87-4F19-C0A365D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2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9BB-663A-9D8B-E29E-ABF3E677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01A99-79B7-BD1F-FA58-D0BEF3AE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3170-333A-E9C3-6332-1070DDDD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7B035-5A8E-01F3-83E5-E396D7F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5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65ED7-9798-F8EB-A415-0B7B4FBC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8F944-05A6-E720-A788-B688B35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BB144-E629-2FF2-A057-ABAA6C4D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2A5F-B48E-712B-5CF7-A788B69A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968CA-6B7D-5082-AD69-1A7D3924D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1C7F-1663-1FA5-BF1D-CE2F7FCD8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FE70-B557-2B78-3DCA-EA0428BE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F22C1-11BB-EC81-8BD4-4228A03D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96E7-849E-0D39-E060-B8DA43ED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2A82-8EAA-C0FA-A6A3-D8430EF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42B8F-87CB-D037-55D5-267116AED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92FE9-0029-5E46-6C0A-B8ABDD255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B8A6-69A8-C38E-F259-A096B380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B415F-D50E-1739-454D-031AEB9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7E71-6147-A16E-F16D-6B299D19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6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F6CFF-A78A-8158-BAEA-01E789D1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EE638-B110-C68B-ECA4-13115047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6627-28D9-BD9A-607E-1C112AA9D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D27D0-D04B-49E4-8257-5BF54D98ABBF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24C7C-53FA-92D0-32F0-C19B1AA54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0D27-A302-6682-539F-9F60F19AC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33B10-8294-4AD2-B4CA-BF8A7D194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sl/doc/html/statistic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sl/doc/html/vectors.html#vecto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gnu.org/software/gsl/doc/html/blas.html#gsl-blas-interfa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nu.org/software/gsl/doc/html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sl/doc/html/vectors.html#matric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sl/doc/html/vectors.html#matrix-view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gsl/doc/html/blas.html#level-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hyperlink" Target="https://www.gnu.org/software/gsl/doc/html/vectors.html#matrix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6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58F4-E3DE-2A60-8222-51346A5A9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GSL C library mini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6D821-20D4-BF82-1FAC-C723CC852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899B1-1DB1-7895-2D46-C056CDC1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354D-3738-FBCD-9CB0-530F7742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B054-DE0E-AF01-457C-E796B80E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4A5D6-6EF6-3626-DF6E-388DAFED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63" y="2068286"/>
            <a:ext cx="9833301" cy="1077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9B1256-E941-D1D7-C8C7-3832E4A3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6" y="4624268"/>
            <a:ext cx="11756571" cy="13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F0D-6538-035A-772E-5F4FE79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1108-82E9-85B5-DFEE-75E64EE6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functions (usage is analog):</a:t>
            </a:r>
          </a:p>
          <a:p>
            <a:r>
              <a:rPr lang="en-US" dirty="0">
                <a:hlinkClick r:id="rId2"/>
              </a:rPr>
              <a:t>Statistics — GSL 2.8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8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6E22-AFF9-6371-82EA-B9A226F8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5E14-8B6F-0236-8682-DA2A9CD2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C2326-A536-835C-AEF6-7C813191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57" y="1509713"/>
            <a:ext cx="7202274" cy="2011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53D7E-8C92-A8E5-828C-5A30A550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57" y="3976595"/>
            <a:ext cx="7663543" cy="251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31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9641-DA11-1A6B-D5DE-59A5B641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B49E-C88A-64BA-0E0E-5392EE50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131E-C966-23BA-3F2E-ECF049DB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3D71F-61E1-F67C-5F14-AFFE0FCA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2300843"/>
            <a:ext cx="1012648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4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F7B2-A5F2-4173-12D7-BA8826D9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6C34-60C3-A68E-41B8-EA203F18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6AFF-2DA3-465B-AC97-D844C9E4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DB4CB-FF2D-137F-4426-E6B9ACBB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1593167"/>
            <a:ext cx="10515600" cy="481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D4E5D-B86B-15B1-43F8-0E52D5ED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322" y="5836612"/>
            <a:ext cx="4191586" cy="847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29F51A-C13E-A41A-5596-3E229C987A22}"/>
              </a:ext>
            </a:extLst>
          </p:cNvPr>
          <p:cNvSpPr txBox="1"/>
          <p:nvPr/>
        </p:nvSpPr>
        <p:spPr>
          <a:xfrm>
            <a:off x="6585857" y="511629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BASIC_STATISTICS/basic_stat_demo2.c/.exe</a:t>
            </a:r>
          </a:p>
        </p:txBody>
      </p:sp>
    </p:spTree>
    <p:extLst>
      <p:ext uri="{BB962C8B-B14F-4D97-AF65-F5344CB8AC3E}">
        <p14:creationId xmlns:p14="http://schemas.microsoft.com/office/powerpoint/2010/main" val="3420172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E36-9D5D-8F9B-DB8D-28ABFE52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8935-BB85-23E3-88C2-05B15946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GSL library has its own </a:t>
            </a:r>
            <a:r>
              <a:rPr lang="en-US" sz="2400" i="1" dirty="0"/>
              <a:t>struct </a:t>
            </a:r>
            <a:r>
              <a:rPr lang="en-US" sz="2400" dirty="0"/>
              <a:t>for vectors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only the non-trivially implementable functions are shown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all functions: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hlinkClick r:id="rId2"/>
              </a:rPr>
              <a:t>Vectors and Matrices — GSL 2.8 documentation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17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7C49-91D5-755E-153E-658BC748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D650-93D5-AE23-5773-218A2A8F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4ADD-9653-BD41-1A7B-468E6DEC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515" y="1825624"/>
            <a:ext cx="4169228" cy="4351339"/>
          </a:xfrm>
        </p:spPr>
        <p:txBody>
          <a:bodyPr>
            <a:normAutofit/>
          </a:bodyPr>
          <a:lstStyle/>
          <a:p>
            <a:r>
              <a:rPr lang="en-US" sz="2400" dirty="0"/>
              <a:t>space allocation</a:t>
            </a:r>
          </a:p>
          <a:p>
            <a:r>
              <a:rPr lang="en-US" sz="2400" dirty="0"/>
              <a:t>writing to a vector</a:t>
            </a:r>
          </a:p>
          <a:p>
            <a:r>
              <a:rPr lang="en-US" sz="2400" dirty="0" err="1"/>
              <a:t>min,max,argmin,argmax</a:t>
            </a:r>
            <a:endParaRPr lang="en-US" sz="2400" dirty="0"/>
          </a:p>
          <a:p>
            <a:r>
              <a:rPr lang="en-US" sz="2400" dirty="0"/>
              <a:t>don’t forget: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C95B3-ED5F-3753-1235-FEABB6AD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89"/>
          <a:stretch/>
        </p:blipFill>
        <p:spPr>
          <a:xfrm>
            <a:off x="126019" y="1528311"/>
            <a:ext cx="6823678" cy="5228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420BC9-D615-1C0E-0EA7-EB39E9E64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969" y="3595260"/>
            <a:ext cx="4010585" cy="628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1FAF1-96C9-2E56-0288-7E71B752F03A}"/>
              </a:ext>
            </a:extLst>
          </p:cNvPr>
          <p:cNvSpPr txBox="1"/>
          <p:nvPr/>
        </p:nvSpPr>
        <p:spPr>
          <a:xfrm>
            <a:off x="6585857" y="511629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VECTORS/vector_examples1.c/.exe</a:t>
            </a:r>
          </a:p>
        </p:txBody>
      </p:sp>
    </p:spTree>
    <p:extLst>
      <p:ext uri="{BB962C8B-B14F-4D97-AF65-F5344CB8AC3E}">
        <p14:creationId xmlns:p14="http://schemas.microsoft.com/office/powerpoint/2010/main" val="137747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4EB-92DD-9A2A-36EF-FAA9026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36EC-0B10-6474-9917-E2343ED4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 library support for vector operations</a:t>
            </a:r>
          </a:p>
          <a:p>
            <a:r>
              <a:rPr lang="fr-FR" dirty="0">
                <a:hlinkClick r:id="rId2"/>
              </a:rPr>
              <a:t>BLAS Support — GSL 2.8 documentation</a:t>
            </a:r>
            <a:endParaRPr lang="fr-FR" dirty="0"/>
          </a:p>
          <a:p>
            <a:r>
              <a:rPr lang="fr-FR" dirty="0"/>
              <a:t>level1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vector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operations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level2  </a:t>
            </a:r>
            <a:r>
              <a:rPr lang="fr-FR" dirty="0" err="1">
                <a:sym typeface="Wingdings" panose="05000000000000000000" pitchFamily="2" charset="2"/>
              </a:rPr>
              <a:t>vector</a:t>
            </a:r>
            <a:r>
              <a:rPr lang="fr-FR" dirty="0">
                <a:sym typeface="Wingdings" panose="05000000000000000000" pitchFamily="2" charset="2"/>
              </a:rPr>
              <a:t>-matrix </a:t>
            </a:r>
            <a:r>
              <a:rPr lang="fr-FR" dirty="0" err="1">
                <a:sym typeface="Wingdings" panose="05000000000000000000" pitchFamily="2" charset="2"/>
              </a:rPr>
              <a:t>operations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level3  matrix </a:t>
            </a:r>
            <a:r>
              <a:rPr lang="fr-FR" dirty="0" err="1">
                <a:sym typeface="Wingdings" panose="05000000000000000000" pitchFamily="2" charset="2"/>
              </a:rPr>
              <a:t>operations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ED1DB-8B7F-FEE7-6982-D07BE7D7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554" y="4562926"/>
            <a:ext cx="7687748" cy="16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9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9B5A-B9C5-7019-5BD3-FBEB4613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Vector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4E21-BA42-B418-F390-F7F988E86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nomenclature</a:t>
            </a:r>
          </a:p>
          <a:p>
            <a:pPr marL="0" indent="0">
              <a:buNone/>
            </a:pPr>
            <a:r>
              <a:rPr lang="en-US" dirty="0"/>
              <a:t>(not only for vectors)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DC41B-2F4E-6339-6AA9-2CCBBCDA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55" y="2866421"/>
            <a:ext cx="3638521" cy="1968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D3546-235F-297A-A370-058AD219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60" y="365125"/>
            <a:ext cx="2779287" cy="4859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40D98-584D-FA0E-DB0E-D4273619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26" y="1568056"/>
            <a:ext cx="2501742" cy="1860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C03CD-9DE5-BBA5-5B82-5CEE538F6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863" y="5638486"/>
            <a:ext cx="9326277" cy="5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B560-1C15-6CAF-C88C-292A0446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2841169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Vector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E3B4-763B-18FA-F41D-B0292842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980DC-50CF-C33B-462A-9B9772F51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68" y="44983"/>
            <a:ext cx="8104931" cy="6768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826707-3FE9-350B-2B2E-76830AC7CEAA}"/>
              </a:ext>
            </a:extLst>
          </p:cNvPr>
          <p:cNvSpPr txBox="1"/>
          <p:nvPr/>
        </p:nvSpPr>
        <p:spPr>
          <a:xfrm>
            <a:off x="6585857" y="511629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VECTORS/vector_examples2.c/.exe</a:t>
            </a:r>
          </a:p>
        </p:txBody>
      </p:sp>
    </p:spTree>
    <p:extLst>
      <p:ext uri="{BB962C8B-B14F-4D97-AF65-F5344CB8AC3E}">
        <p14:creationId xmlns:p14="http://schemas.microsoft.com/office/powerpoint/2010/main" val="296883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E3E5-A3CE-DEDF-421F-EEBED83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B915-5621-4E4B-9A45-81682427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GNU Scientific Library — GSL 2.8 documentation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21FC8-B5BD-7447-7C48-D99FAAF4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3" y="2583409"/>
            <a:ext cx="8098971" cy="37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ADBC-6EC5-1257-72F9-6339240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3257-C8B6-489E-2CAD-0892DF849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Vectors and Matrices — GSL 2.8 documentation</a:t>
            </a:r>
            <a:endParaRPr lang="en-US" dirty="0"/>
          </a:p>
          <a:p>
            <a:r>
              <a:rPr lang="en-US" dirty="0"/>
              <a:t>matrices are stored in row-major order (as in all of C, Fortran matrices are stored in column-major order)</a:t>
            </a:r>
          </a:p>
        </p:txBody>
      </p:sp>
    </p:spTree>
    <p:extLst>
      <p:ext uri="{BB962C8B-B14F-4D97-AF65-F5344CB8AC3E}">
        <p14:creationId xmlns:p14="http://schemas.microsoft.com/office/powerpoint/2010/main" val="155915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B3A4-EFCB-841E-C893-CE9278CC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0FDE-DBA7-9DEA-531C-944EE40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32512" cy="4351338"/>
          </a:xfrm>
        </p:spPr>
        <p:txBody>
          <a:bodyPr/>
          <a:lstStyle/>
          <a:p>
            <a:r>
              <a:rPr lang="en-US" dirty="0"/>
              <a:t>basic matrix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9832A-ECF0-4BE5-44E5-B0784AD2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616" y="31400"/>
            <a:ext cx="5728956" cy="646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133580-1F78-C4EC-B6C5-27AB58F8EE60}"/>
              </a:ext>
            </a:extLst>
          </p:cNvPr>
          <p:cNvSpPr txBox="1"/>
          <p:nvPr/>
        </p:nvSpPr>
        <p:spPr>
          <a:xfrm>
            <a:off x="838202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MATRIX/matrix_example1.c/.exe</a:t>
            </a:r>
          </a:p>
        </p:txBody>
      </p:sp>
    </p:spTree>
    <p:extLst>
      <p:ext uri="{BB962C8B-B14F-4D97-AF65-F5344CB8AC3E}">
        <p14:creationId xmlns:p14="http://schemas.microsoft.com/office/powerpoint/2010/main" val="3636175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EACA-968F-AC97-810D-117C8AEB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D9C14-22DA-CD86-36E9-02681A2C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1711"/>
            <a:ext cx="10515600" cy="4351338"/>
          </a:xfrm>
        </p:spPr>
        <p:txBody>
          <a:bodyPr/>
          <a:lstStyle/>
          <a:p>
            <a:r>
              <a:rPr lang="en-US" dirty="0"/>
              <a:t>reading a matrix from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7FA83-4822-7EA8-E810-D5FF262A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6" y="2026841"/>
            <a:ext cx="11625943" cy="4648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780B3-1D36-2295-8656-A08184082875}"/>
              </a:ext>
            </a:extLst>
          </p:cNvPr>
          <p:cNvSpPr txBox="1"/>
          <p:nvPr/>
        </p:nvSpPr>
        <p:spPr>
          <a:xfrm>
            <a:off x="5889169" y="15317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MATRIX/matrix_example2.c/.exe</a:t>
            </a:r>
          </a:p>
        </p:txBody>
      </p:sp>
    </p:spTree>
    <p:extLst>
      <p:ext uri="{BB962C8B-B14F-4D97-AF65-F5344CB8AC3E}">
        <p14:creationId xmlns:p14="http://schemas.microsoft.com/office/powerpoint/2010/main" val="200234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F275-62A9-A13F-8283-88BD4362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192-F9F0-F110-E8CD-DCACC06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B973-4E7C-1190-2946-3F81E816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8" y="1690688"/>
            <a:ext cx="4201888" cy="4351338"/>
          </a:xfrm>
        </p:spPr>
        <p:txBody>
          <a:bodyPr/>
          <a:lstStyle/>
          <a:p>
            <a:r>
              <a:rPr lang="en-US" dirty="0"/>
              <a:t>writing matrices to a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2CF0-427E-1BE1-5121-76A1666A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890" y="134034"/>
            <a:ext cx="6313708" cy="6589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B446AD-C8F6-1C2E-C467-C9726E7FC85C}"/>
              </a:ext>
            </a:extLst>
          </p:cNvPr>
          <p:cNvSpPr txBox="1"/>
          <p:nvPr/>
        </p:nvSpPr>
        <p:spPr>
          <a:xfrm>
            <a:off x="696685" y="5857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MATRIX/matrix_example3.c/.exe</a:t>
            </a:r>
          </a:p>
        </p:txBody>
      </p:sp>
    </p:spTree>
    <p:extLst>
      <p:ext uri="{BB962C8B-B14F-4D97-AF65-F5344CB8AC3E}">
        <p14:creationId xmlns:p14="http://schemas.microsoft.com/office/powerpoint/2010/main" val="415511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C198-F72E-4877-39B9-F0EC913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Matrices (matrix views)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0FC9-4B0C-0BF2-34EB-0FEF03B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matrices from standard C arrays</a:t>
            </a:r>
          </a:p>
          <a:p>
            <a:r>
              <a:rPr lang="en-US" dirty="0"/>
              <a:t>this is another struct </a:t>
            </a:r>
            <a:r>
              <a:rPr lang="en-US" i="1" dirty="0"/>
              <a:t>(</a:t>
            </a:r>
            <a:r>
              <a:rPr lang="en-US" i="1" dirty="0" err="1"/>
              <a:t>gsl_matrix_view</a:t>
            </a:r>
            <a:r>
              <a:rPr lang="en-US" i="1" dirty="0"/>
              <a:t>)</a:t>
            </a:r>
          </a:p>
          <a:p>
            <a:r>
              <a:rPr lang="en-US" dirty="0">
                <a:hlinkClick r:id="rId2"/>
              </a:rPr>
              <a:t>Vectors and Matrices — GSL 2.8 documentation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3059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8C8A-07CA-02E6-2EBF-88446925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681037"/>
            <a:ext cx="3058885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Matrices (matrix views)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D5EF-466B-B05D-4B09-9D6F4465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4" y="6288768"/>
            <a:ext cx="2917372" cy="4386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MATRIX/matrix_example4.c/.exe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B57DE-4888-EE47-9D02-D860F23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600" y="233363"/>
            <a:ext cx="831621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17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C7D9-433B-6536-B31C-644D8CA0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D5A9-812C-C484-1F28-C48531DD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 in BLAS</a:t>
            </a:r>
          </a:p>
          <a:p>
            <a:r>
              <a:rPr lang="fr-FR" dirty="0">
                <a:hlinkClick r:id="rId2"/>
              </a:rPr>
              <a:t>BLAS Support — GSL 2.8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7742-B332-6B12-A08A-70FDF7A8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EBC5-8900-DEC4-CD4D-99571B20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FDE9-BC83-F865-60FD-B8FEE6C1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3429000"/>
            <a:ext cx="11832771" cy="3055313"/>
          </a:xfrm>
        </p:spPr>
        <p:txBody>
          <a:bodyPr>
            <a:normAutofit/>
          </a:bodyPr>
          <a:lstStyle/>
          <a:p>
            <a:r>
              <a:rPr lang="en-US" sz="2400" dirty="0"/>
              <a:t>for me the notation is weird</a:t>
            </a:r>
          </a:p>
          <a:p>
            <a:r>
              <a:rPr lang="en-US" sz="2400" b="1" dirty="0"/>
              <a:t>y:</a:t>
            </a:r>
            <a:r>
              <a:rPr lang="en-US" sz="2400" dirty="0"/>
              <a:t> result vector, </a:t>
            </a:r>
            <a:r>
              <a:rPr lang="en-US" sz="2400" b="1" dirty="0"/>
              <a:t>x:</a:t>
            </a:r>
            <a:r>
              <a:rPr lang="en-US" sz="2400" dirty="0"/>
              <a:t> vector, </a:t>
            </a:r>
            <a:r>
              <a:rPr lang="en-US" sz="2400" b="1" dirty="0"/>
              <a:t>A:</a:t>
            </a:r>
            <a:r>
              <a:rPr lang="en-US" sz="2400" dirty="0"/>
              <a:t> matrix, </a:t>
            </a:r>
            <a:r>
              <a:rPr lang="en-US" sz="2400" b="1" dirty="0" err="1"/>
              <a:t>alpha&amp;beta</a:t>
            </a:r>
            <a:r>
              <a:rPr lang="en-US" sz="2400" b="1" dirty="0"/>
              <a:t>: </a:t>
            </a:r>
            <a:r>
              <a:rPr lang="en-US" sz="2400" dirty="0"/>
              <a:t>constants</a:t>
            </a:r>
          </a:p>
          <a:p>
            <a:r>
              <a:rPr lang="en-US" sz="2400" b="1" dirty="0" err="1"/>
              <a:t>TransA</a:t>
            </a:r>
            <a:r>
              <a:rPr lang="en-US" sz="2400" b="1" dirty="0"/>
              <a:t>:</a:t>
            </a:r>
            <a:r>
              <a:rPr lang="en-US" sz="2400" dirty="0"/>
              <a:t> specify if the matrix is transposed or not (                                                                                              ), these are GSL constants</a:t>
            </a:r>
          </a:p>
          <a:p>
            <a:r>
              <a:rPr lang="en-US" sz="2400" dirty="0"/>
              <a:t>to get a ‘classic’ y = A*x multiplication, set alpha = 1 and beta =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CA159-B0D8-DA75-F787-AE37CAE1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430053"/>
            <a:ext cx="9955014" cy="81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F4C5A-22A9-A7FF-278E-3E0C2B538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09" y="2271088"/>
            <a:ext cx="9183382" cy="828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0F3E1-0184-97BA-9814-1AF6E666E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892" y="4359835"/>
            <a:ext cx="4658279" cy="4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88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B9D-9B31-C563-36B3-BE4D7E56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3396341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vector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E60-96BC-CB35-0BA3-01623EE7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0" y="4253140"/>
            <a:ext cx="4615543" cy="503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MATRIX_VECTOR/matrix_vector_example1.c/.exe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BE9F79-FE89-D654-7312-41C4D12A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42" y="196516"/>
            <a:ext cx="6962272" cy="646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C7C1E0-15F4-7E1E-6828-371B2DE6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01" y="5276008"/>
            <a:ext cx="2449085" cy="130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E8E3-43E1-19B8-D535-420B9817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B6A1-9A88-0EE2-0DAD-C16BEF0B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transposition</a:t>
            </a:r>
          </a:p>
          <a:p>
            <a:r>
              <a:rPr lang="en-US" sz="2000" dirty="0"/>
              <a:t>could be written by hand, but not easily on the GSL structs</a:t>
            </a:r>
          </a:p>
          <a:p>
            <a:r>
              <a:rPr lang="en-US" sz="2000" dirty="0">
                <a:hlinkClick r:id="rId2"/>
              </a:rPr>
              <a:t>Vectors and Matrices — GSL 2.8 documentation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ECAFA-C47E-DCC9-C16D-C2279BED5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4" y="3199466"/>
            <a:ext cx="10259857" cy="3439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25E083-618D-79D9-48D2-956423231B1C}"/>
                  </a:ext>
                </a:extLst>
              </p14:cNvPr>
              <p14:cNvContentPartPr/>
              <p14:nvPr/>
            </p14:nvContentPartPr>
            <p14:xfrm>
              <a:off x="10330423" y="6009000"/>
              <a:ext cx="203040" cy="4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25E083-618D-79D9-48D2-956423231B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0423" y="5829360"/>
                <a:ext cx="3826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6A6287-601F-19B1-0EB9-633CA99B9D45}"/>
                  </a:ext>
                </a:extLst>
              </p14:cNvPr>
              <p14:cNvContentPartPr/>
              <p14:nvPr/>
            </p14:nvContentPartPr>
            <p14:xfrm>
              <a:off x="1022983" y="6323640"/>
              <a:ext cx="68292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6A6287-601F-19B1-0EB9-633CA99B9D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3343" y="6143640"/>
                <a:ext cx="8625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066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6645-3051-A24F-E387-3E3AC86F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9596-8B4D-8D97-42B5-DA2507D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5633-73B8-5A29-153C-55ABDAA6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17" y="1825626"/>
            <a:ext cx="9334386" cy="623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F1D57-6E6D-5F7C-A174-D178CE6E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24" y="4308637"/>
            <a:ext cx="7019104" cy="128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8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525C-276E-1231-C94C-F66DCE35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CF525-CCF6-AD9D-45C6-EC8B5C5C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51815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MATRIX_MATRIX/matrix_matrix_example1.c/.exe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89393-BE03-B8A5-D285-DEEB0787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97" y="112079"/>
            <a:ext cx="4827443" cy="66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0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690-E035-FB16-EACF-C6DEC4C7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Matrix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0BAF-2E8B-F096-1838-4B6BC1D6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matrix inversion</a:t>
            </a:r>
          </a:p>
          <a:p>
            <a:r>
              <a:rPr lang="en-US" dirty="0"/>
              <a:t>this function performs matrix transposition based on its LU decomposition</a:t>
            </a:r>
          </a:p>
          <a:p>
            <a:r>
              <a:rPr lang="en-US" b="1" dirty="0"/>
              <a:t>LU:</a:t>
            </a:r>
            <a:r>
              <a:rPr lang="en-US" dirty="0"/>
              <a:t> the LU decomposition of our original matrix, </a:t>
            </a:r>
            <a:r>
              <a:rPr lang="en-US" b="1" dirty="0"/>
              <a:t>p:</a:t>
            </a:r>
            <a:r>
              <a:rPr lang="en-US" dirty="0"/>
              <a:t> permutation vector, </a:t>
            </a:r>
            <a:r>
              <a:rPr lang="en-US" b="1" dirty="0"/>
              <a:t>inverse:</a:t>
            </a:r>
            <a:r>
              <a:rPr lang="en-US" dirty="0"/>
              <a:t> the inverse of our matrix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DE22-9A65-0EBA-B56B-1F36C10F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55" y="4579224"/>
            <a:ext cx="10493043" cy="5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A6CB-54F8-CA64-684B-065E526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37855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Matrix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634F-099C-B273-38AA-04EE9A8F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82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MATRIX_MATRIX/matrix_matrix_example2.c/.exe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27C87-D149-BD47-2FB3-DE7A0309C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92" y="106362"/>
            <a:ext cx="7531311" cy="66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4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876E-75B7-CA0F-8FB2-47F38A1F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CD16-9CFA-B931-7C01-DDBCDC8D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installation a </a:t>
            </a:r>
            <a:r>
              <a:rPr lang="en-US" dirty="0" err="1"/>
              <a:t>gsl</a:t>
            </a:r>
            <a:r>
              <a:rPr lang="en-US" dirty="0"/>
              <a:t>/ parent directory is created, its standard location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96890-0ACD-506C-7898-4B98612D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995" y="3429000"/>
            <a:ext cx="6849129" cy="15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1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FBC2-DDAA-CECC-4E0D-C2FAD822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818E-34F9-60C6-E4ED-AFD2C343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parent directory includes all the header files for the specific mathematical functions available in the GSL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DE6C3-079C-D74A-5826-B431D23F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202" y="3053932"/>
            <a:ext cx="8595888" cy="301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7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815C-1CD2-52A3-1774-440DB646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Running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0B30-41CE-400C-DFD7-05263A11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 </a:t>
            </a:r>
            <a:r>
              <a:rPr lang="en-US" sz="2000" dirty="0" err="1"/>
              <a:t>programme</a:t>
            </a:r>
            <a:r>
              <a:rPr lang="en-US" sz="2000" dirty="0"/>
              <a:t> which uses the GSL library</a:t>
            </a:r>
          </a:p>
          <a:p>
            <a:r>
              <a:rPr lang="en-US" sz="2000" dirty="0"/>
              <a:t>note the header file, we must specify the specific header file, which is in the </a:t>
            </a:r>
            <a:r>
              <a:rPr lang="en-US" sz="2000" dirty="0" err="1"/>
              <a:t>gsl</a:t>
            </a:r>
            <a:r>
              <a:rPr lang="en-US" sz="2000" dirty="0"/>
              <a:t>/ directory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programme</a:t>
            </a:r>
            <a:r>
              <a:rPr lang="en-US" sz="2000" dirty="0"/>
              <a:t> itself can be in any directory (the #include statement will by default search the /</a:t>
            </a:r>
            <a:r>
              <a:rPr lang="en-US" sz="2000" dirty="0" err="1"/>
              <a:t>usr</a:t>
            </a:r>
            <a:r>
              <a:rPr lang="en-US" sz="2000" dirty="0"/>
              <a:t>/include/ directory)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E463-5342-1EB1-4B74-D080B887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8440"/>
          <a:stretch/>
        </p:blipFill>
        <p:spPr>
          <a:xfrm>
            <a:off x="838199" y="3513482"/>
            <a:ext cx="10820828" cy="31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C885-57DF-64C3-F88B-19F711D0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Running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468B-743E-5C02-105F-6C4957F4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937656"/>
            <a:ext cx="10515600" cy="4239307"/>
          </a:xfrm>
        </p:spPr>
        <p:txBody>
          <a:bodyPr/>
          <a:lstStyle/>
          <a:p>
            <a:r>
              <a:rPr lang="en-US" dirty="0"/>
              <a:t>during compilation, we need to link (-l) the following libraries: </a:t>
            </a:r>
            <a:r>
              <a:rPr lang="en-US" dirty="0" err="1"/>
              <a:t>gsl</a:t>
            </a:r>
            <a:r>
              <a:rPr lang="en-US" dirty="0"/>
              <a:t>, </a:t>
            </a:r>
            <a:r>
              <a:rPr lang="en-US" dirty="0" err="1"/>
              <a:t>cBLAS</a:t>
            </a:r>
            <a:r>
              <a:rPr lang="en-US" dirty="0"/>
              <a:t> (</a:t>
            </a:r>
            <a:r>
              <a:rPr lang="en-US" dirty="0" err="1"/>
              <a:t>gslcblas</a:t>
            </a:r>
            <a:r>
              <a:rPr lang="en-US" dirty="0"/>
              <a:t>), math (m)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860D7-92C3-9E74-F016-691447381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3128923"/>
            <a:ext cx="11060068" cy="60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B6435-E42E-330A-AFAF-8DBDB9DA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14" y="5267284"/>
            <a:ext cx="8803573" cy="6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90BAE-BED8-FC1C-558E-62410E27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A1A9-E7EB-1472-CE7C-6C8C20FE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F48A-4D4E-D685-ECD7-330481D9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 function notice the input and output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21938-AD60-7B8F-1C84-1B431E78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5923"/>
            <a:ext cx="10107436" cy="31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2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CAF-9AF7-DEBD-347B-EE96461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Basic statistics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6990-0219-F561-814B-5EDFC029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3D5E7-274F-9BCA-3055-D934AB0B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600754"/>
            <a:ext cx="10161390" cy="4892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39F153-8927-F5A1-1ED0-8F919D8EC311}"/>
              </a:ext>
            </a:extLst>
          </p:cNvPr>
          <p:cNvSpPr txBox="1"/>
          <p:nvPr/>
        </p:nvSpPr>
        <p:spPr>
          <a:xfrm>
            <a:off x="6585857" y="511629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BASIC_STATISTICS/basic_stat_demo1.c/.exe</a:t>
            </a:r>
          </a:p>
        </p:txBody>
      </p:sp>
    </p:spTree>
    <p:extLst>
      <p:ext uri="{BB962C8B-B14F-4D97-AF65-F5344CB8AC3E}">
        <p14:creationId xmlns:p14="http://schemas.microsoft.com/office/powerpoint/2010/main" val="340406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604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Wingdings</vt:lpstr>
      <vt:lpstr>Office Theme</vt:lpstr>
      <vt:lpstr>GSL C library mini guide</vt:lpstr>
      <vt:lpstr>source</vt:lpstr>
      <vt:lpstr>Installation</vt:lpstr>
      <vt:lpstr>Installation</vt:lpstr>
      <vt:lpstr>Installation</vt:lpstr>
      <vt:lpstr>Running an example</vt:lpstr>
      <vt:lpstr>Running an example</vt:lpstr>
      <vt:lpstr>Basic statistics part I</vt:lpstr>
      <vt:lpstr>Basic statistics part I</vt:lpstr>
      <vt:lpstr>Basic statistics part I</vt:lpstr>
      <vt:lpstr>Basic statistics part I</vt:lpstr>
      <vt:lpstr>Basic statistics part II</vt:lpstr>
      <vt:lpstr>Basic statistics part II</vt:lpstr>
      <vt:lpstr>Basic statistics part II</vt:lpstr>
      <vt:lpstr>Vector operations</vt:lpstr>
      <vt:lpstr>Vector operations</vt:lpstr>
      <vt:lpstr>Vector operations</vt:lpstr>
      <vt:lpstr>Vector operations</vt:lpstr>
      <vt:lpstr>Vector operations</vt:lpstr>
      <vt:lpstr>Matrices</vt:lpstr>
      <vt:lpstr>Matrices</vt:lpstr>
      <vt:lpstr>Matrices</vt:lpstr>
      <vt:lpstr>Matrices</vt:lpstr>
      <vt:lpstr>Matrices (matrix views)</vt:lpstr>
      <vt:lpstr>Matrices (matrix views)</vt:lpstr>
      <vt:lpstr>Matrix vector operations</vt:lpstr>
      <vt:lpstr>Matrix vector operations</vt:lpstr>
      <vt:lpstr>Matrix vector operations</vt:lpstr>
      <vt:lpstr>Matrix operations</vt:lpstr>
      <vt:lpstr>Matrix operations</vt:lpstr>
      <vt:lpstr>Matrix operations</vt:lpstr>
      <vt:lpstr>Matrix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8OzGwp65pbICXkEk</dc:creator>
  <cp:lastModifiedBy>8OzGwp65pbICXkEk</cp:lastModifiedBy>
  <cp:revision>60</cp:revision>
  <dcterms:created xsi:type="dcterms:W3CDTF">2024-12-24T20:29:28Z</dcterms:created>
  <dcterms:modified xsi:type="dcterms:W3CDTF">2025-01-08T20:46:25Z</dcterms:modified>
</cp:coreProperties>
</file>