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13-Mar-23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90537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13-Mar-23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79674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13-Mar-23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22553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13-Mar-23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18183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13-Mar-23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09611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13-Mar-23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25108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13-Mar-23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60582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13-Mar-23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04232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13-Mar-23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4662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13-Mar-23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93527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13-Mar-23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2172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13-Mar-23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48429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13-Mar-23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99114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13-Mar-23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23848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13-Mar-23</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04066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13-Mar-23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61802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13-Mar-23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92403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13-Mar-23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82926049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hyperlink" Target="https://github.com/TheteSameer/AirBnBBookingsAnalysis.git"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duotone>
              <a:schemeClr val="accent1">
                <a:shade val="45000"/>
                <a:satMod val="135000"/>
              </a:schemeClr>
              <a:prstClr val="white"/>
            </a:duotone>
          </a:blip>
          <a:stretch>
            <a:fillRect/>
          </a:stretch>
        </p:blipFill>
        <p:spPr>
          <a:xfrm>
            <a:off x="1200289" y="2072258"/>
            <a:ext cx="4124439" cy="593343"/>
          </a:xfrm>
          <a:prstGeom prst="rect">
            <a:avLst/>
          </a:prstGeom>
        </p:spPr>
      </p:pic>
      <p:grpSp>
        <p:nvGrpSpPr>
          <p:cNvPr id="4" name="object 4"/>
          <p:cNvGrpSpPr/>
          <p:nvPr/>
        </p:nvGrpSpPr>
        <p:grpSpPr>
          <a:xfrm>
            <a:off x="5562600" y="2033748"/>
            <a:ext cx="3689604" cy="646331"/>
            <a:chOff x="6079616" y="2072258"/>
            <a:chExt cx="3967354" cy="593343"/>
          </a:xfrm>
        </p:grpSpPr>
        <p:pic>
          <p:nvPicPr>
            <p:cNvPr id="5" name="object 5"/>
            <p:cNvPicPr/>
            <p:nvPr/>
          </p:nvPicPr>
          <p:blipFill>
            <a:blip r:embed="rId3" cstate="print">
              <a:duotone>
                <a:schemeClr val="accent1">
                  <a:shade val="45000"/>
                  <a:satMod val="135000"/>
                </a:schemeClr>
                <a:prstClr val="white"/>
              </a:duotone>
            </a:blip>
            <a:stretch>
              <a:fillRect/>
            </a:stretch>
          </p:blipFill>
          <p:spPr>
            <a:xfrm>
              <a:off x="6079616" y="2072258"/>
              <a:ext cx="3739641" cy="593343"/>
            </a:xfrm>
            <a:prstGeom prst="rect">
              <a:avLst/>
            </a:prstGeom>
          </p:spPr>
        </p:pic>
        <p:sp>
          <p:nvSpPr>
            <p:cNvPr id="6" name="object 6"/>
            <p:cNvSpPr/>
            <p:nvPr/>
          </p:nvSpPr>
          <p:spPr>
            <a:xfrm>
              <a:off x="9840595" y="2410806"/>
              <a:ext cx="206375" cy="67945"/>
            </a:xfrm>
            <a:custGeom>
              <a:avLst/>
              <a:gdLst/>
              <a:ahLst/>
              <a:cxnLst/>
              <a:rect l="l" t="t" r="r" b="b"/>
              <a:pathLst>
                <a:path w="206375" h="67944">
                  <a:moveTo>
                    <a:pt x="205752" y="0"/>
                  </a:moveTo>
                  <a:lnTo>
                    <a:pt x="0" y="0"/>
                  </a:lnTo>
                  <a:lnTo>
                    <a:pt x="0" y="67344"/>
                  </a:lnTo>
                  <a:lnTo>
                    <a:pt x="205752" y="67344"/>
                  </a:lnTo>
                  <a:lnTo>
                    <a:pt x="205752" y="0"/>
                  </a:lnTo>
                  <a:close/>
                </a:path>
              </a:pathLst>
            </a:custGeom>
            <a:solidFill>
              <a:schemeClr val="accent1"/>
            </a:solidFill>
          </p:spPr>
          <p:txBody>
            <a:bodyPr wrap="square" lIns="0" tIns="0" rIns="0" bIns="0" rtlCol="0"/>
            <a:lstStyle/>
            <a:p>
              <a:endParaRPr/>
            </a:p>
          </p:txBody>
        </p:sp>
      </p:grpSp>
      <p:grpSp>
        <p:nvGrpSpPr>
          <p:cNvPr id="8" name="object 8"/>
          <p:cNvGrpSpPr/>
          <p:nvPr/>
        </p:nvGrpSpPr>
        <p:grpSpPr>
          <a:xfrm>
            <a:off x="9372600" y="2010888"/>
            <a:ext cx="364616" cy="808512"/>
            <a:chOff x="10176764" y="2079751"/>
            <a:chExt cx="229870" cy="576580"/>
          </a:xfrm>
          <a:solidFill>
            <a:schemeClr val="accent1"/>
          </a:solidFill>
        </p:grpSpPr>
        <p:sp>
          <p:nvSpPr>
            <p:cNvPr id="9" name="object 9"/>
            <p:cNvSpPr/>
            <p:nvPr/>
          </p:nvSpPr>
          <p:spPr>
            <a:xfrm>
              <a:off x="10191242" y="2094229"/>
              <a:ext cx="201295" cy="548005"/>
            </a:xfrm>
            <a:custGeom>
              <a:avLst/>
              <a:gdLst/>
              <a:ahLst/>
              <a:cxnLst/>
              <a:rect l="l" t="t" r="r" b="b"/>
              <a:pathLst>
                <a:path w="201295" h="548005">
                  <a:moveTo>
                    <a:pt x="200913" y="0"/>
                  </a:moveTo>
                  <a:lnTo>
                    <a:pt x="157733" y="0"/>
                  </a:lnTo>
                  <a:lnTo>
                    <a:pt x="147445" y="17783"/>
                  </a:lnTo>
                  <a:lnTo>
                    <a:pt x="134096" y="35877"/>
                  </a:lnTo>
                  <a:lnTo>
                    <a:pt x="98171" y="72898"/>
                  </a:lnTo>
                  <a:lnTo>
                    <a:pt x="52609" y="107664"/>
                  </a:lnTo>
                  <a:lnTo>
                    <a:pt x="0" y="136906"/>
                  </a:lnTo>
                  <a:lnTo>
                    <a:pt x="0" y="201675"/>
                  </a:lnTo>
                  <a:lnTo>
                    <a:pt x="51363" y="177815"/>
                  </a:lnTo>
                  <a:lnTo>
                    <a:pt x="89155" y="155479"/>
                  </a:lnTo>
                  <a:lnTo>
                    <a:pt x="120830" y="132429"/>
                  </a:lnTo>
                  <a:lnTo>
                    <a:pt x="133857" y="120904"/>
                  </a:lnTo>
                  <a:lnTo>
                    <a:pt x="133857" y="547624"/>
                  </a:lnTo>
                  <a:lnTo>
                    <a:pt x="200913" y="547624"/>
                  </a:lnTo>
                  <a:lnTo>
                    <a:pt x="200913" y="0"/>
                  </a:lnTo>
                  <a:close/>
                </a:path>
              </a:pathLst>
            </a:custGeom>
            <a:grpFill/>
            <a:ln>
              <a:noFill/>
            </a:ln>
          </p:spPr>
          <p:txBody>
            <a:bodyPr wrap="square" lIns="0" tIns="0" rIns="0" bIns="0" rtlCol="0"/>
            <a:lstStyle/>
            <a:p>
              <a:endParaRPr/>
            </a:p>
          </p:txBody>
        </p:sp>
        <p:sp>
          <p:nvSpPr>
            <p:cNvPr id="10" name="object 10"/>
            <p:cNvSpPr/>
            <p:nvPr/>
          </p:nvSpPr>
          <p:spPr>
            <a:xfrm>
              <a:off x="10191242" y="2094229"/>
              <a:ext cx="201295" cy="548005"/>
            </a:xfrm>
            <a:custGeom>
              <a:avLst/>
              <a:gdLst/>
              <a:ahLst/>
              <a:cxnLst/>
              <a:rect l="l" t="t" r="r" b="b"/>
              <a:pathLst>
                <a:path w="201295" h="548005">
                  <a:moveTo>
                    <a:pt x="157733" y="0"/>
                  </a:moveTo>
                  <a:lnTo>
                    <a:pt x="200913" y="0"/>
                  </a:lnTo>
                  <a:lnTo>
                    <a:pt x="200913" y="547624"/>
                  </a:lnTo>
                  <a:lnTo>
                    <a:pt x="133857" y="547624"/>
                  </a:lnTo>
                  <a:lnTo>
                    <a:pt x="133857" y="120904"/>
                  </a:lnTo>
                  <a:lnTo>
                    <a:pt x="120830" y="132429"/>
                  </a:lnTo>
                  <a:lnTo>
                    <a:pt x="89155" y="155479"/>
                  </a:lnTo>
                  <a:lnTo>
                    <a:pt x="51363" y="177815"/>
                  </a:lnTo>
                  <a:lnTo>
                    <a:pt x="16121" y="195151"/>
                  </a:lnTo>
                  <a:lnTo>
                    <a:pt x="0" y="201675"/>
                  </a:lnTo>
                  <a:lnTo>
                    <a:pt x="0" y="136906"/>
                  </a:lnTo>
                  <a:lnTo>
                    <a:pt x="27197" y="122975"/>
                  </a:lnTo>
                  <a:lnTo>
                    <a:pt x="52609" y="107664"/>
                  </a:lnTo>
                  <a:lnTo>
                    <a:pt x="98171" y="72898"/>
                  </a:lnTo>
                  <a:lnTo>
                    <a:pt x="134096" y="35877"/>
                  </a:lnTo>
                  <a:lnTo>
                    <a:pt x="147445" y="17783"/>
                  </a:lnTo>
                  <a:lnTo>
                    <a:pt x="157733" y="0"/>
                  </a:lnTo>
                  <a:close/>
                </a:path>
              </a:pathLst>
            </a:custGeom>
            <a:grpFill/>
            <a:ln w="28956">
              <a:noFill/>
            </a:ln>
          </p:spPr>
          <p:txBody>
            <a:bodyPr wrap="square" lIns="0" tIns="0" rIns="0" bIns="0" rtlCol="0"/>
            <a:lstStyle/>
            <a:p>
              <a:endParaRPr/>
            </a:p>
          </p:txBody>
        </p:sp>
      </p:grpSp>
      <p:pic>
        <p:nvPicPr>
          <p:cNvPr id="36" name="object 36"/>
          <p:cNvPicPr/>
          <p:nvPr/>
        </p:nvPicPr>
        <p:blipFill>
          <a:blip r:embed="rId4" cstate="print"/>
          <a:stretch>
            <a:fillRect/>
          </a:stretch>
        </p:blipFill>
        <p:spPr>
          <a:xfrm>
            <a:off x="11208257" y="147828"/>
            <a:ext cx="843533" cy="842772"/>
          </a:xfrm>
          <a:prstGeom prst="rect">
            <a:avLst/>
          </a:prstGeom>
        </p:spPr>
      </p:pic>
      <p:sp>
        <p:nvSpPr>
          <p:cNvPr id="38" name="TextBox 37">
            <a:extLst>
              <a:ext uri="{FF2B5EF4-FFF2-40B4-BE49-F238E27FC236}">
                <a16:creationId xmlns:a16="http://schemas.microsoft.com/office/drawing/2014/main" id="{A4F87210-F884-52CE-3646-8076066EE74D}"/>
              </a:ext>
            </a:extLst>
          </p:cNvPr>
          <p:cNvSpPr txBox="1"/>
          <p:nvPr/>
        </p:nvSpPr>
        <p:spPr>
          <a:xfrm>
            <a:off x="2422016" y="3276600"/>
            <a:ext cx="7315200" cy="646331"/>
          </a:xfrm>
          <a:prstGeom prst="rect">
            <a:avLst/>
          </a:prstGeom>
          <a:noFill/>
        </p:spPr>
        <p:txBody>
          <a:bodyPr wrap="square" rtlCol="0">
            <a:spAutoFit/>
          </a:bodyPr>
          <a:lstStyle/>
          <a:p>
            <a:r>
              <a:rPr lang="en-US" sz="3600" dirty="0">
                <a:latin typeface="Arial" panose="020B0604020202020204" pitchFamily="34" charset="0"/>
                <a:cs typeface="Arial" panose="020B0604020202020204" pitchFamily="34" charset="0"/>
              </a:rPr>
              <a:t>A</a:t>
            </a:r>
            <a:r>
              <a:rPr lang="en-US" sz="3600" dirty="0">
                <a:solidFill>
                  <a:schemeClr val="accent2"/>
                </a:solidFill>
                <a:latin typeface="Arial" panose="020B0604020202020204" pitchFamily="34" charset="0"/>
                <a:cs typeface="Arial" panose="020B0604020202020204" pitchFamily="34" charset="0"/>
              </a:rPr>
              <a:t>IRBnB </a:t>
            </a:r>
            <a:r>
              <a:rPr lang="en-US" sz="3600" dirty="0">
                <a:latin typeface="Arial" panose="020B0604020202020204" pitchFamily="34" charset="0"/>
                <a:cs typeface="Arial" panose="020B0604020202020204" pitchFamily="34" charset="0"/>
              </a:rPr>
              <a:t>B</a:t>
            </a:r>
            <a:r>
              <a:rPr lang="en-US" sz="3600" dirty="0">
                <a:solidFill>
                  <a:schemeClr val="accent2"/>
                </a:solidFill>
                <a:latin typeface="Arial" panose="020B0604020202020204" pitchFamily="34" charset="0"/>
                <a:cs typeface="Arial" panose="020B0604020202020204" pitchFamily="34" charset="0"/>
              </a:rPr>
              <a:t>OOKINGS </a:t>
            </a:r>
            <a:r>
              <a:rPr lang="en-US" sz="3600" dirty="0">
                <a:latin typeface="Arial" panose="020B0604020202020204" pitchFamily="34" charset="0"/>
                <a:cs typeface="Arial" panose="020B0604020202020204" pitchFamily="34" charset="0"/>
              </a:rPr>
              <a:t>A</a:t>
            </a:r>
            <a:r>
              <a:rPr lang="en-US" sz="3600" dirty="0">
                <a:solidFill>
                  <a:schemeClr val="accent2"/>
                </a:solidFill>
                <a:latin typeface="Arial" panose="020B0604020202020204" pitchFamily="34" charset="0"/>
                <a:cs typeface="Arial" panose="020B0604020202020204" pitchFamily="34" charset="0"/>
              </a:rPr>
              <a:t>NALYSIS</a:t>
            </a:r>
            <a:endParaRPr lang="en-IN" sz="3600" dirty="0">
              <a:solidFill>
                <a:schemeClr val="accent2"/>
              </a:solidFill>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37F57D01-7BC0-4A3A-5536-02CD2423DA39}"/>
              </a:ext>
            </a:extLst>
          </p:cNvPr>
          <p:cNvSpPr txBox="1"/>
          <p:nvPr/>
        </p:nvSpPr>
        <p:spPr>
          <a:xfrm>
            <a:off x="8915400" y="4876800"/>
            <a:ext cx="3429000" cy="400110"/>
          </a:xfrm>
          <a:prstGeom prst="rect">
            <a:avLst/>
          </a:prstGeom>
          <a:noFill/>
        </p:spPr>
        <p:txBody>
          <a:bodyPr wrap="square" rtlCol="0">
            <a:spAutoFit/>
          </a:bodyPr>
          <a:lstStyle/>
          <a:p>
            <a:r>
              <a:rPr lang="en-US" sz="2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SAMEER THETE</a:t>
            </a:r>
            <a:endParaRPr lang="en-IN" sz="2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AF5F9D40-2E35-D56C-CC97-DDDE220218DD}"/>
              </a:ext>
            </a:extLst>
          </p:cNvPr>
          <p:cNvSpPr txBox="1"/>
          <p:nvPr/>
        </p:nvSpPr>
        <p:spPr>
          <a:xfrm>
            <a:off x="3276600" y="4038600"/>
            <a:ext cx="5410200" cy="646331"/>
          </a:xfrm>
          <a:prstGeom prst="rect">
            <a:avLst/>
          </a:prstGeom>
          <a:noFill/>
        </p:spPr>
        <p:txBody>
          <a:bodyPr wrap="square" rtlCol="0">
            <a:spAutoFit/>
          </a:bodyPr>
          <a:lstStyle/>
          <a:p>
            <a:r>
              <a:rPr lang="en-IN" dirty="0">
                <a:hlinkClick r:id="rId5"/>
              </a:rPr>
              <a:t>https://github.com/TheteSameer/AirBnBBookingsAnalysis.git</a:t>
            </a:r>
            <a:endParaRPr lang="en-IN" dirty="0"/>
          </a:p>
        </p:txBody>
      </p:sp>
      <p:pic>
        <p:nvPicPr>
          <p:cNvPr id="26" name="Picture 25">
            <a:extLst>
              <a:ext uri="{FF2B5EF4-FFF2-40B4-BE49-F238E27FC236}">
                <a16:creationId xmlns:a16="http://schemas.microsoft.com/office/drawing/2014/main" id="{E0D597DC-F3C2-FA55-A8E8-B07FE9407B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14600" y="3947505"/>
            <a:ext cx="812698" cy="81269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62227" y="1401064"/>
            <a:ext cx="9812655" cy="4064635"/>
          </a:xfrm>
          <a:prstGeom prst="rect">
            <a:avLst/>
          </a:prstGeom>
        </p:spPr>
        <p:txBody>
          <a:bodyPr vert="horz" wrap="square" lIns="0" tIns="53975" rIns="0" bIns="0" rtlCol="0">
            <a:spAutoFit/>
          </a:bodyPr>
          <a:lstStyle/>
          <a:p>
            <a:pPr marL="355600" marR="77470" indent="-342900">
              <a:lnSpc>
                <a:spcPts val="2590"/>
              </a:lnSpc>
              <a:spcBef>
                <a:spcPts val="425"/>
              </a:spcBef>
              <a:buFont typeface="Wingdings"/>
              <a:buChar char=""/>
              <a:tabLst>
                <a:tab pos="355600" algn="l"/>
              </a:tabLst>
            </a:pPr>
            <a:r>
              <a:rPr sz="2400" spc="35" dirty="0">
                <a:latin typeface="Arial MT"/>
                <a:cs typeface="Arial MT"/>
              </a:rPr>
              <a:t>Column</a:t>
            </a:r>
            <a:r>
              <a:rPr sz="2400" spc="110" dirty="0">
                <a:latin typeface="Arial MT"/>
                <a:cs typeface="Arial MT"/>
              </a:rPr>
              <a:t> </a:t>
            </a:r>
            <a:r>
              <a:rPr sz="2400" spc="45" dirty="0">
                <a:latin typeface="Arial MT"/>
                <a:cs typeface="Arial MT"/>
              </a:rPr>
              <a:t>‘last_review’</a:t>
            </a:r>
            <a:r>
              <a:rPr sz="2400" spc="30" dirty="0">
                <a:latin typeface="Arial MT"/>
                <a:cs typeface="Arial MT"/>
              </a:rPr>
              <a:t> </a:t>
            </a:r>
            <a:r>
              <a:rPr sz="2400" spc="25" dirty="0">
                <a:latin typeface="Arial MT"/>
                <a:cs typeface="Arial MT"/>
              </a:rPr>
              <a:t>and</a:t>
            </a:r>
            <a:r>
              <a:rPr sz="2400" spc="105" dirty="0">
                <a:latin typeface="Arial MT"/>
                <a:cs typeface="Arial MT"/>
              </a:rPr>
              <a:t> </a:t>
            </a:r>
            <a:r>
              <a:rPr sz="2400" spc="45" dirty="0">
                <a:latin typeface="Arial MT"/>
                <a:cs typeface="Arial MT"/>
              </a:rPr>
              <a:t>‘reviews_per_month’</a:t>
            </a:r>
            <a:r>
              <a:rPr sz="2400" spc="25" dirty="0">
                <a:latin typeface="Arial MT"/>
                <a:cs typeface="Arial MT"/>
              </a:rPr>
              <a:t> had</a:t>
            </a:r>
            <a:r>
              <a:rPr sz="2400" spc="105" dirty="0">
                <a:latin typeface="Arial MT"/>
                <a:cs typeface="Arial MT"/>
              </a:rPr>
              <a:t> </a:t>
            </a:r>
            <a:r>
              <a:rPr sz="2400" dirty="0">
                <a:latin typeface="Arial MT"/>
                <a:cs typeface="Arial MT"/>
              </a:rPr>
              <a:t>a</a:t>
            </a:r>
            <a:r>
              <a:rPr sz="2400" spc="90" dirty="0">
                <a:latin typeface="Arial MT"/>
                <a:cs typeface="Arial MT"/>
              </a:rPr>
              <a:t> </a:t>
            </a:r>
            <a:r>
              <a:rPr sz="2400" spc="25" dirty="0">
                <a:latin typeface="Arial MT"/>
                <a:cs typeface="Arial MT"/>
              </a:rPr>
              <a:t>lot</a:t>
            </a:r>
            <a:r>
              <a:rPr sz="2400" spc="100" dirty="0">
                <a:latin typeface="Arial MT"/>
                <a:cs typeface="Arial MT"/>
              </a:rPr>
              <a:t> </a:t>
            </a:r>
            <a:r>
              <a:rPr sz="2400" spc="20" dirty="0">
                <a:latin typeface="Arial MT"/>
                <a:cs typeface="Arial MT"/>
              </a:rPr>
              <a:t>of</a:t>
            </a:r>
            <a:r>
              <a:rPr sz="2400" spc="90" dirty="0">
                <a:latin typeface="Arial MT"/>
                <a:cs typeface="Arial MT"/>
              </a:rPr>
              <a:t> </a:t>
            </a:r>
            <a:r>
              <a:rPr sz="2400" spc="30" dirty="0">
                <a:latin typeface="Arial MT"/>
                <a:cs typeface="Arial MT"/>
              </a:rPr>
              <a:t>null </a:t>
            </a:r>
            <a:r>
              <a:rPr sz="2400" spc="35" dirty="0">
                <a:latin typeface="Arial MT"/>
                <a:cs typeface="Arial MT"/>
              </a:rPr>
              <a:t> </a:t>
            </a:r>
            <a:r>
              <a:rPr sz="2400" spc="30" dirty="0">
                <a:latin typeface="Arial MT"/>
                <a:cs typeface="Arial MT"/>
              </a:rPr>
              <a:t>values</a:t>
            </a:r>
            <a:r>
              <a:rPr sz="2400" spc="120" dirty="0">
                <a:latin typeface="Arial MT"/>
                <a:cs typeface="Arial MT"/>
              </a:rPr>
              <a:t> </a:t>
            </a:r>
            <a:r>
              <a:rPr sz="2400" spc="25" dirty="0">
                <a:latin typeface="Arial MT"/>
                <a:cs typeface="Arial MT"/>
              </a:rPr>
              <a:t>and</a:t>
            </a:r>
            <a:r>
              <a:rPr sz="2400" spc="114" dirty="0">
                <a:latin typeface="Arial MT"/>
                <a:cs typeface="Arial MT"/>
              </a:rPr>
              <a:t> </a:t>
            </a:r>
            <a:r>
              <a:rPr sz="2400" spc="30" dirty="0">
                <a:latin typeface="Arial MT"/>
                <a:cs typeface="Arial MT"/>
              </a:rPr>
              <a:t>there</a:t>
            </a:r>
            <a:r>
              <a:rPr sz="2400" spc="114" dirty="0">
                <a:latin typeface="Arial MT"/>
                <a:cs typeface="Arial MT"/>
              </a:rPr>
              <a:t> </a:t>
            </a:r>
            <a:r>
              <a:rPr sz="2400" spc="30" dirty="0">
                <a:latin typeface="Arial MT"/>
                <a:cs typeface="Arial MT"/>
              </a:rPr>
              <a:t>were</a:t>
            </a:r>
            <a:r>
              <a:rPr sz="2400" spc="110" dirty="0">
                <a:latin typeface="Arial MT"/>
                <a:cs typeface="Arial MT"/>
              </a:rPr>
              <a:t> </a:t>
            </a:r>
            <a:r>
              <a:rPr sz="2400" spc="15" dirty="0">
                <a:latin typeface="Arial MT"/>
                <a:cs typeface="Arial MT"/>
              </a:rPr>
              <a:t>no</a:t>
            </a:r>
            <a:r>
              <a:rPr sz="2400" spc="110" dirty="0">
                <a:latin typeface="Arial MT"/>
                <a:cs typeface="Arial MT"/>
              </a:rPr>
              <a:t> </a:t>
            </a:r>
            <a:r>
              <a:rPr sz="2400" spc="30" dirty="0">
                <a:latin typeface="Arial MT"/>
                <a:cs typeface="Arial MT"/>
              </a:rPr>
              <a:t>other</a:t>
            </a:r>
            <a:r>
              <a:rPr sz="2400" spc="114" dirty="0">
                <a:latin typeface="Arial MT"/>
                <a:cs typeface="Arial MT"/>
              </a:rPr>
              <a:t> </a:t>
            </a:r>
            <a:r>
              <a:rPr sz="2400" spc="35" dirty="0">
                <a:latin typeface="Arial MT"/>
                <a:cs typeface="Arial MT"/>
              </a:rPr>
              <a:t>details</a:t>
            </a:r>
            <a:r>
              <a:rPr sz="2400" spc="125" dirty="0">
                <a:latin typeface="Arial MT"/>
                <a:cs typeface="Arial MT"/>
              </a:rPr>
              <a:t> </a:t>
            </a:r>
            <a:r>
              <a:rPr sz="2400" spc="35" dirty="0">
                <a:latin typeface="Arial MT"/>
                <a:cs typeface="Arial MT"/>
              </a:rPr>
              <a:t>regarding</a:t>
            </a:r>
            <a:r>
              <a:rPr sz="2400" spc="120" dirty="0">
                <a:latin typeface="Arial MT"/>
                <a:cs typeface="Arial MT"/>
              </a:rPr>
              <a:t> </a:t>
            </a:r>
            <a:r>
              <a:rPr sz="2400" spc="25" dirty="0">
                <a:latin typeface="Arial MT"/>
                <a:cs typeface="Arial MT"/>
              </a:rPr>
              <a:t>the</a:t>
            </a:r>
            <a:r>
              <a:rPr sz="2400" spc="105" dirty="0">
                <a:latin typeface="Arial MT"/>
                <a:cs typeface="Arial MT"/>
              </a:rPr>
              <a:t> </a:t>
            </a:r>
            <a:r>
              <a:rPr sz="2400" spc="30" dirty="0">
                <a:latin typeface="Arial MT"/>
                <a:cs typeface="Arial MT"/>
              </a:rPr>
              <a:t>same.</a:t>
            </a:r>
            <a:r>
              <a:rPr sz="2400" spc="110" dirty="0">
                <a:latin typeface="Arial MT"/>
                <a:cs typeface="Arial MT"/>
              </a:rPr>
              <a:t> </a:t>
            </a:r>
            <a:r>
              <a:rPr sz="2400" spc="25" dirty="0">
                <a:latin typeface="Arial MT"/>
                <a:cs typeface="Arial MT"/>
              </a:rPr>
              <a:t>So,</a:t>
            </a:r>
            <a:r>
              <a:rPr sz="2400" spc="100" dirty="0">
                <a:latin typeface="Arial MT"/>
                <a:cs typeface="Arial MT"/>
              </a:rPr>
              <a:t> </a:t>
            </a:r>
            <a:r>
              <a:rPr sz="2400" spc="20" dirty="0">
                <a:latin typeface="Arial MT"/>
                <a:cs typeface="Arial MT"/>
              </a:rPr>
              <a:t>we </a:t>
            </a:r>
            <a:r>
              <a:rPr sz="2400" spc="-650" dirty="0">
                <a:latin typeface="Arial MT"/>
                <a:cs typeface="Arial MT"/>
              </a:rPr>
              <a:t> </a:t>
            </a:r>
            <a:r>
              <a:rPr sz="2400" spc="35" dirty="0">
                <a:latin typeface="Arial MT"/>
                <a:cs typeface="Arial MT"/>
              </a:rPr>
              <a:t>dropped</a:t>
            </a:r>
            <a:r>
              <a:rPr sz="2400" spc="110" dirty="0">
                <a:latin typeface="Arial MT"/>
                <a:cs typeface="Arial MT"/>
              </a:rPr>
              <a:t> </a:t>
            </a:r>
            <a:r>
              <a:rPr sz="2400" spc="30" dirty="0">
                <a:latin typeface="Arial MT"/>
                <a:cs typeface="Arial MT"/>
              </a:rPr>
              <a:t>those</a:t>
            </a:r>
            <a:r>
              <a:rPr sz="2400" spc="110" dirty="0">
                <a:latin typeface="Arial MT"/>
                <a:cs typeface="Arial MT"/>
              </a:rPr>
              <a:t> </a:t>
            </a:r>
            <a:r>
              <a:rPr sz="2400" spc="35" dirty="0">
                <a:latin typeface="Arial MT"/>
                <a:cs typeface="Arial MT"/>
              </a:rPr>
              <a:t>columns.</a:t>
            </a:r>
            <a:endParaRPr sz="2400">
              <a:latin typeface="Arial MT"/>
              <a:cs typeface="Arial MT"/>
            </a:endParaRPr>
          </a:p>
          <a:p>
            <a:pPr marL="355600" marR="5080" indent="-342900">
              <a:lnSpc>
                <a:spcPts val="2590"/>
              </a:lnSpc>
              <a:spcBef>
                <a:spcPts val="1010"/>
              </a:spcBef>
              <a:buFont typeface="Wingdings"/>
              <a:buChar char=""/>
              <a:tabLst>
                <a:tab pos="355600" algn="l"/>
              </a:tabLst>
            </a:pPr>
            <a:r>
              <a:rPr sz="2400" spc="35" dirty="0">
                <a:latin typeface="Arial MT"/>
                <a:cs typeface="Arial MT"/>
              </a:rPr>
              <a:t>Column</a:t>
            </a:r>
            <a:r>
              <a:rPr sz="2400" spc="114" dirty="0">
                <a:latin typeface="Arial MT"/>
                <a:cs typeface="Arial MT"/>
              </a:rPr>
              <a:t> </a:t>
            </a:r>
            <a:r>
              <a:rPr sz="2400" spc="35" dirty="0">
                <a:latin typeface="Arial MT"/>
                <a:cs typeface="Arial MT"/>
              </a:rPr>
              <a:t>‘Name’,</a:t>
            </a:r>
            <a:r>
              <a:rPr sz="2400" spc="114" dirty="0">
                <a:latin typeface="Arial MT"/>
                <a:cs typeface="Arial MT"/>
              </a:rPr>
              <a:t> </a:t>
            </a:r>
            <a:r>
              <a:rPr sz="2400" spc="30" dirty="0">
                <a:latin typeface="Arial MT"/>
                <a:cs typeface="Arial MT"/>
              </a:rPr>
              <a:t>also</a:t>
            </a:r>
            <a:r>
              <a:rPr sz="2400" spc="110" dirty="0">
                <a:latin typeface="Arial MT"/>
                <a:cs typeface="Arial MT"/>
              </a:rPr>
              <a:t> </a:t>
            </a:r>
            <a:r>
              <a:rPr sz="2400" spc="25" dirty="0">
                <a:latin typeface="Arial MT"/>
                <a:cs typeface="Arial MT"/>
              </a:rPr>
              <a:t>had</a:t>
            </a:r>
            <a:r>
              <a:rPr sz="2400" spc="105" dirty="0">
                <a:latin typeface="Arial MT"/>
                <a:cs typeface="Arial MT"/>
              </a:rPr>
              <a:t> </a:t>
            </a:r>
            <a:r>
              <a:rPr sz="2400" spc="30" dirty="0">
                <a:latin typeface="Arial MT"/>
                <a:cs typeface="Arial MT"/>
              </a:rPr>
              <a:t>some</a:t>
            </a:r>
            <a:r>
              <a:rPr sz="2400" spc="110" dirty="0">
                <a:latin typeface="Arial MT"/>
                <a:cs typeface="Arial MT"/>
              </a:rPr>
              <a:t> </a:t>
            </a:r>
            <a:r>
              <a:rPr sz="2400" spc="30" dirty="0">
                <a:latin typeface="Arial MT"/>
                <a:cs typeface="Arial MT"/>
              </a:rPr>
              <a:t>null</a:t>
            </a:r>
            <a:r>
              <a:rPr sz="2400" spc="114" dirty="0">
                <a:latin typeface="Arial MT"/>
                <a:cs typeface="Arial MT"/>
              </a:rPr>
              <a:t> </a:t>
            </a:r>
            <a:r>
              <a:rPr sz="2400" spc="35" dirty="0">
                <a:latin typeface="Arial MT"/>
                <a:cs typeface="Arial MT"/>
              </a:rPr>
              <a:t>values</a:t>
            </a:r>
            <a:r>
              <a:rPr sz="2400" spc="120" dirty="0">
                <a:latin typeface="Arial MT"/>
                <a:cs typeface="Arial MT"/>
              </a:rPr>
              <a:t> </a:t>
            </a:r>
            <a:r>
              <a:rPr sz="2400" spc="25" dirty="0">
                <a:latin typeface="Arial MT"/>
                <a:cs typeface="Arial MT"/>
              </a:rPr>
              <a:t>and</a:t>
            </a:r>
            <a:r>
              <a:rPr sz="2400" spc="105" dirty="0">
                <a:latin typeface="Arial MT"/>
                <a:cs typeface="Arial MT"/>
              </a:rPr>
              <a:t> </a:t>
            </a:r>
            <a:r>
              <a:rPr sz="2400" spc="30" dirty="0">
                <a:latin typeface="Arial MT"/>
                <a:cs typeface="Arial MT"/>
              </a:rPr>
              <a:t>I’d</a:t>
            </a:r>
            <a:r>
              <a:rPr sz="2400" spc="100" dirty="0">
                <a:latin typeface="Arial MT"/>
                <a:cs typeface="Arial MT"/>
              </a:rPr>
              <a:t> </a:t>
            </a:r>
            <a:r>
              <a:rPr sz="2400" spc="20" dirty="0">
                <a:latin typeface="Arial MT"/>
                <a:cs typeface="Arial MT"/>
              </a:rPr>
              <a:t>of</a:t>
            </a:r>
            <a:r>
              <a:rPr sz="2400" spc="95" dirty="0">
                <a:latin typeface="Arial MT"/>
                <a:cs typeface="Arial MT"/>
              </a:rPr>
              <a:t> </a:t>
            </a:r>
            <a:r>
              <a:rPr sz="2400" spc="25" dirty="0">
                <a:latin typeface="Arial MT"/>
                <a:cs typeface="Arial MT"/>
              </a:rPr>
              <a:t>the</a:t>
            </a:r>
            <a:r>
              <a:rPr sz="2400" spc="100" dirty="0">
                <a:latin typeface="Arial MT"/>
                <a:cs typeface="Arial MT"/>
              </a:rPr>
              <a:t> </a:t>
            </a:r>
            <a:r>
              <a:rPr sz="2400" spc="35" dirty="0">
                <a:latin typeface="Arial MT"/>
                <a:cs typeface="Arial MT"/>
              </a:rPr>
              <a:t>properties </a:t>
            </a:r>
            <a:r>
              <a:rPr sz="2400" spc="-655" dirty="0">
                <a:latin typeface="Arial MT"/>
                <a:cs typeface="Arial MT"/>
              </a:rPr>
              <a:t> </a:t>
            </a:r>
            <a:r>
              <a:rPr sz="2400" spc="25" dirty="0">
                <a:latin typeface="Arial MT"/>
                <a:cs typeface="Arial MT"/>
              </a:rPr>
              <a:t>are</a:t>
            </a:r>
            <a:r>
              <a:rPr sz="2400" spc="100" dirty="0">
                <a:latin typeface="Arial MT"/>
                <a:cs typeface="Arial MT"/>
              </a:rPr>
              <a:t> </a:t>
            </a:r>
            <a:r>
              <a:rPr sz="2400" spc="35" dirty="0">
                <a:latin typeface="Arial MT"/>
                <a:cs typeface="Arial MT"/>
              </a:rPr>
              <a:t>provided</a:t>
            </a:r>
            <a:r>
              <a:rPr sz="2400" spc="114" dirty="0">
                <a:latin typeface="Arial MT"/>
                <a:cs typeface="Arial MT"/>
              </a:rPr>
              <a:t> </a:t>
            </a:r>
            <a:r>
              <a:rPr sz="2400" spc="20" dirty="0">
                <a:latin typeface="Arial MT"/>
                <a:cs typeface="Arial MT"/>
              </a:rPr>
              <a:t>as</a:t>
            </a:r>
            <a:r>
              <a:rPr sz="2400" spc="95" dirty="0">
                <a:latin typeface="Arial MT"/>
                <a:cs typeface="Arial MT"/>
              </a:rPr>
              <a:t> </a:t>
            </a:r>
            <a:r>
              <a:rPr sz="2400" spc="35" dirty="0">
                <a:latin typeface="Arial MT"/>
                <a:cs typeface="Arial MT"/>
              </a:rPr>
              <a:t>unique</a:t>
            </a:r>
            <a:r>
              <a:rPr sz="2400" spc="114" dirty="0">
                <a:latin typeface="Arial MT"/>
                <a:cs typeface="Arial MT"/>
              </a:rPr>
              <a:t> </a:t>
            </a:r>
            <a:r>
              <a:rPr sz="2400" spc="35" dirty="0">
                <a:latin typeface="Arial MT"/>
                <a:cs typeface="Arial MT"/>
              </a:rPr>
              <a:t>value,</a:t>
            </a:r>
            <a:r>
              <a:rPr sz="2400" spc="114" dirty="0">
                <a:latin typeface="Arial MT"/>
                <a:cs typeface="Arial MT"/>
              </a:rPr>
              <a:t> </a:t>
            </a:r>
            <a:r>
              <a:rPr sz="2400" spc="25" dirty="0">
                <a:latin typeface="Arial MT"/>
                <a:cs typeface="Arial MT"/>
              </a:rPr>
              <a:t>So,</a:t>
            </a:r>
            <a:r>
              <a:rPr sz="2400" spc="90" dirty="0">
                <a:latin typeface="Arial MT"/>
                <a:cs typeface="Arial MT"/>
              </a:rPr>
              <a:t> </a:t>
            </a:r>
            <a:r>
              <a:rPr sz="2400" spc="20" dirty="0">
                <a:latin typeface="Arial MT"/>
                <a:cs typeface="Arial MT"/>
              </a:rPr>
              <a:t>we</a:t>
            </a:r>
            <a:r>
              <a:rPr sz="2400" spc="100" dirty="0">
                <a:latin typeface="Arial MT"/>
                <a:cs typeface="Arial MT"/>
              </a:rPr>
              <a:t> </a:t>
            </a:r>
            <a:r>
              <a:rPr sz="2400" spc="35" dirty="0">
                <a:latin typeface="Arial MT"/>
                <a:cs typeface="Arial MT"/>
              </a:rPr>
              <a:t>dropped</a:t>
            </a:r>
            <a:r>
              <a:rPr sz="2400" spc="114" dirty="0">
                <a:latin typeface="Arial MT"/>
                <a:cs typeface="Arial MT"/>
              </a:rPr>
              <a:t> </a:t>
            </a:r>
            <a:r>
              <a:rPr sz="2400" spc="25" dirty="0">
                <a:latin typeface="Arial MT"/>
                <a:cs typeface="Arial MT"/>
              </a:rPr>
              <a:t>the</a:t>
            </a:r>
            <a:r>
              <a:rPr sz="2400" spc="95" dirty="0">
                <a:latin typeface="Arial MT"/>
                <a:cs typeface="Arial MT"/>
              </a:rPr>
              <a:t> </a:t>
            </a:r>
            <a:r>
              <a:rPr sz="2400" spc="35" dirty="0">
                <a:latin typeface="Arial MT"/>
                <a:cs typeface="Arial MT"/>
              </a:rPr>
              <a:t>‘Name’</a:t>
            </a:r>
            <a:r>
              <a:rPr sz="2400" spc="30" dirty="0">
                <a:latin typeface="Arial MT"/>
                <a:cs typeface="Arial MT"/>
              </a:rPr>
              <a:t> </a:t>
            </a:r>
            <a:r>
              <a:rPr sz="2400" spc="35" dirty="0">
                <a:latin typeface="Arial MT"/>
                <a:cs typeface="Arial MT"/>
              </a:rPr>
              <a:t>column </a:t>
            </a:r>
            <a:r>
              <a:rPr sz="2400" spc="40" dirty="0">
                <a:latin typeface="Arial MT"/>
                <a:cs typeface="Arial MT"/>
              </a:rPr>
              <a:t> </a:t>
            </a:r>
            <a:r>
              <a:rPr sz="2400" spc="30" dirty="0">
                <a:latin typeface="Arial MT"/>
                <a:cs typeface="Arial MT"/>
              </a:rPr>
              <a:t>also.</a:t>
            </a:r>
            <a:endParaRPr sz="2400">
              <a:latin typeface="Arial MT"/>
              <a:cs typeface="Arial MT"/>
            </a:endParaRPr>
          </a:p>
          <a:p>
            <a:pPr marL="355600" marR="619760" indent="-342900">
              <a:lnSpc>
                <a:spcPts val="2590"/>
              </a:lnSpc>
              <a:spcBef>
                <a:spcPts val="1005"/>
              </a:spcBef>
              <a:buFont typeface="Wingdings"/>
              <a:buChar char=""/>
              <a:tabLst>
                <a:tab pos="355600" algn="l"/>
              </a:tabLst>
            </a:pPr>
            <a:r>
              <a:rPr sz="2400" spc="35" dirty="0">
                <a:latin typeface="Arial MT"/>
                <a:cs typeface="Arial MT"/>
              </a:rPr>
              <a:t>Column</a:t>
            </a:r>
            <a:r>
              <a:rPr sz="2400" spc="114" dirty="0">
                <a:latin typeface="Arial MT"/>
                <a:cs typeface="Arial MT"/>
              </a:rPr>
              <a:t> </a:t>
            </a:r>
            <a:r>
              <a:rPr sz="2400" spc="40" dirty="0">
                <a:latin typeface="Arial MT"/>
                <a:cs typeface="Arial MT"/>
              </a:rPr>
              <a:t>‘host_name’</a:t>
            </a:r>
            <a:r>
              <a:rPr sz="2400" spc="30" dirty="0">
                <a:latin typeface="Arial MT"/>
                <a:cs typeface="Arial MT"/>
              </a:rPr>
              <a:t> have</a:t>
            </a:r>
            <a:r>
              <a:rPr sz="2400" spc="110" dirty="0">
                <a:latin typeface="Arial MT"/>
                <a:cs typeface="Arial MT"/>
              </a:rPr>
              <a:t> </a:t>
            </a:r>
            <a:r>
              <a:rPr sz="2400" spc="20" dirty="0">
                <a:latin typeface="Arial MT"/>
                <a:cs typeface="Arial MT"/>
              </a:rPr>
              <a:t>21</a:t>
            </a:r>
            <a:r>
              <a:rPr sz="2400" spc="100" dirty="0">
                <a:latin typeface="Arial MT"/>
                <a:cs typeface="Arial MT"/>
              </a:rPr>
              <a:t> </a:t>
            </a:r>
            <a:r>
              <a:rPr sz="2400" spc="30" dirty="0">
                <a:latin typeface="Arial MT"/>
                <a:cs typeface="Arial MT"/>
              </a:rPr>
              <a:t>null</a:t>
            </a:r>
            <a:r>
              <a:rPr sz="2400" spc="114" dirty="0">
                <a:latin typeface="Arial MT"/>
                <a:cs typeface="Arial MT"/>
              </a:rPr>
              <a:t> </a:t>
            </a:r>
            <a:r>
              <a:rPr sz="2400" spc="35" dirty="0">
                <a:latin typeface="Arial MT"/>
                <a:cs typeface="Arial MT"/>
              </a:rPr>
              <a:t>values</a:t>
            </a:r>
            <a:r>
              <a:rPr sz="2400" spc="114" dirty="0">
                <a:latin typeface="Arial MT"/>
                <a:cs typeface="Arial MT"/>
              </a:rPr>
              <a:t> </a:t>
            </a:r>
            <a:r>
              <a:rPr sz="2400" spc="25" dirty="0">
                <a:latin typeface="Arial MT"/>
                <a:cs typeface="Arial MT"/>
              </a:rPr>
              <a:t>and</a:t>
            </a:r>
            <a:r>
              <a:rPr sz="2400" spc="110" dirty="0">
                <a:latin typeface="Arial MT"/>
                <a:cs typeface="Arial MT"/>
              </a:rPr>
              <a:t> </a:t>
            </a:r>
            <a:r>
              <a:rPr sz="2400" spc="30" dirty="0">
                <a:latin typeface="Arial MT"/>
                <a:cs typeface="Arial MT"/>
              </a:rPr>
              <a:t>host</a:t>
            </a:r>
            <a:r>
              <a:rPr sz="2400" spc="175" dirty="0">
                <a:latin typeface="Arial MT"/>
                <a:cs typeface="Arial MT"/>
              </a:rPr>
              <a:t> </a:t>
            </a:r>
            <a:r>
              <a:rPr sz="2400" spc="30" dirty="0">
                <a:latin typeface="Arial MT"/>
                <a:cs typeface="Arial MT"/>
              </a:rPr>
              <a:t>I’ds</a:t>
            </a:r>
            <a:r>
              <a:rPr sz="2400" spc="114" dirty="0">
                <a:latin typeface="Arial MT"/>
                <a:cs typeface="Arial MT"/>
              </a:rPr>
              <a:t> </a:t>
            </a:r>
            <a:r>
              <a:rPr sz="2400" spc="25" dirty="0">
                <a:latin typeface="Arial MT"/>
                <a:cs typeface="Arial MT"/>
              </a:rPr>
              <a:t>are</a:t>
            </a:r>
            <a:r>
              <a:rPr sz="2400" spc="105" dirty="0">
                <a:latin typeface="Arial MT"/>
                <a:cs typeface="Arial MT"/>
              </a:rPr>
              <a:t> </a:t>
            </a:r>
            <a:r>
              <a:rPr sz="2400" spc="30" dirty="0">
                <a:latin typeface="Arial MT"/>
                <a:cs typeface="Arial MT"/>
              </a:rPr>
              <a:t>also </a:t>
            </a:r>
            <a:r>
              <a:rPr sz="2400" spc="-655" dirty="0">
                <a:latin typeface="Arial MT"/>
                <a:cs typeface="Arial MT"/>
              </a:rPr>
              <a:t> </a:t>
            </a:r>
            <a:r>
              <a:rPr sz="2400" spc="40" dirty="0">
                <a:latin typeface="Arial MT"/>
                <a:cs typeface="Arial MT"/>
              </a:rPr>
              <a:t>available</a:t>
            </a:r>
            <a:r>
              <a:rPr sz="2400" spc="114" dirty="0">
                <a:latin typeface="Arial MT"/>
                <a:cs typeface="Arial MT"/>
              </a:rPr>
              <a:t> </a:t>
            </a:r>
            <a:r>
              <a:rPr sz="2400" spc="20" dirty="0">
                <a:latin typeface="Arial MT"/>
                <a:cs typeface="Arial MT"/>
              </a:rPr>
              <a:t>so</a:t>
            </a:r>
            <a:r>
              <a:rPr sz="2400" spc="90" dirty="0">
                <a:latin typeface="Arial MT"/>
                <a:cs typeface="Arial MT"/>
              </a:rPr>
              <a:t> </a:t>
            </a:r>
            <a:r>
              <a:rPr sz="2400" spc="20" dirty="0">
                <a:latin typeface="Arial MT"/>
                <a:cs typeface="Arial MT"/>
              </a:rPr>
              <a:t>we</a:t>
            </a:r>
            <a:r>
              <a:rPr sz="2400" spc="100" dirty="0">
                <a:latin typeface="Arial MT"/>
                <a:cs typeface="Arial MT"/>
              </a:rPr>
              <a:t> </a:t>
            </a:r>
            <a:r>
              <a:rPr sz="2400" spc="35" dirty="0">
                <a:latin typeface="Arial MT"/>
                <a:cs typeface="Arial MT"/>
              </a:rPr>
              <a:t>replaced</a:t>
            </a:r>
            <a:r>
              <a:rPr sz="2400" spc="114" dirty="0">
                <a:latin typeface="Arial MT"/>
                <a:cs typeface="Arial MT"/>
              </a:rPr>
              <a:t> </a:t>
            </a:r>
            <a:r>
              <a:rPr sz="2400" spc="30" dirty="0">
                <a:latin typeface="Arial MT"/>
                <a:cs typeface="Arial MT"/>
              </a:rPr>
              <a:t>null</a:t>
            </a:r>
            <a:r>
              <a:rPr sz="2400" spc="114" dirty="0">
                <a:latin typeface="Arial MT"/>
                <a:cs typeface="Arial MT"/>
              </a:rPr>
              <a:t> </a:t>
            </a:r>
            <a:r>
              <a:rPr sz="2400" spc="35" dirty="0">
                <a:latin typeface="Arial MT"/>
                <a:cs typeface="Arial MT"/>
              </a:rPr>
              <a:t>values</a:t>
            </a:r>
            <a:r>
              <a:rPr sz="2400" spc="120" dirty="0">
                <a:latin typeface="Arial MT"/>
                <a:cs typeface="Arial MT"/>
              </a:rPr>
              <a:t> </a:t>
            </a:r>
            <a:r>
              <a:rPr sz="2400" spc="30" dirty="0">
                <a:latin typeface="Arial MT"/>
                <a:cs typeface="Arial MT"/>
              </a:rPr>
              <a:t>with</a:t>
            </a:r>
            <a:r>
              <a:rPr sz="2400" spc="105" dirty="0">
                <a:latin typeface="Arial MT"/>
                <a:cs typeface="Arial MT"/>
              </a:rPr>
              <a:t> </a:t>
            </a:r>
            <a:r>
              <a:rPr sz="2400" spc="30" dirty="0">
                <a:latin typeface="Arial MT"/>
                <a:cs typeface="Arial MT"/>
              </a:rPr>
              <a:t>‘NOT</a:t>
            </a:r>
            <a:r>
              <a:rPr sz="2400" spc="-75" dirty="0">
                <a:latin typeface="Arial MT"/>
                <a:cs typeface="Arial MT"/>
              </a:rPr>
              <a:t> </a:t>
            </a:r>
            <a:r>
              <a:rPr sz="2400" spc="5" dirty="0">
                <a:latin typeface="Arial MT"/>
                <a:cs typeface="Arial MT"/>
              </a:rPr>
              <a:t>AVAILABLE’.</a:t>
            </a:r>
            <a:endParaRPr sz="2400">
              <a:latin typeface="Arial MT"/>
              <a:cs typeface="Arial MT"/>
            </a:endParaRPr>
          </a:p>
          <a:p>
            <a:pPr marL="355600" marR="58419" indent="-342900">
              <a:lnSpc>
                <a:spcPts val="2590"/>
              </a:lnSpc>
              <a:spcBef>
                <a:spcPts val="1005"/>
              </a:spcBef>
              <a:buFont typeface="Wingdings"/>
              <a:buChar char=""/>
              <a:tabLst>
                <a:tab pos="355600" algn="l"/>
              </a:tabLst>
            </a:pPr>
            <a:r>
              <a:rPr sz="2400" dirty="0">
                <a:latin typeface="Arial MT"/>
                <a:cs typeface="Arial MT"/>
              </a:rPr>
              <a:t>We</a:t>
            </a:r>
            <a:r>
              <a:rPr sz="2400" spc="85" dirty="0">
                <a:latin typeface="Arial MT"/>
                <a:cs typeface="Arial MT"/>
              </a:rPr>
              <a:t> </a:t>
            </a:r>
            <a:r>
              <a:rPr sz="2400" spc="25" dirty="0">
                <a:latin typeface="Arial MT"/>
                <a:cs typeface="Arial MT"/>
              </a:rPr>
              <a:t>can</a:t>
            </a:r>
            <a:r>
              <a:rPr sz="2400" spc="110" dirty="0">
                <a:latin typeface="Arial MT"/>
                <a:cs typeface="Arial MT"/>
              </a:rPr>
              <a:t> </a:t>
            </a:r>
            <a:r>
              <a:rPr sz="2400" spc="25" dirty="0">
                <a:latin typeface="Arial MT"/>
                <a:cs typeface="Arial MT"/>
              </a:rPr>
              <a:t>see</a:t>
            </a:r>
            <a:r>
              <a:rPr sz="2400" spc="100" dirty="0">
                <a:latin typeface="Arial MT"/>
                <a:cs typeface="Arial MT"/>
              </a:rPr>
              <a:t> </a:t>
            </a:r>
            <a:r>
              <a:rPr sz="2400" spc="30" dirty="0">
                <a:latin typeface="Arial MT"/>
                <a:cs typeface="Arial MT"/>
              </a:rPr>
              <a:t>that</a:t>
            </a:r>
            <a:r>
              <a:rPr sz="2400" spc="105" dirty="0">
                <a:latin typeface="Arial MT"/>
                <a:cs typeface="Arial MT"/>
              </a:rPr>
              <a:t> </a:t>
            </a:r>
            <a:r>
              <a:rPr sz="2400" spc="30" dirty="0">
                <a:latin typeface="Arial MT"/>
                <a:cs typeface="Arial MT"/>
              </a:rPr>
              <a:t>Price</a:t>
            </a:r>
            <a:r>
              <a:rPr sz="2400" spc="105" dirty="0">
                <a:latin typeface="Arial MT"/>
                <a:cs typeface="Arial MT"/>
              </a:rPr>
              <a:t> </a:t>
            </a:r>
            <a:r>
              <a:rPr sz="2400" spc="35" dirty="0">
                <a:latin typeface="Arial MT"/>
                <a:cs typeface="Arial MT"/>
              </a:rPr>
              <a:t>column</a:t>
            </a:r>
            <a:r>
              <a:rPr sz="2400" spc="114" dirty="0">
                <a:latin typeface="Arial MT"/>
                <a:cs typeface="Arial MT"/>
              </a:rPr>
              <a:t> </a:t>
            </a:r>
            <a:r>
              <a:rPr sz="2400" spc="30" dirty="0">
                <a:latin typeface="Arial MT"/>
                <a:cs typeface="Arial MT"/>
              </a:rPr>
              <a:t>have</a:t>
            </a:r>
            <a:r>
              <a:rPr sz="2400" spc="110" dirty="0">
                <a:latin typeface="Arial MT"/>
                <a:cs typeface="Arial MT"/>
              </a:rPr>
              <a:t> </a:t>
            </a:r>
            <a:r>
              <a:rPr sz="2400" spc="30" dirty="0">
                <a:latin typeface="Arial MT"/>
                <a:cs typeface="Arial MT"/>
              </a:rPr>
              <a:t>some</a:t>
            </a:r>
            <a:r>
              <a:rPr sz="2400" spc="114" dirty="0">
                <a:latin typeface="Arial MT"/>
                <a:cs typeface="Arial MT"/>
              </a:rPr>
              <a:t> </a:t>
            </a:r>
            <a:r>
              <a:rPr sz="2400" spc="-5" dirty="0">
                <a:latin typeface="Arial MT"/>
                <a:cs typeface="Arial MT"/>
              </a:rPr>
              <a:t>0</a:t>
            </a:r>
            <a:r>
              <a:rPr sz="2400" spc="90" dirty="0">
                <a:latin typeface="Arial MT"/>
                <a:cs typeface="Arial MT"/>
              </a:rPr>
              <a:t> </a:t>
            </a:r>
            <a:r>
              <a:rPr sz="2400" spc="30" dirty="0">
                <a:latin typeface="Arial MT"/>
                <a:cs typeface="Arial MT"/>
              </a:rPr>
              <a:t>values</a:t>
            </a:r>
            <a:r>
              <a:rPr sz="2400" spc="125" dirty="0">
                <a:latin typeface="Arial MT"/>
                <a:cs typeface="Arial MT"/>
              </a:rPr>
              <a:t> </a:t>
            </a:r>
            <a:r>
              <a:rPr sz="2400" spc="25" dirty="0">
                <a:latin typeface="Arial MT"/>
                <a:cs typeface="Arial MT"/>
              </a:rPr>
              <a:t>but</a:t>
            </a:r>
            <a:r>
              <a:rPr sz="2400" spc="105" dirty="0">
                <a:latin typeface="Arial MT"/>
                <a:cs typeface="Arial MT"/>
              </a:rPr>
              <a:t> </a:t>
            </a:r>
            <a:r>
              <a:rPr sz="2400" spc="30" dirty="0">
                <a:latin typeface="Arial MT"/>
                <a:cs typeface="Arial MT"/>
              </a:rPr>
              <a:t>Price</a:t>
            </a:r>
            <a:r>
              <a:rPr sz="2400" spc="105" dirty="0">
                <a:latin typeface="Arial MT"/>
                <a:cs typeface="Arial MT"/>
              </a:rPr>
              <a:t> </a:t>
            </a:r>
            <a:r>
              <a:rPr sz="2400" spc="25" dirty="0">
                <a:latin typeface="Arial MT"/>
                <a:cs typeface="Arial MT"/>
              </a:rPr>
              <a:t>for</a:t>
            </a:r>
            <a:r>
              <a:rPr sz="2400" spc="95" dirty="0">
                <a:latin typeface="Arial MT"/>
                <a:cs typeface="Arial MT"/>
              </a:rPr>
              <a:t> </a:t>
            </a:r>
            <a:r>
              <a:rPr sz="2400" spc="-5" dirty="0">
                <a:latin typeface="Arial MT"/>
                <a:cs typeface="Arial MT"/>
              </a:rPr>
              <a:t>a </a:t>
            </a:r>
            <a:r>
              <a:rPr sz="2400" dirty="0">
                <a:latin typeface="Arial MT"/>
                <a:cs typeface="Arial MT"/>
              </a:rPr>
              <a:t> </a:t>
            </a:r>
            <a:r>
              <a:rPr sz="2400" spc="35" dirty="0">
                <a:latin typeface="Arial MT"/>
                <a:cs typeface="Arial MT"/>
              </a:rPr>
              <a:t>property</a:t>
            </a:r>
            <a:r>
              <a:rPr sz="2400" spc="120" dirty="0">
                <a:latin typeface="Arial MT"/>
                <a:cs typeface="Arial MT"/>
              </a:rPr>
              <a:t> </a:t>
            </a:r>
            <a:r>
              <a:rPr sz="2400" spc="25" dirty="0">
                <a:latin typeface="Arial MT"/>
                <a:cs typeface="Arial MT"/>
              </a:rPr>
              <a:t>can</a:t>
            </a:r>
            <a:r>
              <a:rPr sz="2400" spc="105" dirty="0">
                <a:latin typeface="Arial MT"/>
                <a:cs typeface="Arial MT"/>
              </a:rPr>
              <a:t> </a:t>
            </a:r>
            <a:r>
              <a:rPr sz="2400" spc="25" dirty="0">
                <a:latin typeface="Arial MT"/>
                <a:cs typeface="Arial MT"/>
              </a:rPr>
              <a:t>not</a:t>
            </a:r>
            <a:r>
              <a:rPr sz="2400" spc="105" dirty="0">
                <a:latin typeface="Arial MT"/>
                <a:cs typeface="Arial MT"/>
              </a:rPr>
              <a:t> </a:t>
            </a:r>
            <a:r>
              <a:rPr sz="2400" spc="15" dirty="0">
                <a:latin typeface="Arial MT"/>
                <a:cs typeface="Arial MT"/>
              </a:rPr>
              <a:t>be</a:t>
            </a:r>
            <a:r>
              <a:rPr sz="2400" spc="100" dirty="0">
                <a:latin typeface="Arial MT"/>
                <a:cs typeface="Arial MT"/>
              </a:rPr>
              <a:t> </a:t>
            </a:r>
            <a:r>
              <a:rPr sz="2400" spc="30" dirty="0">
                <a:latin typeface="Arial MT"/>
                <a:cs typeface="Arial MT"/>
              </a:rPr>
              <a:t>zero,</a:t>
            </a:r>
            <a:r>
              <a:rPr sz="2400" spc="105" dirty="0">
                <a:latin typeface="Arial MT"/>
                <a:cs typeface="Arial MT"/>
              </a:rPr>
              <a:t> </a:t>
            </a:r>
            <a:r>
              <a:rPr sz="2400" spc="30" dirty="0">
                <a:latin typeface="Arial MT"/>
                <a:cs typeface="Arial MT"/>
              </a:rPr>
              <a:t>that</a:t>
            </a:r>
            <a:r>
              <a:rPr sz="2400" spc="105" dirty="0">
                <a:latin typeface="Arial MT"/>
                <a:cs typeface="Arial MT"/>
              </a:rPr>
              <a:t> </a:t>
            </a:r>
            <a:r>
              <a:rPr sz="2400" spc="30" dirty="0">
                <a:latin typeface="Arial MT"/>
                <a:cs typeface="Arial MT"/>
              </a:rPr>
              <a:t>means</a:t>
            </a:r>
            <a:r>
              <a:rPr sz="2400" spc="114" dirty="0">
                <a:latin typeface="Arial MT"/>
                <a:cs typeface="Arial MT"/>
              </a:rPr>
              <a:t> </a:t>
            </a:r>
            <a:r>
              <a:rPr sz="2400" spc="20" dirty="0">
                <a:latin typeface="Arial MT"/>
                <a:cs typeface="Arial MT"/>
              </a:rPr>
              <a:t>it</a:t>
            </a:r>
            <a:r>
              <a:rPr sz="2400" spc="95" dirty="0">
                <a:latin typeface="Arial MT"/>
                <a:cs typeface="Arial MT"/>
              </a:rPr>
              <a:t> </a:t>
            </a:r>
            <a:r>
              <a:rPr sz="2400" spc="20" dirty="0">
                <a:latin typeface="Arial MT"/>
                <a:cs typeface="Arial MT"/>
              </a:rPr>
              <a:t>is</a:t>
            </a:r>
            <a:r>
              <a:rPr sz="2400" spc="100" dirty="0">
                <a:latin typeface="Arial MT"/>
                <a:cs typeface="Arial MT"/>
              </a:rPr>
              <a:t> </a:t>
            </a:r>
            <a:r>
              <a:rPr sz="2400" spc="-5" dirty="0">
                <a:latin typeface="Arial MT"/>
                <a:cs typeface="Arial MT"/>
              </a:rPr>
              <a:t>a</a:t>
            </a:r>
            <a:r>
              <a:rPr sz="2400" spc="90" dirty="0">
                <a:latin typeface="Arial MT"/>
                <a:cs typeface="Arial MT"/>
              </a:rPr>
              <a:t> </a:t>
            </a:r>
            <a:r>
              <a:rPr sz="2400" spc="35" dirty="0">
                <a:latin typeface="Arial MT"/>
                <a:cs typeface="Arial MT"/>
              </a:rPr>
              <a:t>mistake.</a:t>
            </a:r>
            <a:r>
              <a:rPr sz="2400" spc="-20" dirty="0">
                <a:latin typeface="Arial MT"/>
                <a:cs typeface="Arial MT"/>
              </a:rPr>
              <a:t> </a:t>
            </a:r>
            <a:r>
              <a:rPr sz="2400" spc="25" dirty="0">
                <a:latin typeface="Arial MT"/>
                <a:cs typeface="Arial MT"/>
              </a:rPr>
              <a:t>And</a:t>
            </a:r>
            <a:r>
              <a:rPr sz="2400" spc="100" dirty="0">
                <a:latin typeface="Arial MT"/>
                <a:cs typeface="Arial MT"/>
              </a:rPr>
              <a:t> </a:t>
            </a:r>
            <a:r>
              <a:rPr sz="2400" spc="30" dirty="0">
                <a:latin typeface="Arial MT"/>
                <a:cs typeface="Arial MT"/>
              </a:rPr>
              <a:t>hence</a:t>
            </a:r>
            <a:r>
              <a:rPr sz="2400" spc="120" dirty="0">
                <a:latin typeface="Arial MT"/>
                <a:cs typeface="Arial MT"/>
              </a:rPr>
              <a:t> </a:t>
            </a:r>
            <a:r>
              <a:rPr sz="2400" spc="20" dirty="0">
                <a:latin typeface="Arial MT"/>
                <a:cs typeface="Arial MT"/>
              </a:rPr>
              <a:t>we </a:t>
            </a:r>
            <a:r>
              <a:rPr sz="2400" spc="-655" dirty="0">
                <a:latin typeface="Arial MT"/>
                <a:cs typeface="Arial MT"/>
              </a:rPr>
              <a:t> </a:t>
            </a:r>
            <a:r>
              <a:rPr sz="2400" spc="35" dirty="0">
                <a:latin typeface="Arial MT"/>
                <a:cs typeface="Arial MT"/>
              </a:rPr>
              <a:t>replace</a:t>
            </a:r>
            <a:r>
              <a:rPr sz="2400" spc="110" dirty="0">
                <a:latin typeface="Arial MT"/>
                <a:cs typeface="Arial MT"/>
              </a:rPr>
              <a:t> </a:t>
            </a:r>
            <a:r>
              <a:rPr sz="2400" spc="25" dirty="0">
                <a:latin typeface="Arial MT"/>
                <a:cs typeface="Arial MT"/>
              </a:rPr>
              <a:t>all</a:t>
            </a:r>
            <a:r>
              <a:rPr sz="2400" spc="105" dirty="0">
                <a:latin typeface="Arial MT"/>
                <a:cs typeface="Arial MT"/>
              </a:rPr>
              <a:t> </a:t>
            </a:r>
            <a:r>
              <a:rPr sz="2400" spc="25" dirty="0">
                <a:latin typeface="Arial MT"/>
                <a:cs typeface="Arial MT"/>
              </a:rPr>
              <a:t>the</a:t>
            </a:r>
            <a:r>
              <a:rPr sz="2400" spc="100" dirty="0">
                <a:latin typeface="Arial MT"/>
                <a:cs typeface="Arial MT"/>
              </a:rPr>
              <a:t> </a:t>
            </a:r>
            <a:r>
              <a:rPr sz="2400" spc="30" dirty="0">
                <a:latin typeface="Arial MT"/>
                <a:cs typeface="Arial MT"/>
              </a:rPr>
              <a:t>zero</a:t>
            </a:r>
            <a:r>
              <a:rPr sz="2400" spc="105" dirty="0">
                <a:latin typeface="Arial MT"/>
                <a:cs typeface="Arial MT"/>
              </a:rPr>
              <a:t> </a:t>
            </a:r>
            <a:r>
              <a:rPr sz="2400" spc="30" dirty="0">
                <a:latin typeface="Arial MT"/>
                <a:cs typeface="Arial MT"/>
              </a:rPr>
              <a:t>values</a:t>
            </a:r>
            <a:r>
              <a:rPr sz="2400" spc="120" dirty="0">
                <a:latin typeface="Arial MT"/>
                <a:cs typeface="Arial MT"/>
              </a:rPr>
              <a:t> </a:t>
            </a:r>
            <a:r>
              <a:rPr sz="2400" spc="30" dirty="0">
                <a:latin typeface="Arial MT"/>
                <a:cs typeface="Arial MT"/>
              </a:rPr>
              <a:t>with</a:t>
            </a:r>
            <a:r>
              <a:rPr sz="2400" spc="100" dirty="0">
                <a:latin typeface="Arial MT"/>
                <a:cs typeface="Arial MT"/>
              </a:rPr>
              <a:t> </a:t>
            </a:r>
            <a:r>
              <a:rPr sz="2400" spc="25" dirty="0">
                <a:latin typeface="Arial MT"/>
                <a:cs typeface="Arial MT"/>
              </a:rPr>
              <a:t>the</a:t>
            </a:r>
            <a:r>
              <a:rPr sz="2400" spc="100" dirty="0">
                <a:latin typeface="Arial MT"/>
                <a:cs typeface="Arial MT"/>
              </a:rPr>
              <a:t> </a:t>
            </a:r>
            <a:r>
              <a:rPr sz="2400" spc="30" dirty="0">
                <a:latin typeface="Arial MT"/>
                <a:cs typeface="Arial MT"/>
              </a:rPr>
              <a:t>mean.</a:t>
            </a:r>
            <a:endParaRPr sz="2400">
              <a:latin typeface="Arial MT"/>
              <a:cs typeface="Arial MT"/>
            </a:endParaRPr>
          </a:p>
        </p:txBody>
      </p:sp>
      <p:pic>
        <p:nvPicPr>
          <p:cNvPr id="3" name="object 3"/>
          <p:cNvPicPr/>
          <p:nvPr/>
        </p:nvPicPr>
        <p:blipFill>
          <a:blip r:embed="rId2" cstate="print"/>
          <a:stretch>
            <a:fillRect/>
          </a:stretch>
        </p:blipFill>
        <p:spPr>
          <a:xfrm>
            <a:off x="11568683" y="116586"/>
            <a:ext cx="495300" cy="49529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7310" y="306324"/>
            <a:ext cx="7174865" cy="513080"/>
          </a:xfrm>
          <a:prstGeom prst="rect">
            <a:avLst/>
          </a:prstGeom>
        </p:spPr>
        <p:txBody>
          <a:bodyPr vert="horz" wrap="square" lIns="0" tIns="12065" rIns="0" bIns="0" rtlCol="0">
            <a:spAutoFit/>
          </a:bodyPr>
          <a:lstStyle/>
          <a:p>
            <a:pPr marL="12700">
              <a:lnSpc>
                <a:spcPct val="100000"/>
              </a:lnSpc>
              <a:spcBef>
                <a:spcPts val="95"/>
              </a:spcBef>
            </a:pPr>
            <a:r>
              <a:rPr sz="3200" spc="35" dirty="0"/>
              <a:t>Mapping</a:t>
            </a:r>
            <a:r>
              <a:rPr sz="3200" spc="65" dirty="0"/>
              <a:t> </a:t>
            </a:r>
            <a:r>
              <a:rPr sz="3200" spc="25" dirty="0"/>
              <a:t>the</a:t>
            </a:r>
            <a:r>
              <a:rPr sz="3200" spc="75" dirty="0"/>
              <a:t> </a:t>
            </a:r>
            <a:r>
              <a:rPr sz="3200" spc="35" dirty="0"/>
              <a:t>neighbourhood</a:t>
            </a:r>
            <a:r>
              <a:rPr sz="3200" spc="60" dirty="0"/>
              <a:t> </a:t>
            </a:r>
            <a:r>
              <a:rPr sz="3200" spc="35" dirty="0"/>
              <a:t>groups</a:t>
            </a:r>
            <a:endParaRPr sz="3200"/>
          </a:p>
        </p:txBody>
      </p:sp>
      <p:sp>
        <p:nvSpPr>
          <p:cNvPr id="3" name="object 3"/>
          <p:cNvSpPr txBox="1"/>
          <p:nvPr/>
        </p:nvSpPr>
        <p:spPr>
          <a:xfrm>
            <a:off x="702309" y="894588"/>
            <a:ext cx="11285855" cy="1779905"/>
          </a:xfrm>
          <a:prstGeom prst="rect">
            <a:avLst/>
          </a:prstGeom>
        </p:spPr>
        <p:txBody>
          <a:bodyPr vert="horz" wrap="square" lIns="0" tIns="46990" rIns="0" bIns="0" rtlCol="0">
            <a:spAutoFit/>
          </a:bodyPr>
          <a:lstStyle/>
          <a:p>
            <a:pPr marL="355600" marR="205104" indent="-342900">
              <a:lnSpc>
                <a:spcPts val="2160"/>
              </a:lnSpc>
              <a:spcBef>
                <a:spcPts val="370"/>
              </a:spcBef>
              <a:buChar char="•"/>
              <a:tabLst>
                <a:tab pos="354965" algn="l"/>
                <a:tab pos="355600" algn="l"/>
              </a:tabLst>
            </a:pPr>
            <a:r>
              <a:rPr sz="2000" spc="30" dirty="0">
                <a:latin typeface="Arial MT"/>
                <a:cs typeface="Arial MT"/>
              </a:rPr>
              <a:t>From</a:t>
            </a:r>
            <a:r>
              <a:rPr sz="2000" spc="95" dirty="0">
                <a:latin typeface="Arial MT"/>
                <a:cs typeface="Arial MT"/>
              </a:rPr>
              <a:t> </a:t>
            </a:r>
            <a:r>
              <a:rPr sz="2000" spc="30" dirty="0">
                <a:latin typeface="Arial MT"/>
                <a:cs typeface="Arial MT"/>
              </a:rPr>
              <a:t>graph</a:t>
            </a:r>
            <a:r>
              <a:rPr sz="2000" spc="110" dirty="0">
                <a:latin typeface="Arial MT"/>
                <a:cs typeface="Arial MT"/>
              </a:rPr>
              <a:t> </a:t>
            </a:r>
            <a:r>
              <a:rPr sz="2000" spc="30" dirty="0">
                <a:latin typeface="Arial MT"/>
                <a:cs typeface="Arial MT"/>
              </a:rPr>
              <a:t>1,we</a:t>
            </a:r>
            <a:r>
              <a:rPr sz="2000" spc="110" dirty="0">
                <a:latin typeface="Arial MT"/>
                <a:cs typeface="Arial MT"/>
              </a:rPr>
              <a:t> </a:t>
            </a:r>
            <a:r>
              <a:rPr sz="2000" spc="25" dirty="0">
                <a:latin typeface="Arial MT"/>
                <a:cs typeface="Arial MT"/>
              </a:rPr>
              <a:t>can</a:t>
            </a:r>
            <a:r>
              <a:rPr sz="2000" spc="95" dirty="0">
                <a:latin typeface="Arial MT"/>
                <a:cs typeface="Arial MT"/>
              </a:rPr>
              <a:t> </a:t>
            </a:r>
            <a:r>
              <a:rPr sz="2000" spc="25" dirty="0">
                <a:latin typeface="Arial MT"/>
                <a:cs typeface="Arial MT"/>
              </a:rPr>
              <a:t>see</a:t>
            </a:r>
            <a:r>
              <a:rPr sz="2000" spc="100" dirty="0">
                <a:latin typeface="Arial MT"/>
                <a:cs typeface="Arial MT"/>
              </a:rPr>
              <a:t> </a:t>
            </a:r>
            <a:r>
              <a:rPr sz="2000" spc="30" dirty="0">
                <a:latin typeface="Arial MT"/>
                <a:cs typeface="Arial MT"/>
              </a:rPr>
              <a:t>that</a:t>
            </a:r>
            <a:r>
              <a:rPr sz="2000" spc="85" dirty="0">
                <a:latin typeface="Arial MT"/>
                <a:cs typeface="Arial MT"/>
              </a:rPr>
              <a:t> </a:t>
            </a:r>
            <a:r>
              <a:rPr sz="2000" spc="35" dirty="0">
                <a:latin typeface="Arial MT"/>
                <a:cs typeface="Arial MT"/>
              </a:rPr>
              <a:t>there</a:t>
            </a:r>
            <a:r>
              <a:rPr sz="2000" spc="95" dirty="0">
                <a:latin typeface="Arial MT"/>
                <a:cs typeface="Arial MT"/>
              </a:rPr>
              <a:t> </a:t>
            </a:r>
            <a:r>
              <a:rPr sz="2000" spc="25" dirty="0">
                <a:latin typeface="Arial MT"/>
                <a:cs typeface="Arial MT"/>
              </a:rPr>
              <a:t>are</a:t>
            </a:r>
            <a:r>
              <a:rPr sz="2000" spc="95" dirty="0">
                <a:latin typeface="Arial MT"/>
                <a:cs typeface="Arial MT"/>
              </a:rPr>
              <a:t> </a:t>
            </a:r>
            <a:r>
              <a:rPr sz="2000" spc="30" dirty="0">
                <a:latin typeface="Arial MT"/>
                <a:cs typeface="Arial MT"/>
              </a:rPr>
              <a:t>five</a:t>
            </a:r>
            <a:r>
              <a:rPr sz="2000" spc="100" dirty="0">
                <a:latin typeface="Arial MT"/>
                <a:cs typeface="Arial MT"/>
              </a:rPr>
              <a:t> </a:t>
            </a:r>
            <a:r>
              <a:rPr sz="2000" spc="40" dirty="0">
                <a:latin typeface="Arial MT"/>
                <a:cs typeface="Arial MT"/>
              </a:rPr>
              <a:t>neighbourhood</a:t>
            </a:r>
            <a:r>
              <a:rPr sz="2000" spc="120" dirty="0">
                <a:latin typeface="Arial MT"/>
                <a:cs typeface="Arial MT"/>
              </a:rPr>
              <a:t> </a:t>
            </a:r>
            <a:r>
              <a:rPr sz="2000" spc="35" dirty="0">
                <a:latin typeface="Arial MT"/>
                <a:cs typeface="Arial MT"/>
              </a:rPr>
              <a:t>groups</a:t>
            </a:r>
            <a:r>
              <a:rPr sz="2000" spc="110" dirty="0">
                <a:latin typeface="Arial MT"/>
                <a:cs typeface="Arial MT"/>
              </a:rPr>
              <a:t> </a:t>
            </a:r>
            <a:r>
              <a:rPr sz="2000" spc="30" dirty="0">
                <a:latin typeface="Arial MT"/>
                <a:cs typeface="Arial MT"/>
              </a:rPr>
              <a:t>whose</a:t>
            </a:r>
            <a:r>
              <a:rPr sz="2000" spc="114" dirty="0">
                <a:latin typeface="Arial MT"/>
                <a:cs typeface="Arial MT"/>
              </a:rPr>
              <a:t> </a:t>
            </a:r>
            <a:r>
              <a:rPr sz="2000" spc="30" dirty="0">
                <a:latin typeface="Arial MT"/>
                <a:cs typeface="Arial MT"/>
              </a:rPr>
              <a:t>data</a:t>
            </a:r>
            <a:r>
              <a:rPr sz="2000" spc="95" dirty="0">
                <a:latin typeface="Arial MT"/>
                <a:cs typeface="Arial MT"/>
              </a:rPr>
              <a:t> </a:t>
            </a:r>
            <a:r>
              <a:rPr sz="2000" spc="15" dirty="0">
                <a:latin typeface="Arial MT"/>
                <a:cs typeface="Arial MT"/>
              </a:rPr>
              <a:t>we</a:t>
            </a:r>
            <a:r>
              <a:rPr sz="2000" spc="105" dirty="0">
                <a:latin typeface="Arial MT"/>
                <a:cs typeface="Arial MT"/>
              </a:rPr>
              <a:t> </a:t>
            </a:r>
            <a:r>
              <a:rPr sz="2000" spc="30" dirty="0">
                <a:latin typeface="Arial MT"/>
                <a:cs typeface="Arial MT"/>
              </a:rPr>
              <a:t>have</a:t>
            </a:r>
            <a:r>
              <a:rPr sz="2000" spc="100" dirty="0">
                <a:latin typeface="Arial MT"/>
                <a:cs typeface="Arial MT"/>
              </a:rPr>
              <a:t> </a:t>
            </a:r>
            <a:r>
              <a:rPr sz="2000" spc="20" dirty="0">
                <a:latin typeface="Arial MT"/>
                <a:cs typeface="Arial MT"/>
              </a:rPr>
              <a:t>to </a:t>
            </a:r>
            <a:r>
              <a:rPr sz="2000" spc="-540" dirty="0">
                <a:latin typeface="Arial MT"/>
                <a:cs typeface="Arial MT"/>
              </a:rPr>
              <a:t> </a:t>
            </a:r>
            <a:r>
              <a:rPr sz="2000" spc="10" dirty="0">
                <a:latin typeface="Arial MT"/>
                <a:cs typeface="Arial MT"/>
              </a:rPr>
              <a:t>study.</a:t>
            </a:r>
            <a:endParaRPr sz="2000">
              <a:latin typeface="Arial MT"/>
              <a:cs typeface="Arial MT"/>
            </a:endParaRPr>
          </a:p>
          <a:p>
            <a:pPr marL="355600" marR="5080" indent="-342900">
              <a:lnSpc>
                <a:spcPts val="2500"/>
              </a:lnSpc>
              <a:spcBef>
                <a:spcPts val="720"/>
              </a:spcBef>
              <a:buChar char="•"/>
              <a:tabLst>
                <a:tab pos="354965" algn="l"/>
                <a:tab pos="355600" algn="l"/>
              </a:tabLst>
            </a:pPr>
            <a:r>
              <a:rPr sz="2000" spc="30" dirty="0">
                <a:latin typeface="Arial MT"/>
                <a:cs typeface="Arial MT"/>
              </a:rPr>
              <a:t>From</a:t>
            </a:r>
            <a:r>
              <a:rPr sz="2000" spc="100" dirty="0">
                <a:latin typeface="Arial MT"/>
                <a:cs typeface="Arial MT"/>
              </a:rPr>
              <a:t> </a:t>
            </a:r>
            <a:r>
              <a:rPr sz="2000" spc="30" dirty="0">
                <a:latin typeface="Arial MT"/>
                <a:cs typeface="Arial MT"/>
              </a:rPr>
              <a:t>graph</a:t>
            </a:r>
            <a:r>
              <a:rPr sz="2000" spc="110" dirty="0">
                <a:latin typeface="Arial MT"/>
                <a:cs typeface="Arial MT"/>
              </a:rPr>
              <a:t> </a:t>
            </a:r>
            <a:r>
              <a:rPr sz="2000" spc="30" dirty="0">
                <a:latin typeface="Arial MT"/>
                <a:cs typeface="Arial MT"/>
              </a:rPr>
              <a:t>2,we</a:t>
            </a:r>
            <a:r>
              <a:rPr sz="2000" spc="110" dirty="0">
                <a:latin typeface="Arial MT"/>
                <a:cs typeface="Arial MT"/>
              </a:rPr>
              <a:t> </a:t>
            </a:r>
            <a:r>
              <a:rPr sz="2000" spc="25" dirty="0">
                <a:latin typeface="Arial MT"/>
                <a:cs typeface="Arial MT"/>
              </a:rPr>
              <a:t>can</a:t>
            </a:r>
            <a:r>
              <a:rPr sz="2000" spc="95" dirty="0">
                <a:latin typeface="Arial MT"/>
                <a:cs typeface="Arial MT"/>
              </a:rPr>
              <a:t> </a:t>
            </a:r>
            <a:r>
              <a:rPr sz="2000" spc="25" dirty="0">
                <a:latin typeface="Arial MT"/>
                <a:cs typeface="Arial MT"/>
              </a:rPr>
              <a:t>see</a:t>
            </a:r>
            <a:r>
              <a:rPr sz="2000" spc="100" dirty="0">
                <a:latin typeface="Arial MT"/>
                <a:cs typeface="Arial MT"/>
              </a:rPr>
              <a:t> </a:t>
            </a:r>
            <a:r>
              <a:rPr sz="2000" spc="25" dirty="0">
                <a:latin typeface="Arial MT"/>
                <a:cs typeface="Arial MT"/>
              </a:rPr>
              <a:t>the</a:t>
            </a:r>
            <a:r>
              <a:rPr sz="2000" spc="90" dirty="0">
                <a:latin typeface="Arial MT"/>
                <a:cs typeface="Arial MT"/>
              </a:rPr>
              <a:t> </a:t>
            </a:r>
            <a:r>
              <a:rPr sz="2000" spc="35" dirty="0">
                <a:latin typeface="Arial MT"/>
                <a:cs typeface="Arial MT"/>
              </a:rPr>
              <a:t>hosts</a:t>
            </a:r>
            <a:r>
              <a:rPr sz="2000" spc="100" dirty="0">
                <a:latin typeface="Arial MT"/>
                <a:cs typeface="Arial MT"/>
              </a:rPr>
              <a:t> </a:t>
            </a:r>
            <a:r>
              <a:rPr sz="2000" spc="40" dirty="0">
                <a:latin typeface="Arial MT"/>
                <a:cs typeface="Arial MT"/>
              </a:rPr>
              <a:t>available</a:t>
            </a:r>
            <a:r>
              <a:rPr sz="2000" spc="120" dirty="0">
                <a:latin typeface="Arial MT"/>
                <a:cs typeface="Arial MT"/>
              </a:rPr>
              <a:t> </a:t>
            </a:r>
            <a:r>
              <a:rPr sz="2000" spc="20" dirty="0">
                <a:latin typeface="Arial MT"/>
                <a:cs typeface="Arial MT"/>
              </a:rPr>
              <a:t>in</a:t>
            </a:r>
            <a:r>
              <a:rPr sz="2000" spc="110" dirty="0">
                <a:latin typeface="Arial MT"/>
                <a:cs typeface="Arial MT"/>
              </a:rPr>
              <a:t> </a:t>
            </a:r>
            <a:r>
              <a:rPr sz="2000" spc="30" dirty="0">
                <a:latin typeface="Arial MT"/>
                <a:cs typeface="Arial MT"/>
              </a:rPr>
              <a:t>these</a:t>
            </a:r>
            <a:r>
              <a:rPr sz="2000" spc="95" dirty="0">
                <a:latin typeface="Arial MT"/>
                <a:cs typeface="Arial MT"/>
              </a:rPr>
              <a:t> </a:t>
            </a:r>
            <a:r>
              <a:rPr sz="2000" spc="40" dirty="0">
                <a:latin typeface="Arial MT"/>
                <a:cs typeface="Arial MT"/>
              </a:rPr>
              <a:t>neighbourhood</a:t>
            </a:r>
            <a:r>
              <a:rPr sz="2000" spc="120" dirty="0">
                <a:latin typeface="Arial MT"/>
                <a:cs typeface="Arial MT"/>
              </a:rPr>
              <a:t> </a:t>
            </a:r>
            <a:r>
              <a:rPr sz="2000" spc="30" dirty="0">
                <a:latin typeface="Arial MT"/>
                <a:cs typeface="Arial MT"/>
              </a:rPr>
              <a:t>with</a:t>
            </a:r>
            <a:r>
              <a:rPr sz="2000" spc="110" dirty="0">
                <a:latin typeface="Arial MT"/>
                <a:cs typeface="Arial MT"/>
              </a:rPr>
              <a:t> </a:t>
            </a:r>
            <a:r>
              <a:rPr sz="2000" spc="35" dirty="0">
                <a:latin typeface="Arial MT"/>
                <a:cs typeface="Arial MT"/>
              </a:rPr>
              <a:t>respect</a:t>
            </a:r>
            <a:r>
              <a:rPr sz="2000" spc="100" dirty="0">
                <a:latin typeface="Arial MT"/>
                <a:cs typeface="Arial MT"/>
              </a:rPr>
              <a:t> </a:t>
            </a:r>
            <a:r>
              <a:rPr sz="2000" spc="20" dirty="0">
                <a:latin typeface="Arial MT"/>
                <a:cs typeface="Arial MT"/>
              </a:rPr>
              <a:t>to</a:t>
            </a:r>
            <a:r>
              <a:rPr sz="2000" spc="90" dirty="0">
                <a:latin typeface="Arial MT"/>
                <a:cs typeface="Arial MT"/>
              </a:rPr>
              <a:t> </a:t>
            </a:r>
            <a:r>
              <a:rPr sz="2000" spc="35" dirty="0">
                <a:latin typeface="Arial MT"/>
                <a:cs typeface="Arial MT"/>
              </a:rPr>
              <a:t>latitude </a:t>
            </a:r>
            <a:r>
              <a:rPr sz="2000" spc="-540" dirty="0">
                <a:latin typeface="Arial MT"/>
                <a:cs typeface="Arial MT"/>
              </a:rPr>
              <a:t> </a:t>
            </a:r>
            <a:r>
              <a:rPr sz="2000" spc="25" dirty="0">
                <a:latin typeface="Arial MT"/>
                <a:cs typeface="Arial MT"/>
              </a:rPr>
              <a:t>and</a:t>
            </a:r>
            <a:r>
              <a:rPr sz="2000" spc="90" dirty="0">
                <a:latin typeface="Arial MT"/>
                <a:cs typeface="Arial MT"/>
              </a:rPr>
              <a:t> </a:t>
            </a:r>
            <a:r>
              <a:rPr sz="2000" spc="40" dirty="0">
                <a:latin typeface="Arial MT"/>
                <a:cs typeface="Arial MT"/>
              </a:rPr>
              <a:t>longitude</a:t>
            </a:r>
            <a:r>
              <a:rPr sz="2400" spc="40" dirty="0">
                <a:latin typeface="Arial MT"/>
                <a:cs typeface="Arial MT"/>
              </a:rPr>
              <a:t>.</a:t>
            </a:r>
            <a:endParaRPr sz="2400">
              <a:latin typeface="Arial MT"/>
              <a:cs typeface="Arial MT"/>
            </a:endParaRPr>
          </a:p>
          <a:p>
            <a:pPr marL="1550670">
              <a:lnSpc>
                <a:spcPct val="100000"/>
              </a:lnSpc>
              <a:spcBef>
                <a:spcPts val="1100"/>
              </a:spcBef>
              <a:tabLst>
                <a:tab pos="8090534" algn="l"/>
              </a:tabLst>
            </a:pPr>
            <a:r>
              <a:rPr sz="2000" b="1" spc="30" dirty="0">
                <a:latin typeface="Arial"/>
                <a:cs typeface="Arial"/>
              </a:rPr>
              <a:t>Graph</a:t>
            </a:r>
            <a:r>
              <a:rPr sz="2000" b="1" spc="105" dirty="0">
                <a:latin typeface="Arial"/>
                <a:cs typeface="Arial"/>
              </a:rPr>
              <a:t> </a:t>
            </a:r>
            <a:r>
              <a:rPr sz="2000" b="1" spc="-5" dirty="0">
                <a:latin typeface="Arial"/>
                <a:cs typeface="Arial"/>
              </a:rPr>
              <a:t>1	</a:t>
            </a:r>
            <a:r>
              <a:rPr sz="2000" b="1" spc="30" dirty="0">
                <a:latin typeface="Arial"/>
                <a:cs typeface="Arial"/>
              </a:rPr>
              <a:t>Graph</a:t>
            </a:r>
            <a:r>
              <a:rPr sz="2000" b="1" spc="65" dirty="0">
                <a:latin typeface="Arial"/>
                <a:cs typeface="Arial"/>
              </a:rPr>
              <a:t> </a:t>
            </a:r>
            <a:r>
              <a:rPr sz="2000" b="1" spc="-5" dirty="0">
                <a:latin typeface="Arial"/>
                <a:cs typeface="Arial"/>
              </a:rPr>
              <a:t>2</a:t>
            </a:r>
            <a:endParaRPr sz="2000">
              <a:latin typeface="Arial"/>
              <a:cs typeface="Arial"/>
            </a:endParaRPr>
          </a:p>
        </p:txBody>
      </p:sp>
      <p:pic>
        <p:nvPicPr>
          <p:cNvPr id="4" name="object 4"/>
          <p:cNvPicPr/>
          <p:nvPr/>
        </p:nvPicPr>
        <p:blipFill>
          <a:blip r:embed="rId2" cstate="print"/>
          <a:stretch>
            <a:fillRect/>
          </a:stretch>
        </p:blipFill>
        <p:spPr>
          <a:xfrm>
            <a:off x="6645402" y="2657092"/>
            <a:ext cx="5173217" cy="4200904"/>
          </a:xfrm>
          <a:prstGeom prst="rect">
            <a:avLst/>
          </a:prstGeom>
        </p:spPr>
      </p:pic>
      <p:pic>
        <p:nvPicPr>
          <p:cNvPr id="5" name="object 5"/>
          <p:cNvPicPr/>
          <p:nvPr/>
        </p:nvPicPr>
        <p:blipFill>
          <a:blip r:embed="rId3" cstate="print"/>
          <a:stretch>
            <a:fillRect/>
          </a:stretch>
        </p:blipFill>
        <p:spPr>
          <a:xfrm>
            <a:off x="639318" y="2814066"/>
            <a:ext cx="4907280" cy="3688079"/>
          </a:xfrm>
          <a:prstGeom prst="rect">
            <a:avLst/>
          </a:prstGeom>
        </p:spPr>
      </p:pic>
      <p:pic>
        <p:nvPicPr>
          <p:cNvPr id="6" name="object 6"/>
          <p:cNvPicPr/>
          <p:nvPr/>
        </p:nvPicPr>
        <p:blipFill>
          <a:blip r:embed="rId4" cstate="print"/>
          <a:stretch>
            <a:fillRect/>
          </a:stretch>
        </p:blipFill>
        <p:spPr>
          <a:xfrm>
            <a:off x="11586209" y="100584"/>
            <a:ext cx="464057" cy="46405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8382" y="365252"/>
            <a:ext cx="8533130" cy="391160"/>
          </a:xfrm>
          <a:prstGeom prst="rect">
            <a:avLst/>
          </a:prstGeom>
        </p:spPr>
        <p:txBody>
          <a:bodyPr vert="horz" wrap="square" lIns="0" tIns="12700" rIns="0" bIns="0" rtlCol="0">
            <a:spAutoFit/>
          </a:bodyPr>
          <a:lstStyle/>
          <a:p>
            <a:pPr marL="12700">
              <a:lnSpc>
                <a:spcPct val="100000"/>
              </a:lnSpc>
              <a:spcBef>
                <a:spcPts val="100"/>
              </a:spcBef>
            </a:pPr>
            <a:r>
              <a:rPr sz="2400" spc="30" dirty="0"/>
              <a:t>Number</a:t>
            </a:r>
            <a:r>
              <a:rPr sz="2400" spc="110" dirty="0"/>
              <a:t> </a:t>
            </a:r>
            <a:r>
              <a:rPr sz="2400" spc="20" dirty="0"/>
              <a:t>of</a:t>
            </a:r>
            <a:r>
              <a:rPr sz="2400" spc="95" dirty="0"/>
              <a:t> </a:t>
            </a:r>
            <a:r>
              <a:rPr sz="2400" spc="30" dirty="0"/>
              <a:t>hosts</a:t>
            </a:r>
            <a:r>
              <a:rPr sz="2400" spc="110" dirty="0"/>
              <a:t> </a:t>
            </a:r>
            <a:r>
              <a:rPr sz="2400" spc="35" dirty="0"/>
              <a:t>available</a:t>
            </a:r>
            <a:r>
              <a:rPr sz="2400" spc="120" dirty="0"/>
              <a:t> </a:t>
            </a:r>
            <a:r>
              <a:rPr sz="2400" spc="20" dirty="0"/>
              <a:t>in</a:t>
            </a:r>
            <a:r>
              <a:rPr sz="2400" spc="90" dirty="0"/>
              <a:t> </a:t>
            </a:r>
            <a:r>
              <a:rPr sz="2400" spc="30" dirty="0"/>
              <a:t>five</a:t>
            </a:r>
            <a:r>
              <a:rPr sz="2400" spc="105" dirty="0"/>
              <a:t> </a:t>
            </a:r>
            <a:r>
              <a:rPr sz="2400" spc="35" dirty="0"/>
              <a:t>neighbourhood</a:t>
            </a:r>
            <a:r>
              <a:rPr sz="2400" spc="110" dirty="0"/>
              <a:t> </a:t>
            </a:r>
            <a:r>
              <a:rPr sz="2400" spc="30" dirty="0"/>
              <a:t>groups</a:t>
            </a:r>
            <a:endParaRPr sz="2400"/>
          </a:p>
        </p:txBody>
      </p:sp>
      <p:sp>
        <p:nvSpPr>
          <p:cNvPr id="3" name="object 3"/>
          <p:cNvSpPr txBox="1"/>
          <p:nvPr/>
        </p:nvSpPr>
        <p:spPr>
          <a:xfrm>
            <a:off x="1278382" y="5792470"/>
            <a:ext cx="9704705" cy="932815"/>
          </a:xfrm>
          <a:prstGeom prst="rect">
            <a:avLst/>
          </a:prstGeom>
        </p:spPr>
        <p:txBody>
          <a:bodyPr vert="horz" wrap="square" lIns="0" tIns="43815" rIns="0" bIns="0" rtlCol="0">
            <a:spAutoFit/>
          </a:bodyPr>
          <a:lstStyle/>
          <a:p>
            <a:pPr marL="12700" marR="5080">
              <a:lnSpc>
                <a:spcPct val="89700"/>
              </a:lnSpc>
              <a:spcBef>
                <a:spcPts val="345"/>
              </a:spcBef>
            </a:pPr>
            <a:r>
              <a:rPr sz="2000" b="1" dirty="0">
                <a:latin typeface="Arial"/>
                <a:cs typeface="Arial"/>
              </a:rPr>
              <a:t>We</a:t>
            </a:r>
            <a:r>
              <a:rPr sz="2000" b="1" spc="95" dirty="0">
                <a:latin typeface="Arial"/>
                <a:cs typeface="Arial"/>
              </a:rPr>
              <a:t> </a:t>
            </a:r>
            <a:r>
              <a:rPr sz="2000" b="1" spc="25" dirty="0">
                <a:latin typeface="Arial"/>
                <a:cs typeface="Arial"/>
              </a:rPr>
              <a:t>can</a:t>
            </a:r>
            <a:r>
              <a:rPr sz="2000" b="1" spc="105" dirty="0">
                <a:latin typeface="Arial"/>
                <a:cs typeface="Arial"/>
              </a:rPr>
              <a:t> </a:t>
            </a:r>
            <a:r>
              <a:rPr sz="2000" b="1" spc="25" dirty="0">
                <a:latin typeface="Arial"/>
                <a:cs typeface="Arial"/>
              </a:rPr>
              <a:t>see</a:t>
            </a:r>
            <a:r>
              <a:rPr sz="2000" b="1" spc="100" dirty="0">
                <a:latin typeface="Arial"/>
                <a:cs typeface="Arial"/>
              </a:rPr>
              <a:t> </a:t>
            </a:r>
            <a:r>
              <a:rPr sz="2000" b="1" spc="30" dirty="0">
                <a:latin typeface="Arial"/>
                <a:cs typeface="Arial"/>
              </a:rPr>
              <a:t>that</a:t>
            </a:r>
            <a:r>
              <a:rPr sz="2000" b="1" spc="100" dirty="0">
                <a:latin typeface="Arial"/>
                <a:cs typeface="Arial"/>
              </a:rPr>
              <a:t> </a:t>
            </a:r>
            <a:r>
              <a:rPr sz="2000" b="1" spc="30" dirty="0">
                <a:latin typeface="Arial"/>
                <a:cs typeface="Arial"/>
              </a:rPr>
              <a:t>more</a:t>
            </a:r>
            <a:r>
              <a:rPr sz="2000" b="1" spc="100" dirty="0">
                <a:latin typeface="Arial"/>
                <a:cs typeface="Arial"/>
              </a:rPr>
              <a:t> </a:t>
            </a:r>
            <a:r>
              <a:rPr sz="2000" b="1" spc="30" dirty="0">
                <a:latin typeface="Arial"/>
                <a:cs typeface="Arial"/>
              </a:rPr>
              <a:t>than</a:t>
            </a:r>
            <a:r>
              <a:rPr sz="2000" b="1" spc="105" dirty="0">
                <a:latin typeface="Arial"/>
                <a:cs typeface="Arial"/>
              </a:rPr>
              <a:t> </a:t>
            </a:r>
            <a:r>
              <a:rPr sz="2000" b="1" spc="30" dirty="0">
                <a:latin typeface="Arial"/>
                <a:cs typeface="Arial"/>
              </a:rPr>
              <a:t>22000</a:t>
            </a:r>
            <a:r>
              <a:rPr sz="2000" b="1" spc="114" dirty="0">
                <a:latin typeface="Arial"/>
                <a:cs typeface="Arial"/>
              </a:rPr>
              <a:t> </a:t>
            </a:r>
            <a:r>
              <a:rPr sz="2000" b="1" spc="30" dirty="0">
                <a:latin typeface="Arial"/>
                <a:cs typeface="Arial"/>
              </a:rPr>
              <a:t>hosts</a:t>
            </a:r>
            <a:r>
              <a:rPr sz="2000" b="1" spc="114" dirty="0">
                <a:latin typeface="Arial"/>
                <a:cs typeface="Arial"/>
              </a:rPr>
              <a:t> </a:t>
            </a:r>
            <a:r>
              <a:rPr sz="2000" b="1" spc="25" dirty="0">
                <a:latin typeface="Arial"/>
                <a:cs typeface="Arial"/>
              </a:rPr>
              <a:t>are</a:t>
            </a:r>
            <a:r>
              <a:rPr sz="2000" b="1" spc="95" dirty="0">
                <a:latin typeface="Arial"/>
                <a:cs typeface="Arial"/>
              </a:rPr>
              <a:t> </a:t>
            </a:r>
            <a:r>
              <a:rPr sz="2000" b="1" spc="35" dirty="0">
                <a:latin typeface="Arial"/>
                <a:cs typeface="Arial"/>
              </a:rPr>
              <a:t>marked</a:t>
            </a:r>
            <a:r>
              <a:rPr sz="2000" b="1" spc="110" dirty="0">
                <a:latin typeface="Arial"/>
                <a:cs typeface="Arial"/>
              </a:rPr>
              <a:t> </a:t>
            </a:r>
            <a:r>
              <a:rPr sz="2000" b="1" spc="20" dirty="0">
                <a:latin typeface="Arial"/>
                <a:cs typeface="Arial"/>
              </a:rPr>
              <a:t>in</a:t>
            </a:r>
            <a:r>
              <a:rPr sz="2000" b="1" spc="90" dirty="0">
                <a:latin typeface="Arial"/>
                <a:cs typeface="Arial"/>
              </a:rPr>
              <a:t> </a:t>
            </a:r>
            <a:r>
              <a:rPr sz="2000" b="1" spc="35" dirty="0">
                <a:latin typeface="Arial"/>
                <a:cs typeface="Arial"/>
              </a:rPr>
              <a:t>Manhattan</a:t>
            </a:r>
            <a:r>
              <a:rPr sz="2000" b="1" spc="125" dirty="0">
                <a:latin typeface="Arial"/>
                <a:cs typeface="Arial"/>
              </a:rPr>
              <a:t> </a:t>
            </a:r>
            <a:r>
              <a:rPr sz="2000" b="1" spc="25" dirty="0">
                <a:latin typeface="Arial"/>
                <a:cs typeface="Arial"/>
              </a:rPr>
              <a:t>and</a:t>
            </a:r>
            <a:r>
              <a:rPr sz="2000" b="1" spc="100" dirty="0">
                <a:latin typeface="Arial"/>
                <a:cs typeface="Arial"/>
              </a:rPr>
              <a:t> </a:t>
            </a:r>
            <a:r>
              <a:rPr sz="2000" b="1" spc="30" dirty="0">
                <a:latin typeface="Arial"/>
                <a:cs typeface="Arial"/>
              </a:rPr>
              <a:t>around </a:t>
            </a:r>
            <a:r>
              <a:rPr sz="2000" b="1" spc="-540" dirty="0">
                <a:latin typeface="Arial"/>
                <a:cs typeface="Arial"/>
              </a:rPr>
              <a:t> </a:t>
            </a:r>
            <a:r>
              <a:rPr sz="2000" b="1" spc="30" dirty="0">
                <a:latin typeface="Arial"/>
                <a:cs typeface="Arial"/>
              </a:rPr>
              <a:t>20000</a:t>
            </a:r>
            <a:r>
              <a:rPr sz="2000" b="1" spc="110" dirty="0">
                <a:latin typeface="Arial"/>
                <a:cs typeface="Arial"/>
              </a:rPr>
              <a:t> </a:t>
            </a:r>
            <a:r>
              <a:rPr sz="2000" b="1" spc="25" dirty="0">
                <a:latin typeface="Arial"/>
                <a:cs typeface="Arial"/>
              </a:rPr>
              <a:t>are</a:t>
            </a:r>
            <a:r>
              <a:rPr sz="2000" b="1" spc="95" dirty="0">
                <a:latin typeface="Arial"/>
                <a:cs typeface="Arial"/>
              </a:rPr>
              <a:t> </a:t>
            </a:r>
            <a:r>
              <a:rPr sz="2000" b="1" spc="35" dirty="0">
                <a:latin typeface="Arial"/>
                <a:cs typeface="Arial"/>
              </a:rPr>
              <a:t>marked</a:t>
            </a:r>
            <a:r>
              <a:rPr sz="2000" b="1" spc="105" dirty="0">
                <a:latin typeface="Arial"/>
                <a:cs typeface="Arial"/>
              </a:rPr>
              <a:t> </a:t>
            </a:r>
            <a:r>
              <a:rPr sz="2000" b="1" spc="20" dirty="0">
                <a:latin typeface="Arial"/>
                <a:cs typeface="Arial"/>
              </a:rPr>
              <a:t>in</a:t>
            </a:r>
            <a:r>
              <a:rPr sz="2000" b="1" spc="90" dirty="0">
                <a:latin typeface="Arial"/>
                <a:cs typeface="Arial"/>
              </a:rPr>
              <a:t> </a:t>
            </a:r>
            <a:r>
              <a:rPr sz="2000" b="1" spc="35" dirty="0">
                <a:latin typeface="Arial"/>
                <a:cs typeface="Arial"/>
              </a:rPr>
              <a:t>Brooklyn,</a:t>
            </a:r>
            <a:r>
              <a:rPr sz="2000" b="1" spc="114" dirty="0">
                <a:latin typeface="Arial"/>
                <a:cs typeface="Arial"/>
              </a:rPr>
              <a:t> </a:t>
            </a:r>
            <a:r>
              <a:rPr sz="2000" b="1" spc="30" dirty="0">
                <a:latin typeface="Arial"/>
                <a:cs typeface="Arial"/>
              </a:rPr>
              <a:t>while</a:t>
            </a:r>
            <a:r>
              <a:rPr sz="2000" b="1" spc="90" dirty="0">
                <a:latin typeface="Arial"/>
                <a:cs typeface="Arial"/>
              </a:rPr>
              <a:t> </a:t>
            </a:r>
            <a:r>
              <a:rPr sz="2000" b="1" spc="30" dirty="0">
                <a:latin typeface="Arial"/>
                <a:cs typeface="Arial"/>
              </a:rPr>
              <a:t>Queens</a:t>
            </a:r>
            <a:r>
              <a:rPr sz="2000" b="1" spc="114" dirty="0">
                <a:latin typeface="Arial"/>
                <a:cs typeface="Arial"/>
              </a:rPr>
              <a:t> </a:t>
            </a:r>
            <a:r>
              <a:rPr sz="2000" b="1" spc="30" dirty="0">
                <a:latin typeface="Arial"/>
                <a:cs typeface="Arial"/>
              </a:rPr>
              <a:t>have</a:t>
            </a:r>
            <a:r>
              <a:rPr sz="2000" b="1" spc="114" dirty="0">
                <a:latin typeface="Arial"/>
                <a:cs typeface="Arial"/>
              </a:rPr>
              <a:t> </a:t>
            </a:r>
            <a:r>
              <a:rPr sz="2000" b="1" spc="35" dirty="0">
                <a:latin typeface="Arial"/>
                <a:cs typeface="Arial"/>
              </a:rPr>
              <a:t>approx.</a:t>
            </a:r>
            <a:r>
              <a:rPr sz="2000" b="1" spc="114" dirty="0">
                <a:latin typeface="Arial"/>
                <a:cs typeface="Arial"/>
              </a:rPr>
              <a:t> </a:t>
            </a:r>
            <a:r>
              <a:rPr sz="2000" b="1" spc="30" dirty="0">
                <a:latin typeface="Arial"/>
                <a:cs typeface="Arial"/>
              </a:rPr>
              <a:t>5000</a:t>
            </a:r>
            <a:r>
              <a:rPr sz="2000" b="1" spc="105" dirty="0">
                <a:latin typeface="Arial"/>
                <a:cs typeface="Arial"/>
              </a:rPr>
              <a:t> </a:t>
            </a:r>
            <a:r>
              <a:rPr sz="2000" b="1" spc="30" dirty="0">
                <a:latin typeface="Arial"/>
                <a:cs typeface="Arial"/>
              </a:rPr>
              <a:t>hosts</a:t>
            </a:r>
            <a:r>
              <a:rPr sz="2000" b="1" spc="120" dirty="0">
                <a:latin typeface="Arial"/>
                <a:cs typeface="Arial"/>
              </a:rPr>
              <a:t> </a:t>
            </a:r>
            <a:r>
              <a:rPr sz="2000" b="1" spc="25" dirty="0">
                <a:latin typeface="Arial"/>
                <a:cs typeface="Arial"/>
              </a:rPr>
              <a:t>and </a:t>
            </a:r>
            <a:r>
              <a:rPr sz="2000" b="1" spc="30" dirty="0">
                <a:latin typeface="Arial"/>
                <a:cs typeface="Arial"/>
              </a:rPr>
              <a:t> Bronx</a:t>
            </a:r>
            <a:r>
              <a:rPr sz="2000" b="1" spc="114" dirty="0">
                <a:latin typeface="Arial"/>
                <a:cs typeface="Arial"/>
              </a:rPr>
              <a:t> </a:t>
            </a:r>
            <a:r>
              <a:rPr sz="2000" b="1" spc="25" dirty="0">
                <a:latin typeface="Arial"/>
                <a:cs typeface="Arial"/>
              </a:rPr>
              <a:t>and</a:t>
            </a:r>
            <a:r>
              <a:rPr sz="2000" b="1" spc="105" dirty="0">
                <a:latin typeface="Arial"/>
                <a:cs typeface="Arial"/>
              </a:rPr>
              <a:t> </a:t>
            </a:r>
            <a:r>
              <a:rPr sz="2000" b="1" spc="35" dirty="0">
                <a:latin typeface="Arial"/>
                <a:cs typeface="Arial"/>
              </a:rPr>
              <a:t>Staten</a:t>
            </a:r>
            <a:r>
              <a:rPr sz="2000" b="1" spc="105" dirty="0">
                <a:latin typeface="Arial"/>
                <a:cs typeface="Arial"/>
              </a:rPr>
              <a:t> </a:t>
            </a:r>
            <a:r>
              <a:rPr sz="2000" b="1" spc="35" dirty="0">
                <a:latin typeface="Arial"/>
                <a:cs typeface="Arial"/>
              </a:rPr>
              <a:t>island</a:t>
            </a:r>
            <a:r>
              <a:rPr sz="2000" b="1" spc="95" dirty="0">
                <a:latin typeface="Arial"/>
                <a:cs typeface="Arial"/>
              </a:rPr>
              <a:t> </a:t>
            </a:r>
            <a:r>
              <a:rPr sz="2000" b="1" spc="35" dirty="0">
                <a:latin typeface="Arial"/>
                <a:cs typeface="Arial"/>
              </a:rPr>
              <a:t>combined</a:t>
            </a:r>
            <a:r>
              <a:rPr sz="2000" b="1" spc="120" dirty="0">
                <a:latin typeface="Arial"/>
                <a:cs typeface="Arial"/>
              </a:rPr>
              <a:t> </a:t>
            </a:r>
            <a:r>
              <a:rPr sz="2000" b="1" spc="30" dirty="0">
                <a:latin typeface="Arial"/>
                <a:cs typeface="Arial"/>
              </a:rPr>
              <a:t>have</a:t>
            </a:r>
            <a:r>
              <a:rPr sz="2000" b="1" spc="110" dirty="0">
                <a:latin typeface="Arial"/>
                <a:cs typeface="Arial"/>
              </a:rPr>
              <a:t> </a:t>
            </a:r>
            <a:r>
              <a:rPr sz="2000" b="1" spc="30" dirty="0">
                <a:latin typeface="Arial"/>
                <a:cs typeface="Arial"/>
              </a:rPr>
              <a:t>total</a:t>
            </a:r>
            <a:r>
              <a:rPr sz="2000" b="1" spc="85" dirty="0">
                <a:latin typeface="Arial"/>
                <a:cs typeface="Arial"/>
              </a:rPr>
              <a:t> </a:t>
            </a:r>
            <a:r>
              <a:rPr sz="2000" b="1" spc="25" dirty="0">
                <a:latin typeface="Arial"/>
                <a:cs typeface="Arial"/>
              </a:rPr>
              <a:t>300</a:t>
            </a:r>
            <a:r>
              <a:rPr sz="2000" b="1" spc="105" dirty="0">
                <a:latin typeface="Arial"/>
                <a:cs typeface="Arial"/>
              </a:rPr>
              <a:t> </a:t>
            </a:r>
            <a:r>
              <a:rPr sz="2000" b="1" spc="30" dirty="0">
                <a:latin typeface="Arial"/>
                <a:cs typeface="Arial"/>
              </a:rPr>
              <a:t>hosts</a:t>
            </a:r>
            <a:r>
              <a:rPr sz="2000" b="1" spc="110" dirty="0">
                <a:latin typeface="Arial"/>
                <a:cs typeface="Arial"/>
              </a:rPr>
              <a:t> </a:t>
            </a:r>
            <a:r>
              <a:rPr sz="2000" b="1" spc="50" dirty="0">
                <a:latin typeface="Arial"/>
                <a:cs typeface="Arial"/>
              </a:rPr>
              <a:t>approx</a:t>
            </a:r>
            <a:r>
              <a:rPr sz="2400" b="1" spc="50" dirty="0">
                <a:latin typeface="Arial"/>
                <a:cs typeface="Arial"/>
              </a:rPr>
              <a:t>.</a:t>
            </a:r>
            <a:endParaRPr sz="2400">
              <a:latin typeface="Arial"/>
              <a:cs typeface="Arial"/>
            </a:endParaRPr>
          </a:p>
        </p:txBody>
      </p:sp>
      <p:pic>
        <p:nvPicPr>
          <p:cNvPr id="4" name="object 4"/>
          <p:cNvPicPr/>
          <p:nvPr/>
        </p:nvPicPr>
        <p:blipFill>
          <a:blip r:embed="rId2" cstate="print"/>
          <a:stretch>
            <a:fillRect/>
          </a:stretch>
        </p:blipFill>
        <p:spPr>
          <a:xfrm>
            <a:off x="2423922" y="912113"/>
            <a:ext cx="5943600" cy="4581144"/>
          </a:xfrm>
          <a:prstGeom prst="rect">
            <a:avLst/>
          </a:prstGeom>
        </p:spPr>
      </p:pic>
      <p:pic>
        <p:nvPicPr>
          <p:cNvPr id="5" name="object 5"/>
          <p:cNvPicPr/>
          <p:nvPr/>
        </p:nvPicPr>
        <p:blipFill>
          <a:blip r:embed="rId3" cstate="print"/>
          <a:stretch>
            <a:fillRect/>
          </a:stretch>
        </p:blipFill>
        <p:spPr>
          <a:xfrm>
            <a:off x="11640311" y="144779"/>
            <a:ext cx="464057" cy="46405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78382" y="161035"/>
            <a:ext cx="9356090" cy="952500"/>
          </a:xfrm>
          <a:prstGeom prst="rect">
            <a:avLst/>
          </a:prstGeom>
        </p:spPr>
        <p:txBody>
          <a:bodyPr vert="horz" wrap="square" lIns="0" tIns="67310" rIns="0" bIns="0" rtlCol="0">
            <a:spAutoFit/>
          </a:bodyPr>
          <a:lstStyle/>
          <a:p>
            <a:pPr marL="12700" marR="5080">
              <a:lnSpc>
                <a:spcPts val="3460"/>
              </a:lnSpc>
              <a:spcBef>
                <a:spcPts val="530"/>
              </a:spcBef>
            </a:pPr>
            <a:r>
              <a:rPr sz="3200" spc="35" dirty="0"/>
              <a:t>Neighbourhood</a:t>
            </a:r>
            <a:r>
              <a:rPr sz="3200" spc="65" dirty="0"/>
              <a:t> </a:t>
            </a:r>
            <a:r>
              <a:rPr sz="3200" spc="30" dirty="0"/>
              <a:t>groups</a:t>
            </a:r>
            <a:r>
              <a:rPr sz="3200" spc="75" dirty="0"/>
              <a:t> </a:t>
            </a:r>
            <a:r>
              <a:rPr sz="3200" spc="35" dirty="0"/>
              <a:t>available</a:t>
            </a:r>
            <a:r>
              <a:rPr sz="3200" spc="90" dirty="0"/>
              <a:t> </a:t>
            </a:r>
            <a:r>
              <a:rPr sz="3200" spc="25" dirty="0"/>
              <a:t>for</a:t>
            </a:r>
            <a:r>
              <a:rPr sz="3200" spc="85" dirty="0"/>
              <a:t> </a:t>
            </a:r>
            <a:r>
              <a:rPr sz="3200" spc="25" dirty="0"/>
              <a:t>how</a:t>
            </a:r>
            <a:r>
              <a:rPr sz="3200" spc="80" dirty="0"/>
              <a:t> </a:t>
            </a:r>
            <a:r>
              <a:rPr sz="3200" spc="25" dirty="0"/>
              <a:t>many </a:t>
            </a:r>
            <a:r>
              <a:rPr sz="3200" spc="-875" dirty="0"/>
              <a:t> </a:t>
            </a:r>
            <a:r>
              <a:rPr sz="3200" spc="25" dirty="0"/>
              <a:t>days</a:t>
            </a:r>
            <a:endParaRPr sz="3200"/>
          </a:p>
        </p:txBody>
      </p:sp>
      <p:pic>
        <p:nvPicPr>
          <p:cNvPr id="4" name="object 4"/>
          <p:cNvPicPr/>
          <p:nvPr/>
        </p:nvPicPr>
        <p:blipFill>
          <a:blip r:embed="rId2" cstate="print"/>
          <a:stretch>
            <a:fillRect/>
          </a:stretch>
        </p:blipFill>
        <p:spPr>
          <a:xfrm>
            <a:off x="5519928" y="1628394"/>
            <a:ext cx="6172200" cy="4873752"/>
          </a:xfrm>
          <a:prstGeom prst="rect">
            <a:avLst/>
          </a:prstGeom>
        </p:spPr>
      </p:pic>
      <p:sp>
        <p:nvSpPr>
          <p:cNvPr id="5" name="object 5"/>
          <p:cNvSpPr txBox="1"/>
          <p:nvPr/>
        </p:nvSpPr>
        <p:spPr>
          <a:xfrm>
            <a:off x="1240282" y="2003755"/>
            <a:ext cx="4010660" cy="4494530"/>
          </a:xfrm>
          <a:prstGeom prst="rect">
            <a:avLst/>
          </a:prstGeom>
        </p:spPr>
        <p:txBody>
          <a:bodyPr vert="horz" wrap="square" lIns="0" tIns="12700" rIns="0" bIns="0" rtlCol="0">
            <a:spAutoFit/>
          </a:bodyPr>
          <a:lstStyle/>
          <a:p>
            <a:pPr marL="50800" marR="17780">
              <a:lnSpc>
                <a:spcPct val="131700"/>
              </a:lnSpc>
              <a:spcBef>
                <a:spcPts val="100"/>
              </a:spcBef>
            </a:pPr>
            <a:r>
              <a:rPr sz="2000" b="1" spc="25" dirty="0">
                <a:latin typeface="Arial"/>
                <a:cs typeface="Arial"/>
              </a:rPr>
              <a:t>Now</a:t>
            </a:r>
            <a:r>
              <a:rPr sz="2000" b="1" spc="90" dirty="0">
                <a:latin typeface="Arial"/>
                <a:cs typeface="Arial"/>
              </a:rPr>
              <a:t> </a:t>
            </a:r>
            <a:r>
              <a:rPr sz="2000" b="1" spc="20" dirty="0">
                <a:latin typeface="Arial"/>
                <a:cs typeface="Arial"/>
              </a:rPr>
              <a:t>we</a:t>
            </a:r>
            <a:r>
              <a:rPr sz="2000" b="1" spc="75" dirty="0">
                <a:latin typeface="Arial"/>
                <a:cs typeface="Arial"/>
              </a:rPr>
              <a:t> </a:t>
            </a:r>
            <a:r>
              <a:rPr sz="2000" b="1" spc="30" dirty="0">
                <a:latin typeface="Arial"/>
                <a:cs typeface="Arial"/>
              </a:rPr>
              <a:t>have</a:t>
            </a:r>
            <a:r>
              <a:rPr sz="2000" b="1" spc="95" dirty="0">
                <a:latin typeface="Arial"/>
                <a:cs typeface="Arial"/>
              </a:rPr>
              <a:t> </a:t>
            </a:r>
            <a:r>
              <a:rPr sz="2000" b="1" spc="35" dirty="0">
                <a:latin typeface="Arial"/>
                <a:cs typeface="Arial"/>
              </a:rPr>
              <a:t>created</a:t>
            </a:r>
            <a:r>
              <a:rPr sz="2000" b="1" spc="90" dirty="0">
                <a:latin typeface="Arial"/>
                <a:cs typeface="Arial"/>
              </a:rPr>
              <a:t> </a:t>
            </a:r>
            <a:r>
              <a:rPr sz="2000" b="1" spc="-5" dirty="0">
                <a:latin typeface="Arial"/>
                <a:cs typeface="Arial"/>
              </a:rPr>
              <a:t>a</a:t>
            </a:r>
            <a:r>
              <a:rPr sz="2000" b="1" spc="75" dirty="0">
                <a:latin typeface="Arial"/>
                <a:cs typeface="Arial"/>
              </a:rPr>
              <a:t> </a:t>
            </a:r>
            <a:r>
              <a:rPr sz="2000" b="1" spc="35" dirty="0">
                <a:latin typeface="Arial"/>
                <a:cs typeface="Arial"/>
              </a:rPr>
              <a:t>boxplot </a:t>
            </a:r>
            <a:r>
              <a:rPr sz="2000" b="1" spc="-540" dirty="0">
                <a:latin typeface="Arial"/>
                <a:cs typeface="Arial"/>
              </a:rPr>
              <a:t> </a:t>
            </a:r>
            <a:r>
              <a:rPr sz="2000" b="1" spc="20" dirty="0">
                <a:latin typeface="Arial"/>
                <a:cs typeface="Arial"/>
              </a:rPr>
              <a:t>to</a:t>
            </a:r>
            <a:r>
              <a:rPr sz="2000" b="1" spc="80" dirty="0">
                <a:latin typeface="Arial"/>
                <a:cs typeface="Arial"/>
              </a:rPr>
              <a:t> </a:t>
            </a:r>
            <a:r>
              <a:rPr sz="2000" b="1" spc="30" dirty="0">
                <a:latin typeface="Arial"/>
                <a:cs typeface="Arial"/>
              </a:rPr>
              <a:t>find</a:t>
            </a:r>
            <a:r>
              <a:rPr sz="2000" b="1" spc="90" dirty="0">
                <a:latin typeface="Arial"/>
                <a:cs typeface="Arial"/>
              </a:rPr>
              <a:t> </a:t>
            </a:r>
            <a:r>
              <a:rPr sz="2000" b="1" spc="25" dirty="0">
                <a:latin typeface="Arial"/>
                <a:cs typeface="Arial"/>
              </a:rPr>
              <a:t>out</a:t>
            </a:r>
            <a:r>
              <a:rPr sz="2000" b="1" spc="100" dirty="0">
                <a:latin typeface="Arial"/>
                <a:cs typeface="Arial"/>
              </a:rPr>
              <a:t> </a:t>
            </a:r>
            <a:r>
              <a:rPr sz="2000" b="1" spc="40" dirty="0">
                <a:latin typeface="Arial"/>
                <a:cs typeface="Arial"/>
              </a:rPr>
              <a:t>availability</a:t>
            </a:r>
            <a:r>
              <a:rPr sz="2000" b="1" spc="80" dirty="0">
                <a:latin typeface="Arial"/>
                <a:cs typeface="Arial"/>
              </a:rPr>
              <a:t> </a:t>
            </a:r>
            <a:r>
              <a:rPr sz="2000" b="1" spc="15" dirty="0">
                <a:latin typeface="Arial"/>
                <a:cs typeface="Arial"/>
              </a:rPr>
              <a:t>of </a:t>
            </a:r>
            <a:r>
              <a:rPr sz="2000" b="1" spc="20" dirty="0">
                <a:latin typeface="Arial"/>
                <a:cs typeface="Arial"/>
              </a:rPr>
              <a:t> </a:t>
            </a:r>
            <a:r>
              <a:rPr sz="2000" b="1" spc="35" dirty="0">
                <a:latin typeface="Arial"/>
                <a:cs typeface="Arial"/>
              </a:rPr>
              <a:t>different</a:t>
            </a:r>
            <a:r>
              <a:rPr sz="2000" b="1" spc="90" dirty="0">
                <a:latin typeface="Arial"/>
                <a:cs typeface="Arial"/>
              </a:rPr>
              <a:t> </a:t>
            </a:r>
            <a:r>
              <a:rPr sz="2000" b="1" spc="30" dirty="0">
                <a:latin typeface="Arial"/>
                <a:cs typeface="Arial"/>
              </a:rPr>
              <a:t>hosts</a:t>
            </a:r>
            <a:r>
              <a:rPr sz="2000" b="1" spc="114" dirty="0">
                <a:latin typeface="Arial"/>
                <a:cs typeface="Arial"/>
              </a:rPr>
              <a:t> </a:t>
            </a:r>
            <a:r>
              <a:rPr sz="2000" b="1" spc="20" dirty="0">
                <a:latin typeface="Arial"/>
                <a:cs typeface="Arial"/>
              </a:rPr>
              <a:t>in</a:t>
            </a:r>
            <a:r>
              <a:rPr sz="2000" b="1" spc="80" dirty="0">
                <a:latin typeface="Arial"/>
                <a:cs typeface="Arial"/>
              </a:rPr>
              <a:t> </a:t>
            </a:r>
            <a:r>
              <a:rPr sz="2000" b="1" spc="30" dirty="0">
                <a:latin typeface="Arial"/>
                <a:cs typeface="Arial"/>
              </a:rPr>
              <a:t>these </a:t>
            </a:r>
            <a:r>
              <a:rPr sz="2000" b="1" spc="35" dirty="0">
                <a:latin typeface="Arial"/>
                <a:cs typeface="Arial"/>
              </a:rPr>
              <a:t> </a:t>
            </a:r>
            <a:r>
              <a:rPr sz="2000" b="1" spc="40" dirty="0">
                <a:latin typeface="Arial"/>
                <a:cs typeface="Arial"/>
              </a:rPr>
              <a:t>neighbourhood</a:t>
            </a:r>
            <a:r>
              <a:rPr sz="2000" b="1" spc="105" dirty="0">
                <a:latin typeface="Arial"/>
                <a:cs typeface="Arial"/>
              </a:rPr>
              <a:t> </a:t>
            </a:r>
            <a:r>
              <a:rPr sz="2000" b="1" spc="35" dirty="0">
                <a:latin typeface="Arial"/>
                <a:cs typeface="Arial"/>
              </a:rPr>
              <a:t>groups.</a:t>
            </a:r>
            <a:endParaRPr sz="2000" dirty="0">
              <a:latin typeface="Arial"/>
              <a:cs typeface="Arial"/>
            </a:endParaRPr>
          </a:p>
          <a:p>
            <a:pPr>
              <a:lnSpc>
                <a:spcPct val="100000"/>
              </a:lnSpc>
              <a:spcBef>
                <a:spcPts val="10"/>
              </a:spcBef>
            </a:pPr>
            <a:endParaRPr sz="2750" dirty="0">
              <a:latin typeface="Arial"/>
              <a:cs typeface="Arial"/>
            </a:endParaRPr>
          </a:p>
          <a:p>
            <a:pPr marL="279400" marR="57150" indent="-228600">
              <a:lnSpc>
                <a:spcPct val="131200"/>
              </a:lnSpc>
              <a:buFont typeface="Arial MT"/>
              <a:buChar char="•"/>
              <a:tabLst>
                <a:tab pos="393065" algn="l"/>
                <a:tab pos="393700" algn="l"/>
              </a:tabLst>
            </a:pPr>
            <a:r>
              <a:rPr dirty="0"/>
              <a:t>	</a:t>
            </a:r>
            <a:r>
              <a:rPr sz="2000" b="1" dirty="0">
                <a:latin typeface="Arial"/>
                <a:cs typeface="Arial"/>
              </a:rPr>
              <a:t>We</a:t>
            </a:r>
            <a:r>
              <a:rPr sz="2000" b="1" spc="85" dirty="0">
                <a:latin typeface="Arial"/>
                <a:cs typeface="Arial"/>
              </a:rPr>
              <a:t> </a:t>
            </a:r>
            <a:r>
              <a:rPr sz="2000" b="1" spc="25" dirty="0">
                <a:latin typeface="Arial"/>
                <a:cs typeface="Arial"/>
              </a:rPr>
              <a:t>can</a:t>
            </a:r>
            <a:r>
              <a:rPr sz="2000" b="1" spc="90" dirty="0">
                <a:latin typeface="Arial"/>
                <a:cs typeface="Arial"/>
              </a:rPr>
              <a:t> </a:t>
            </a:r>
            <a:r>
              <a:rPr sz="2000" b="1" spc="25" dirty="0">
                <a:latin typeface="Arial"/>
                <a:cs typeface="Arial"/>
              </a:rPr>
              <a:t>see</a:t>
            </a:r>
            <a:r>
              <a:rPr sz="2000" b="1" spc="85" dirty="0">
                <a:latin typeface="Arial"/>
                <a:cs typeface="Arial"/>
              </a:rPr>
              <a:t> </a:t>
            </a:r>
            <a:r>
              <a:rPr sz="2000" b="1" spc="30" dirty="0">
                <a:latin typeface="Arial"/>
                <a:cs typeface="Arial"/>
              </a:rPr>
              <a:t>that</a:t>
            </a:r>
            <a:r>
              <a:rPr sz="2000" b="1" spc="90" dirty="0">
                <a:latin typeface="Arial"/>
                <a:cs typeface="Arial"/>
              </a:rPr>
              <a:t> </a:t>
            </a:r>
            <a:r>
              <a:rPr sz="2000" b="1" spc="30" dirty="0">
                <a:latin typeface="Arial"/>
                <a:cs typeface="Arial"/>
              </a:rPr>
              <a:t>most</a:t>
            </a:r>
            <a:r>
              <a:rPr sz="2000" b="1" spc="85" dirty="0">
                <a:latin typeface="Arial"/>
                <a:cs typeface="Arial"/>
              </a:rPr>
              <a:t> </a:t>
            </a:r>
            <a:r>
              <a:rPr sz="2000" b="1" spc="30" dirty="0">
                <a:latin typeface="Arial"/>
                <a:cs typeface="Arial"/>
              </a:rPr>
              <a:t>hosts </a:t>
            </a:r>
            <a:r>
              <a:rPr sz="2000" b="1" spc="-540" dirty="0">
                <a:latin typeface="Arial"/>
                <a:cs typeface="Arial"/>
              </a:rPr>
              <a:t> </a:t>
            </a:r>
            <a:r>
              <a:rPr sz="2000" b="1" spc="25" dirty="0">
                <a:latin typeface="Arial"/>
                <a:cs typeface="Arial"/>
              </a:rPr>
              <a:t>are</a:t>
            </a:r>
            <a:r>
              <a:rPr sz="2000" b="1" spc="80" dirty="0">
                <a:latin typeface="Arial"/>
                <a:cs typeface="Arial"/>
              </a:rPr>
              <a:t> </a:t>
            </a:r>
            <a:r>
              <a:rPr sz="2000" b="1" spc="35" dirty="0">
                <a:latin typeface="Arial"/>
                <a:cs typeface="Arial"/>
              </a:rPr>
              <a:t>giving</a:t>
            </a:r>
            <a:r>
              <a:rPr sz="2000" b="1" spc="90" dirty="0">
                <a:latin typeface="Arial"/>
                <a:cs typeface="Arial"/>
              </a:rPr>
              <a:t> </a:t>
            </a:r>
            <a:r>
              <a:rPr sz="2000" b="1" spc="40" dirty="0">
                <a:latin typeface="Arial"/>
                <a:cs typeface="Arial"/>
              </a:rPr>
              <a:t>availability</a:t>
            </a:r>
            <a:r>
              <a:rPr sz="2000" b="1" spc="80" dirty="0">
                <a:latin typeface="Arial"/>
                <a:cs typeface="Arial"/>
              </a:rPr>
              <a:t> </a:t>
            </a:r>
            <a:r>
              <a:rPr sz="2000" b="1" spc="20" dirty="0">
                <a:latin typeface="Arial"/>
                <a:cs typeface="Arial"/>
              </a:rPr>
              <a:t>in </a:t>
            </a:r>
            <a:r>
              <a:rPr sz="2000" b="1" spc="25" dirty="0">
                <a:latin typeface="Arial"/>
                <a:cs typeface="Arial"/>
              </a:rPr>
              <a:t> </a:t>
            </a:r>
            <a:r>
              <a:rPr sz="2000" b="1" spc="35" dirty="0">
                <a:latin typeface="Arial"/>
                <a:cs typeface="Arial"/>
              </a:rPr>
              <a:t>Staten</a:t>
            </a:r>
            <a:r>
              <a:rPr sz="2000" b="1" spc="95" dirty="0">
                <a:latin typeface="Arial"/>
                <a:cs typeface="Arial"/>
              </a:rPr>
              <a:t> </a:t>
            </a:r>
            <a:r>
              <a:rPr sz="2000" b="1" spc="35" dirty="0">
                <a:latin typeface="Arial"/>
                <a:cs typeface="Arial"/>
              </a:rPr>
              <a:t>Island</a:t>
            </a:r>
            <a:r>
              <a:rPr sz="2000" b="1" spc="90" dirty="0">
                <a:latin typeface="Arial"/>
                <a:cs typeface="Arial"/>
              </a:rPr>
              <a:t> </a:t>
            </a:r>
            <a:r>
              <a:rPr sz="2000" b="1" spc="25" dirty="0">
                <a:latin typeface="Arial"/>
                <a:cs typeface="Arial"/>
              </a:rPr>
              <a:t>and</a:t>
            </a:r>
            <a:r>
              <a:rPr sz="2000" b="1" spc="100" dirty="0">
                <a:latin typeface="Arial"/>
                <a:cs typeface="Arial"/>
              </a:rPr>
              <a:t> </a:t>
            </a:r>
            <a:r>
              <a:rPr sz="2000" b="1" spc="30" dirty="0">
                <a:latin typeface="Arial"/>
                <a:cs typeface="Arial"/>
              </a:rPr>
              <a:t>Bronx </a:t>
            </a:r>
            <a:r>
              <a:rPr sz="2000" b="1" spc="35" dirty="0">
                <a:latin typeface="Arial"/>
                <a:cs typeface="Arial"/>
              </a:rPr>
              <a:t> irrespective</a:t>
            </a:r>
            <a:r>
              <a:rPr sz="2000" b="1" spc="105" dirty="0">
                <a:latin typeface="Arial"/>
                <a:cs typeface="Arial"/>
              </a:rPr>
              <a:t> </a:t>
            </a:r>
            <a:r>
              <a:rPr sz="2000" b="1" spc="15" dirty="0">
                <a:latin typeface="Arial"/>
                <a:cs typeface="Arial"/>
              </a:rPr>
              <a:t>of</a:t>
            </a:r>
            <a:r>
              <a:rPr sz="2000" b="1" spc="90" dirty="0">
                <a:latin typeface="Arial"/>
                <a:cs typeface="Arial"/>
              </a:rPr>
              <a:t> </a:t>
            </a:r>
            <a:r>
              <a:rPr sz="2000" b="1" spc="25" dirty="0">
                <a:latin typeface="Arial"/>
                <a:cs typeface="Arial"/>
              </a:rPr>
              <a:t>the</a:t>
            </a:r>
            <a:r>
              <a:rPr sz="2000" b="1" spc="95" dirty="0">
                <a:latin typeface="Arial"/>
                <a:cs typeface="Arial"/>
              </a:rPr>
              <a:t> </a:t>
            </a:r>
            <a:r>
              <a:rPr sz="2000" b="1" spc="30" dirty="0">
                <a:latin typeface="Arial"/>
                <a:cs typeface="Arial"/>
              </a:rPr>
              <a:t>number</a:t>
            </a:r>
            <a:r>
              <a:rPr sz="2000" b="1" spc="114" dirty="0">
                <a:latin typeface="Arial"/>
                <a:cs typeface="Arial"/>
              </a:rPr>
              <a:t> </a:t>
            </a:r>
            <a:r>
              <a:rPr sz="2000" b="1" spc="15" dirty="0">
                <a:latin typeface="Arial"/>
                <a:cs typeface="Arial"/>
              </a:rPr>
              <a:t>of </a:t>
            </a:r>
            <a:r>
              <a:rPr sz="2000" b="1" spc="-540" dirty="0">
                <a:latin typeface="Arial"/>
                <a:cs typeface="Arial"/>
              </a:rPr>
              <a:t> </a:t>
            </a:r>
            <a:r>
              <a:rPr sz="2000" b="1" spc="30" dirty="0">
                <a:latin typeface="Arial"/>
                <a:cs typeface="Arial"/>
              </a:rPr>
              <a:t>hosts,</a:t>
            </a:r>
            <a:r>
              <a:rPr sz="2000" b="1" spc="100" dirty="0">
                <a:latin typeface="Arial"/>
                <a:cs typeface="Arial"/>
              </a:rPr>
              <a:t> </a:t>
            </a:r>
            <a:r>
              <a:rPr sz="2000" b="1" spc="30" dirty="0">
                <a:latin typeface="Arial"/>
                <a:cs typeface="Arial"/>
              </a:rPr>
              <a:t>which</a:t>
            </a:r>
            <a:r>
              <a:rPr sz="2000" b="1" spc="100" dirty="0">
                <a:latin typeface="Arial"/>
                <a:cs typeface="Arial"/>
              </a:rPr>
              <a:t> </a:t>
            </a:r>
            <a:r>
              <a:rPr sz="2000" b="1" spc="25" dirty="0">
                <a:latin typeface="Arial"/>
                <a:cs typeface="Arial"/>
              </a:rPr>
              <a:t>are</a:t>
            </a:r>
            <a:r>
              <a:rPr sz="2000" b="1" spc="90" dirty="0">
                <a:latin typeface="Arial"/>
                <a:cs typeface="Arial"/>
              </a:rPr>
              <a:t> </a:t>
            </a:r>
            <a:r>
              <a:rPr sz="2000" b="1" spc="30" dirty="0">
                <a:latin typeface="Arial"/>
                <a:cs typeface="Arial"/>
              </a:rPr>
              <a:t>higher</a:t>
            </a:r>
            <a:r>
              <a:rPr sz="2000" b="1" spc="105" dirty="0">
                <a:latin typeface="Arial"/>
                <a:cs typeface="Arial"/>
              </a:rPr>
              <a:t> </a:t>
            </a:r>
            <a:r>
              <a:rPr sz="2000" b="1" spc="20" dirty="0">
                <a:latin typeface="Arial"/>
                <a:cs typeface="Arial"/>
              </a:rPr>
              <a:t>in </a:t>
            </a:r>
            <a:r>
              <a:rPr sz="2000" b="1" spc="25" dirty="0">
                <a:latin typeface="Arial"/>
                <a:cs typeface="Arial"/>
              </a:rPr>
              <a:t> </a:t>
            </a:r>
            <a:r>
              <a:rPr sz="2000" b="1" spc="35" dirty="0">
                <a:latin typeface="Arial"/>
                <a:cs typeface="Arial"/>
              </a:rPr>
              <a:t>M</a:t>
            </a:r>
            <a:r>
              <a:rPr sz="2000" b="1" spc="40" dirty="0">
                <a:latin typeface="Arial"/>
                <a:cs typeface="Arial"/>
              </a:rPr>
              <a:t>a</a:t>
            </a:r>
            <a:r>
              <a:rPr lang="en-IN" sz="2000" b="1" spc="-725" dirty="0">
                <a:latin typeface="Arial"/>
                <a:cs typeface="Arial"/>
              </a:rPr>
              <a:t>n</a:t>
            </a:r>
            <a:r>
              <a:rPr lang="en-IN" sz="1800" b="1" spc="127" baseline="-23148" dirty="0">
                <a:latin typeface="Arial"/>
                <a:cs typeface="Arial"/>
              </a:rPr>
              <a:t>1</a:t>
            </a:r>
            <a:r>
              <a:rPr lang="en-IN" sz="2000" b="1" spc="-1125" dirty="0">
                <a:latin typeface="Arial"/>
                <a:cs typeface="Arial"/>
              </a:rPr>
              <a:t>h</a:t>
            </a:r>
            <a:r>
              <a:rPr lang="en-IN" sz="1800" b="1" spc="-7" baseline="-23148" dirty="0">
                <a:latin typeface="Arial"/>
                <a:cs typeface="Arial"/>
              </a:rPr>
              <a:t>3</a:t>
            </a:r>
            <a:r>
              <a:rPr sz="1800" b="1" spc="232" baseline="-23148" dirty="0">
                <a:latin typeface="Arial"/>
                <a:cs typeface="Arial"/>
              </a:rPr>
              <a:t> </a:t>
            </a:r>
            <a:r>
              <a:rPr sz="2000" b="1" spc="40" dirty="0">
                <a:latin typeface="Arial"/>
                <a:cs typeface="Arial"/>
              </a:rPr>
              <a:t>att</a:t>
            </a:r>
            <a:r>
              <a:rPr sz="2000" b="1" spc="45" dirty="0">
                <a:latin typeface="Arial"/>
                <a:cs typeface="Arial"/>
              </a:rPr>
              <a:t>a</a:t>
            </a:r>
            <a:r>
              <a:rPr sz="2000" b="1" spc="-5" dirty="0">
                <a:latin typeface="Arial"/>
                <a:cs typeface="Arial"/>
              </a:rPr>
              <a:t>n</a:t>
            </a:r>
            <a:r>
              <a:rPr sz="2000" b="1" spc="120" dirty="0">
                <a:latin typeface="Arial"/>
                <a:cs typeface="Arial"/>
              </a:rPr>
              <a:t> </a:t>
            </a:r>
            <a:r>
              <a:rPr sz="2000" b="1" spc="40" dirty="0">
                <a:latin typeface="Arial"/>
                <a:cs typeface="Arial"/>
              </a:rPr>
              <a:t>a</a:t>
            </a:r>
            <a:r>
              <a:rPr sz="2000" b="1" spc="35" dirty="0">
                <a:latin typeface="Arial"/>
                <a:cs typeface="Arial"/>
              </a:rPr>
              <a:t>n</a:t>
            </a:r>
            <a:r>
              <a:rPr sz="2000" b="1" spc="-5" dirty="0">
                <a:latin typeface="Arial"/>
                <a:cs typeface="Arial"/>
              </a:rPr>
              <a:t>d</a:t>
            </a:r>
            <a:r>
              <a:rPr sz="2000" b="1" spc="100" dirty="0">
                <a:latin typeface="Arial"/>
                <a:cs typeface="Arial"/>
              </a:rPr>
              <a:t> </a:t>
            </a:r>
            <a:r>
              <a:rPr sz="2000" b="1" spc="35" dirty="0">
                <a:latin typeface="Arial"/>
                <a:cs typeface="Arial"/>
              </a:rPr>
              <a:t>B</a:t>
            </a:r>
            <a:r>
              <a:rPr sz="2000" b="1" spc="40" dirty="0">
                <a:latin typeface="Arial"/>
                <a:cs typeface="Arial"/>
              </a:rPr>
              <a:t>r</a:t>
            </a:r>
            <a:r>
              <a:rPr sz="2000" b="1" spc="35" dirty="0">
                <a:latin typeface="Arial"/>
                <a:cs typeface="Arial"/>
              </a:rPr>
              <a:t>o</a:t>
            </a:r>
            <a:r>
              <a:rPr sz="2000" b="1" spc="40" dirty="0">
                <a:latin typeface="Arial"/>
                <a:cs typeface="Arial"/>
              </a:rPr>
              <a:t>okl</a:t>
            </a:r>
            <a:r>
              <a:rPr sz="2000" b="1" spc="45" dirty="0">
                <a:latin typeface="Arial"/>
                <a:cs typeface="Arial"/>
              </a:rPr>
              <a:t>y</a:t>
            </a:r>
            <a:r>
              <a:rPr sz="2000" b="1" spc="75" dirty="0">
                <a:latin typeface="Arial"/>
                <a:cs typeface="Arial"/>
              </a:rPr>
              <a:t>n</a:t>
            </a:r>
            <a:r>
              <a:rPr sz="2400" b="1" dirty="0">
                <a:latin typeface="Arial"/>
                <a:cs typeface="Arial"/>
              </a:rPr>
              <a:t>.</a:t>
            </a:r>
            <a:endParaRPr sz="2400" dirty="0">
              <a:latin typeface="Arial"/>
              <a:cs typeface="Arial"/>
            </a:endParaRPr>
          </a:p>
        </p:txBody>
      </p:sp>
      <p:pic>
        <p:nvPicPr>
          <p:cNvPr id="6" name="object 6"/>
          <p:cNvPicPr/>
          <p:nvPr/>
        </p:nvPicPr>
        <p:blipFill>
          <a:blip r:embed="rId3" cstate="print"/>
          <a:stretch>
            <a:fillRect/>
          </a:stretch>
        </p:blipFill>
        <p:spPr>
          <a:xfrm>
            <a:off x="11640311" y="124205"/>
            <a:ext cx="464057" cy="46405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48895" rIns="0" bIns="0" rtlCol="0">
            <a:spAutoFit/>
          </a:bodyPr>
          <a:lstStyle/>
          <a:p>
            <a:pPr marL="12700" marR="5080">
              <a:lnSpc>
                <a:spcPct val="90000"/>
              </a:lnSpc>
              <a:spcBef>
                <a:spcPts val="385"/>
              </a:spcBef>
            </a:pPr>
            <a:r>
              <a:rPr sz="2400" spc="25" dirty="0"/>
              <a:t>Now</a:t>
            </a:r>
            <a:r>
              <a:rPr sz="2400" spc="95" dirty="0"/>
              <a:t> </a:t>
            </a:r>
            <a:r>
              <a:rPr sz="2400" spc="20" dirty="0"/>
              <a:t>to</a:t>
            </a:r>
            <a:r>
              <a:rPr sz="2400" spc="85" dirty="0"/>
              <a:t> </a:t>
            </a:r>
            <a:r>
              <a:rPr sz="2400" spc="30" dirty="0"/>
              <a:t>check</a:t>
            </a:r>
            <a:r>
              <a:rPr sz="2400" spc="114" dirty="0"/>
              <a:t> </a:t>
            </a:r>
            <a:r>
              <a:rPr sz="2400" spc="25" dirty="0"/>
              <a:t>the</a:t>
            </a:r>
            <a:r>
              <a:rPr sz="2400" spc="105" dirty="0"/>
              <a:t> </a:t>
            </a:r>
            <a:r>
              <a:rPr sz="2400" spc="30" dirty="0"/>
              <a:t>guests</a:t>
            </a:r>
            <a:r>
              <a:rPr sz="2400" spc="110" dirty="0"/>
              <a:t> </a:t>
            </a:r>
            <a:r>
              <a:rPr sz="2400" spc="35" dirty="0"/>
              <a:t>preference</a:t>
            </a:r>
            <a:r>
              <a:rPr sz="2400" spc="114" dirty="0"/>
              <a:t> </a:t>
            </a:r>
            <a:r>
              <a:rPr sz="2400" spc="20" dirty="0"/>
              <a:t>of</a:t>
            </a:r>
            <a:r>
              <a:rPr sz="2400" spc="85" dirty="0"/>
              <a:t> </a:t>
            </a:r>
            <a:r>
              <a:rPr sz="2400" spc="30" dirty="0"/>
              <a:t>areas</a:t>
            </a:r>
            <a:r>
              <a:rPr sz="2400" spc="120" dirty="0"/>
              <a:t> </a:t>
            </a:r>
            <a:r>
              <a:rPr sz="2400" spc="20" dirty="0"/>
              <a:t>on</a:t>
            </a:r>
            <a:r>
              <a:rPr sz="2400" spc="85" dirty="0"/>
              <a:t> </a:t>
            </a:r>
            <a:r>
              <a:rPr sz="2400" spc="25" dirty="0"/>
              <a:t>the</a:t>
            </a:r>
            <a:r>
              <a:rPr sz="2400" spc="90" dirty="0"/>
              <a:t> </a:t>
            </a:r>
            <a:r>
              <a:rPr sz="2400" spc="30" dirty="0"/>
              <a:t>basis</a:t>
            </a:r>
            <a:r>
              <a:rPr sz="2400" spc="110" dirty="0"/>
              <a:t> </a:t>
            </a:r>
            <a:r>
              <a:rPr sz="2400" spc="20" dirty="0"/>
              <a:t>of </a:t>
            </a:r>
            <a:r>
              <a:rPr sz="2400" spc="25" dirty="0"/>
              <a:t> </a:t>
            </a:r>
            <a:r>
              <a:rPr sz="2400" spc="35" dirty="0"/>
              <a:t>reviews,</a:t>
            </a:r>
            <a:r>
              <a:rPr sz="2400" spc="114" dirty="0"/>
              <a:t> </a:t>
            </a:r>
            <a:r>
              <a:rPr sz="2400" spc="20" dirty="0"/>
              <a:t>we</a:t>
            </a:r>
            <a:r>
              <a:rPr sz="2400" spc="85" dirty="0"/>
              <a:t> </a:t>
            </a:r>
            <a:r>
              <a:rPr sz="2400" spc="35" dirty="0"/>
              <a:t>plotted</a:t>
            </a:r>
            <a:r>
              <a:rPr sz="2400" spc="105" dirty="0"/>
              <a:t> </a:t>
            </a:r>
            <a:r>
              <a:rPr sz="2400" dirty="0"/>
              <a:t>a</a:t>
            </a:r>
            <a:r>
              <a:rPr sz="2400" spc="90" dirty="0"/>
              <a:t> </a:t>
            </a:r>
            <a:r>
              <a:rPr sz="2400" spc="35" dirty="0"/>
              <a:t>scatter</a:t>
            </a:r>
            <a:r>
              <a:rPr sz="2400" spc="114" dirty="0"/>
              <a:t> </a:t>
            </a:r>
            <a:r>
              <a:rPr sz="2400" spc="30" dirty="0"/>
              <a:t>chart</a:t>
            </a:r>
            <a:r>
              <a:rPr sz="2400" spc="114" dirty="0"/>
              <a:t> </a:t>
            </a:r>
            <a:r>
              <a:rPr sz="2400" spc="20" dirty="0"/>
              <a:t>of</a:t>
            </a:r>
            <a:r>
              <a:rPr sz="2400" spc="85" dirty="0"/>
              <a:t> </a:t>
            </a:r>
            <a:r>
              <a:rPr sz="2400" spc="25" dirty="0"/>
              <a:t>top</a:t>
            </a:r>
            <a:r>
              <a:rPr sz="2400" spc="90" dirty="0"/>
              <a:t> </a:t>
            </a:r>
            <a:r>
              <a:rPr sz="2400" spc="20" dirty="0"/>
              <a:t>10</a:t>
            </a:r>
            <a:r>
              <a:rPr sz="2400" spc="95" dirty="0"/>
              <a:t> </a:t>
            </a:r>
            <a:r>
              <a:rPr sz="2400" spc="35" dirty="0"/>
              <a:t>locations</a:t>
            </a:r>
            <a:r>
              <a:rPr sz="2400" spc="114" dirty="0"/>
              <a:t> </a:t>
            </a:r>
            <a:r>
              <a:rPr sz="2400" spc="35" dirty="0"/>
              <a:t>preferred </a:t>
            </a:r>
            <a:r>
              <a:rPr sz="2400" spc="-655" dirty="0"/>
              <a:t> </a:t>
            </a:r>
            <a:r>
              <a:rPr sz="2400" spc="20" dirty="0"/>
              <a:t>by</a:t>
            </a:r>
            <a:r>
              <a:rPr sz="2400" spc="85" dirty="0"/>
              <a:t> </a:t>
            </a:r>
            <a:r>
              <a:rPr sz="2400" spc="30" dirty="0"/>
              <a:t>guests</a:t>
            </a:r>
            <a:r>
              <a:rPr sz="2400" spc="110" dirty="0"/>
              <a:t> </a:t>
            </a:r>
            <a:r>
              <a:rPr sz="2400" spc="30" dirty="0"/>
              <a:t>with</a:t>
            </a:r>
            <a:r>
              <a:rPr sz="2400" spc="85" dirty="0"/>
              <a:t> </a:t>
            </a:r>
            <a:r>
              <a:rPr sz="2400" spc="35" dirty="0"/>
              <a:t>respect</a:t>
            </a:r>
            <a:r>
              <a:rPr sz="2400" spc="114" dirty="0"/>
              <a:t> </a:t>
            </a:r>
            <a:r>
              <a:rPr sz="2400" spc="20" dirty="0"/>
              <a:t>to</a:t>
            </a:r>
            <a:r>
              <a:rPr sz="2400" spc="85" dirty="0"/>
              <a:t> </a:t>
            </a:r>
            <a:r>
              <a:rPr sz="2400" spc="35" dirty="0"/>
              <a:t>latitude</a:t>
            </a:r>
            <a:r>
              <a:rPr sz="2400" spc="105" dirty="0"/>
              <a:t> </a:t>
            </a:r>
            <a:r>
              <a:rPr sz="2400" spc="25" dirty="0"/>
              <a:t>and</a:t>
            </a:r>
            <a:r>
              <a:rPr sz="2400" spc="90" dirty="0"/>
              <a:t> </a:t>
            </a:r>
            <a:r>
              <a:rPr sz="2400" spc="35" dirty="0"/>
              <a:t>longitude.</a:t>
            </a:r>
            <a:endParaRPr sz="2400"/>
          </a:p>
        </p:txBody>
      </p:sp>
      <p:sp>
        <p:nvSpPr>
          <p:cNvPr id="4" name="object 4"/>
          <p:cNvSpPr txBox="1"/>
          <p:nvPr/>
        </p:nvSpPr>
        <p:spPr>
          <a:xfrm>
            <a:off x="1154683" y="5955029"/>
            <a:ext cx="9639935" cy="611706"/>
          </a:xfrm>
          <a:prstGeom prst="rect">
            <a:avLst/>
          </a:prstGeom>
        </p:spPr>
        <p:txBody>
          <a:bodyPr vert="horz" wrap="square" lIns="0" tIns="46990" rIns="0" bIns="0" rtlCol="0">
            <a:spAutoFit/>
          </a:bodyPr>
          <a:lstStyle/>
          <a:p>
            <a:pPr marL="12700" marR="5080">
              <a:lnSpc>
                <a:spcPts val="2160"/>
              </a:lnSpc>
              <a:spcBef>
                <a:spcPts val="370"/>
              </a:spcBef>
            </a:pPr>
            <a:r>
              <a:rPr sz="2000" spc="20" dirty="0">
                <a:latin typeface="Arial MT"/>
                <a:cs typeface="Arial MT"/>
              </a:rPr>
              <a:t>So</a:t>
            </a:r>
            <a:r>
              <a:rPr sz="2000" spc="100" dirty="0">
                <a:latin typeface="Arial MT"/>
                <a:cs typeface="Arial MT"/>
              </a:rPr>
              <a:t> </a:t>
            </a:r>
            <a:r>
              <a:rPr sz="2000" spc="15" dirty="0">
                <a:latin typeface="Arial MT"/>
                <a:cs typeface="Arial MT"/>
              </a:rPr>
              <a:t>we</a:t>
            </a:r>
            <a:r>
              <a:rPr sz="2000" spc="110" dirty="0">
                <a:latin typeface="Arial MT"/>
                <a:cs typeface="Arial MT"/>
              </a:rPr>
              <a:t> </a:t>
            </a:r>
            <a:r>
              <a:rPr sz="2000" spc="25" dirty="0">
                <a:latin typeface="Arial MT"/>
                <a:cs typeface="Arial MT"/>
              </a:rPr>
              <a:t>can</a:t>
            </a:r>
            <a:r>
              <a:rPr sz="2000" spc="100" dirty="0">
                <a:latin typeface="Arial MT"/>
                <a:cs typeface="Arial MT"/>
              </a:rPr>
              <a:t> </a:t>
            </a:r>
            <a:r>
              <a:rPr sz="2000" spc="25" dirty="0">
                <a:latin typeface="Arial MT"/>
                <a:cs typeface="Arial MT"/>
              </a:rPr>
              <a:t>see</a:t>
            </a:r>
            <a:r>
              <a:rPr sz="2000" spc="100" dirty="0">
                <a:latin typeface="Arial MT"/>
                <a:cs typeface="Arial MT"/>
              </a:rPr>
              <a:t> </a:t>
            </a:r>
            <a:r>
              <a:rPr sz="2000" spc="30" dirty="0">
                <a:latin typeface="Arial MT"/>
                <a:cs typeface="Arial MT"/>
              </a:rPr>
              <a:t>that</a:t>
            </a:r>
            <a:r>
              <a:rPr sz="2000" spc="90" dirty="0">
                <a:latin typeface="Arial MT"/>
                <a:cs typeface="Arial MT"/>
              </a:rPr>
              <a:t> </a:t>
            </a:r>
            <a:r>
              <a:rPr sz="2000" spc="35" dirty="0">
                <a:latin typeface="Arial MT"/>
                <a:cs typeface="Arial MT"/>
              </a:rPr>
              <a:t>guests</a:t>
            </a:r>
            <a:r>
              <a:rPr sz="2000" spc="105" dirty="0">
                <a:latin typeface="Arial MT"/>
                <a:cs typeface="Arial MT"/>
              </a:rPr>
              <a:t> </a:t>
            </a:r>
            <a:r>
              <a:rPr sz="2000" spc="25" dirty="0">
                <a:latin typeface="Arial MT"/>
                <a:cs typeface="Arial MT"/>
              </a:rPr>
              <a:t>are</a:t>
            </a:r>
            <a:r>
              <a:rPr sz="2000" spc="100" dirty="0">
                <a:latin typeface="Arial MT"/>
                <a:cs typeface="Arial MT"/>
              </a:rPr>
              <a:t> </a:t>
            </a:r>
            <a:r>
              <a:rPr sz="2000" spc="30" dirty="0">
                <a:latin typeface="Arial MT"/>
                <a:cs typeface="Arial MT"/>
              </a:rPr>
              <a:t>also</a:t>
            </a:r>
            <a:r>
              <a:rPr sz="2000" spc="110" dirty="0">
                <a:latin typeface="Arial MT"/>
                <a:cs typeface="Arial MT"/>
              </a:rPr>
              <a:t> </a:t>
            </a:r>
            <a:r>
              <a:rPr sz="2000" spc="35" dirty="0">
                <a:latin typeface="Arial MT"/>
                <a:cs typeface="Arial MT"/>
              </a:rPr>
              <a:t>preferring</a:t>
            </a:r>
            <a:r>
              <a:rPr sz="2000" spc="110" dirty="0">
                <a:latin typeface="Arial MT"/>
                <a:cs typeface="Arial MT"/>
              </a:rPr>
              <a:t> </a:t>
            </a:r>
            <a:r>
              <a:rPr sz="2000" spc="35" dirty="0">
                <a:latin typeface="Arial MT"/>
                <a:cs typeface="Arial MT"/>
              </a:rPr>
              <a:t>Manhattan</a:t>
            </a:r>
            <a:r>
              <a:rPr sz="2000" spc="114" dirty="0">
                <a:latin typeface="Arial MT"/>
                <a:cs typeface="Arial MT"/>
              </a:rPr>
              <a:t> </a:t>
            </a:r>
            <a:r>
              <a:rPr sz="2000" spc="25" dirty="0">
                <a:latin typeface="Arial MT"/>
                <a:cs typeface="Arial MT"/>
              </a:rPr>
              <a:t>and</a:t>
            </a:r>
            <a:r>
              <a:rPr sz="2000" spc="100" dirty="0">
                <a:latin typeface="Arial MT"/>
                <a:cs typeface="Arial MT"/>
              </a:rPr>
              <a:t> </a:t>
            </a:r>
            <a:r>
              <a:rPr sz="2000" spc="35" dirty="0">
                <a:latin typeface="Arial MT"/>
                <a:cs typeface="Arial MT"/>
              </a:rPr>
              <a:t>Brooklyn</a:t>
            </a:r>
            <a:r>
              <a:rPr sz="2000" spc="125" dirty="0">
                <a:latin typeface="Arial MT"/>
                <a:cs typeface="Arial MT"/>
              </a:rPr>
              <a:t> </a:t>
            </a:r>
            <a:r>
              <a:rPr sz="2000" spc="30" dirty="0">
                <a:latin typeface="Arial MT"/>
                <a:cs typeface="Arial MT"/>
              </a:rPr>
              <a:t>over</a:t>
            </a:r>
            <a:r>
              <a:rPr sz="2000" spc="95" dirty="0">
                <a:latin typeface="Arial MT"/>
                <a:cs typeface="Arial MT"/>
              </a:rPr>
              <a:t> </a:t>
            </a:r>
            <a:r>
              <a:rPr sz="2000" spc="35" dirty="0">
                <a:latin typeface="Arial MT"/>
                <a:cs typeface="Arial MT"/>
              </a:rPr>
              <a:t>other </a:t>
            </a:r>
            <a:r>
              <a:rPr sz="2000" spc="-540" dirty="0">
                <a:latin typeface="Arial MT"/>
                <a:cs typeface="Arial MT"/>
              </a:rPr>
              <a:t> </a:t>
            </a:r>
            <a:r>
              <a:rPr sz="2000" spc="-55" dirty="0">
                <a:latin typeface="Arial MT"/>
                <a:cs typeface="Arial MT"/>
              </a:rPr>
              <a:t>neighborhood</a:t>
            </a:r>
            <a:r>
              <a:rPr sz="2000" spc="110" dirty="0">
                <a:latin typeface="Arial MT"/>
                <a:cs typeface="Arial MT"/>
              </a:rPr>
              <a:t> </a:t>
            </a:r>
            <a:r>
              <a:rPr sz="2000" spc="35" dirty="0">
                <a:latin typeface="Arial MT"/>
                <a:cs typeface="Arial MT"/>
              </a:rPr>
              <a:t>groups</a:t>
            </a:r>
            <a:endParaRPr sz="2000" dirty="0">
              <a:latin typeface="Arial MT"/>
              <a:cs typeface="Arial MT"/>
            </a:endParaRPr>
          </a:p>
        </p:txBody>
      </p:sp>
      <p:pic>
        <p:nvPicPr>
          <p:cNvPr id="5" name="object 5"/>
          <p:cNvPicPr/>
          <p:nvPr/>
        </p:nvPicPr>
        <p:blipFill>
          <a:blip r:embed="rId2" cstate="print"/>
          <a:stretch>
            <a:fillRect/>
          </a:stretch>
        </p:blipFill>
        <p:spPr>
          <a:xfrm>
            <a:off x="1631442" y="1807464"/>
            <a:ext cx="9220962" cy="3744467"/>
          </a:xfrm>
          <a:prstGeom prst="rect">
            <a:avLst/>
          </a:prstGeom>
        </p:spPr>
      </p:pic>
      <p:pic>
        <p:nvPicPr>
          <p:cNvPr id="6" name="object 6"/>
          <p:cNvPicPr/>
          <p:nvPr/>
        </p:nvPicPr>
        <p:blipFill>
          <a:blip r:embed="rId3" cstate="print"/>
          <a:stretch>
            <a:fillRect/>
          </a:stretch>
        </p:blipFill>
        <p:spPr>
          <a:xfrm>
            <a:off x="11640311" y="116586"/>
            <a:ext cx="452627" cy="45262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17651" y="938529"/>
            <a:ext cx="9963150" cy="720725"/>
          </a:xfrm>
          <a:prstGeom prst="rect">
            <a:avLst/>
          </a:prstGeom>
        </p:spPr>
        <p:txBody>
          <a:bodyPr vert="horz" wrap="square" lIns="0" tIns="53975" rIns="0" bIns="0" rtlCol="0">
            <a:spAutoFit/>
          </a:bodyPr>
          <a:lstStyle/>
          <a:p>
            <a:pPr marL="12700" marR="5080">
              <a:lnSpc>
                <a:spcPts val="2590"/>
              </a:lnSpc>
              <a:spcBef>
                <a:spcPts val="425"/>
              </a:spcBef>
            </a:pPr>
            <a:r>
              <a:rPr sz="2400" dirty="0"/>
              <a:t>We</a:t>
            </a:r>
            <a:r>
              <a:rPr sz="2400" spc="85" dirty="0"/>
              <a:t> </a:t>
            </a:r>
            <a:r>
              <a:rPr sz="2400" spc="25" dirty="0"/>
              <a:t>are</a:t>
            </a:r>
            <a:r>
              <a:rPr sz="2400" spc="105" dirty="0"/>
              <a:t> </a:t>
            </a:r>
            <a:r>
              <a:rPr sz="2400" spc="35" dirty="0"/>
              <a:t>trying</a:t>
            </a:r>
            <a:r>
              <a:rPr sz="2400" spc="100" dirty="0"/>
              <a:t> </a:t>
            </a:r>
            <a:r>
              <a:rPr sz="2400" spc="20" dirty="0"/>
              <a:t>to</a:t>
            </a:r>
            <a:r>
              <a:rPr sz="2400" spc="90" dirty="0"/>
              <a:t> </a:t>
            </a:r>
            <a:r>
              <a:rPr sz="2400" spc="30" dirty="0"/>
              <a:t>check</a:t>
            </a:r>
            <a:r>
              <a:rPr sz="2400" spc="114" dirty="0"/>
              <a:t> </a:t>
            </a:r>
            <a:r>
              <a:rPr sz="2400" spc="30" dirty="0"/>
              <a:t>what</a:t>
            </a:r>
            <a:r>
              <a:rPr sz="2400" spc="90" dirty="0"/>
              <a:t> </a:t>
            </a:r>
            <a:r>
              <a:rPr sz="2400" spc="25" dirty="0"/>
              <a:t>type</a:t>
            </a:r>
            <a:r>
              <a:rPr sz="2400" spc="105" dirty="0"/>
              <a:t> </a:t>
            </a:r>
            <a:r>
              <a:rPr sz="2400" spc="20" dirty="0"/>
              <a:t>of</a:t>
            </a:r>
            <a:r>
              <a:rPr sz="2400" spc="90" dirty="0"/>
              <a:t> </a:t>
            </a:r>
            <a:r>
              <a:rPr sz="2400" spc="30" dirty="0"/>
              <a:t>rooms</a:t>
            </a:r>
            <a:r>
              <a:rPr sz="2400" spc="100" dirty="0"/>
              <a:t> </a:t>
            </a:r>
            <a:r>
              <a:rPr sz="2400" spc="25" dirty="0"/>
              <a:t>and</a:t>
            </a:r>
            <a:r>
              <a:rPr sz="2400" spc="90" dirty="0"/>
              <a:t> </a:t>
            </a:r>
            <a:r>
              <a:rPr sz="2400" spc="30" dirty="0"/>
              <a:t>which</a:t>
            </a:r>
            <a:r>
              <a:rPr sz="2400" spc="90" dirty="0"/>
              <a:t> </a:t>
            </a:r>
            <a:r>
              <a:rPr sz="2400" spc="30" dirty="0"/>
              <a:t>area</a:t>
            </a:r>
            <a:r>
              <a:rPr sz="2400" spc="110" dirty="0"/>
              <a:t> </a:t>
            </a:r>
            <a:r>
              <a:rPr sz="2400" spc="20" dirty="0"/>
              <a:t>is</a:t>
            </a:r>
            <a:r>
              <a:rPr sz="2400" spc="90" dirty="0"/>
              <a:t> </a:t>
            </a:r>
            <a:r>
              <a:rPr sz="2400" spc="30" dirty="0"/>
              <a:t>most </a:t>
            </a:r>
            <a:r>
              <a:rPr sz="2400" spc="-650" dirty="0"/>
              <a:t> </a:t>
            </a:r>
            <a:r>
              <a:rPr sz="2400" spc="35" dirty="0"/>
              <a:t>preferrable</a:t>
            </a:r>
            <a:r>
              <a:rPr sz="2400" spc="110" dirty="0"/>
              <a:t> </a:t>
            </a:r>
            <a:r>
              <a:rPr sz="2400" spc="20" dirty="0"/>
              <a:t>by</a:t>
            </a:r>
            <a:r>
              <a:rPr sz="2400" spc="90" dirty="0"/>
              <a:t> </a:t>
            </a:r>
            <a:r>
              <a:rPr sz="2400" spc="25" dirty="0"/>
              <a:t>the</a:t>
            </a:r>
            <a:r>
              <a:rPr sz="2400" spc="100" dirty="0"/>
              <a:t> </a:t>
            </a:r>
            <a:r>
              <a:rPr sz="2400" spc="30" dirty="0"/>
              <a:t>guests.</a:t>
            </a:r>
            <a:endParaRPr sz="2400"/>
          </a:p>
        </p:txBody>
      </p:sp>
      <p:sp>
        <p:nvSpPr>
          <p:cNvPr id="4" name="object 4"/>
          <p:cNvSpPr txBox="1"/>
          <p:nvPr/>
        </p:nvSpPr>
        <p:spPr>
          <a:xfrm>
            <a:off x="517651" y="2837890"/>
            <a:ext cx="4994275" cy="2434590"/>
          </a:xfrm>
          <a:prstGeom prst="rect">
            <a:avLst/>
          </a:prstGeom>
        </p:spPr>
        <p:txBody>
          <a:bodyPr vert="horz" wrap="square" lIns="0" tIns="12700" rIns="0" bIns="0" rtlCol="0">
            <a:spAutoFit/>
          </a:bodyPr>
          <a:lstStyle/>
          <a:p>
            <a:pPr marL="354965" marR="5080" indent="-354965">
              <a:lnSpc>
                <a:spcPct val="131700"/>
              </a:lnSpc>
              <a:spcBef>
                <a:spcPts val="100"/>
              </a:spcBef>
              <a:buChar char="•"/>
              <a:tabLst>
                <a:tab pos="354965" algn="l"/>
                <a:tab pos="355600" algn="l"/>
              </a:tabLst>
            </a:pPr>
            <a:r>
              <a:rPr sz="2000" spc="30" dirty="0">
                <a:latin typeface="Arial MT"/>
                <a:cs typeface="Arial MT"/>
              </a:rPr>
              <a:t>Three</a:t>
            </a:r>
            <a:r>
              <a:rPr sz="2000" spc="100" dirty="0">
                <a:latin typeface="Arial MT"/>
                <a:cs typeface="Arial MT"/>
              </a:rPr>
              <a:t> </a:t>
            </a:r>
            <a:r>
              <a:rPr sz="2000" spc="35" dirty="0">
                <a:latin typeface="Arial MT"/>
                <a:cs typeface="Arial MT"/>
              </a:rPr>
              <a:t>types</a:t>
            </a:r>
            <a:r>
              <a:rPr sz="2000" spc="85" dirty="0">
                <a:latin typeface="Arial MT"/>
                <a:cs typeface="Arial MT"/>
              </a:rPr>
              <a:t> </a:t>
            </a:r>
            <a:r>
              <a:rPr sz="2000" spc="20" dirty="0">
                <a:latin typeface="Arial MT"/>
                <a:cs typeface="Arial MT"/>
              </a:rPr>
              <a:t>of</a:t>
            </a:r>
            <a:r>
              <a:rPr sz="2000" spc="80" dirty="0">
                <a:latin typeface="Arial MT"/>
                <a:cs typeface="Arial MT"/>
              </a:rPr>
              <a:t> </a:t>
            </a:r>
            <a:r>
              <a:rPr sz="2000" spc="30" dirty="0">
                <a:latin typeface="Arial MT"/>
                <a:cs typeface="Arial MT"/>
              </a:rPr>
              <a:t>rooms</a:t>
            </a:r>
            <a:r>
              <a:rPr sz="2000" spc="90" dirty="0">
                <a:latin typeface="Arial MT"/>
                <a:cs typeface="Arial MT"/>
              </a:rPr>
              <a:t> </a:t>
            </a:r>
            <a:r>
              <a:rPr sz="2000" spc="25" dirty="0">
                <a:latin typeface="Arial MT"/>
                <a:cs typeface="Arial MT"/>
              </a:rPr>
              <a:t>are</a:t>
            </a:r>
            <a:r>
              <a:rPr sz="2000" spc="90" dirty="0">
                <a:latin typeface="Arial MT"/>
                <a:cs typeface="Arial MT"/>
              </a:rPr>
              <a:t> </a:t>
            </a:r>
            <a:r>
              <a:rPr sz="2000" spc="40" dirty="0">
                <a:latin typeface="Arial MT"/>
                <a:cs typeface="Arial MT"/>
              </a:rPr>
              <a:t>available</a:t>
            </a:r>
            <a:r>
              <a:rPr sz="2000" spc="105" dirty="0">
                <a:latin typeface="Arial MT"/>
                <a:cs typeface="Arial MT"/>
              </a:rPr>
              <a:t> </a:t>
            </a:r>
            <a:r>
              <a:rPr sz="2000" spc="25" dirty="0">
                <a:latin typeface="Arial MT"/>
                <a:cs typeface="Arial MT"/>
              </a:rPr>
              <a:t>and </a:t>
            </a:r>
            <a:r>
              <a:rPr sz="2000" spc="-540" dirty="0">
                <a:latin typeface="Arial MT"/>
                <a:cs typeface="Arial MT"/>
              </a:rPr>
              <a:t> </a:t>
            </a:r>
            <a:r>
              <a:rPr sz="2000" spc="20" dirty="0">
                <a:latin typeface="Arial MT"/>
                <a:cs typeface="Arial MT"/>
              </a:rPr>
              <a:t>as</a:t>
            </a:r>
            <a:r>
              <a:rPr sz="2000" spc="90" dirty="0">
                <a:latin typeface="Arial MT"/>
                <a:cs typeface="Arial MT"/>
              </a:rPr>
              <a:t> </a:t>
            </a:r>
            <a:r>
              <a:rPr sz="2000" spc="25" dirty="0">
                <a:latin typeface="Arial MT"/>
                <a:cs typeface="Arial MT"/>
              </a:rPr>
              <a:t>per</a:t>
            </a:r>
            <a:r>
              <a:rPr sz="2000" spc="85" dirty="0">
                <a:latin typeface="Arial MT"/>
                <a:cs typeface="Arial MT"/>
              </a:rPr>
              <a:t> </a:t>
            </a:r>
            <a:r>
              <a:rPr sz="2000" spc="25" dirty="0">
                <a:latin typeface="Arial MT"/>
                <a:cs typeface="Arial MT"/>
              </a:rPr>
              <a:t>the</a:t>
            </a:r>
            <a:r>
              <a:rPr sz="2000" spc="85" dirty="0">
                <a:latin typeface="Arial MT"/>
                <a:cs typeface="Arial MT"/>
              </a:rPr>
              <a:t> </a:t>
            </a:r>
            <a:r>
              <a:rPr sz="2000" spc="35" dirty="0">
                <a:latin typeface="Arial MT"/>
                <a:cs typeface="Arial MT"/>
              </a:rPr>
              <a:t>number</a:t>
            </a:r>
            <a:r>
              <a:rPr sz="2000" spc="100" dirty="0">
                <a:latin typeface="Arial MT"/>
                <a:cs typeface="Arial MT"/>
              </a:rPr>
              <a:t> </a:t>
            </a:r>
            <a:r>
              <a:rPr sz="2000" spc="20" dirty="0">
                <a:latin typeface="Arial MT"/>
                <a:cs typeface="Arial MT"/>
              </a:rPr>
              <a:t>of</a:t>
            </a:r>
            <a:r>
              <a:rPr sz="2000" spc="75" dirty="0">
                <a:latin typeface="Arial MT"/>
                <a:cs typeface="Arial MT"/>
              </a:rPr>
              <a:t> </a:t>
            </a:r>
            <a:r>
              <a:rPr sz="2000" spc="35" dirty="0">
                <a:latin typeface="Arial MT"/>
                <a:cs typeface="Arial MT"/>
              </a:rPr>
              <a:t>reviews,</a:t>
            </a:r>
            <a:r>
              <a:rPr sz="2000" spc="105" dirty="0">
                <a:latin typeface="Arial MT"/>
                <a:cs typeface="Arial MT"/>
              </a:rPr>
              <a:t> </a:t>
            </a:r>
            <a:r>
              <a:rPr sz="2000" spc="35" dirty="0">
                <a:latin typeface="Arial MT"/>
                <a:cs typeface="Arial MT"/>
              </a:rPr>
              <a:t>guests </a:t>
            </a:r>
            <a:r>
              <a:rPr sz="2000" spc="40" dirty="0">
                <a:latin typeface="Arial MT"/>
                <a:cs typeface="Arial MT"/>
              </a:rPr>
              <a:t> </a:t>
            </a:r>
            <a:r>
              <a:rPr sz="2000" spc="25" dirty="0">
                <a:latin typeface="Arial MT"/>
                <a:cs typeface="Arial MT"/>
              </a:rPr>
              <a:t>are</a:t>
            </a:r>
            <a:r>
              <a:rPr sz="2000" spc="85" dirty="0">
                <a:latin typeface="Arial MT"/>
                <a:cs typeface="Arial MT"/>
              </a:rPr>
              <a:t> </a:t>
            </a:r>
            <a:r>
              <a:rPr sz="2000" spc="35" dirty="0">
                <a:latin typeface="Arial MT"/>
                <a:cs typeface="Arial MT"/>
              </a:rPr>
              <a:t>preferring</a:t>
            </a:r>
            <a:r>
              <a:rPr sz="2000" spc="110" dirty="0">
                <a:latin typeface="Arial MT"/>
                <a:cs typeface="Arial MT"/>
              </a:rPr>
              <a:t> </a:t>
            </a:r>
            <a:r>
              <a:rPr sz="2000" spc="35" dirty="0">
                <a:latin typeface="Arial MT"/>
                <a:cs typeface="Arial MT"/>
              </a:rPr>
              <a:t>Entire</a:t>
            </a:r>
            <a:r>
              <a:rPr sz="2000" spc="95" dirty="0">
                <a:latin typeface="Arial MT"/>
                <a:cs typeface="Arial MT"/>
              </a:rPr>
              <a:t> </a:t>
            </a:r>
            <a:r>
              <a:rPr sz="2000" spc="35" dirty="0">
                <a:latin typeface="Arial MT"/>
                <a:cs typeface="Arial MT"/>
              </a:rPr>
              <a:t>home/apt</a:t>
            </a:r>
            <a:r>
              <a:rPr sz="2000" spc="105" dirty="0">
                <a:latin typeface="Arial MT"/>
                <a:cs typeface="Arial MT"/>
              </a:rPr>
              <a:t> </a:t>
            </a:r>
            <a:r>
              <a:rPr sz="2000" spc="25" dirty="0">
                <a:latin typeface="Arial MT"/>
                <a:cs typeface="Arial MT"/>
              </a:rPr>
              <a:t>and </a:t>
            </a:r>
            <a:r>
              <a:rPr sz="2000" spc="30" dirty="0">
                <a:latin typeface="Arial MT"/>
                <a:cs typeface="Arial MT"/>
              </a:rPr>
              <a:t> </a:t>
            </a:r>
            <a:r>
              <a:rPr sz="2000" spc="35" dirty="0">
                <a:latin typeface="Arial MT"/>
                <a:cs typeface="Arial MT"/>
              </a:rPr>
              <a:t>private</a:t>
            </a:r>
            <a:r>
              <a:rPr sz="2000" spc="90" dirty="0">
                <a:latin typeface="Arial MT"/>
                <a:cs typeface="Arial MT"/>
              </a:rPr>
              <a:t> </a:t>
            </a:r>
            <a:r>
              <a:rPr sz="2000" spc="30" dirty="0">
                <a:latin typeface="Arial MT"/>
                <a:cs typeface="Arial MT"/>
              </a:rPr>
              <a:t>rooms</a:t>
            </a:r>
            <a:r>
              <a:rPr sz="2000" spc="100" dirty="0">
                <a:latin typeface="Arial MT"/>
                <a:cs typeface="Arial MT"/>
              </a:rPr>
              <a:t> </a:t>
            </a:r>
            <a:r>
              <a:rPr sz="2000" spc="30" dirty="0">
                <a:latin typeface="Arial MT"/>
                <a:cs typeface="Arial MT"/>
              </a:rPr>
              <a:t>more.</a:t>
            </a:r>
            <a:endParaRPr sz="2000">
              <a:latin typeface="Arial MT"/>
              <a:cs typeface="Arial MT"/>
            </a:endParaRPr>
          </a:p>
          <a:p>
            <a:pPr marL="318135" marR="189230" indent="-306070">
              <a:lnSpc>
                <a:spcPct val="131700"/>
              </a:lnSpc>
              <a:buFont typeface="Arial MT"/>
              <a:buChar char="•"/>
              <a:tabLst>
                <a:tab pos="354965" algn="l"/>
                <a:tab pos="355600" algn="l"/>
              </a:tabLst>
            </a:pPr>
            <a:r>
              <a:rPr dirty="0"/>
              <a:t>	</a:t>
            </a:r>
            <a:r>
              <a:rPr sz="2000" spc="25" dirty="0">
                <a:latin typeface="Arial MT"/>
                <a:cs typeface="Arial MT"/>
              </a:rPr>
              <a:t>And</a:t>
            </a:r>
            <a:r>
              <a:rPr sz="2000" spc="105" dirty="0">
                <a:latin typeface="Arial MT"/>
                <a:cs typeface="Arial MT"/>
              </a:rPr>
              <a:t> </a:t>
            </a:r>
            <a:r>
              <a:rPr sz="2000" spc="35" dirty="0">
                <a:latin typeface="Arial MT"/>
                <a:cs typeface="Arial MT"/>
              </a:rPr>
              <a:t>guests</a:t>
            </a:r>
            <a:r>
              <a:rPr sz="2000" spc="95" dirty="0">
                <a:latin typeface="Arial MT"/>
                <a:cs typeface="Arial MT"/>
              </a:rPr>
              <a:t> </a:t>
            </a:r>
            <a:r>
              <a:rPr sz="2000" spc="25" dirty="0">
                <a:latin typeface="Arial MT"/>
                <a:cs typeface="Arial MT"/>
              </a:rPr>
              <a:t>are</a:t>
            </a:r>
            <a:r>
              <a:rPr sz="2000" spc="90" dirty="0">
                <a:latin typeface="Arial MT"/>
                <a:cs typeface="Arial MT"/>
              </a:rPr>
              <a:t> </a:t>
            </a:r>
            <a:r>
              <a:rPr sz="2000" spc="30" dirty="0">
                <a:latin typeface="Arial MT"/>
                <a:cs typeface="Arial MT"/>
              </a:rPr>
              <a:t>also</a:t>
            </a:r>
            <a:r>
              <a:rPr sz="2000" spc="105" dirty="0">
                <a:latin typeface="Arial MT"/>
                <a:cs typeface="Arial MT"/>
              </a:rPr>
              <a:t> </a:t>
            </a:r>
            <a:r>
              <a:rPr sz="2000" spc="35" dirty="0">
                <a:latin typeface="Arial MT"/>
                <a:cs typeface="Arial MT"/>
              </a:rPr>
              <a:t>preferring</a:t>
            </a:r>
            <a:r>
              <a:rPr sz="2000" spc="105" dirty="0">
                <a:latin typeface="Arial MT"/>
                <a:cs typeface="Arial MT"/>
              </a:rPr>
              <a:t> </a:t>
            </a:r>
            <a:r>
              <a:rPr sz="2000" spc="20" dirty="0">
                <a:latin typeface="Arial MT"/>
                <a:cs typeface="Arial MT"/>
              </a:rPr>
              <a:t>to</a:t>
            </a:r>
            <a:r>
              <a:rPr sz="2000" spc="85" dirty="0">
                <a:latin typeface="Arial MT"/>
                <a:cs typeface="Arial MT"/>
              </a:rPr>
              <a:t> </a:t>
            </a:r>
            <a:r>
              <a:rPr sz="2000" spc="30" dirty="0">
                <a:latin typeface="Arial MT"/>
                <a:cs typeface="Arial MT"/>
              </a:rPr>
              <a:t>stay </a:t>
            </a:r>
            <a:r>
              <a:rPr sz="2000" spc="-540" dirty="0">
                <a:latin typeface="Arial MT"/>
                <a:cs typeface="Arial MT"/>
              </a:rPr>
              <a:t> </a:t>
            </a:r>
            <a:r>
              <a:rPr sz="2000" spc="20" dirty="0">
                <a:latin typeface="Arial MT"/>
                <a:cs typeface="Arial MT"/>
              </a:rPr>
              <a:t>in</a:t>
            </a:r>
            <a:r>
              <a:rPr sz="2000" spc="85" dirty="0">
                <a:latin typeface="Arial MT"/>
                <a:cs typeface="Arial MT"/>
              </a:rPr>
              <a:t> </a:t>
            </a:r>
            <a:r>
              <a:rPr sz="2000" spc="35" dirty="0">
                <a:latin typeface="Arial MT"/>
                <a:cs typeface="Arial MT"/>
              </a:rPr>
              <a:t>Manhattan</a:t>
            </a:r>
            <a:r>
              <a:rPr sz="2000" spc="105" dirty="0">
                <a:latin typeface="Arial MT"/>
                <a:cs typeface="Arial MT"/>
              </a:rPr>
              <a:t> </a:t>
            </a:r>
            <a:r>
              <a:rPr sz="2000" spc="25" dirty="0">
                <a:latin typeface="Arial MT"/>
                <a:cs typeface="Arial MT"/>
              </a:rPr>
              <a:t>and</a:t>
            </a:r>
            <a:r>
              <a:rPr sz="2000" spc="95" dirty="0">
                <a:latin typeface="Arial MT"/>
                <a:cs typeface="Arial MT"/>
              </a:rPr>
              <a:t> </a:t>
            </a:r>
            <a:r>
              <a:rPr sz="2000" spc="35" dirty="0">
                <a:latin typeface="Arial MT"/>
                <a:cs typeface="Arial MT"/>
              </a:rPr>
              <a:t>Brooklyn</a:t>
            </a:r>
            <a:r>
              <a:rPr sz="2000" spc="114" dirty="0">
                <a:latin typeface="Arial MT"/>
                <a:cs typeface="Arial MT"/>
              </a:rPr>
              <a:t> </a:t>
            </a:r>
            <a:r>
              <a:rPr sz="2000" spc="30" dirty="0">
                <a:latin typeface="Arial MT"/>
                <a:cs typeface="Arial MT"/>
              </a:rPr>
              <a:t>more.</a:t>
            </a:r>
            <a:endParaRPr sz="2000">
              <a:latin typeface="Arial MT"/>
              <a:cs typeface="Arial MT"/>
            </a:endParaRPr>
          </a:p>
        </p:txBody>
      </p:sp>
      <p:pic>
        <p:nvPicPr>
          <p:cNvPr id="5" name="object 5"/>
          <p:cNvPicPr/>
          <p:nvPr/>
        </p:nvPicPr>
        <p:blipFill>
          <a:blip r:embed="rId2" cstate="print"/>
          <a:stretch>
            <a:fillRect/>
          </a:stretch>
        </p:blipFill>
        <p:spPr>
          <a:xfrm>
            <a:off x="5519928" y="1786126"/>
            <a:ext cx="6573774" cy="4955286"/>
          </a:xfrm>
          <a:prstGeom prst="rect">
            <a:avLst/>
          </a:prstGeom>
        </p:spPr>
      </p:pic>
      <p:pic>
        <p:nvPicPr>
          <p:cNvPr id="6" name="object 6"/>
          <p:cNvPicPr/>
          <p:nvPr/>
        </p:nvPicPr>
        <p:blipFill>
          <a:blip r:embed="rId3" cstate="print"/>
          <a:stretch>
            <a:fillRect/>
          </a:stretch>
        </p:blipFill>
        <p:spPr>
          <a:xfrm>
            <a:off x="11630406" y="116586"/>
            <a:ext cx="463296" cy="46405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54610" rIns="0" bIns="0" rtlCol="0">
            <a:spAutoFit/>
          </a:bodyPr>
          <a:lstStyle/>
          <a:p>
            <a:pPr marL="12700" marR="5080">
              <a:lnSpc>
                <a:spcPts val="2590"/>
              </a:lnSpc>
              <a:spcBef>
                <a:spcPts val="430"/>
              </a:spcBef>
            </a:pPr>
            <a:r>
              <a:rPr sz="2400" spc="30" dirty="0"/>
              <a:t>Here,</a:t>
            </a:r>
            <a:r>
              <a:rPr sz="2400" spc="105" dirty="0"/>
              <a:t> </a:t>
            </a:r>
            <a:r>
              <a:rPr sz="2400" spc="20" dirty="0"/>
              <a:t>we</a:t>
            </a:r>
            <a:r>
              <a:rPr sz="2400" spc="85" dirty="0"/>
              <a:t> </a:t>
            </a:r>
            <a:r>
              <a:rPr sz="2400" spc="30" dirty="0"/>
              <a:t>have</a:t>
            </a:r>
            <a:r>
              <a:rPr sz="2400" spc="110" dirty="0"/>
              <a:t> </a:t>
            </a:r>
            <a:r>
              <a:rPr sz="2400" spc="35" dirty="0"/>
              <a:t>plotted</a:t>
            </a:r>
            <a:r>
              <a:rPr sz="2400" spc="90" dirty="0"/>
              <a:t> </a:t>
            </a:r>
            <a:r>
              <a:rPr sz="2400" dirty="0"/>
              <a:t>a</a:t>
            </a:r>
            <a:r>
              <a:rPr sz="2400" spc="90" dirty="0"/>
              <a:t> </a:t>
            </a:r>
            <a:r>
              <a:rPr sz="2400" spc="25" dirty="0"/>
              <a:t>pie</a:t>
            </a:r>
            <a:r>
              <a:rPr sz="2400" spc="90" dirty="0"/>
              <a:t> </a:t>
            </a:r>
            <a:r>
              <a:rPr sz="2400" spc="30" dirty="0"/>
              <a:t>chart</a:t>
            </a:r>
            <a:r>
              <a:rPr sz="2400" spc="105" dirty="0"/>
              <a:t> </a:t>
            </a:r>
            <a:r>
              <a:rPr sz="2400" spc="20" dirty="0"/>
              <a:t>of</a:t>
            </a:r>
            <a:r>
              <a:rPr sz="2400" spc="85" dirty="0"/>
              <a:t> </a:t>
            </a:r>
            <a:r>
              <a:rPr sz="2400" spc="35" dirty="0"/>
              <a:t>number</a:t>
            </a:r>
            <a:r>
              <a:rPr sz="2400" spc="110" dirty="0"/>
              <a:t> </a:t>
            </a:r>
            <a:r>
              <a:rPr sz="2400" spc="20" dirty="0"/>
              <a:t>of</a:t>
            </a:r>
            <a:r>
              <a:rPr sz="2400" spc="80" dirty="0"/>
              <a:t> </a:t>
            </a:r>
            <a:r>
              <a:rPr sz="2400" spc="35" dirty="0"/>
              <a:t>reviews</a:t>
            </a:r>
            <a:r>
              <a:rPr sz="2400" spc="114" dirty="0"/>
              <a:t> </a:t>
            </a:r>
            <a:r>
              <a:rPr sz="2400" spc="25" dirty="0"/>
              <a:t>for </a:t>
            </a:r>
            <a:r>
              <a:rPr sz="2400" spc="-650" dirty="0"/>
              <a:t> </a:t>
            </a:r>
            <a:r>
              <a:rPr sz="2400" spc="35" dirty="0"/>
              <a:t>different</a:t>
            </a:r>
            <a:r>
              <a:rPr sz="2400" spc="110" dirty="0"/>
              <a:t> </a:t>
            </a:r>
            <a:r>
              <a:rPr sz="2400" spc="30" dirty="0"/>
              <a:t>types</a:t>
            </a:r>
            <a:r>
              <a:rPr sz="2400" spc="110" dirty="0"/>
              <a:t> </a:t>
            </a:r>
            <a:r>
              <a:rPr sz="2400" spc="20" dirty="0"/>
              <a:t>of</a:t>
            </a:r>
            <a:r>
              <a:rPr sz="2400" spc="90" dirty="0"/>
              <a:t> </a:t>
            </a:r>
            <a:r>
              <a:rPr sz="2400" spc="30" dirty="0"/>
              <a:t>rooms</a:t>
            </a:r>
            <a:endParaRPr sz="2400"/>
          </a:p>
        </p:txBody>
      </p:sp>
      <p:sp>
        <p:nvSpPr>
          <p:cNvPr id="4" name="object 4"/>
          <p:cNvSpPr txBox="1"/>
          <p:nvPr/>
        </p:nvSpPr>
        <p:spPr>
          <a:xfrm>
            <a:off x="1154683" y="1442974"/>
            <a:ext cx="9615805" cy="604520"/>
          </a:xfrm>
          <a:prstGeom prst="rect">
            <a:avLst/>
          </a:prstGeom>
        </p:spPr>
        <p:txBody>
          <a:bodyPr vert="horz" wrap="square" lIns="0" tIns="46990" rIns="0" bIns="0" rtlCol="0">
            <a:spAutoFit/>
          </a:bodyPr>
          <a:lstStyle/>
          <a:p>
            <a:pPr marL="355600" marR="5080" indent="-342900">
              <a:lnSpc>
                <a:spcPts val="2160"/>
              </a:lnSpc>
              <a:spcBef>
                <a:spcPts val="370"/>
              </a:spcBef>
              <a:buChar char="•"/>
              <a:tabLst>
                <a:tab pos="354965" algn="l"/>
                <a:tab pos="355600" algn="l"/>
              </a:tabLst>
            </a:pPr>
            <a:r>
              <a:rPr sz="2000" spc="30" dirty="0">
                <a:latin typeface="Arial MT"/>
                <a:cs typeface="Arial MT"/>
              </a:rPr>
              <a:t>Room</a:t>
            </a:r>
            <a:r>
              <a:rPr sz="2000" spc="114" dirty="0">
                <a:latin typeface="Arial MT"/>
                <a:cs typeface="Arial MT"/>
              </a:rPr>
              <a:t> </a:t>
            </a:r>
            <a:r>
              <a:rPr sz="2000" spc="35" dirty="0">
                <a:latin typeface="Arial MT"/>
                <a:cs typeface="Arial MT"/>
              </a:rPr>
              <a:t>types</a:t>
            </a:r>
            <a:r>
              <a:rPr sz="2000" spc="95" dirty="0">
                <a:latin typeface="Arial MT"/>
                <a:cs typeface="Arial MT"/>
              </a:rPr>
              <a:t> </a:t>
            </a:r>
            <a:r>
              <a:rPr sz="2000" spc="40" dirty="0">
                <a:latin typeface="Arial MT"/>
                <a:cs typeface="Arial MT"/>
              </a:rPr>
              <a:t>reviewed</a:t>
            </a:r>
            <a:r>
              <a:rPr sz="2000" spc="120" dirty="0">
                <a:latin typeface="Arial MT"/>
                <a:cs typeface="Arial MT"/>
              </a:rPr>
              <a:t> </a:t>
            </a:r>
            <a:r>
              <a:rPr sz="2000" spc="20" dirty="0">
                <a:latin typeface="Arial MT"/>
                <a:cs typeface="Arial MT"/>
              </a:rPr>
              <a:t>by</a:t>
            </a:r>
            <a:r>
              <a:rPr sz="2000" spc="95" dirty="0">
                <a:latin typeface="Arial MT"/>
                <a:cs typeface="Arial MT"/>
              </a:rPr>
              <a:t> </a:t>
            </a:r>
            <a:r>
              <a:rPr sz="2000" spc="35" dirty="0">
                <a:latin typeface="Arial MT"/>
                <a:cs typeface="Arial MT"/>
              </a:rPr>
              <a:t>guests</a:t>
            </a:r>
            <a:r>
              <a:rPr sz="2000" spc="110" dirty="0">
                <a:latin typeface="Arial MT"/>
                <a:cs typeface="Arial MT"/>
              </a:rPr>
              <a:t> </a:t>
            </a:r>
            <a:r>
              <a:rPr sz="2000" spc="35" dirty="0">
                <a:latin typeface="Arial MT"/>
                <a:cs typeface="Arial MT"/>
              </a:rPr>
              <a:t>showing</a:t>
            </a:r>
            <a:r>
              <a:rPr sz="2000" spc="120" dirty="0">
                <a:latin typeface="Arial MT"/>
                <a:cs typeface="Arial MT"/>
              </a:rPr>
              <a:t> </a:t>
            </a:r>
            <a:r>
              <a:rPr sz="2000" spc="30" dirty="0">
                <a:latin typeface="Arial MT"/>
                <a:cs typeface="Arial MT"/>
              </a:rPr>
              <a:t>that</a:t>
            </a:r>
            <a:r>
              <a:rPr sz="2000" spc="85" dirty="0">
                <a:latin typeface="Arial MT"/>
                <a:cs typeface="Arial MT"/>
              </a:rPr>
              <a:t> </a:t>
            </a:r>
            <a:r>
              <a:rPr sz="2000" spc="25" dirty="0">
                <a:latin typeface="Arial MT"/>
                <a:cs typeface="Arial MT"/>
              </a:rPr>
              <a:t>51%</a:t>
            </a:r>
            <a:r>
              <a:rPr sz="2000" spc="105" dirty="0">
                <a:latin typeface="Arial MT"/>
                <a:cs typeface="Arial MT"/>
              </a:rPr>
              <a:t> </a:t>
            </a:r>
            <a:r>
              <a:rPr sz="2000" spc="20" dirty="0">
                <a:latin typeface="Arial MT"/>
                <a:cs typeface="Arial MT"/>
              </a:rPr>
              <a:t>of</a:t>
            </a:r>
            <a:r>
              <a:rPr sz="2000" spc="90" dirty="0">
                <a:latin typeface="Arial MT"/>
                <a:cs typeface="Arial MT"/>
              </a:rPr>
              <a:t> </a:t>
            </a:r>
            <a:r>
              <a:rPr sz="2000" spc="25" dirty="0">
                <a:latin typeface="Arial MT"/>
                <a:cs typeface="Arial MT"/>
              </a:rPr>
              <a:t>the</a:t>
            </a:r>
            <a:r>
              <a:rPr sz="2000" spc="90" dirty="0">
                <a:latin typeface="Arial MT"/>
                <a:cs typeface="Arial MT"/>
              </a:rPr>
              <a:t> </a:t>
            </a:r>
            <a:r>
              <a:rPr sz="2000" spc="35" dirty="0">
                <a:latin typeface="Arial MT"/>
                <a:cs typeface="Arial MT"/>
              </a:rPr>
              <a:t>guests</a:t>
            </a:r>
            <a:r>
              <a:rPr sz="2000" spc="110" dirty="0">
                <a:latin typeface="Arial MT"/>
                <a:cs typeface="Arial MT"/>
              </a:rPr>
              <a:t> </a:t>
            </a:r>
            <a:r>
              <a:rPr sz="2000" spc="25" dirty="0">
                <a:latin typeface="Arial MT"/>
                <a:cs typeface="Arial MT"/>
              </a:rPr>
              <a:t>are</a:t>
            </a:r>
            <a:r>
              <a:rPr sz="2000" spc="100" dirty="0">
                <a:latin typeface="Arial MT"/>
                <a:cs typeface="Arial MT"/>
              </a:rPr>
              <a:t> </a:t>
            </a:r>
            <a:r>
              <a:rPr sz="2000" spc="35" dirty="0">
                <a:latin typeface="Arial MT"/>
                <a:cs typeface="Arial MT"/>
              </a:rPr>
              <a:t>preferring </a:t>
            </a:r>
            <a:r>
              <a:rPr sz="2000" spc="-540" dirty="0">
                <a:latin typeface="Arial MT"/>
                <a:cs typeface="Arial MT"/>
              </a:rPr>
              <a:t> </a:t>
            </a:r>
            <a:r>
              <a:rPr sz="2000" spc="35" dirty="0">
                <a:latin typeface="Arial MT"/>
                <a:cs typeface="Arial MT"/>
              </a:rPr>
              <a:t>entire</a:t>
            </a:r>
            <a:r>
              <a:rPr sz="2000" spc="100" dirty="0">
                <a:latin typeface="Arial MT"/>
                <a:cs typeface="Arial MT"/>
              </a:rPr>
              <a:t> </a:t>
            </a:r>
            <a:r>
              <a:rPr sz="2000" spc="30" dirty="0">
                <a:latin typeface="Arial MT"/>
                <a:cs typeface="Arial MT"/>
              </a:rPr>
              <a:t>home</a:t>
            </a:r>
            <a:r>
              <a:rPr sz="2000" spc="105" dirty="0">
                <a:latin typeface="Arial MT"/>
                <a:cs typeface="Arial MT"/>
              </a:rPr>
              <a:t> </a:t>
            </a:r>
            <a:r>
              <a:rPr sz="2000" spc="25" dirty="0">
                <a:latin typeface="Arial MT"/>
                <a:cs typeface="Arial MT"/>
              </a:rPr>
              <a:t>and</a:t>
            </a:r>
            <a:r>
              <a:rPr sz="2000" spc="100" dirty="0">
                <a:latin typeface="Arial MT"/>
                <a:cs typeface="Arial MT"/>
              </a:rPr>
              <a:t> </a:t>
            </a:r>
            <a:r>
              <a:rPr sz="2000" spc="30" dirty="0">
                <a:latin typeface="Arial MT"/>
                <a:cs typeface="Arial MT"/>
              </a:rPr>
              <a:t>47.3%</a:t>
            </a:r>
            <a:r>
              <a:rPr sz="2000" spc="100" dirty="0">
                <a:latin typeface="Arial MT"/>
                <a:cs typeface="Arial MT"/>
              </a:rPr>
              <a:t> </a:t>
            </a:r>
            <a:r>
              <a:rPr sz="2000" spc="25" dirty="0">
                <a:latin typeface="Arial MT"/>
                <a:cs typeface="Arial MT"/>
              </a:rPr>
              <a:t>are</a:t>
            </a:r>
            <a:r>
              <a:rPr sz="2000" spc="100" dirty="0">
                <a:latin typeface="Arial MT"/>
                <a:cs typeface="Arial MT"/>
              </a:rPr>
              <a:t> </a:t>
            </a:r>
            <a:r>
              <a:rPr sz="2000" spc="35" dirty="0">
                <a:latin typeface="Arial MT"/>
                <a:cs typeface="Arial MT"/>
              </a:rPr>
              <a:t>preferring</a:t>
            </a:r>
            <a:r>
              <a:rPr sz="2000" spc="105" dirty="0">
                <a:latin typeface="Arial MT"/>
                <a:cs typeface="Arial MT"/>
              </a:rPr>
              <a:t> </a:t>
            </a:r>
            <a:r>
              <a:rPr sz="2000" spc="35" dirty="0">
                <a:latin typeface="Arial MT"/>
                <a:cs typeface="Arial MT"/>
              </a:rPr>
              <a:t>private</a:t>
            </a:r>
            <a:r>
              <a:rPr sz="2000" spc="105" dirty="0">
                <a:latin typeface="Arial MT"/>
                <a:cs typeface="Arial MT"/>
              </a:rPr>
              <a:t> </a:t>
            </a:r>
            <a:r>
              <a:rPr sz="2000" spc="35" dirty="0">
                <a:latin typeface="Arial MT"/>
                <a:cs typeface="Arial MT"/>
              </a:rPr>
              <a:t>rooms.</a:t>
            </a:r>
            <a:endParaRPr sz="2000">
              <a:latin typeface="Arial MT"/>
              <a:cs typeface="Arial MT"/>
            </a:endParaRPr>
          </a:p>
        </p:txBody>
      </p:sp>
      <p:pic>
        <p:nvPicPr>
          <p:cNvPr id="5" name="object 5"/>
          <p:cNvPicPr/>
          <p:nvPr/>
        </p:nvPicPr>
        <p:blipFill>
          <a:blip r:embed="rId2" cstate="print"/>
          <a:stretch>
            <a:fillRect/>
          </a:stretch>
        </p:blipFill>
        <p:spPr>
          <a:xfrm>
            <a:off x="5519928" y="2165604"/>
            <a:ext cx="6112002" cy="4552950"/>
          </a:xfrm>
          <a:prstGeom prst="rect">
            <a:avLst/>
          </a:prstGeom>
        </p:spPr>
      </p:pic>
      <p:pic>
        <p:nvPicPr>
          <p:cNvPr id="6" name="object 6"/>
          <p:cNvPicPr/>
          <p:nvPr/>
        </p:nvPicPr>
        <p:blipFill>
          <a:blip r:embed="rId3" cstate="print"/>
          <a:stretch>
            <a:fillRect/>
          </a:stretch>
        </p:blipFill>
        <p:spPr>
          <a:xfrm>
            <a:off x="263652" y="2165604"/>
            <a:ext cx="4672584" cy="3946398"/>
          </a:xfrm>
          <a:prstGeom prst="rect">
            <a:avLst/>
          </a:prstGeom>
        </p:spPr>
      </p:pic>
      <p:pic>
        <p:nvPicPr>
          <p:cNvPr id="7" name="object 7"/>
          <p:cNvPicPr/>
          <p:nvPr/>
        </p:nvPicPr>
        <p:blipFill>
          <a:blip r:embed="rId4" cstate="print"/>
          <a:stretch>
            <a:fillRect/>
          </a:stretch>
        </p:blipFill>
        <p:spPr>
          <a:xfrm>
            <a:off x="11631930" y="139445"/>
            <a:ext cx="464057" cy="46405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84192" y="175934"/>
            <a:ext cx="4906645" cy="1120820"/>
          </a:xfrm>
          <a:prstGeom prst="rect">
            <a:avLst/>
          </a:prstGeom>
        </p:spPr>
        <p:txBody>
          <a:bodyPr vert="horz" wrap="square" lIns="0" tIns="12700" rIns="0" bIns="0" rtlCol="0">
            <a:spAutoFit/>
          </a:bodyPr>
          <a:lstStyle/>
          <a:p>
            <a:pPr marL="12700">
              <a:lnSpc>
                <a:spcPct val="100000"/>
              </a:lnSpc>
              <a:spcBef>
                <a:spcPts val="100"/>
              </a:spcBef>
            </a:pPr>
            <a:r>
              <a:rPr spc="35" dirty="0"/>
              <a:t>Price</a:t>
            </a:r>
            <a:r>
              <a:rPr spc="80" dirty="0"/>
              <a:t> </a:t>
            </a:r>
            <a:r>
              <a:rPr spc="35" dirty="0"/>
              <a:t>ranges</a:t>
            </a:r>
            <a:r>
              <a:rPr spc="95" dirty="0"/>
              <a:t> </a:t>
            </a:r>
            <a:r>
              <a:rPr spc="25" dirty="0"/>
              <a:t>for</a:t>
            </a:r>
            <a:r>
              <a:rPr spc="80" dirty="0"/>
              <a:t> </a:t>
            </a:r>
            <a:r>
              <a:rPr spc="30" dirty="0"/>
              <a:t>room</a:t>
            </a:r>
            <a:r>
              <a:rPr lang="en-US" spc="30" dirty="0"/>
              <a:t> </a:t>
            </a:r>
            <a:r>
              <a:rPr lang="en-IN" spc="35" dirty="0"/>
              <a:t>types</a:t>
            </a:r>
            <a:endParaRPr spc="35" dirty="0"/>
          </a:p>
        </p:txBody>
      </p:sp>
      <p:sp>
        <p:nvSpPr>
          <p:cNvPr id="3" name="object 3"/>
          <p:cNvSpPr txBox="1"/>
          <p:nvPr/>
        </p:nvSpPr>
        <p:spPr>
          <a:xfrm>
            <a:off x="1350263" y="5545582"/>
            <a:ext cx="9709150" cy="1153160"/>
          </a:xfrm>
          <a:prstGeom prst="rect">
            <a:avLst/>
          </a:prstGeom>
        </p:spPr>
        <p:txBody>
          <a:bodyPr vert="horz" wrap="square" lIns="0" tIns="46990" rIns="0" bIns="0" rtlCol="0">
            <a:spAutoFit/>
          </a:bodyPr>
          <a:lstStyle/>
          <a:p>
            <a:pPr marL="12700" marR="5080">
              <a:lnSpc>
                <a:spcPts val="2160"/>
              </a:lnSpc>
              <a:spcBef>
                <a:spcPts val="370"/>
              </a:spcBef>
            </a:pPr>
            <a:r>
              <a:rPr sz="2000" spc="20" dirty="0">
                <a:latin typeface="Arial MT"/>
                <a:cs typeface="Arial MT"/>
              </a:rPr>
              <a:t>So</a:t>
            </a:r>
            <a:r>
              <a:rPr sz="2000" spc="95" dirty="0">
                <a:latin typeface="Arial MT"/>
                <a:cs typeface="Arial MT"/>
              </a:rPr>
              <a:t> </a:t>
            </a:r>
            <a:r>
              <a:rPr sz="2000" spc="30" dirty="0">
                <a:latin typeface="Arial MT"/>
                <a:cs typeface="Arial MT"/>
              </a:rPr>
              <a:t>most</a:t>
            </a:r>
            <a:r>
              <a:rPr sz="2000" spc="90" dirty="0">
                <a:latin typeface="Arial MT"/>
                <a:cs typeface="Arial MT"/>
              </a:rPr>
              <a:t> </a:t>
            </a:r>
            <a:r>
              <a:rPr sz="2000" spc="20" dirty="0">
                <a:latin typeface="Arial MT"/>
                <a:cs typeface="Arial MT"/>
              </a:rPr>
              <a:t>of</a:t>
            </a:r>
            <a:r>
              <a:rPr sz="2000" spc="90" dirty="0">
                <a:latin typeface="Arial MT"/>
                <a:cs typeface="Arial MT"/>
              </a:rPr>
              <a:t> </a:t>
            </a:r>
            <a:r>
              <a:rPr sz="2000" spc="25" dirty="0">
                <a:latin typeface="Arial MT"/>
                <a:cs typeface="Arial MT"/>
              </a:rPr>
              <a:t>the</a:t>
            </a:r>
            <a:r>
              <a:rPr sz="2000" spc="90" dirty="0">
                <a:latin typeface="Arial MT"/>
                <a:cs typeface="Arial MT"/>
              </a:rPr>
              <a:t> </a:t>
            </a:r>
            <a:r>
              <a:rPr sz="2000" spc="35" dirty="0">
                <a:latin typeface="Arial MT"/>
                <a:cs typeface="Arial MT"/>
              </a:rPr>
              <a:t>private</a:t>
            </a:r>
            <a:r>
              <a:rPr sz="2000" spc="110" dirty="0">
                <a:latin typeface="Arial MT"/>
                <a:cs typeface="Arial MT"/>
              </a:rPr>
              <a:t> </a:t>
            </a:r>
            <a:r>
              <a:rPr sz="2000" spc="30" dirty="0">
                <a:latin typeface="Arial MT"/>
                <a:cs typeface="Arial MT"/>
              </a:rPr>
              <a:t>rooms</a:t>
            </a:r>
            <a:r>
              <a:rPr sz="2000" spc="100" dirty="0">
                <a:latin typeface="Arial MT"/>
                <a:cs typeface="Arial MT"/>
              </a:rPr>
              <a:t> </a:t>
            </a:r>
            <a:r>
              <a:rPr sz="2000" spc="25" dirty="0">
                <a:latin typeface="Arial MT"/>
                <a:cs typeface="Arial MT"/>
              </a:rPr>
              <a:t>are</a:t>
            </a:r>
            <a:r>
              <a:rPr sz="2000" spc="95" dirty="0">
                <a:latin typeface="Arial MT"/>
                <a:cs typeface="Arial MT"/>
              </a:rPr>
              <a:t> </a:t>
            </a:r>
            <a:r>
              <a:rPr sz="2000" spc="20" dirty="0">
                <a:latin typeface="Arial MT"/>
                <a:cs typeface="Arial MT"/>
              </a:rPr>
              <a:t>in</a:t>
            </a:r>
            <a:r>
              <a:rPr sz="2000" spc="100" dirty="0">
                <a:latin typeface="Arial MT"/>
                <a:cs typeface="Arial MT"/>
              </a:rPr>
              <a:t> </a:t>
            </a:r>
            <a:r>
              <a:rPr sz="2000" spc="25" dirty="0">
                <a:latin typeface="Arial MT"/>
                <a:cs typeface="Arial MT"/>
              </a:rPr>
              <a:t>the</a:t>
            </a:r>
            <a:r>
              <a:rPr sz="2000" spc="90" dirty="0">
                <a:latin typeface="Arial MT"/>
                <a:cs typeface="Arial MT"/>
              </a:rPr>
              <a:t> </a:t>
            </a:r>
            <a:r>
              <a:rPr sz="2000" spc="30" dirty="0">
                <a:latin typeface="Arial MT"/>
                <a:cs typeface="Arial MT"/>
              </a:rPr>
              <a:t>range</a:t>
            </a:r>
            <a:r>
              <a:rPr sz="2000" spc="110" dirty="0">
                <a:latin typeface="Arial MT"/>
                <a:cs typeface="Arial MT"/>
              </a:rPr>
              <a:t> </a:t>
            </a:r>
            <a:r>
              <a:rPr sz="2000" spc="20" dirty="0">
                <a:latin typeface="Arial MT"/>
                <a:cs typeface="Arial MT"/>
              </a:rPr>
              <a:t>of</a:t>
            </a:r>
            <a:r>
              <a:rPr sz="2000" spc="90" dirty="0">
                <a:latin typeface="Arial MT"/>
                <a:cs typeface="Arial MT"/>
              </a:rPr>
              <a:t> </a:t>
            </a:r>
            <a:r>
              <a:rPr sz="2000" spc="30" dirty="0">
                <a:latin typeface="Arial MT"/>
                <a:cs typeface="Arial MT"/>
              </a:rPr>
              <a:t>2000</a:t>
            </a:r>
            <a:r>
              <a:rPr sz="2000" spc="110" dirty="0">
                <a:latin typeface="Arial MT"/>
                <a:cs typeface="Arial MT"/>
              </a:rPr>
              <a:t> </a:t>
            </a:r>
            <a:r>
              <a:rPr sz="2000" spc="25" dirty="0">
                <a:latin typeface="Arial MT"/>
                <a:cs typeface="Arial MT"/>
              </a:rPr>
              <a:t>and</a:t>
            </a:r>
            <a:r>
              <a:rPr sz="2000" spc="100" dirty="0">
                <a:latin typeface="Arial MT"/>
                <a:cs typeface="Arial MT"/>
              </a:rPr>
              <a:t> </a:t>
            </a:r>
            <a:r>
              <a:rPr sz="2000" spc="35" dirty="0">
                <a:latin typeface="Arial MT"/>
                <a:cs typeface="Arial MT"/>
              </a:rPr>
              <a:t>entire</a:t>
            </a:r>
            <a:r>
              <a:rPr sz="2000" spc="95" dirty="0">
                <a:latin typeface="Arial MT"/>
                <a:cs typeface="Arial MT"/>
              </a:rPr>
              <a:t> </a:t>
            </a:r>
            <a:r>
              <a:rPr sz="2000" spc="35" dirty="0">
                <a:latin typeface="Arial MT"/>
                <a:cs typeface="Arial MT"/>
              </a:rPr>
              <a:t>home/apt</a:t>
            </a:r>
            <a:r>
              <a:rPr sz="2000" spc="110" dirty="0">
                <a:latin typeface="Arial MT"/>
                <a:cs typeface="Arial MT"/>
              </a:rPr>
              <a:t> </a:t>
            </a:r>
            <a:r>
              <a:rPr sz="2000" spc="25" dirty="0">
                <a:latin typeface="Arial MT"/>
                <a:cs typeface="Arial MT"/>
              </a:rPr>
              <a:t>are</a:t>
            </a:r>
            <a:r>
              <a:rPr sz="2000" spc="95" dirty="0">
                <a:latin typeface="Arial MT"/>
                <a:cs typeface="Arial MT"/>
              </a:rPr>
              <a:t> </a:t>
            </a:r>
            <a:r>
              <a:rPr sz="2000" spc="20" dirty="0">
                <a:latin typeface="Arial MT"/>
                <a:cs typeface="Arial MT"/>
              </a:rPr>
              <a:t>in </a:t>
            </a:r>
            <a:r>
              <a:rPr sz="2000" spc="25" dirty="0">
                <a:latin typeface="Arial MT"/>
                <a:cs typeface="Arial MT"/>
              </a:rPr>
              <a:t> the</a:t>
            </a:r>
            <a:r>
              <a:rPr sz="2000" spc="90" dirty="0">
                <a:latin typeface="Arial MT"/>
                <a:cs typeface="Arial MT"/>
              </a:rPr>
              <a:t> </a:t>
            </a:r>
            <a:r>
              <a:rPr sz="2000" spc="30" dirty="0">
                <a:latin typeface="Arial MT"/>
                <a:cs typeface="Arial MT"/>
              </a:rPr>
              <a:t>range</a:t>
            </a:r>
            <a:r>
              <a:rPr sz="2000" spc="100" dirty="0">
                <a:latin typeface="Arial MT"/>
                <a:cs typeface="Arial MT"/>
              </a:rPr>
              <a:t> </a:t>
            </a:r>
            <a:r>
              <a:rPr sz="2000" spc="20" dirty="0">
                <a:latin typeface="Arial MT"/>
                <a:cs typeface="Arial MT"/>
              </a:rPr>
              <a:t>of</a:t>
            </a:r>
            <a:r>
              <a:rPr sz="2000" spc="90" dirty="0">
                <a:latin typeface="Arial MT"/>
                <a:cs typeface="Arial MT"/>
              </a:rPr>
              <a:t> </a:t>
            </a:r>
            <a:r>
              <a:rPr sz="2000" spc="30" dirty="0">
                <a:latin typeface="Arial MT"/>
                <a:cs typeface="Arial MT"/>
              </a:rPr>
              <a:t>3000</a:t>
            </a:r>
            <a:r>
              <a:rPr sz="2000" spc="110" dirty="0">
                <a:latin typeface="Arial MT"/>
                <a:cs typeface="Arial MT"/>
              </a:rPr>
              <a:t> </a:t>
            </a:r>
            <a:r>
              <a:rPr sz="2000" spc="30" dirty="0">
                <a:latin typeface="Arial MT"/>
                <a:cs typeface="Arial MT"/>
              </a:rPr>
              <a:t>while</a:t>
            </a:r>
            <a:r>
              <a:rPr sz="2000" spc="120" dirty="0">
                <a:latin typeface="Arial MT"/>
                <a:cs typeface="Arial MT"/>
              </a:rPr>
              <a:t> </a:t>
            </a:r>
            <a:r>
              <a:rPr sz="2000" spc="35" dirty="0">
                <a:latin typeface="Arial MT"/>
                <a:cs typeface="Arial MT"/>
              </a:rPr>
              <a:t>shared</a:t>
            </a:r>
            <a:r>
              <a:rPr sz="2000" spc="110" dirty="0">
                <a:latin typeface="Arial MT"/>
                <a:cs typeface="Arial MT"/>
              </a:rPr>
              <a:t> </a:t>
            </a:r>
            <a:r>
              <a:rPr sz="2000" spc="30" dirty="0">
                <a:latin typeface="Arial MT"/>
                <a:cs typeface="Arial MT"/>
              </a:rPr>
              <a:t>rooms</a:t>
            </a:r>
            <a:r>
              <a:rPr sz="2000" spc="100" dirty="0">
                <a:latin typeface="Arial MT"/>
                <a:cs typeface="Arial MT"/>
              </a:rPr>
              <a:t> </a:t>
            </a:r>
            <a:r>
              <a:rPr sz="2000" spc="25" dirty="0">
                <a:latin typeface="Arial MT"/>
                <a:cs typeface="Arial MT"/>
              </a:rPr>
              <a:t>are</a:t>
            </a:r>
            <a:r>
              <a:rPr sz="2000" spc="95" dirty="0">
                <a:latin typeface="Arial MT"/>
                <a:cs typeface="Arial MT"/>
              </a:rPr>
              <a:t> </a:t>
            </a:r>
            <a:r>
              <a:rPr sz="2000" spc="35" dirty="0">
                <a:latin typeface="Arial MT"/>
                <a:cs typeface="Arial MT"/>
              </a:rPr>
              <a:t>within</a:t>
            </a:r>
            <a:r>
              <a:rPr sz="2000" spc="120" dirty="0">
                <a:latin typeface="Arial MT"/>
                <a:cs typeface="Arial MT"/>
              </a:rPr>
              <a:t> </a:t>
            </a:r>
            <a:r>
              <a:rPr sz="2000" spc="30" dirty="0">
                <a:latin typeface="Arial MT"/>
                <a:cs typeface="Arial MT"/>
              </a:rPr>
              <a:t>500.</a:t>
            </a:r>
            <a:r>
              <a:rPr sz="2000" spc="100" dirty="0">
                <a:latin typeface="Arial MT"/>
                <a:cs typeface="Arial MT"/>
              </a:rPr>
              <a:t> </a:t>
            </a:r>
            <a:r>
              <a:rPr sz="2000" spc="30" dirty="0">
                <a:latin typeface="Arial MT"/>
                <a:cs typeface="Arial MT"/>
              </a:rPr>
              <a:t>From</a:t>
            </a:r>
            <a:r>
              <a:rPr sz="2000" spc="105" dirty="0">
                <a:latin typeface="Arial MT"/>
                <a:cs typeface="Arial MT"/>
              </a:rPr>
              <a:t> </a:t>
            </a:r>
            <a:r>
              <a:rPr sz="2000" spc="25" dirty="0">
                <a:latin typeface="Arial MT"/>
                <a:cs typeface="Arial MT"/>
              </a:rPr>
              <a:t>the</a:t>
            </a:r>
            <a:r>
              <a:rPr sz="2000" spc="90" dirty="0">
                <a:latin typeface="Arial MT"/>
                <a:cs typeface="Arial MT"/>
              </a:rPr>
              <a:t> </a:t>
            </a:r>
            <a:r>
              <a:rPr sz="2000" spc="30" dirty="0">
                <a:latin typeface="Arial MT"/>
                <a:cs typeface="Arial MT"/>
              </a:rPr>
              <a:t>above</a:t>
            </a:r>
            <a:r>
              <a:rPr sz="2000" spc="105" dirty="0">
                <a:latin typeface="Arial MT"/>
                <a:cs typeface="Arial MT"/>
              </a:rPr>
              <a:t> </a:t>
            </a:r>
            <a:r>
              <a:rPr sz="2000" spc="30" dirty="0">
                <a:latin typeface="Arial MT"/>
                <a:cs typeface="Arial MT"/>
              </a:rPr>
              <a:t>data</a:t>
            </a:r>
            <a:r>
              <a:rPr sz="2000" spc="95" dirty="0">
                <a:latin typeface="Arial MT"/>
                <a:cs typeface="Arial MT"/>
              </a:rPr>
              <a:t> </a:t>
            </a:r>
            <a:r>
              <a:rPr sz="2000" spc="20" dirty="0">
                <a:latin typeface="Arial MT"/>
                <a:cs typeface="Arial MT"/>
              </a:rPr>
              <a:t>it</a:t>
            </a:r>
            <a:r>
              <a:rPr sz="2000" spc="100" dirty="0">
                <a:latin typeface="Arial MT"/>
                <a:cs typeface="Arial MT"/>
              </a:rPr>
              <a:t> </a:t>
            </a:r>
            <a:r>
              <a:rPr sz="2000" spc="20" dirty="0">
                <a:latin typeface="Arial MT"/>
                <a:cs typeface="Arial MT"/>
              </a:rPr>
              <a:t>is </a:t>
            </a:r>
            <a:r>
              <a:rPr sz="2000" spc="25" dirty="0">
                <a:latin typeface="Arial MT"/>
                <a:cs typeface="Arial MT"/>
              </a:rPr>
              <a:t> </a:t>
            </a:r>
            <a:r>
              <a:rPr sz="2000" spc="30" dirty="0">
                <a:latin typeface="Arial MT"/>
                <a:cs typeface="Arial MT"/>
              </a:rPr>
              <a:t>clear</a:t>
            </a:r>
            <a:r>
              <a:rPr sz="2000" spc="110" dirty="0">
                <a:latin typeface="Arial MT"/>
                <a:cs typeface="Arial MT"/>
              </a:rPr>
              <a:t> </a:t>
            </a:r>
            <a:r>
              <a:rPr sz="2000" spc="30" dirty="0">
                <a:latin typeface="Arial MT"/>
                <a:cs typeface="Arial MT"/>
              </a:rPr>
              <a:t>that</a:t>
            </a:r>
            <a:r>
              <a:rPr sz="2000" spc="85" dirty="0">
                <a:latin typeface="Arial MT"/>
                <a:cs typeface="Arial MT"/>
              </a:rPr>
              <a:t> </a:t>
            </a:r>
            <a:r>
              <a:rPr sz="2000" spc="35" dirty="0">
                <a:latin typeface="Arial MT"/>
                <a:cs typeface="Arial MT"/>
              </a:rPr>
              <a:t>visitors</a:t>
            </a:r>
            <a:r>
              <a:rPr sz="2000" spc="110" dirty="0">
                <a:latin typeface="Arial MT"/>
                <a:cs typeface="Arial MT"/>
              </a:rPr>
              <a:t> </a:t>
            </a:r>
            <a:r>
              <a:rPr sz="2000" spc="25" dirty="0">
                <a:latin typeface="Arial MT"/>
                <a:cs typeface="Arial MT"/>
              </a:rPr>
              <a:t>are</a:t>
            </a:r>
            <a:r>
              <a:rPr sz="2000" spc="100" dirty="0">
                <a:latin typeface="Arial MT"/>
                <a:cs typeface="Arial MT"/>
              </a:rPr>
              <a:t> </a:t>
            </a:r>
            <a:r>
              <a:rPr sz="2000" spc="35" dirty="0">
                <a:latin typeface="Arial MT"/>
                <a:cs typeface="Arial MT"/>
              </a:rPr>
              <a:t>preferring</a:t>
            </a:r>
            <a:r>
              <a:rPr sz="2000" spc="110" dirty="0">
                <a:latin typeface="Arial MT"/>
                <a:cs typeface="Arial MT"/>
              </a:rPr>
              <a:t> </a:t>
            </a:r>
            <a:r>
              <a:rPr sz="2000" spc="35" dirty="0">
                <a:latin typeface="Arial MT"/>
                <a:cs typeface="Arial MT"/>
              </a:rPr>
              <a:t>private</a:t>
            </a:r>
            <a:r>
              <a:rPr sz="2000" spc="105" dirty="0">
                <a:latin typeface="Arial MT"/>
                <a:cs typeface="Arial MT"/>
              </a:rPr>
              <a:t> </a:t>
            </a:r>
            <a:r>
              <a:rPr sz="2000" spc="30" dirty="0">
                <a:latin typeface="Arial MT"/>
                <a:cs typeface="Arial MT"/>
              </a:rPr>
              <a:t>room</a:t>
            </a:r>
            <a:r>
              <a:rPr sz="2000" spc="100" dirty="0">
                <a:latin typeface="Arial MT"/>
                <a:cs typeface="Arial MT"/>
              </a:rPr>
              <a:t> </a:t>
            </a:r>
            <a:r>
              <a:rPr sz="2000" spc="25" dirty="0">
                <a:latin typeface="Arial MT"/>
                <a:cs typeface="Arial MT"/>
              </a:rPr>
              <a:t>and</a:t>
            </a:r>
            <a:r>
              <a:rPr sz="2000" spc="100" dirty="0">
                <a:latin typeface="Arial MT"/>
                <a:cs typeface="Arial MT"/>
              </a:rPr>
              <a:t> </a:t>
            </a:r>
            <a:r>
              <a:rPr sz="2000" spc="35" dirty="0">
                <a:latin typeface="Arial MT"/>
                <a:cs typeface="Arial MT"/>
              </a:rPr>
              <a:t>entire</a:t>
            </a:r>
            <a:r>
              <a:rPr sz="2000" spc="105" dirty="0">
                <a:latin typeface="Arial MT"/>
                <a:cs typeface="Arial MT"/>
              </a:rPr>
              <a:t> </a:t>
            </a:r>
            <a:r>
              <a:rPr sz="2000" spc="30" dirty="0">
                <a:latin typeface="Arial MT"/>
                <a:cs typeface="Arial MT"/>
              </a:rPr>
              <a:t>home</a:t>
            </a:r>
            <a:r>
              <a:rPr sz="2000" spc="110" dirty="0">
                <a:latin typeface="Arial MT"/>
                <a:cs typeface="Arial MT"/>
              </a:rPr>
              <a:t> </a:t>
            </a:r>
            <a:r>
              <a:rPr sz="2000" spc="30" dirty="0">
                <a:latin typeface="Arial MT"/>
                <a:cs typeface="Arial MT"/>
              </a:rPr>
              <a:t>more</a:t>
            </a:r>
            <a:r>
              <a:rPr sz="2000" spc="105" dirty="0">
                <a:latin typeface="Arial MT"/>
                <a:cs typeface="Arial MT"/>
              </a:rPr>
              <a:t> </a:t>
            </a:r>
            <a:r>
              <a:rPr sz="2000" spc="40" dirty="0">
                <a:latin typeface="Arial MT"/>
                <a:cs typeface="Arial MT"/>
              </a:rPr>
              <a:t>irrespective</a:t>
            </a:r>
            <a:r>
              <a:rPr sz="2000" spc="114" dirty="0">
                <a:latin typeface="Arial MT"/>
                <a:cs typeface="Arial MT"/>
              </a:rPr>
              <a:t> </a:t>
            </a:r>
            <a:r>
              <a:rPr sz="2000" spc="20" dirty="0">
                <a:latin typeface="Arial MT"/>
                <a:cs typeface="Arial MT"/>
              </a:rPr>
              <a:t>of </a:t>
            </a:r>
            <a:r>
              <a:rPr sz="2000" spc="-540" dirty="0">
                <a:latin typeface="Arial MT"/>
                <a:cs typeface="Arial MT"/>
              </a:rPr>
              <a:t> </a:t>
            </a:r>
            <a:r>
              <a:rPr sz="2000" spc="25" dirty="0">
                <a:latin typeface="Arial MT"/>
                <a:cs typeface="Arial MT"/>
              </a:rPr>
              <a:t>the</a:t>
            </a:r>
            <a:r>
              <a:rPr sz="2000" spc="85" dirty="0">
                <a:latin typeface="Arial MT"/>
                <a:cs typeface="Arial MT"/>
              </a:rPr>
              <a:t> </a:t>
            </a:r>
            <a:r>
              <a:rPr sz="2000" spc="30" dirty="0">
                <a:latin typeface="Arial MT"/>
                <a:cs typeface="Arial MT"/>
              </a:rPr>
              <a:t>price</a:t>
            </a:r>
            <a:r>
              <a:rPr sz="2000" spc="95" dirty="0">
                <a:latin typeface="Arial MT"/>
                <a:cs typeface="Arial MT"/>
              </a:rPr>
              <a:t> </a:t>
            </a:r>
            <a:r>
              <a:rPr sz="2000" spc="35" dirty="0">
                <a:latin typeface="Arial MT"/>
                <a:cs typeface="Arial MT"/>
              </a:rPr>
              <a:t>range.</a:t>
            </a:r>
            <a:endParaRPr sz="2000">
              <a:latin typeface="Arial MT"/>
              <a:cs typeface="Arial MT"/>
            </a:endParaRPr>
          </a:p>
        </p:txBody>
      </p:sp>
      <p:pic>
        <p:nvPicPr>
          <p:cNvPr id="4" name="object 4"/>
          <p:cNvPicPr/>
          <p:nvPr/>
        </p:nvPicPr>
        <p:blipFill>
          <a:blip r:embed="rId2" cstate="print"/>
          <a:stretch>
            <a:fillRect/>
          </a:stretch>
        </p:blipFill>
        <p:spPr>
          <a:xfrm>
            <a:off x="2286000" y="1124711"/>
            <a:ext cx="8148066" cy="4032504"/>
          </a:xfrm>
          <a:prstGeom prst="rect">
            <a:avLst/>
          </a:prstGeom>
        </p:spPr>
      </p:pic>
      <p:pic>
        <p:nvPicPr>
          <p:cNvPr id="5" name="object 5"/>
          <p:cNvPicPr/>
          <p:nvPr/>
        </p:nvPicPr>
        <p:blipFill>
          <a:blip r:embed="rId3" cstate="print"/>
          <a:stretch>
            <a:fillRect/>
          </a:stretch>
        </p:blipFill>
        <p:spPr>
          <a:xfrm>
            <a:off x="11640311" y="116586"/>
            <a:ext cx="464057" cy="46405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bject 53"/>
          <p:cNvSpPr txBox="1"/>
          <p:nvPr/>
        </p:nvSpPr>
        <p:spPr>
          <a:xfrm>
            <a:off x="1157732" y="5346191"/>
            <a:ext cx="9745980" cy="1505585"/>
          </a:xfrm>
          <a:prstGeom prst="rect">
            <a:avLst/>
          </a:prstGeom>
        </p:spPr>
        <p:txBody>
          <a:bodyPr vert="horz" wrap="square" lIns="0" tIns="53975" rIns="0" bIns="0" rtlCol="0">
            <a:spAutoFit/>
          </a:bodyPr>
          <a:lstStyle/>
          <a:p>
            <a:pPr marL="12700" marR="5080">
              <a:lnSpc>
                <a:spcPts val="2590"/>
              </a:lnSpc>
              <a:spcBef>
                <a:spcPts val="425"/>
              </a:spcBef>
            </a:pPr>
            <a:r>
              <a:rPr sz="2400" spc="20" dirty="0">
                <a:latin typeface="Arial MT"/>
                <a:cs typeface="Arial MT"/>
              </a:rPr>
              <a:t>So</a:t>
            </a:r>
            <a:r>
              <a:rPr sz="2400" spc="90" dirty="0">
                <a:latin typeface="Arial MT"/>
                <a:cs typeface="Arial MT"/>
              </a:rPr>
              <a:t> </a:t>
            </a:r>
            <a:r>
              <a:rPr sz="2400" spc="35" dirty="0">
                <a:latin typeface="Arial MT"/>
                <a:cs typeface="Arial MT"/>
              </a:rPr>
              <a:t>average</a:t>
            </a:r>
            <a:r>
              <a:rPr sz="2400" spc="120" dirty="0">
                <a:latin typeface="Arial MT"/>
                <a:cs typeface="Arial MT"/>
              </a:rPr>
              <a:t> </a:t>
            </a:r>
            <a:r>
              <a:rPr sz="2400" spc="35" dirty="0">
                <a:latin typeface="Arial MT"/>
                <a:cs typeface="Arial MT"/>
              </a:rPr>
              <a:t>pricing</a:t>
            </a:r>
            <a:r>
              <a:rPr sz="2400" spc="114" dirty="0">
                <a:latin typeface="Arial MT"/>
                <a:cs typeface="Arial MT"/>
              </a:rPr>
              <a:t> </a:t>
            </a:r>
            <a:r>
              <a:rPr sz="2400" spc="20" dirty="0">
                <a:latin typeface="Arial MT"/>
                <a:cs typeface="Arial MT"/>
              </a:rPr>
              <a:t>is</a:t>
            </a:r>
            <a:r>
              <a:rPr sz="2400" spc="100" dirty="0">
                <a:latin typeface="Arial MT"/>
                <a:cs typeface="Arial MT"/>
              </a:rPr>
              <a:t> </a:t>
            </a:r>
            <a:r>
              <a:rPr sz="2400" spc="30" dirty="0">
                <a:latin typeface="Arial MT"/>
                <a:cs typeface="Arial MT"/>
              </a:rPr>
              <a:t>around</a:t>
            </a:r>
            <a:r>
              <a:rPr sz="2400" spc="120" dirty="0">
                <a:latin typeface="Arial MT"/>
                <a:cs typeface="Arial MT"/>
              </a:rPr>
              <a:t> </a:t>
            </a:r>
            <a:r>
              <a:rPr sz="2400" spc="25" dirty="0">
                <a:latin typeface="Arial MT"/>
                <a:cs typeface="Arial MT"/>
              </a:rPr>
              <a:t>250</a:t>
            </a:r>
            <a:r>
              <a:rPr sz="2400" spc="110" dirty="0">
                <a:latin typeface="Arial MT"/>
                <a:cs typeface="Arial MT"/>
              </a:rPr>
              <a:t> </a:t>
            </a:r>
            <a:r>
              <a:rPr sz="2400" spc="25" dirty="0">
                <a:latin typeface="Arial MT"/>
                <a:cs typeface="Arial MT"/>
              </a:rPr>
              <a:t>for</a:t>
            </a:r>
            <a:r>
              <a:rPr sz="2400" spc="95" dirty="0">
                <a:latin typeface="Arial MT"/>
                <a:cs typeface="Arial MT"/>
              </a:rPr>
              <a:t> </a:t>
            </a:r>
            <a:r>
              <a:rPr sz="2400" spc="30" dirty="0">
                <a:latin typeface="Arial MT"/>
                <a:cs typeface="Arial MT"/>
              </a:rPr>
              <a:t>entire</a:t>
            </a:r>
            <a:r>
              <a:rPr sz="2400" spc="120" dirty="0">
                <a:latin typeface="Arial MT"/>
                <a:cs typeface="Arial MT"/>
              </a:rPr>
              <a:t> </a:t>
            </a:r>
            <a:r>
              <a:rPr sz="2400" spc="30" dirty="0">
                <a:latin typeface="Arial MT"/>
                <a:cs typeface="Arial MT"/>
              </a:rPr>
              <a:t>homes</a:t>
            </a:r>
            <a:r>
              <a:rPr sz="2400" spc="114" dirty="0">
                <a:latin typeface="Arial MT"/>
                <a:cs typeface="Arial MT"/>
              </a:rPr>
              <a:t> </a:t>
            </a:r>
            <a:r>
              <a:rPr sz="2400" spc="25" dirty="0">
                <a:latin typeface="Arial MT"/>
                <a:cs typeface="Arial MT"/>
              </a:rPr>
              <a:t>and</a:t>
            </a:r>
            <a:r>
              <a:rPr sz="2400" spc="114" dirty="0">
                <a:latin typeface="Arial MT"/>
                <a:cs typeface="Arial MT"/>
              </a:rPr>
              <a:t> </a:t>
            </a:r>
            <a:r>
              <a:rPr sz="2400" spc="40" dirty="0">
                <a:latin typeface="Arial MT"/>
                <a:cs typeface="Arial MT"/>
              </a:rPr>
              <a:t>comparatively </a:t>
            </a:r>
            <a:r>
              <a:rPr sz="2400" spc="-655" dirty="0">
                <a:latin typeface="Arial MT"/>
                <a:cs typeface="Arial MT"/>
              </a:rPr>
              <a:t> </a:t>
            </a:r>
            <a:r>
              <a:rPr sz="2400" spc="30" dirty="0">
                <a:latin typeface="Arial MT"/>
                <a:cs typeface="Arial MT"/>
              </a:rPr>
              <a:t>quite</a:t>
            </a:r>
            <a:r>
              <a:rPr sz="2400" spc="110" dirty="0">
                <a:latin typeface="Arial MT"/>
                <a:cs typeface="Arial MT"/>
              </a:rPr>
              <a:t> </a:t>
            </a:r>
            <a:r>
              <a:rPr sz="2400" spc="25" dirty="0">
                <a:latin typeface="Arial MT"/>
                <a:cs typeface="Arial MT"/>
              </a:rPr>
              <a:t>low</a:t>
            </a:r>
            <a:r>
              <a:rPr sz="2400" spc="110" dirty="0">
                <a:latin typeface="Arial MT"/>
                <a:cs typeface="Arial MT"/>
              </a:rPr>
              <a:t> </a:t>
            </a:r>
            <a:r>
              <a:rPr sz="2400" spc="25" dirty="0">
                <a:latin typeface="Arial MT"/>
                <a:cs typeface="Arial MT"/>
              </a:rPr>
              <a:t>for</a:t>
            </a:r>
            <a:r>
              <a:rPr sz="2400" spc="90" dirty="0">
                <a:latin typeface="Arial MT"/>
                <a:cs typeface="Arial MT"/>
              </a:rPr>
              <a:t> </a:t>
            </a:r>
            <a:r>
              <a:rPr sz="2400" spc="35" dirty="0">
                <a:latin typeface="Arial MT"/>
                <a:cs typeface="Arial MT"/>
              </a:rPr>
              <a:t>private</a:t>
            </a:r>
            <a:r>
              <a:rPr sz="2400" spc="114" dirty="0">
                <a:latin typeface="Arial MT"/>
                <a:cs typeface="Arial MT"/>
              </a:rPr>
              <a:t> </a:t>
            </a:r>
            <a:r>
              <a:rPr sz="2400" spc="30" dirty="0">
                <a:latin typeface="Arial MT"/>
                <a:cs typeface="Arial MT"/>
              </a:rPr>
              <a:t>rooms</a:t>
            </a:r>
            <a:r>
              <a:rPr sz="2400" spc="114" dirty="0">
                <a:latin typeface="Arial MT"/>
                <a:cs typeface="Arial MT"/>
              </a:rPr>
              <a:t> </a:t>
            </a:r>
            <a:r>
              <a:rPr sz="2400" spc="25" dirty="0">
                <a:latin typeface="Arial MT"/>
                <a:cs typeface="Arial MT"/>
              </a:rPr>
              <a:t>and</a:t>
            </a:r>
            <a:r>
              <a:rPr sz="2400" spc="105" dirty="0">
                <a:latin typeface="Arial MT"/>
                <a:cs typeface="Arial MT"/>
              </a:rPr>
              <a:t> </a:t>
            </a:r>
            <a:r>
              <a:rPr sz="2400" spc="30" dirty="0">
                <a:latin typeface="Arial MT"/>
                <a:cs typeface="Arial MT"/>
              </a:rPr>
              <a:t>shared</a:t>
            </a:r>
            <a:r>
              <a:rPr sz="2400" spc="114" dirty="0">
                <a:latin typeface="Arial MT"/>
                <a:cs typeface="Arial MT"/>
              </a:rPr>
              <a:t> </a:t>
            </a:r>
            <a:r>
              <a:rPr sz="2400" spc="30" dirty="0">
                <a:latin typeface="Arial MT"/>
                <a:cs typeface="Arial MT"/>
              </a:rPr>
              <a:t>rooms.</a:t>
            </a:r>
            <a:endParaRPr sz="2400">
              <a:latin typeface="Arial MT"/>
              <a:cs typeface="Arial MT"/>
            </a:endParaRPr>
          </a:p>
          <a:p>
            <a:pPr marL="12700" marR="485140">
              <a:lnSpc>
                <a:spcPts val="2590"/>
              </a:lnSpc>
              <a:spcBef>
                <a:spcPts val="1000"/>
              </a:spcBef>
            </a:pPr>
            <a:r>
              <a:rPr sz="2400" spc="30" dirty="0">
                <a:latin typeface="Arial MT"/>
                <a:cs typeface="Arial MT"/>
              </a:rPr>
              <a:t>From</a:t>
            </a:r>
            <a:r>
              <a:rPr sz="2400" spc="100" dirty="0">
                <a:latin typeface="Arial MT"/>
                <a:cs typeface="Arial MT"/>
              </a:rPr>
              <a:t> </a:t>
            </a:r>
            <a:r>
              <a:rPr sz="2400" spc="25" dirty="0">
                <a:latin typeface="Arial MT"/>
                <a:cs typeface="Arial MT"/>
              </a:rPr>
              <a:t>the</a:t>
            </a:r>
            <a:r>
              <a:rPr sz="2400" spc="100" dirty="0">
                <a:latin typeface="Arial MT"/>
                <a:cs typeface="Arial MT"/>
              </a:rPr>
              <a:t> </a:t>
            </a:r>
            <a:r>
              <a:rPr sz="2400" spc="25" dirty="0">
                <a:latin typeface="Arial MT"/>
                <a:cs typeface="Arial MT"/>
              </a:rPr>
              <a:t>pie</a:t>
            </a:r>
            <a:r>
              <a:rPr sz="2400" spc="110" dirty="0">
                <a:latin typeface="Arial MT"/>
                <a:cs typeface="Arial MT"/>
              </a:rPr>
              <a:t> </a:t>
            </a:r>
            <a:r>
              <a:rPr sz="2400" spc="35" dirty="0">
                <a:latin typeface="Arial MT"/>
                <a:cs typeface="Arial MT"/>
              </a:rPr>
              <a:t>chart,</a:t>
            </a:r>
            <a:r>
              <a:rPr sz="2400" spc="105" dirty="0">
                <a:latin typeface="Arial MT"/>
                <a:cs typeface="Arial MT"/>
              </a:rPr>
              <a:t> </a:t>
            </a:r>
            <a:r>
              <a:rPr sz="2400" spc="20" dirty="0">
                <a:latin typeface="Arial MT"/>
                <a:cs typeface="Arial MT"/>
              </a:rPr>
              <a:t>we</a:t>
            </a:r>
            <a:r>
              <a:rPr sz="2400" spc="100" dirty="0">
                <a:latin typeface="Arial MT"/>
                <a:cs typeface="Arial MT"/>
              </a:rPr>
              <a:t> </a:t>
            </a:r>
            <a:r>
              <a:rPr sz="2400" spc="25" dirty="0">
                <a:latin typeface="Arial MT"/>
                <a:cs typeface="Arial MT"/>
              </a:rPr>
              <a:t>can</a:t>
            </a:r>
            <a:r>
              <a:rPr sz="2400" spc="105" dirty="0">
                <a:latin typeface="Arial MT"/>
                <a:cs typeface="Arial MT"/>
              </a:rPr>
              <a:t> </a:t>
            </a:r>
            <a:r>
              <a:rPr sz="2400" spc="35" dirty="0">
                <a:latin typeface="Arial MT"/>
                <a:cs typeface="Arial MT"/>
              </a:rPr>
              <a:t>clearly</a:t>
            </a:r>
            <a:r>
              <a:rPr sz="2400" spc="114" dirty="0">
                <a:latin typeface="Arial MT"/>
                <a:cs typeface="Arial MT"/>
              </a:rPr>
              <a:t> </a:t>
            </a:r>
            <a:r>
              <a:rPr sz="2400" spc="35" dirty="0">
                <a:latin typeface="Arial MT"/>
                <a:cs typeface="Arial MT"/>
              </a:rPr>
              <a:t>conclude</a:t>
            </a:r>
            <a:r>
              <a:rPr sz="2400" spc="120" dirty="0">
                <a:latin typeface="Arial MT"/>
                <a:cs typeface="Arial MT"/>
              </a:rPr>
              <a:t> </a:t>
            </a:r>
            <a:r>
              <a:rPr sz="2400" spc="30" dirty="0">
                <a:latin typeface="Arial MT"/>
                <a:cs typeface="Arial MT"/>
              </a:rPr>
              <a:t>that</a:t>
            </a:r>
            <a:r>
              <a:rPr sz="2400" spc="100" dirty="0">
                <a:latin typeface="Arial MT"/>
                <a:cs typeface="Arial MT"/>
              </a:rPr>
              <a:t> </a:t>
            </a:r>
            <a:r>
              <a:rPr sz="2400" spc="35" dirty="0">
                <a:latin typeface="Arial MT"/>
                <a:cs typeface="Arial MT"/>
              </a:rPr>
              <a:t>average</a:t>
            </a:r>
            <a:r>
              <a:rPr sz="2400" spc="114" dirty="0">
                <a:latin typeface="Arial MT"/>
                <a:cs typeface="Arial MT"/>
              </a:rPr>
              <a:t> </a:t>
            </a:r>
            <a:r>
              <a:rPr sz="2400" spc="30" dirty="0">
                <a:latin typeface="Arial MT"/>
                <a:cs typeface="Arial MT"/>
              </a:rPr>
              <a:t>price</a:t>
            </a:r>
            <a:r>
              <a:rPr sz="2400" spc="114" dirty="0">
                <a:latin typeface="Arial MT"/>
                <a:cs typeface="Arial MT"/>
              </a:rPr>
              <a:t> </a:t>
            </a:r>
            <a:r>
              <a:rPr sz="2400" spc="25" dirty="0">
                <a:latin typeface="Arial MT"/>
                <a:cs typeface="Arial MT"/>
              </a:rPr>
              <a:t>for </a:t>
            </a:r>
            <a:r>
              <a:rPr sz="2400" spc="-655" dirty="0">
                <a:latin typeface="Arial MT"/>
                <a:cs typeface="Arial MT"/>
              </a:rPr>
              <a:t> </a:t>
            </a:r>
            <a:r>
              <a:rPr sz="2400" spc="30" dirty="0">
                <a:latin typeface="Arial MT"/>
                <a:cs typeface="Arial MT"/>
              </a:rPr>
              <a:t>entire</a:t>
            </a:r>
            <a:r>
              <a:rPr sz="2400" spc="114" dirty="0">
                <a:latin typeface="Arial MT"/>
                <a:cs typeface="Arial MT"/>
              </a:rPr>
              <a:t> </a:t>
            </a:r>
            <a:r>
              <a:rPr sz="2400" spc="30" dirty="0">
                <a:latin typeface="Arial MT"/>
                <a:cs typeface="Arial MT"/>
              </a:rPr>
              <a:t>homes</a:t>
            </a:r>
            <a:r>
              <a:rPr sz="2400" spc="114" dirty="0">
                <a:latin typeface="Arial MT"/>
                <a:cs typeface="Arial MT"/>
              </a:rPr>
              <a:t> </a:t>
            </a:r>
            <a:r>
              <a:rPr sz="2400" spc="20" dirty="0">
                <a:latin typeface="Arial MT"/>
                <a:cs typeface="Arial MT"/>
              </a:rPr>
              <a:t>is</a:t>
            </a:r>
            <a:r>
              <a:rPr sz="2400" spc="95" dirty="0">
                <a:latin typeface="Arial MT"/>
                <a:cs typeface="Arial MT"/>
              </a:rPr>
              <a:t> </a:t>
            </a:r>
            <a:r>
              <a:rPr sz="2400" spc="35" dirty="0">
                <a:latin typeface="Arial MT"/>
                <a:cs typeface="Arial MT"/>
              </a:rPr>
              <a:t>covering</a:t>
            </a:r>
            <a:r>
              <a:rPr sz="2400" spc="120" dirty="0">
                <a:latin typeface="Arial MT"/>
                <a:cs typeface="Arial MT"/>
              </a:rPr>
              <a:t> </a:t>
            </a:r>
            <a:r>
              <a:rPr sz="2400" spc="25" dirty="0">
                <a:latin typeface="Arial MT"/>
                <a:cs typeface="Arial MT"/>
              </a:rPr>
              <a:t>51%</a:t>
            </a:r>
            <a:r>
              <a:rPr sz="2400" spc="110" dirty="0">
                <a:latin typeface="Arial MT"/>
                <a:cs typeface="Arial MT"/>
              </a:rPr>
              <a:t> </a:t>
            </a:r>
            <a:r>
              <a:rPr sz="2400" spc="20" dirty="0">
                <a:latin typeface="Arial MT"/>
                <a:cs typeface="Arial MT"/>
              </a:rPr>
              <a:t>of</a:t>
            </a:r>
            <a:r>
              <a:rPr sz="2400" spc="95" dirty="0">
                <a:latin typeface="Arial MT"/>
                <a:cs typeface="Arial MT"/>
              </a:rPr>
              <a:t> </a:t>
            </a:r>
            <a:r>
              <a:rPr sz="2400" spc="25" dirty="0">
                <a:latin typeface="Arial MT"/>
                <a:cs typeface="Arial MT"/>
              </a:rPr>
              <a:t>the</a:t>
            </a:r>
            <a:r>
              <a:rPr sz="2400" spc="100" dirty="0">
                <a:latin typeface="Arial MT"/>
                <a:cs typeface="Arial MT"/>
              </a:rPr>
              <a:t> </a:t>
            </a:r>
            <a:r>
              <a:rPr sz="2400" spc="30" dirty="0">
                <a:latin typeface="Arial MT"/>
                <a:cs typeface="Arial MT"/>
              </a:rPr>
              <a:t>total</a:t>
            </a:r>
            <a:r>
              <a:rPr sz="2400" spc="110" dirty="0">
                <a:latin typeface="Arial MT"/>
                <a:cs typeface="Arial MT"/>
              </a:rPr>
              <a:t> </a:t>
            </a:r>
            <a:r>
              <a:rPr sz="2400" spc="30" dirty="0">
                <a:latin typeface="Arial MT"/>
                <a:cs typeface="Arial MT"/>
              </a:rPr>
              <a:t>price</a:t>
            </a:r>
            <a:r>
              <a:rPr sz="2400" spc="110" dirty="0">
                <a:latin typeface="Arial MT"/>
                <a:cs typeface="Arial MT"/>
              </a:rPr>
              <a:t> </a:t>
            </a:r>
            <a:r>
              <a:rPr sz="2400" spc="30" dirty="0">
                <a:latin typeface="Arial MT"/>
                <a:cs typeface="Arial MT"/>
              </a:rPr>
              <a:t>range.</a:t>
            </a:r>
            <a:endParaRPr sz="2400">
              <a:latin typeface="Arial MT"/>
              <a:cs typeface="Arial MT"/>
            </a:endParaRPr>
          </a:p>
        </p:txBody>
      </p:sp>
      <p:pic>
        <p:nvPicPr>
          <p:cNvPr id="54" name="object 54"/>
          <p:cNvPicPr/>
          <p:nvPr/>
        </p:nvPicPr>
        <p:blipFill>
          <a:blip r:embed="rId2" cstate="print"/>
          <a:stretch>
            <a:fillRect/>
          </a:stretch>
        </p:blipFill>
        <p:spPr>
          <a:xfrm>
            <a:off x="6672071" y="1537716"/>
            <a:ext cx="5000244" cy="3188207"/>
          </a:xfrm>
          <a:prstGeom prst="rect">
            <a:avLst/>
          </a:prstGeom>
        </p:spPr>
      </p:pic>
      <p:pic>
        <p:nvPicPr>
          <p:cNvPr id="55" name="object 55"/>
          <p:cNvPicPr/>
          <p:nvPr/>
        </p:nvPicPr>
        <p:blipFill>
          <a:blip r:embed="rId3" cstate="print"/>
          <a:stretch>
            <a:fillRect/>
          </a:stretch>
        </p:blipFill>
        <p:spPr>
          <a:xfrm>
            <a:off x="685800" y="1501139"/>
            <a:ext cx="5697474" cy="3400044"/>
          </a:xfrm>
          <a:prstGeom prst="rect">
            <a:avLst/>
          </a:prstGeom>
        </p:spPr>
      </p:pic>
      <p:pic>
        <p:nvPicPr>
          <p:cNvPr id="56" name="object 56"/>
          <p:cNvPicPr/>
          <p:nvPr/>
        </p:nvPicPr>
        <p:blipFill>
          <a:blip r:embed="rId4" cstate="print"/>
          <a:stretch>
            <a:fillRect/>
          </a:stretch>
        </p:blipFill>
        <p:spPr>
          <a:xfrm>
            <a:off x="11657838" y="75438"/>
            <a:ext cx="464057" cy="463295"/>
          </a:xfrm>
          <a:prstGeom prst="rect">
            <a:avLst/>
          </a:prstGeom>
        </p:spPr>
      </p:pic>
      <p:sp>
        <p:nvSpPr>
          <p:cNvPr id="58" name="object 2">
            <a:extLst>
              <a:ext uri="{FF2B5EF4-FFF2-40B4-BE49-F238E27FC236}">
                <a16:creationId xmlns:a16="http://schemas.microsoft.com/office/drawing/2014/main" id="{3EA46D60-0E84-1495-A348-70473CDE98F5}"/>
              </a:ext>
            </a:extLst>
          </p:cNvPr>
          <p:cNvSpPr txBox="1">
            <a:spLocks/>
          </p:cNvSpPr>
          <p:nvPr/>
        </p:nvSpPr>
        <p:spPr>
          <a:xfrm>
            <a:off x="1230122" y="273702"/>
            <a:ext cx="4800600" cy="874598"/>
          </a:xfrm>
          <a:prstGeom prst="rect">
            <a:avLst/>
          </a:prstGeom>
        </p:spPr>
        <p:txBody>
          <a:bodyPr vert="horz" wrap="square" lIns="0" tIns="12700"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US" sz="2800" spc="35" dirty="0">
                <a:latin typeface="Arial" panose="020B0604020202020204" pitchFamily="34" charset="0"/>
                <a:cs typeface="Arial" panose="020B0604020202020204" pitchFamily="34" charset="0"/>
              </a:rPr>
              <a:t>we have calculated average price for different room types: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94715" y="1412747"/>
            <a:ext cx="5688330" cy="3400805"/>
          </a:xfrm>
          <a:prstGeom prst="rect">
            <a:avLst/>
          </a:prstGeom>
        </p:spPr>
      </p:pic>
      <p:sp>
        <p:nvSpPr>
          <p:cNvPr id="3" name="object 3"/>
          <p:cNvSpPr txBox="1">
            <a:spLocks noGrp="1"/>
          </p:cNvSpPr>
          <p:nvPr>
            <p:ph type="title"/>
          </p:nvPr>
        </p:nvSpPr>
        <p:spPr>
          <a:xfrm>
            <a:off x="1154683" y="384809"/>
            <a:ext cx="9630410" cy="452755"/>
          </a:xfrm>
          <a:prstGeom prst="rect">
            <a:avLst/>
          </a:prstGeom>
        </p:spPr>
        <p:txBody>
          <a:bodyPr vert="horz" wrap="square" lIns="0" tIns="13335" rIns="0" bIns="0" rtlCol="0">
            <a:spAutoFit/>
          </a:bodyPr>
          <a:lstStyle/>
          <a:p>
            <a:pPr marL="12700">
              <a:lnSpc>
                <a:spcPct val="100000"/>
              </a:lnSpc>
              <a:spcBef>
                <a:spcPts val="105"/>
              </a:spcBef>
            </a:pPr>
            <a:r>
              <a:rPr spc="20" dirty="0"/>
              <a:t>Average</a:t>
            </a:r>
            <a:r>
              <a:rPr spc="105" dirty="0"/>
              <a:t> </a:t>
            </a:r>
            <a:r>
              <a:rPr spc="35" dirty="0"/>
              <a:t>pricing</a:t>
            </a:r>
            <a:r>
              <a:rPr spc="90" dirty="0"/>
              <a:t> </a:t>
            </a:r>
            <a:r>
              <a:rPr spc="30" dirty="0"/>
              <a:t>with</a:t>
            </a:r>
            <a:r>
              <a:rPr spc="85" dirty="0"/>
              <a:t> </a:t>
            </a:r>
            <a:r>
              <a:rPr spc="35" dirty="0"/>
              <a:t>respect</a:t>
            </a:r>
            <a:r>
              <a:rPr spc="110" dirty="0"/>
              <a:t> </a:t>
            </a:r>
            <a:r>
              <a:rPr spc="20" dirty="0"/>
              <a:t>to</a:t>
            </a:r>
            <a:r>
              <a:rPr spc="90" dirty="0"/>
              <a:t> </a:t>
            </a:r>
            <a:r>
              <a:rPr spc="40" dirty="0"/>
              <a:t>neighbourhood</a:t>
            </a:r>
            <a:r>
              <a:rPr spc="110" dirty="0"/>
              <a:t> </a:t>
            </a:r>
            <a:r>
              <a:rPr spc="35" dirty="0"/>
              <a:t>groups</a:t>
            </a:r>
          </a:p>
        </p:txBody>
      </p:sp>
      <p:sp>
        <p:nvSpPr>
          <p:cNvPr id="4" name="object 4"/>
          <p:cNvSpPr txBox="1"/>
          <p:nvPr/>
        </p:nvSpPr>
        <p:spPr>
          <a:xfrm>
            <a:off x="1154683" y="5473446"/>
            <a:ext cx="9758045" cy="1153160"/>
          </a:xfrm>
          <a:prstGeom prst="rect">
            <a:avLst/>
          </a:prstGeom>
        </p:spPr>
        <p:txBody>
          <a:bodyPr vert="horz" wrap="square" lIns="0" tIns="46990" rIns="0" bIns="0" rtlCol="0">
            <a:spAutoFit/>
          </a:bodyPr>
          <a:lstStyle/>
          <a:p>
            <a:pPr marL="12700" marR="5080">
              <a:lnSpc>
                <a:spcPts val="2160"/>
              </a:lnSpc>
              <a:spcBef>
                <a:spcPts val="370"/>
              </a:spcBef>
            </a:pPr>
            <a:r>
              <a:rPr sz="2000" dirty="0">
                <a:latin typeface="Arial MT"/>
                <a:cs typeface="Arial MT"/>
              </a:rPr>
              <a:t>We</a:t>
            </a:r>
            <a:r>
              <a:rPr sz="2000" spc="95" dirty="0">
                <a:latin typeface="Arial MT"/>
                <a:cs typeface="Arial MT"/>
              </a:rPr>
              <a:t> </a:t>
            </a:r>
            <a:r>
              <a:rPr sz="2000" spc="25" dirty="0">
                <a:latin typeface="Arial MT"/>
                <a:cs typeface="Arial MT"/>
              </a:rPr>
              <a:t>can</a:t>
            </a:r>
            <a:r>
              <a:rPr sz="2000" spc="95" dirty="0">
                <a:latin typeface="Arial MT"/>
                <a:cs typeface="Arial MT"/>
              </a:rPr>
              <a:t> </a:t>
            </a:r>
            <a:r>
              <a:rPr sz="2000" spc="25" dirty="0">
                <a:latin typeface="Arial MT"/>
                <a:cs typeface="Arial MT"/>
              </a:rPr>
              <a:t>see</a:t>
            </a:r>
            <a:r>
              <a:rPr sz="2000" spc="95" dirty="0">
                <a:latin typeface="Arial MT"/>
                <a:cs typeface="Arial MT"/>
              </a:rPr>
              <a:t> </a:t>
            </a:r>
            <a:r>
              <a:rPr sz="2000" spc="30" dirty="0">
                <a:latin typeface="Arial MT"/>
                <a:cs typeface="Arial MT"/>
              </a:rPr>
              <a:t>that</a:t>
            </a:r>
            <a:r>
              <a:rPr sz="2000" spc="85" dirty="0">
                <a:latin typeface="Arial MT"/>
                <a:cs typeface="Arial MT"/>
              </a:rPr>
              <a:t> </a:t>
            </a:r>
            <a:r>
              <a:rPr sz="2000" spc="35" dirty="0">
                <a:latin typeface="Arial MT"/>
                <a:cs typeface="Arial MT"/>
              </a:rPr>
              <a:t>average</a:t>
            </a:r>
            <a:r>
              <a:rPr sz="2000" spc="110" dirty="0">
                <a:latin typeface="Arial MT"/>
                <a:cs typeface="Arial MT"/>
              </a:rPr>
              <a:t> </a:t>
            </a:r>
            <a:r>
              <a:rPr sz="2000" spc="30" dirty="0">
                <a:latin typeface="Arial MT"/>
                <a:cs typeface="Arial MT"/>
              </a:rPr>
              <a:t>price</a:t>
            </a:r>
            <a:r>
              <a:rPr sz="2000" spc="100" dirty="0">
                <a:latin typeface="Arial MT"/>
                <a:cs typeface="Arial MT"/>
              </a:rPr>
              <a:t> </a:t>
            </a:r>
            <a:r>
              <a:rPr sz="2000" spc="20" dirty="0">
                <a:latin typeface="Arial MT"/>
                <a:cs typeface="Arial MT"/>
              </a:rPr>
              <a:t>is</a:t>
            </a:r>
            <a:r>
              <a:rPr sz="2000" spc="100" dirty="0">
                <a:latin typeface="Arial MT"/>
                <a:cs typeface="Arial MT"/>
              </a:rPr>
              <a:t> </a:t>
            </a:r>
            <a:r>
              <a:rPr sz="2000" spc="35" dirty="0">
                <a:latin typeface="Arial MT"/>
                <a:cs typeface="Arial MT"/>
              </a:rPr>
              <a:t>higher</a:t>
            </a:r>
            <a:r>
              <a:rPr sz="2000" spc="114" dirty="0">
                <a:latin typeface="Arial MT"/>
                <a:cs typeface="Arial MT"/>
              </a:rPr>
              <a:t> </a:t>
            </a:r>
            <a:r>
              <a:rPr sz="2000" spc="25" dirty="0">
                <a:latin typeface="Arial MT"/>
                <a:cs typeface="Arial MT"/>
              </a:rPr>
              <a:t>for</a:t>
            </a:r>
            <a:r>
              <a:rPr sz="2000" spc="80" dirty="0">
                <a:latin typeface="Arial MT"/>
                <a:cs typeface="Arial MT"/>
              </a:rPr>
              <a:t> </a:t>
            </a:r>
            <a:r>
              <a:rPr sz="2000" spc="35" dirty="0">
                <a:latin typeface="Arial MT"/>
                <a:cs typeface="Arial MT"/>
              </a:rPr>
              <a:t>Manhattan,</a:t>
            </a:r>
            <a:r>
              <a:rPr sz="2000" spc="105" dirty="0">
                <a:latin typeface="Arial MT"/>
                <a:cs typeface="Arial MT"/>
              </a:rPr>
              <a:t> </a:t>
            </a:r>
            <a:r>
              <a:rPr sz="2000" spc="20" dirty="0">
                <a:latin typeface="Arial MT"/>
                <a:cs typeface="Arial MT"/>
              </a:rPr>
              <a:t>it</a:t>
            </a:r>
            <a:r>
              <a:rPr sz="2000" spc="85" dirty="0">
                <a:latin typeface="Arial MT"/>
                <a:cs typeface="Arial MT"/>
              </a:rPr>
              <a:t> </a:t>
            </a:r>
            <a:r>
              <a:rPr sz="2000" spc="20" dirty="0">
                <a:latin typeface="Arial MT"/>
                <a:cs typeface="Arial MT"/>
              </a:rPr>
              <a:t>is</a:t>
            </a:r>
            <a:r>
              <a:rPr sz="2000" spc="105" dirty="0">
                <a:latin typeface="Arial MT"/>
                <a:cs typeface="Arial MT"/>
              </a:rPr>
              <a:t> </a:t>
            </a:r>
            <a:r>
              <a:rPr sz="2000" spc="35" dirty="0">
                <a:latin typeface="Arial MT"/>
                <a:cs typeface="Arial MT"/>
              </a:rPr>
              <a:t>around</a:t>
            </a:r>
            <a:r>
              <a:rPr sz="2000" spc="105" dirty="0">
                <a:latin typeface="Arial MT"/>
                <a:cs typeface="Arial MT"/>
              </a:rPr>
              <a:t> </a:t>
            </a:r>
            <a:r>
              <a:rPr sz="2000" spc="25" dirty="0">
                <a:latin typeface="Arial MT"/>
                <a:cs typeface="Arial MT"/>
              </a:rPr>
              <a:t>200</a:t>
            </a:r>
            <a:r>
              <a:rPr sz="2000" spc="110" dirty="0">
                <a:latin typeface="Arial MT"/>
                <a:cs typeface="Arial MT"/>
              </a:rPr>
              <a:t> </a:t>
            </a:r>
            <a:r>
              <a:rPr sz="2000" spc="20" dirty="0">
                <a:latin typeface="Arial MT"/>
                <a:cs typeface="Arial MT"/>
              </a:rPr>
              <a:t>in </a:t>
            </a:r>
            <a:r>
              <a:rPr sz="2000" spc="25" dirty="0">
                <a:latin typeface="Arial MT"/>
                <a:cs typeface="Arial MT"/>
              </a:rPr>
              <a:t> </a:t>
            </a:r>
            <a:r>
              <a:rPr sz="2000" spc="35" dirty="0">
                <a:latin typeface="Arial MT"/>
                <a:cs typeface="Arial MT"/>
              </a:rPr>
              <a:t>Manhattan,</a:t>
            </a:r>
            <a:r>
              <a:rPr sz="2000" spc="105" dirty="0">
                <a:latin typeface="Arial MT"/>
                <a:cs typeface="Arial MT"/>
              </a:rPr>
              <a:t> </a:t>
            </a:r>
            <a:r>
              <a:rPr sz="2000" spc="30" dirty="0">
                <a:latin typeface="Arial MT"/>
                <a:cs typeface="Arial MT"/>
              </a:rPr>
              <a:t>that</a:t>
            </a:r>
            <a:r>
              <a:rPr sz="2000" spc="90" dirty="0">
                <a:latin typeface="Arial MT"/>
                <a:cs typeface="Arial MT"/>
              </a:rPr>
              <a:t> </a:t>
            </a:r>
            <a:r>
              <a:rPr sz="2000" spc="30" dirty="0">
                <a:latin typeface="Arial MT"/>
                <a:cs typeface="Arial MT"/>
              </a:rPr>
              <a:t>means</a:t>
            </a:r>
            <a:r>
              <a:rPr sz="2000" spc="114" dirty="0">
                <a:latin typeface="Arial MT"/>
                <a:cs typeface="Arial MT"/>
              </a:rPr>
              <a:t> </a:t>
            </a:r>
            <a:r>
              <a:rPr sz="2000" spc="35" dirty="0">
                <a:latin typeface="Arial MT"/>
                <a:cs typeface="Arial MT"/>
              </a:rPr>
              <a:t>guests</a:t>
            </a:r>
            <a:r>
              <a:rPr sz="2000" spc="105" dirty="0">
                <a:latin typeface="Arial MT"/>
                <a:cs typeface="Arial MT"/>
              </a:rPr>
              <a:t> </a:t>
            </a:r>
            <a:r>
              <a:rPr sz="2000" spc="25" dirty="0">
                <a:latin typeface="Arial MT"/>
                <a:cs typeface="Arial MT"/>
              </a:rPr>
              <a:t>can</a:t>
            </a:r>
            <a:r>
              <a:rPr sz="2000" spc="105" dirty="0">
                <a:latin typeface="Arial MT"/>
                <a:cs typeface="Arial MT"/>
              </a:rPr>
              <a:t> </a:t>
            </a:r>
            <a:r>
              <a:rPr sz="2000" spc="30" dirty="0">
                <a:latin typeface="Arial MT"/>
                <a:cs typeface="Arial MT"/>
              </a:rPr>
              <a:t>find</a:t>
            </a:r>
            <a:r>
              <a:rPr sz="2000" spc="105" dirty="0">
                <a:latin typeface="Arial MT"/>
                <a:cs typeface="Arial MT"/>
              </a:rPr>
              <a:t> </a:t>
            </a:r>
            <a:r>
              <a:rPr sz="2000" spc="35" dirty="0">
                <a:latin typeface="Arial MT"/>
                <a:cs typeface="Arial MT"/>
              </a:rPr>
              <a:t>accommodation</a:t>
            </a:r>
            <a:r>
              <a:rPr sz="2000" spc="125" dirty="0">
                <a:latin typeface="Arial MT"/>
                <a:cs typeface="Arial MT"/>
              </a:rPr>
              <a:t> </a:t>
            </a:r>
            <a:r>
              <a:rPr sz="2000" spc="20" dirty="0">
                <a:latin typeface="Arial MT"/>
                <a:cs typeface="Arial MT"/>
              </a:rPr>
              <a:t>in</a:t>
            </a:r>
            <a:r>
              <a:rPr sz="2000" spc="105" dirty="0">
                <a:latin typeface="Arial MT"/>
                <a:cs typeface="Arial MT"/>
              </a:rPr>
              <a:t> </a:t>
            </a:r>
            <a:r>
              <a:rPr sz="2000" spc="35" dirty="0">
                <a:latin typeface="Arial MT"/>
                <a:cs typeface="Arial MT"/>
              </a:rPr>
              <a:t>Manhattan</a:t>
            </a:r>
            <a:r>
              <a:rPr sz="2000" spc="114" dirty="0">
                <a:latin typeface="Arial MT"/>
                <a:cs typeface="Arial MT"/>
              </a:rPr>
              <a:t> </a:t>
            </a:r>
            <a:r>
              <a:rPr sz="2000" spc="25" dirty="0">
                <a:latin typeface="Arial MT"/>
                <a:cs typeface="Arial MT"/>
              </a:rPr>
              <a:t>for</a:t>
            </a:r>
            <a:r>
              <a:rPr sz="2000" spc="95" dirty="0">
                <a:latin typeface="Arial MT"/>
                <a:cs typeface="Arial MT"/>
              </a:rPr>
              <a:t> </a:t>
            </a:r>
            <a:r>
              <a:rPr sz="2000" spc="30" dirty="0">
                <a:latin typeface="Arial MT"/>
                <a:cs typeface="Arial MT"/>
              </a:rPr>
              <a:t>price</a:t>
            </a:r>
            <a:r>
              <a:rPr sz="2000" spc="105" dirty="0">
                <a:latin typeface="Arial MT"/>
                <a:cs typeface="Arial MT"/>
              </a:rPr>
              <a:t> </a:t>
            </a:r>
            <a:r>
              <a:rPr sz="2000" spc="20" dirty="0">
                <a:latin typeface="Arial MT"/>
                <a:cs typeface="Arial MT"/>
              </a:rPr>
              <a:t>of </a:t>
            </a:r>
            <a:r>
              <a:rPr sz="2000" spc="25" dirty="0">
                <a:latin typeface="Arial MT"/>
                <a:cs typeface="Arial MT"/>
              </a:rPr>
              <a:t> </a:t>
            </a:r>
            <a:r>
              <a:rPr sz="2000" spc="35" dirty="0">
                <a:latin typeface="Arial MT"/>
                <a:cs typeface="Arial MT"/>
              </a:rPr>
              <a:t>200,while</a:t>
            </a:r>
            <a:r>
              <a:rPr sz="2000" spc="120" dirty="0">
                <a:latin typeface="Arial MT"/>
                <a:cs typeface="Arial MT"/>
              </a:rPr>
              <a:t> </a:t>
            </a:r>
            <a:r>
              <a:rPr sz="2000" spc="20" dirty="0">
                <a:latin typeface="Arial MT"/>
                <a:cs typeface="Arial MT"/>
              </a:rPr>
              <a:t>in</a:t>
            </a:r>
            <a:r>
              <a:rPr sz="2000" spc="110" dirty="0">
                <a:latin typeface="Arial MT"/>
                <a:cs typeface="Arial MT"/>
              </a:rPr>
              <a:t> </a:t>
            </a:r>
            <a:r>
              <a:rPr sz="2000" spc="35" dirty="0">
                <a:latin typeface="Arial MT"/>
                <a:cs typeface="Arial MT"/>
              </a:rPr>
              <a:t>Brooklyn,</a:t>
            </a:r>
            <a:r>
              <a:rPr sz="2000" spc="110" dirty="0">
                <a:latin typeface="Arial MT"/>
                <a:cs typeface="Arial MT"/>
              </a:rPr>
              <a:t> </a:t>
            </a:r>
            <a:r>
              <a:rPr sz="2000" spc="40" dirty="0">
                <a:latin typeface="Arial MT"/>
                <a:cs typeface="Arial MT"/>
              </a:rPr>
              <a:t>accommodation</a:t>
            </a:r>
            <a:r>
              <a:rPr sz="2000" spc="120" dirty="0">
                <a:latin typeface="Arial MT"/>
                <a:cs typeface="Arial MT"/>
              </a:rPr>
              <a:t> </a:t>
            </a:r>
            <a:r>
              <a:rPr sz="2000" spc="20" dirty="0">
                <a:latin typeface="Arial MT"/>
                <a:cs typeface="Arial MT"/>
              </a:rPr>
              <a:t>is</a:t>
            </a:r>
            <a:r>
              <a:rPr sz="2000" spc="100" dirty="0">
                <a:latin typeface="Arial MT"/>
                <a:cs typeface="Arial MT"/>
              </a:rPr>
              <a:t> </a:t>
            </a:r>
            <a:r>
              <a:rPr sz="2000" spc="40" dirty="0">
                <a:latin typeface="Arial MT"/>
                <a:cs typeface="Arial MT"/>
              </a:rPr>
              <a:t>available</a:t>
            </a:r>
            <a:r>
              <a:rPr sz="2000" spc="125" dirty="0">
                <a:latin typeface="Arial MT"/>
                <a:cs typeface="Arial MT"/>
              </a:rPr>
              <a:t> </a:t>
            </a:r>
            <a:r>
              <a:rPr sz="2000" spc="25" dirty="0">
                <a:latin typeface="Arial MT"/>
                <a:cs typeface="Arial MT"/>
              </a:rPr>
              <a:t>for</a:t>
            </a:r>
            <a:r>
              <a:rPr sz="2000" spc="85" dirty="0">
                <a:latin typeface="Arial MT"/>
                <a:cs typeface="Arial MT"/>
              </a:rPr>
              <a:t> </a:t>
            </a:r>
            <a:r>
              <a:rPr sz="2000" spc="35" dirty="0">
                <a:latin typeface="Arial MT"/>
                <a:cs typeface="Arial MT"/>
              </a:rPr>
              <a:t>average</a:t>
            </a:r>
            <a:r>
              <a:rPr sz="2000" spc="114" dirty="0">
                <a:latin typeface="Arial MT"/>
                <a:cs typeface="Arial MT"/>
              </a:rPr>
              <a:t> </a:t>
            </a:r>
            <a:r>
              <a:rPr sz="2000" spc="30" dirty="0">
                <a:latin typeface="Arial MT"/>
                <a:cs typeface="Arial MT"/>
              </a:rPr>
              <a:t>price</a:t>
            </a:r>
            <a:r>
              <a:rPr sz="2000" spc="100" dirty="0">
                <a:latin typeface="Arial MT"/>
                <a:cs typeface="Arial MT"/>
              </a:rPr>
              <a:t> </a:t>
            </a:r>
            <a:r>
              <a:rPr sz="2000" spc="20" dirty="0">
                <a:latin typeface="Arial MT"/>
                <a:cs typeface="Arial MT"/>
              </a:rPr>
              <a:t>of</a:t>
            </a:r>
            <a:r>
              <a:rPr sz="2000" spc="90" dirty="0">
                <a:latin typeface="Arial MT"/>
                <a:cs typeface="Arial MT"/>
              </a:rPr>
              <a:t> </a:t>
            </a:r>
            <a:r>
              <a:rPr sz="2000" spc="25" dirty="0">
                <a:latin typeface="Arial MT"/>
                <a:cs typeface="Arial MT"/>
              </a:rPr>
              <a:t>130</a:t>
            </a:r>
            <a:r>
              <a:rPr sz="2000" spc="100" dirty="0">
                <a:latin typeface="Arial MT"/>
                <a:cs typeface="Arial MT"/>
              </a:rPr>
              <a:t> </a:t>
            </a:r>
            <a:r>
              <a:rPr sz="2000" spc="25" dirty="0">
                <a:latin typeface="Arial MT"/>
                <a:cs typeface="Arial MT"/>
              </a:rPr>
              <a:t>and</a:t>
            </a:r>
            <a:r>
              <a:rPr sz="2000" spc="100" dirty="0">
                <a:latin typeface="Arial MT"/>
                <a:cs typeface="Arial MT"/>
              </a:rPr>
              <a:t> </a:t>
            </a:r>
            <a:r>
              <a:rPr sz="2000" spc="20" dirty="0">
                <a:latin typeface="Arial MT"/>
                <a:cs typeface="Arial MT"/>
              </a:rPr>
              <a:t>so </a:t>
            </a:r>
            <a:r>
              <a:rPr sz="2000" spc="-540" dirty="0">
                <a:latin typeface="Arial MT"/>
                <a:cs typeface="Arial MT"/>
              </a:rPr>
              <a:t> </a:t>
            </a:r>
            <a:r>
              <a:rPr sz="2000" spc="25" dirty="0">
                <a:latin typeface="Arial MT"/>
                <a:cs typeface="Arial MT"/>
              </a:rPr>
              <a:t>on.</a:t>
            </a:r>
            <a:r>
              <a:rPr sz="2000" spc="55" dirty="0">
                <a:latin typeface="Arial MT"/>
                <a:cs typeface="Arial MT"/>
              </a:rPr>
              <a:t> </a:t>
            </a:r>
            <a:r>
              <a:rPr sz="2000" spc="25" dirty="0">
                <a:latin typeface="Arial MT"/>
                <a:cs typeface="Arial MT"/>
              </a:rPr>
              <a:t>The</a:t>
            </a:r>
            <a:r>
              <a:rPr sz="2000" spc="100" dirty="0">
                <a:latin typeface="Arial MT"/>
                <a:cs typeface="Arial MT"/>
              </a:rPr>
              <a:t> </a:t>
            </a:r>
            <a:r>
              <a:rPr sz="2000" spc="35" dirty="0">
                <a:latin typeface="Arial MT"/>
                <a:cs typeface="Arial MT"/>
              </a:rPr>
              <a:t>cheapest</a:t>
            </a:r>
            <a:r>
              <a:rPr sz="2000" spc="100" dirty="0">
                <a:latin typeface="Arial MT"/>
                <a:cs typeface="Arial MT"/>
              </a:rPr>
              <a:t> </a:t>
            </a:r>
            <a:r>
              <a:rPr sz="2000" spc="35" dirty="0">
                <a:latin typeface="Arial MT"/>
                <a:cs typeface="Arial MT"/>
              </a:rPr>
              <a:t>accommodation</a:t>
            </a:r>
            <a:r>
              <a:rPr sz="2000" spc="114" dirty="0">
                <a:latin typeface="Arial MT"/>
                <a:cs typeface="Arial MT"/>
              </a:rPr>
              <a:t> </a:t>
            </a:r>
            <a:r>
              <a:rPr sz="2000" spc="20" dirty="0">
                <a:latin typeface="Arial MT"/>
                <a:cs typeface="Arial MT"/>
              </a:rPr>
              <a:t>is</a:t>
            </a:r>
            <a:r>
              <a:rPr sz="2000" spc="95" dirty="0">
                <a:latin typeface="Arial MT"/>
                <a:cs typeface="Arial MT"/>
              </a:rPr>
              <a:t> </a:t>
            </a:r>
            <a:r>
              <a:rPr sz="2000" spc="40" dirty="0">
                <a:latin typeface="Arial MT"/>
                <a:cs typeface="Arial MT"/>
              </a:rPr>
              <a:t>available</a:t>
            </a:r>
            <a:r>
              <a:rPr sz="2000" spc="114" dirty="0">
                <a:latin typeface="Arial MT"/>
                <a:cs typeface="Arial MT"/>
              </a:rPr>
              <a:t> </a:t>
            </a:r>
            <a:r>
              <a:rPr sz="2000" spc="20" dirty="0">
                <a:latin typeface="Arial MT"/>
                <a:cs typeface="Arial MT"/>
              </a:rPr>
              <a:t>in</a:t>
            </a:r>
            <a:r>
              <a:rPr sz="2000" spc="95" dirty="0">
                <a:latin typeface="Arial MT"/>
                <a:cs typeface="Arial MT"/>
              </a:rPr>
              <a:t> </a:t>
            </a:r>
            <a:r>
              <a:rPr sz="2000" spc="35" dirty="0">
                <a:latin typeface="Arial MT"/>
                <a:cs typeface="Arial MT"/>
              </a:rPr>
              <a:t>Bronx.</a:t>
            </a:r>
            <a:endParaRPr sz="2000">
              <a:latin typeface="Arial MT"/>
              <a:cs typeface="Arial MT"/>
            </a:endParaRPr>
          </a:p>
        </p:txBody>
      </p:sp>
      <p:pic>
        <p:nvPicPr>
          <p:cNvPr id="5" name="object 5"/>
          <p:cNvPicPr/>
          <p:nvPr/>
        </p:nvPicPr>
        <p:blipFill>
          <a:blip r:embed="rId3" cstate="print"/>
          <a:stretch>
            <a:fillRect/>
          </a:stretch>
        </p:blipFill>
        <p:spPr>
          <a:xfrm>
            <a:off x="6518909" y="1629155"/>
            <a:ext cx="5278374" cy="2879598"/>
          </a:xfrm>
          <a:prstGeom prst="rect">
            <a:avLst/>
          </a:prstGeom>
        </p:spPr>
      </p:pic>
      <p:pic>
        <p:nvPicPr>
          <p:cNvPr id="6" name="object 6"/>
          <p:cNvPicPr/>
          <p:nvPr/>
        </p:nvPicPr>
        <p:blipFill>
          <a:blip r:embed="rId4" cstate="print"/>
          <a:stretch>
            <a:fillRect/>
          </a:stretch>
        </p:blipFill>
        <p:spPr>
          <a:xfrm>
            <a:off x="11640311" y="116586"/>
            <a:ext cx="464057" cy="46405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03085" y="2005813"/>
            <a:ext cx="2226945" cy="939165"/>
          </a:xfrm>
          <a:prstGeom prst="rect">
            <a:avLst/>
          </a:prstGeom>
        </p:spPr>
        <p:txBody>
          <a:bodyPr vert="horz" wrap="square" lIns="0" tIns="12700" rIns="0" bIns="0" rtlCol="0">
            <a:spAutoFit/>
          </a:bodyPr>
          <a:lstStyle/>
          <a:p>
            <a:pPr marL="12700" marR="5080">
              <a:lnSpc>
                <a:spcPct val="124900"/>
              </a:lnSpc>
              <a:spcBef>
                <a:spcPts val="100"/>
              </a:spcBef>
            </a:pPr>
            <a:r>
              <a:rPr sz="2400" spc="35" dirty="0"/>
              <a:t>Introduction </a:t>
            </a:r>
            <a:r>
              <a:rPr sz="2400" spc="40" dirty="0"/>
              <a:t> </a:t>
            </a:r>
            <a:r>
              <a:rPr sz="2400" spc="30" dirty="0"/>
              <a:t>Data </a:t>
            </a:r>
            <a:r>
              <a:rPr sz="2400" spc="35" dirty="0"/>
              <a:t>Summary</a:t>
            </a:r>
            <a:endParaRPr sz="2400"/>
          </a:p>
        </p:txBody>
      </p:sp>
      <p:sp>
        <p:nvSpPr>
          <p:cNvPr id="3" name="object 3"/>
          <p:cNvSpPr txBox="1"/>
          <p:nvPr/>
        </p:nvSpPr>
        <p:spPr>
          <a:xfrm>
            <a:off x="1878838" y="2913685"/>
            <a:ext cx="3061970" cy="1377315"/>
          </a:xfrm>
          <a:prstGeom prst="rect">
            <a:avLst/>
          </a:prstGeom>
        </p:spPr>
        <p:txBody>
          <a:bodyPr vert="horz" wrap="square" lIns="0" tIns="12065" rIns="0" bIns="0" rtlCol="0">
            <a:spAutoFit/>
          </a:bodyPr>
          <a:lstStyle/>
          <a:p>
            <a:pPr marL="102870" marR="5080" indent="-90805">
              <a:lnSpc>
                <a:spcPct val="110900"/>
              </a:lnSpc>
              <a:spcBef>
                <a:spcPts val="95"/>
              </a:spcBef>
            </a:pPr>
            <a:r>
              <a:rPr sz="4000" b="1" spc="-25" dirty="0">
                <a:latin typeface="Arial"/>
                <a:cs typeface="Arial"/>
              </a:rPr>
              <a:t>TABLE</a:t>
            </a:r>
            <a:r>
              <a:rPr sz="4000" b="1" spc="45" dirty="0">
                <a:latin typeface="Arial"/>
                <a:cs typeface="Arial"/>
              </a:rPr>
              <a:t> </a:t>
            </a:r>
            <a:r>
              <a:rPr sz="4000" b="1" spc="20" dirty="0">
                <a:latin typeface="Arial"/>
                <a:cs typeface="Arial"/>
              </a:rPr>
              <a:t>OF </a:t>
            </a:r>
            <a:r>
              <a:rPr sz="4000" b="1" spc="25" dirty="0">
                <a:latin typeface="Arial"/>
                <a:cs typeface="Arial"/>
              </a:rPr>
              <a:t> </a:t>
            </a:r>
            <a:r>
              <a:rPr sz="4000" b="1" spc="45" dirty="0">
                <a:latin typeface="Arial"/>
                <a:cs typeface="Arial"/>
              </a:rPr>
              <a:t>C</a:t>
            </a:r>
            <a:r>
              <a:rPr sz="4000" b="1" spc="40" dirty="0">
                <a:latin typeface="Arial"/>
                <a:cs typeface="Arial"/>
              </a:rPr>
              <a:t>O</a:t>
            </a:r>
            <a:r>
              <a:rPr sz="4000" b="1" spc="45" dirty="0">
                <a:latin typeface="Arial"/>
                <a:cs typeface="Arial"/>
              </a:rPr>
              <a:t>N</a:t>
            </a:r>
            <a:r>
              <a:rPr sz="4000" b="1" spc="40" dirty="0">
                <a:latin typeface="Arial"/>
                <a:cs typeface="Arial"/>
              </a:rPr>
              <a:t>TE</a:t>
            </a:r>
            <a:r>
              <a:rPr sz="4000" b="1" spc="45" dirty="0">
                <a:latin typeface="Arial"/>
                <a:cs typeface="Arial"/>
              </a:rPr>
              <a:t>N</a:t>
            </a:r>
            <a:r>
              <a:rPr sz="4000" b="1" spc="40" dirty="0">
                <a:latin typeface="Arial"/>
                <a:cs typeface="Arial"/>
              </a:rPr>
              <a:t>T</a:t>
            </a:r>
            <a:r>
              <a:rPr sz="4000" b="1" spc="70" dirty="0">
                <a:latin typeface="Arial"/>
                <a:cs typeface="Arial"/>
              </a:rPr>
              <a:t>S</a:t>
            </a:r>
            <a:r>
              <a:rPr sz="2400" b="1" dirty="0">
                <a:latin typeface="Arial"/>
                <a:cs typeface="Arial"/>
              </a:rPr>
              <a:t>:</a:t>
            </a:r>
            <a:endParaRPr sz="2400">
              <a:latin typeface="Arial"/>
              <a:cs typeface="Arial"/>
            </a:endParaRPr>
          </a:p>
        </p:txBody>
      </p:sp>
      <p:sp>
        <p:nvSpPr>
          <p:cNvPr id="4" name="object 4"/>
          <p:cNvSpPr txBox="1"/>
          <p:nvPr/>
        </p:nvSpPr>
        <p:spPr>
          <a:xfrm>
            <a:off x="6362852" y="3183128"/>
            <a:ext cx="3188335" cy="2938145"/>
          </a:xfrm>
          <a:prstGeom prst="rect">
            <a:avLst/>
          </a:prstGeom>
        </p:spPr>
        <p:txBody>
          <a:bodyPr vert="horz" wrap="square" lIns="0" tIns="12700" rIns="0" bIns="0" rtlCol="0">
            <a:spAutoFit/>
          </a:bodyPr>
          <a:lstStyle/>
          <a:p>
            <a:pPr marL="31115">
              <a:lnSpc>
                <a:spcPct val="100000"/>
              </a:lnSpc>
              <a:spcBef>
                <a:spcPts val="100"/>
              </a:spcBef>
            </a:pPr>
            <a:r>
              <a:rPr sz="2400" b="1" spc="35" dirty="0">
                <a:latin typeface="Arial"/>
                <a:cs typeface="Arial"/>
              </a:rPr>
              <a:t>Features</a:t>
            </a:r>
            <a:r>
              <a:rPr sz="2400" b="1" spc="70" dirty="0">
                <a:latin typeface="Arial"/>
                <a:cs typeface="Arial"/>
              </a:rPr>
              <a:t> </a:t>
            </a:r>
            <a:r>
              <a:rPr sz="2400" b="1" spc="35" dirty="0">
                <a:latin typeface="Arial"/>
                <a:cs typeface="Arial"/>
              </a:rPr>
              <a:t>Description</a:t>
            </a:r>
            <a:endParaRPr sz="2400">
              <a:latin typeface="Arial"/>
              <a:cs typeface="Arial"/>
            </a:endParaRPr>
          </a:p>
          <a:p>
            <a:pPr marL="52705" marR="295275" indent="-40640">
              <a:lnSpc>
                <a:spcPct val="137300"/>
              </a:lnSpc>
              <a:spcBef>
                <a:spcPts val="1365"/>
              </a:spcBef>
            </a:pPr>
            <a:r>
              <a:rPr sz="2400" b="1" spc="35" dirty="0">
                <a:latin typeface="Arial"/>
                <a:cs typeface="Arial"/>
              </a:rPr>
              <a:t>Problem</a:t>
            </a:r>
            <a:r>
              <a:rPr sz="2400" b="1" spc="45" dirty="0">
                <a:latin typeface="Arial"/>
                <a:cs typeface="Arial"/>
              </a:rPr>
              <a:t> </a:t>
            </a:r>
            <a:r>
              <a:rPr sz="2400" b="1" spc="35" dirty="0">
                <a:latin typeface="Arial"/>
                <a:cs typeface="Arial"/>
              </a:rPr>
              <a:t>Statement </a:t>
            </a:r>
            <a:r>
              <a:rPr sz="2400" b="1" spc="-650" dirty="0">
                <a:latin typeface="Arial"/>
                <a:cs typeface="Arial"/>
              </a:rPr>
              <a:t> </a:t>
            </a:r>
            <a:r>
              <a:rPr sz="2400" b="1" spc="30" dirty="0">
                <a:latin typeface="Arial"/>
                <a:cs typeface="Arial"/>
              </a:rPr>
              <a:t>Data</a:t>
            </a:r>
            <a:r>
              <a:rPr sz="2400" b="1" spc="100" dirty="0">
                <a:latin typeface="Arial"/>
                <a:cs typeface="Arial"/>
              </a:rPr>
              <a:t> </a:t>
            </a:r>
            <a:r>
              <a:rPr sz="2400" b="1" spc="35" dirty="0">
                <a:latin typeface="Arial"/>
                <a:cs typeface="Arial"/>
              </a:rPr>
              <a:t>cleaning</a:t>
            </a:r>
            <a:endParaRPr sz="2400">
              <a:latin typeface="Arial"/>
              <a:cs typeface="Arial"/>
            </a:endParaRPr>
          </a:p>
          <a:p>
            <a:pPr marL="52705" marR="1067435">
              <a:lnSpc>
                <a:spcPct val="124700"/>
              </a:lnSpc>
              <a:spcBef>
                <a:spcPts val="5"/>
              </a:spcBef>
            </a:pPr>
            <a:r>
              <a:rPr sz="2400" b="1" spc="30" dirty="0">
                <a:latin typeface="Arial"/>
                <a:cs typeface="Arial"/>
              </a:rPr>
              <a:t>Data</a:t>
            </a:r>
            <a:r>
              <a:rPr sz="2400" b="1" spc="-45" dirty="0">
                <a:latin typeface="Arial"/>
                <a:cs typeface="Arial"/>
              </a:rPr>
              <a:t> </a:t>
            </a:r>
            <a:r>
              <a:rPr sz="2400" b="1" spc="35" dirty="0">
                <a:latin typeface="Arial"/>
                <a:cs typeface="Arial"/>
              </a:rPr>
              <a:t>Analysis </a:t>
            </a:r>
            <a:r>
              <a:rPr sz="2400" b="1" spc="-650" dirty="0">
                <a:latin typeface="Arial"/>
                <a:cs typeface="Arial"/>
              </a:rPr>
              <a:t> </a:t>
            </a:r>
            <a:r>
              <a:rPr sz="2400" b="1" spc="35" dirty="0">
                <a:latin typeface="Arial"/>
                <a:cs typeface="Arial"/>
              </a:rPr>
              <a:t>Conclusion </a:t>
            </a:r>
            <a:r>
              <a:rPr sz="2400" b="1" spc="40" dirty="0">
                <a:latin typeface="Arial"/>
                <a:cs typeface="Arial"/>
              </a:rPr>
              <a:t> </a:t>
            </a:r>
            <a:r>
              <a:rPr sz="2400" b="1" spc="35" dirty="0">
                <a:latin typeface="Arial"/>
                <a:cs typeface="Arial"/>
              </a:rPr>
              <a:t>Suggestions</a:t>
            </a:r>
            <a:endParaRPr sz="2400">
              <a:latin typeface="Arial"/>
              <a:cs typeface="Arial"/>
            </a:endParaRPr>
          </a:p>
        </p:txBody>
      </p:sp>
      <p:pic>
        <p:nvPicPr>
          <p:cNvPr id="5" name="object 5"/>
          <p:cNvPicPr/>
          <p:nvPr/>
        </p:nvPicPr>
        <p:blipFill>
          <a:blip r:embed="rId2" cstate="print"/>
          <a:stretch>
            <a:fillRect/>
          </a:stretch>
        </p:blipFill>
        <p:spPr>
          <a:xfrm>
            <a:off x="11640311" y="116586"/>
            <a:ext cx="422148" cy="42138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0960" rIns="0" bIns="0" rtlCol="0">
            <a:spAutoFit/>
          </a:bodyPr>
          <a:lstStyle/>
          <a:p>
            <a:pPr marL="208279" marR="5080">
              <a:lnSpc>
                <a:spcPts val="3030"/>
              </a:lnSpc>
              <a:spcBef>
                <a:spcPts val="480"/>
              </a:spcBef>
            </a:pPr>
            <a:r>
              <a:rPr spc="35" dirty="0"/>
              <a:t>Prices</a:t>
            </a:r>
            <a:r>
              <a:rPr spc="95" dirty="0"/>
              <a:t> </a:t>
            </a:r>
            <a:r>
              <a:rPr spc="35" dirty="0"/>
              <a:t>preferred</a:t>
            </a:r>
            <a:r>
              <a:rPr spc="100" dirty="0"/>
              <a:t> </a:t>
            </a:r>
            <a:r>
              <a:rPr spc="20" dirty="0"/>
              <a:t>by</a:t>
            </a:r>
            <a:r>
              <a:rPr spc="95" dirty="0"/>
              <a:t> </a:t>
            </a:r>
            <a:r>
              <a:rPr spc="35" dirty="0"/>
              <a:t>guests</a:t>
            </a:r>
            <a:r>
              <a:rPr spc="114" dirty="0"/>
              <a:t> </a:t>
            </a:r>
            <a:r>
              <a:rPr spc="30" dirty="0"/>
              <a:t>based</a:t>
            </a:r>
            <a:r>
              <a:rPr spc="105" dirty="0"/>
              <a:t> </a:t>
            </a:r>
            <a:r>
              <a:rPr spc="20" dirty="0"/>
              <a:t>on</a:t>
            </a:r>
            <a:r>
              <a:rPr spc="90" dirty="0"/>
              <a:t> </a:t>
            </a:r>
            <a:r>
              <a:rPr spc="30" dirty="0"/>
              <a:t>the</a:t>
            </a:r>
            <a:r>
              <a:rPr spc="105" dirty="0"/>
              <a:t> </a:t>
            </a:r>
            <a:r>
              <a:rPr spc="20" dirty="0"/>
              <a:t>10</a:t>
            </a:r>
            <a:r>
              <a:rPr spc="95" dirty="0"/>
              <a:t> </a:t>
            </a:r>
            <a:r>
              <a:rPr spc="35" dirty="0"/>
              <a:t>highest </a:t>
            </a:r>
            <a:r>
              <a:rPr spc="-765" dirty="0"/>
              <a:t> </a:t>
            </a:r>
            <a:r>
              <a:rPr spc="35" dirty="0"/>
              <a:t>reviewed</a:t>
            </a:r>
            <a:r>
              <a:rPr spc="95" dirty="0"/>
              <a:t> </a:t>
            </a:r>
            <a:r>
              <a:rPr spc="40" dirty="0"/>
              <a:t>properties:</a:t>
            </a:r>
          </a:p>
        </p:txBody>
      </p:sp>
      <p:sp>
        <p:nvSpPr>
          <p:cNvPr id="3" name="object 3"/>
          <p:cNvSpPr txBox="1"/>
          <p:nvPr/>
        </p:nvSpPr>
        <p:spPr>
          <a:xfrm>
            <a:off x="1350263" y="6162040"/>
            <a:ext cx="9792970" cy="721360"/>
          </a:xfrm>
          <a:prstGeom prst="rect">
            <a:avLst/>
          </a:prstGeom>
        </p:spPr>
        <p:txBody>
          <a:bodyPr vert="horz" wrap="square" lIns="0" tIns="54610" rIns="0" bIns="0" rtlCol="0">
            <a:spAutoFit/>
          </a:bodyPr>
          <a:lstStyle/>
          <a:p>
            <a:pPr marL="12700" marR="5080">
              <a:lnSpc>
                <a:spcPts val="2590"/>
              </a:lnSpc>
              <a:spcBef>
                <a:spcPts val="430"/>
              </a:spcBef>
            </a:pPr>
            <a:r>
              <a:rPr sz="2400" dirty="0">
                <a:latin typeface="Arial MT"/>
                <a:cs typeface="Arial MT"/>
              </a:rPr>
              <a:t>We</a:t>
            </a:r>
            <a:r>
              <a:rPr sz="2400" spc="90" dirty="0">
                <a:latin typeface="Arial MT"/>
                <a:cs typeface="Arial MT"/>
              </a:rPr>
              <a:t> </a:t>
            </a:r>
            <a:r>
              <a:rPr sz="2400" spc="25" dirty="0">
                <a:latin typeface="Arial MT"/>
                <a:cs typeface="Arial MT"/>
              </a:rPr>
              <a:t>can</a:t>
            </a:r>
            <a:r>
              <a:rPr sz="2400" spc="110" dirty="0">
                <a:latin typeface="Arial MT"/>
                <a:cs typeface="Arial MT"/>
              </a:rPr>
              <a:t> </a:t>
            </a:r>
            <a:r>
              <a:rPr sz="2400" spc="25" dirty="0">
                <a:latin typeface="Arial MT"/>
                <a:cs typeface="Arial MT"/>
              </a:rPr>
              <a:t>see</a:t>
            </a:r>
            <a:r>
              <a:rPr sz="2400" spc="95" dirty="0">
                <a:latin typeface="Arial MT"/>
                <a:cs typeface="Arial MT"/>
              </a:rPr>
              <a:t> </a:t>
            </a:r>
            <a:r>
              <a:rPr sz="2400" spc="30" dirty="0">
                <a:latin typeface="Arial MT"/>
                <a:cs typeface="Arial MT"/>
              </a:rPr>
              <a:t>that</a:t>
            </a:r>
            <a:r>
              <a:rPr sz="2400" spc="100" dirty="0">
                <a:latin typeface="Arial MT"/>
                <a:cs typeface="Arial MT"/>
              </a:rPr>
              <a:t> </a:t>
            </a:r>
            <a:r>
              <a:rPr sz="2400" spc="35" dirty="0">
                <a:latin typeface="Arial MT"/>
                <a:cs typeface="Arial MT"/>
              </a:rPr>
              <a:t>visitors</a:t>
            </a:r>
            <a:r>
              <a:rPr sz="2400" spc="114" dirty="0">
                <a:latin typeface="Arial MT"/>
                <a:cs typeface="Arial MT"/>
              </a:rPr>
              <a:t> </a:t>
            </a:r>
            <a:r>
              <a:rPr sz="2400" spc="30" dirty="0">
                <a:latin typeface="Arial MT"/>
                <a:cs typeface="Arial MT"/>
              </a:rPr>
              <a:t>have</a:t>
            </a:r>
            <a:r>
              <a:rPr sz="2400" spc="110" dirty="0">
                <a:latin typeface="Arial MT"/>
                <a:cs typeface="Arial MT"/>
              </a:rPr>
              <a:t> </a:t>
            </a:r>
            <a:r>
              <a:rPr sz="2400" spc="35" dirty="0">
                <a:latin typeface="Arial MT"/>
                <a:cs typeface="Arial MT"/>
              </a:rPr>
              <a:t>booked</a:t>
            </a:r>
            <a:r>
              <a:rPr sz="2400" spc="120" dirty="0">
                <a:latin typeface="Arial MT"/>
                <a:cs typeface="Arial MT"/>
              </a:rPr>
              <a:t> </a:t>
            </a:r>
            <a:r>
              <a:rPr sz="2400" spc="30" dirty="0">
                <a:latin typeface="Arial MT"/>
                <a:cs typeface="Arial MT"/>
              </a:rPr>
              <a:t>more</a:t>
            </a:r>
            <a:r>
              <a:rPr sz="2400" spc="110" dirty="0">
                <a:latin typeface="Arial MT"/>
                <a:cs typeface="Arial MT"/>
              </a:rPr>
              <a:t> </a:t>
            </a:r>
            <a:r>
              <a:rPr sz="2400" spc="30" dirty="0">
                <a:latin typeface="Arial MT"/>
                <a:cs typeface="Arial MT"/>
              </a:rPr>
              <a:t>rooms</a:t>
            </a:r>
            <a:r>
              <a:rPr sz="2400" spc="110" dirty="0">
                <a:latin typeface="Arial MT"/>
                <a:cs typeface="Arial MT"/>
              </a:rPr>
              <a:t> </a:t>
            </a:r>
            <a:r>
              <a:rPr sz="2400" spc="25" dirty="0">
                <a:latin typeface="Arial MT"/>
                <a:cs typeface="Arial MT"/>
              </a:rPr>
              <a:t>for</a:t>
            </a:r>
            <a:r>
              <a:rPr sz="2400" spc="95" dirty="0">
                <a:latin typeface="Arial MT"/>
                <a:cs typeface="Arial MT"/>
              </a:rPr>
              <a:t> </a:t>
            </a:r>
            <a:r>
              <a:rPr sz="2400" spc="30" dirty="0">
                <a:latin typeface="Arial MT"/>
                <a:cs typeface="Arial MT"/>
              </a:rPr>
              <a:t>price</a:t>
            </a:r>
            <a:r>
              <a:rPr sz="2400" spc="120" dirty="0">
                <a:latin typeface="Arial MT"/>
                <a:cs typeface="Arial MT"/>
              </a:rPr>
              <a:t> </a:t>
            </a:r>
            <a:r>
              <a:rPr sz="2400" spc="30" dirty="0">
                <a:latin typeface="Arial MT"/>
                <a:cs typeface="Arial MT"/>
              </a:rPr>
              <a:t>range</a:t>
            </a:r>
            <a:r>
              <a:rPr sz="2400" spc="114" dirty="0">
                <a:latin typeface="Arial MT"/>
                <a:cs typeface="Arial MT"/>
              </a:rPr>
              <a:t> </a:t>
            </a:r>
            <a:r>
              <a:rPr lang="en-US" sz="2400" spc="114" dirty="0">
                <a:latin typeface="Arial MT"/>
                <a:cs typeface="Arial MT"/>
              </a:rPr>
              <a:t>in between </a:t>
            </a:r>
            <a:r>
              <a:rPr sz="2400" spc="70" dirty="0">
                <a:latin typeface="Arial MT"/>
                <a:cs typeface="Arial MT"/>
              </a:rPr>
              <a:t>50- </a:t>
            </a:r>
            <a:r>
              <a:rPr sz="2400" spc="-650" dirty="0">
                <a:latin typeface="Arial MT"/>
                <a:cs typeface="Arial MT"/>
              </a:rPr>
              <a:t> </a:t>
            </a:r>
            <a:r>
              <a:rPr sz="2400" spc="25" dirty="0">
                <a:latin typeface="Arial MT"/>
                <a:cs typeface="Arial MT"/>
              </a:rPr>
              <a:t>150</a:t>
            </a:r>
            <a:r>
              <a:rPr sz="2400" spc="105" dirty="0">
                <a:latin typeface="Arial MT"/>
                <a:cs typeface="Arial MT"/>
              </a:rPr>
              <a:t> </a:t>
            </a:r>
            <a:r>
              <a:rPr sz="2400" dirty="0">
                <a:latin typeface="Arial MT"/>
                <a:cs typeface="Arial MT"/>
              </a:rPr>
              <a:t>.</a:t>
            </a:r>
          </a:p>
        </p:txBody>
      </p:sp>
      <p:pic>
        <p:nvPicPr>
          <p:cNvPr id="4" name="object 4"/>
          <p:cNvPicPr/>
          <p:nvPr/>
        </p:nvPicPr>
        <p:blipFill>
          <a:blip r:embed="rId2" cstate="print"/>
          <a:stretch>
            <a:fillRect/>
          </a:stretch>
        </p:blipFill>
        <p:spPr>
          <a:xfrm>
            <a:off x="2639567" y="1268730"/>
            <a:ext cx="6203441" cy="4764024"/>
          </a:xfrm>
          <a:prstGeom prst="rect">
            <a:avLst/>
          </a:prstGeom>
        </p:spPr>
      </p:pic>
      <p:pic>
        <p:nvPicPr>
          <p:cNvPr id="5" name="object 5"/>
          <p:cNvPicPr/>
          <p:nvPr/>
        </p:nvPicPr>
        <p:blipFill>
          <a:blip r:embed="rId3" cstate="print"/>
          <a:stretch>
            <a:fillRect/>
          </a:stretch>
        </p:blipFill>
        <p:spPr>
          <a:xfrm>
            <a:off x="11640311" y="116586"/>
            <a:ext cx="464057" cy="46405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2633" y="269493"/>
            <a:ext cx="5961380" cy="452755"/>
          </a:xfrm>
          <a:prstGeom prst="rect">
            <a:avLst/>
          </a:prstGeom>
        </p:spPr>
        <p:txBody>
          <a:bodyPr vert="horz" wrap="square" lIns="0" tIns="12700" rIns="0" bIns="0" rtlCol="0">
            <a:spAutoFit/>
          </a:bodyPr>
          <a:lstStyle/>
          <a:p>
            <a:pPr marL="12700">
              <a:lnSpc>
                <a:spcPct val="100000"/>
              </a:lnSpc>
              <a:spcBef>
                <a:spcPts val="100"/>
              </a:spcBef>
            </a:pPr>
            <a:r>
              <a:rPr spc="30" dirty="0"/>
              <a:t>Most</a:t>
            </a:r>
            <a:r>
              <a:rPr spc="105" dirty="0"/>
              <a:t> </a:t>
            </a:r>
            <a:r>
              <a:rPr spc="40" dirty="0"/>
              <a:t>Expensive</a:t>
            </a:r>
            <a:r>
              <a:rPr spc="110" dirty="0"/>
              <a:t> </a:t>
            </a:r>
            <a:r>
              <a:rPr spc="40" dirty="0"/>
              <a:t>Neighbourhoods:</a:t>
            </a:r>
          </a:p>
        </p:txBody>
      </p:sp>
      <p:sp>
        <p:nvSpPr>
          <p:cNvPr id="3" name="object 3"/>
          <p:cNvSpPr txBox="1"/>
          <p:nvPr/>
        </p:nvSpPr>
        <p:spPr>
          <a:xfrm>
            <a:off x="1262633" y="5790133"/>
            <a:ext cx="9461500" cy="330200"/>
          </a:xfrm>
          <a:prstGeom prst="rect">
            <a:avLst/>
          </a:prstGeom>
        </p:spPr>
        <p:txBody>
          <a:bodyPr vert="horz" wrap="square" lIns="0" tIns="12065" rIns="0" bIns="0" rtlCol="0">
            <a:spAutoFit/>
          </a:bodyPr>
          <a:lstStyle/>
          <a:p>
            <a:pPr marL="12700">
              <a:lnSpc>
                <a:spcPct val="100000"/>
              </a:lnSpc>
              <a:spcBef>
                <a:spcPts val="95"/>
              </a:spcBef>
            </a:pPr>
            <a:r>
              <a:rPr sz="2000" dirty="0">
                <a:latin typeface="Arial MT"/>
                <a:cs typeface="Arial MT"/>
              </a:rPr>
              <a:t>We</a:t>
            </a:r>
            <a:r>
              <a:rPr sz="2000" spc="105" dirty="0">
                <a:latin typeface="Arial MT"/>
                <a:cs typeface="Arial MT"/>
              </a:rPr>
              <a:t> </a:t>
            </a:r>
            <a:r>
              <a:rPr sz="2000" spc="35" dirty="0">
                <a:latin typeface="Arial MT"/>
                <a:cs typeface="Arial MT"/>
              </a:rPr>
              <a:t>plotted</a:t>
            </a:r>
            <a:r>
              <a:rPr sz="2000" spc="105" dirty="0">
                <a:latin typeface="Arial MT"/>
                <a:cs typeface="Arial MT"/>
              </a:rPr>
              <a:t> </a:t>
            </a:r>
            <a:r>
              <a:rPr sz="2000" spc="25" dirty="0">
                <a:latin typeface="Arial MT"/>
                <a:cs typeface="Arial MT"/>
              </a:rPr>
              <a:t>the</a:t>
            </a:r>
            <a:r>
              <a:rPr sz="2000" spc="100" dirty="0">
                <a:latin typeface="Arial MT"/>
                <a:cs typeface="Arial MT"/>
              </a:rPr>
              <a:t> </a:t>
            </a:r>
            <a:r>
              <a:rPr sz="2000" spc="35" dirty="0">
                <a:latin typeface="Arial MT"/>
                <a:cs typeface="Arial MT"/>
              </a:rPr>
              <a:t>chart</a:t>
            </a:r>
            <a:r>
              <a:rPr sz="2000" spc="85" dirty="0">
                <a:latin typeface="Arial MT"/>
                <a:cs typeface="Arial MT"/>
              </a:rPr>
              <a:t> </a:t>
            </a:r>
            <a:r>
              <a:rPr sz="2000" spc="20" dirty="0">
                <a:latin typeface="Arial MT"/>
                <a:cs typeface="Arial MT"/>
              </a:rPr>
              <a:t>of</a:t>
            </a:r>
            <a:r>
              <a:rPr sz="2000" spc="90" dirty="0">
                <a:latin typeface="Arial MT"/>
                <a:cs typeface="Arial MT"/>
              </a:rPr>
              <a:t> </a:t>
            </a:r>
            <a:r>
              <a:rPr sz="2000" spc="25" dirty="0">
                <a:latin typeface="Arial MT"/>
                <a:cs typeface="Arial MT"/>
              </a:rPr>
              <a:t>top</a:t>
            </a:r>
            <a:r>
              <a:rPr sz="2000" spc="90" dirty="0">
                <a:latin typeface="Arial MT"/>
                <a:cs typeface="Arial MT"/>
              </a:rPr>
              <a:t> </a:t>
            </a:r>
            <a:r>
              <a:rPr sz="2000" spc="20" dirty="0">
                <a:latin typeface="Arial MT"/>
                <a:cs typeface="Arial MT"/>
              </a:rPr>
              <a:t>20</a:t>
            </a:r>
            <a:r>
              <a:rPr sz="2000" spc="105" dirty="0">
                <a:latin typeface="Arial MT"/>
                <a:cs typeface="Arial MT"/>
              </a:rPr>
              <a:t> </a:t>
            </a:r>
            <a:r>
              <a:rPr sz="2000" spc="40" dirty="0">
                <a:latin typeface="Arial MT"/>
                <a:cs typeface="Arial MT"/>
              </a:rPr>
              <a:t>neighbourhoods</a:t>
            </a:r>
            <a:r>
              <a:rPr sz="2000" spc="125" dirty="0">
                <a:latin typeface="Arial MT"/>
                <a:cs typeface="Arial MT"/>
              </a:rPr>
              <a:t> </a:t>
            </a:r>
            <a:r>
              <a:rPr sz="2000" spc="30" dirty="0">
                <a:latin typeface="Arial MT"/>
                <a:cs typeface="Arial MT"/>
              </a:rPr>
              <a:t>with</a:t>
            </a:r>
            <a:r>
              <a:rPr sz="2000" spc="110" dirty="0">
                <a:latin typeface="Arial MT"/>
                <a:cs typeface="Arial MT"/>
              </a:rPr>
              <a:t> </a:t>
            </a:r>
            <a:r>
              <a:rPr sz="2000" spc="35" dirty="0">
                <a:latin typeface="Arial MT"/>
                <a:cs typeface="Arial MT"/>
              </a:rPr>
              <a:t>respect</a:t>
            </a:r>
            <a:r>
              <a:rPr sz="2000" spc="100" dirty="0">
                <a:latin typeface="Arial MT"/>
                <a:cs typeface="Arial MT"/>
              </a:rPr>
              <a:t> </a:t>
            </a:r>
            <a:r>
              <a:rPr sz="2000" spc="20" dirty="0">
                <a:latin typeface="Arial MT"/>
                <a:cs typeface="Arial MT"/>
              </a:rPr>
              <a:t>to</a:t>
            </a:r>
            <a:r>
              <a:rPr sz="2000" spc="90" dirty="0">
                <a:latin typeface="Arial MT"/>
                <a:cs typeface="Arial MT"/>
              </a:rPr>
              <a:t> </a:t>
            </a:r>
            <a:r>
              <a:rPr sz="2000" spc="25" dirty="0">
                <a:latin typeface="Arial MT"/>
                <a:cs typeface="Arial MT"/>
              </a:rPr>
              <a:t>the</a:t>
            </a:r>
            <a:r>
              <a:rPr sz="2000" spc="90" dirty="0">
                <a:latin typeface="Arial MT"/>
                <a:cs typeface="Arial MT"/>
              </a:rPr>
              <a:t> </a:t>
            </a:r>
            <a:r>
              <a:rPr sz="2000" spc="35" dirty="0">
                <a:latin typeface="Arial MT"/>
                <a:cs typeface="Arial MT"/>
              </a:rPr>
              <a:t>average</a:t>
            </a:r>
            <a:r>
              <a:rPr sz="2000" spc="114" dirty="0">
                <a:latin typeface="Arial MT"/>
                <a:cs typeface="Arial MT"/>
              </a:rPr>
              <a:t> </a:t>
            </a:r>
            <a:r>
              <a:rPr sz="2000" spc="35" dirty="0">
                <a:latin typeface="Arial MT"/>
                <a:cs typeface="Arial MT"/>
              </a:rPr>
              <a:t>price</a:t>
            </a:r>
            <a:endParaRPr sz="2000" dirty="0">
              <a:latin typeface="Arial MT"/>
              <a:cs typeface="Arial MT"/>
            </a:endParaRPr>
          </a:p>
        </p:txBody>
      </p:sp>
      <p:sp>
        <p:nvSpPr>
          <p:cNvPr id="4" name="object 4"/>
          <p:cNvSpPr txBox="1"/>
          <p:nvPr/>
        </p:nvSpPr>
        <p:spPr>
          <a:xfrm>
            <a:off x="1262633" y="6229161"/>
            <a:ext cx="9530080" cy="604520"/>
          </a:xfrm>
          <a:prstGeom prst="rect">
            <a:avLst/>
          </a:prstGeom>
        </p:spPr>
        <p:txBody>
          <a:bodyPr vert="horz" wrap="square" lIns="0" tIns="46990" rIns="0" bIns="0" rtlCol="0">
            <a:spAutoFit/>
          </a:bodyPr>
          <a:lstStyle/>
          <a:p>
            <a:pPr marL="12700" marR="5080">
              <a:lnSpc>
                <a:spcPts val="2160"/>
              </a:lnSpc>
              <a:spcBef>
                <a:spcPts val="370"/>
              </a:spcBef>
            </a:pPr>
            <a:r>
              <a:rPr sz="2000" spc="30" dirty="0">
                <a:latin typeface="Arial MT"/>
                <a:cs typeface="Arial MT"/>
              </a:rPr>
              <a:t>Most</a:t>
            </a:r>
            <a:r>
              <a:rPr sz="2000" spc="85" dirty="0">
                <a:latin typeface="Arial MT"/>
                <a:cs typeface="Arial MT"/>
              </a:rPr>
              <a:t> </a:t>
            </a:r>
            <a:r>
              <a:rPr sz="2000" spc="40" dirty="0">
                <a:latin typeface="Arial MT"/>
                <a:cs typeface="Arial MT"/>
              </a:rPr>
              <a:t>expensive</a:t>
            </a:r>
            <a:r>
              <a:rPr sz="2000" spc="120" dirty="0">
                <a:latin typeface="Arial MT"/>
                <a:cs typeface="Arial MT"/>
              </a:rPr>
              <a:t> </a:t>
            </a:r>
            <a:r>
              <a:rPr sz="2000" spc="40" dirty="0">
                <a:latin typeface="Arial MT"/>
                <a:cs typeface="Arial MT"/>
              </a:rPr>
              <a:t>neighbourhood</a:t>
            </a:r>
            <a:r>
              <a:rPr sz="2000" spc="120" dirty="0">
                <a:latin typeface="Arial MT"/>
                <a:cs typeface="Arial MT"/>
              </a:rPr>
              <a:t> </a:t>
            </a:r>
            <a:r>
              <a:rPr sz="2000" spc="20" dirty="0">
                <a:latin typeface="Arial MT"/>
                <a:cs typeface="Arial MT"/>
              </a:rPr>
              <a:t>is</a:t>
            </a:r>
            <a:r>
              <a:rPr sz="2000" spc="95" dirty="0">
                <a:latin typeface="Arial MT"/>
                <a:cs typeface="Arial MT"/>
              </a:rPr>
              <a:t> </a:t>
            </a:r>
            <a:r>
              <a:rPr sz="2000" spc="30" dirty="0">
                <a:latin typeface="Arial MT"/>
                <a:cs typeface="Arial MT"/>
              </a:rPr>
              <a:t>Fort</a:t>
            </a:r>
            <a:r>
              <a:rPr sz="2000" spc="100" dirty="0">
                <a:latin typeface="Arial MT"/>
                <a:cs typeface="Arial MT"/>
              </a:rPr>
              <a:t> </a:t>
            </a:r>
            <a:r>
              <a:rPr sz="2000" spc="30" dirty="0">
                <a:latin typeface="Arial MT"/>
                <a:cs typeface="Arial MT"/>
              </a:rPr>
              <a:t>Wadsworth</a:t>
            </a:r>
            <a:r>
              <a:rPr sz="2000" spc="114" dirty="0">
                <a:latin typeface="Arial MT"/>
                <a:cs typeface="Arial MT"/>
              </a:rPr>
              <a:t> </a:t>
            </a:r>
            <a:r>
              <a:rPr sz="2000" spc="30" dirty="0">
                <a:latin typeface="Arial MT"/>
                <a:cs typeface="Arial MT"/>
              </a:rPr>
              <a:t>with</a:t>
            </a:r>
            <a:r>
              <a:rPr sz="2000" spc="105" dirty="0">
                <a:latin typeface="Arial MT"/>
                <a:cs typeface="Arial MT"/>
              </a:rPr>
              <a:t> </a:t>
            </a:r>
            <a:r>
              <a:rPr sz="2000" spc="35" dirty="0">
                <a:latin typeface="Arial MT"/>
                <a:cs typeface="Arial MT"/>
              </a:rPr>
              <a:t>average</a:t>
            </a:r>
            <a:r>
              <a:rPr sz="2000" spc="114" dirty="0">
                <a:latin typeface="Arial MT"/>
                <a:cs typeface="Arial MT"/>
              </a:rPr>
              <a:t> </a:t>
            </a:r>
            <a:r>
              <a:rPr sz="2000" spc="35" dirty="0">
                <a:latin typeface="Arial MT"/>
                <a:cs typeface="Arial MT"/>
              </a:rPr>
              <a:t>price</a:t>
            </a:r>
            <a:r>
              <a:rPr sz="2000" spc="105" dirty="0">
                <a:latin typeface="Arial MT"/>
                <a:cs typeface="Arial MT"/>
              </a:rPr>
              <a:t> </a:t>
            </a:r>
            <a:r>
              <a:rPr sz="2000" spc="20" dirty="0">
                <a:latin typeface="Arial MT"/>
                <a:cs typeface="Arial MT"/>
              </a:rPr>
              <a:t>of</a:t>
            </a:r>
            <a:r>
              <a:rPr sz="2000" spc="85" dirty="0">
                <a:latin typeface="Arial MT"/>
                <a:cs typeface="Arial MT"/>
              </a:rPr>
              <a:t> </a:t>
            </a:r>
            <a:r>
              <a:rPr sz="2000" spc="25" dirty="0">
                <a:latin typeface="Arial MT"/>
                <a:cs typeface="Arial MT"/>
              </a:rPr>
              <a:t>800</a:t>
            </a:r>
            <a:r>
              <a:rPr sz="2000" spc="105" dirty="0">
                <a:latin typeface="Arial MT"/>
                <a:cs typeface="Arial MT"/>
              </a:rPr>
              <a:t> </a:t>
            </a:r>
            <a:r>
              <a:rPr sz="2000" spc="25" dirty="0">
                <a:latin typeface="Arial MT"/>
                <a:cs typeface="Arial MT"/>
              </a:rPr>
              <a:t>and </a:t>
            </a:r>
            <a:r>
              <a:rPr sz="2000" spc="-540" dirty="0">
                <a:latin typeface="Arial MT"/>
                <a:cs typeface="Arial MT"/>
              </a:rPr>
              <a:t> </a:t>
            </a:r>
            <a:r>
              <a:rPr sz="2000" spc="35" dirty="0">
                <a:latin typeface="Arial MT"/>
                <a:cs typeface="Arial MT"/>
              </a:rPr>
              <a:t>follow</a:t>
            </a:r>
            <a:r>
              <a:rPr sz="2000" spc="110" dirty="0">
                <a:latin typeface="Arial MT"/>
                <a:cs typeface="Arial MT"/>
              </a:rPr>
              <a:t> </a:t>
            </a:r>
            <a:r>
              <a:rPr sz="2000" spc="25" dirty="0">
                <a:latin typeface="Arial MT"/>
                <a:cs typeface="Arial MT"/>
              </a:rPr>
              <a:t>on.</a:t>
            </a:r>
            <a:endParaRPr sz="2000" dirty="0">
              <a:latin typeface="Arial MT"/>
              <a:cs typeface="Arial MT"/>
            </a:endParaRPr>
          </a:p>
        </p:txBody>
      </p:sp>
      <p:pic>
        <p:nvPicPr>
          <p:cNvPr id="5" name="object 5"/>
          <p:cNvPicPr/>
          <p:nvPr/>
        </p:nvPicPr>
        <p:blipFill>
          <a:blip r:embed="rId2" cstate="print"/>
          <a:stretch>
            <a:fillRect/>
          </a:stretch>
        </p:blipFill>
        <p:spPr>
          <a:xfrm>
            <a:off x="1208532" y="1295400"/>
            <a:ext cx="9307068" cy="4292347"/>
          </a:xfrm>
          <a:prstGeom prst="rect">
            <a:avLst/>
          </a:prstGeom>
        </p:spPr>
      </p:pic>
      <p:pic>
        <p:nvPicPr>
          <p:cNvPr id="6" name="object 6"/>
          <p:cNvPicPr/>
          <p:nvPr/>
        </p:nvPicPr>
        <p:blipFill>
          <a:blip r:embed="rId3" cstate="print"/>
          <a:stretch>
            <a:fillRect/>
          </a:stretch>
        </p:blipFill>
        <p:spPr>
          <a:xfrm>
            <a:off x="11640311" y="73152"/>
            <a:ext cx="432053" cy="43205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708" y="382778"/>
            <a:ext cx="7508240" cy="720725"/>
          </a:xfrm>
          <a:prstGeom prst="rect">
            <a:avLst/>
          </a:prstGeom>
        </p:spPr>
        <p:txBody>
          <a:bodyPr vert="horz" wrap="square" lIns="0" tIns="53975" rIns="0" bIns="0" rtlCol="0">
            <a:spAutoFit/>
          </a:bodyPr>
          <a:lstStyle/>
          <a:p>
            <a:pPr marL="12700" marR="5080">
              <a:lnSpc>
                <a:spcPts val="2590"/>
              </a:lnSpc>
              <a:spcBef>
                <a:spcPts val="425"/>
              </a:spcBef>
            </a:pPr>
            <a:r>
              <a:rPr sz="2400" spc="35" dirty="0"/>
              <a:t>Plotting</a:t>
            </a:r>
            <a:r>
              <a:rPr sz="2400" spc="90" dirty="0"/>
              <a:t> </a:t>
            </a:r>
            <a:r>
              <a:rPr sz="2400" spc="25" dirty="0"/>
              <a:t>the</a:t>
            </a:r>
            <a:r>
              <a:rPr sz="2400" spc="105" dirty="0"/>
              <a:t> </a:t>
            </a:r>
            <a:r>
              <a:rPr sz="2400" spc="30" dirty="0"/>
              <a:t>graph</a:t>
            </a:r>
            <a:r>
              <a:rPr sz="2400" spc="95" dirty="0"/>
              <a:t> </a:t>
            </a:r>
            <a:r>
              <a:rPr sz="2400" spc="20" dirty="0"/>
              <a:t>of</a:t>
            </a:r>
            <a:r>
              <a:rPr sz="2400" spc="90" dirty="0"/>
              <a:t> </a:t>
            </a:r>
            <a:r>
              <a:rPr sz="2400" spc="30" dirty="0"/>
              <a:t>hosts</a:t>
            </a:r>
            <a:r>
              <a:rPr sz="2400" spc="110" dirty="0"/>
              <a:t> </a:t>
            </a:r>
            <a:r>
              <a:rPr sz="2400" spc="35" dirty="0"/>
              <a:t>availability</a:t>
            </a:r>
            <a:r>
              <a:rPr sz="2400" spc="120" dirty="0"/>
              <a:t> </a:t>
            </a:r>
            <a:r>
              <a:rPr sz="2400" spc="20" dirty="0"/>
              <a:t>in</a:t>
            </a:r>
            <a:r>
              <a:rPr sz="2400" spc="80" dirty="0"/>
              <a:t> </a:t>
            </a:r>
            <a:r>
              <a:rPr sz="2400" spc="35" dirty="0"/>
              <a:t>different </a:t>
            </a:r>
            <a:r>
              <a:rPr sz="2400" spc="-650" dirty="0"/>
              <a:t> </a:t>
            </a:r>
            <a:r>
              <a:rPr sz="2400" spc="35" dirty="0"/>
              <a:t>neighbourhoods</a:t>
            </a:r>
            <a:endParaRPr sz="2400"/>
          </a:p>
        </p:txBody>
      </p:sp>
      <p:sp>
        <p:nvSpPr>
          <p:cNvPr id="3" name="object 3"/>
          <p:cNvSpPr txBox="1"/>
          <p:nvPr/>
        </p:nvSpPr>
        <p:spPr>
          <a:xfrm>
            <a:off x="1092708" y="5737859"/>
            <a:ext cx="9594850" cy="878840"/>
          </a:xfrm>
          <a:prstGeom prst="rect">
            <a:avLst/>
          </a:prstGeom>
        </p:spPr>
        <p:txBody>
          <a:bodyPr vert="horz" wrap="square" lIns="0" tIns="46990" rIns="0" bIns="0" rtlCol="0">
            <a:spAutoFit/>
          </a:bodyPr>
          <a:lstStyle/>
          <a:p>
            <a:pPr marL="12700" marR="5080">
              <a:lnSpc>
                <a:spcPts val="2160"/>
              </a:lnSpc>
              <a:spcBef>
                <a:spcPts val="370"/>
              </a:spcBef>
            </a:pPr>
            <a:r>
              <a:rPr sz="2000" dirty="0">
                <a:latin typeface="Arial MT"/>
                <a:cs typeface="Arial MT"/>
              </a:rPr>
              <a:t>We</a:t>
            </a:r>
            <a:r>
              <a:rPr sz="2000" spc="95" dirty="0">
                <a:latin typeface="Arial MT"/>
                <a:cs typeface="Arial MT"/>
              </a:rPr>
              <a:t> </a:t>
            </a:r>
            <a:r>
              <a:rPr sz="2000" spc="25" dirty="0">
                <a:latin typeface="Arial MT"/>
                <a:cs typeface="Arial MT"/>
              </a:rPr>
              <a:t>can</a:t>
            </a:r>
            <a:r>
              <a:rPr sz="2000" spc="95" dirty="0">
                <a:latin typeface="Arial MT"/>
                <a:cs typeface="Arial MT"/>
              </a:rPr>
              <a:t> </a:t>
            </a:r>
            <a:r>
              <a:rPr sz="2000" spc="25" dirty="0">
                <a:latin typeface="Arial MT"/>
                <a:cs typeface="Arial MT"/>
              </a:rPr>
              <a:t>see</a:t>
            </a:r>
            <a:r>
              <a:rPr sz="2000" spc="95" dirty="0">
                <a:latin typeface="Arial MT"/>
                <a:cs typeface="Arial MT"/>
              </a:rPr>
              <a:t> </a:t>
            </a:r>
            <a:r>
              <a:rPr sz="2000" spc="30" dirty="0">
                <a:latin typeface="Arial MT"/>
                <a:cs typeface="Arial MT"/>
              </a:rPr>
              <a:t>that</a:t>
            </a:r>
            <a:r>
              <a:rPr sz="2000" spc="85" dirty="0">
                <a:latin typeface="Arial MT"/>
                <a:cs typeface="Arial MT"/>
              </a:rPr>
              <a:t> </a:t>
            </a:r>
            <a:r>
              <a:rPr sz="2000" spc="40" dirty="0">
                <a:latin typeface="Arial MT"/>
                <a:cs typeface="Arial MT"/>
              </a:rPr>
              <a:t>neighbourhoods</a:t>
            </a:r>
            <a:r>
              <a:rPr sz="2000" spc="120" dirty="0">
                <a:latin typeface="Arial MT"/>
                <a:cs typeface="Arial MT"/>
              </a:rPr>
              <a:t> </a:t>
            </a:r>
            <a:r>
              <a:rPr sz="2000" spc="25" dirty="0">
                <a:latin typeface="Arial MT"/>
                <a:cs typeface="Arial MT"/>
              </a:rPr>
              <a:t>are</a:t>
            </a:r>
            <a:r>
              <a:rPr sz="2000" spc="95" dirty="0">
                <a:latin typeface="Arial MT"/>
                <a:cs typeface="Arial MT"/>
              </a:rPr>
              <a:t> </a:t>
            </a:r>
            <a:r>
              <a:rPr sz="2000" spc="30" dirty="0">
                <a:latin typeface="Arial MT"/>
                <a:cs typeface="Arial MT"/>
              </a:rPr>
              <a:t>less</a:t>
            </a:r>
            <a:r>
              <a:rPr sz="2000" spc="100" dirty="0">
                <a:latin typeface="Arial MT"/>
                <a:cs typeface="Arial MT"/>
              </a:rPr>
              <a:t> </a:t>
            </a:r>
            <a:r>
              <a:rPr sz="2000" spc="20" dirty="0">
                <a:latin typeface="Arial MT"/>
                <a:cs typeface="Arial MT"/>
              </a:rPr>
              <a:t>in</a:t>
            </a:r>
            <a:r>
              <a:rPr sz="2000" spc="100" dirty="0">
                <a:latin typeface="Arial MT"/>
                <a:cs typeface="Arial MT"/>
              </a:rPr>
              <a:t> </a:t>
            </a:r>
            <a:r>
              <a:rPr sz="2000" spc="35" dirty="0">
                <a:latin typeface="Arial MT"/>
                <a:cs typeface="Arial MT"/>
              </a:rPr>
              <a:t>Brooklyn</a:t>
            </a:r>
            <a:r>
              <a:rPr sz="2000" spc="114" dirty="0">
                <a:latin typeface="Arial MT"/>
                <a:cs typeface="Arial MT"/>
              </a:rPr>
              <a:t> </a:t>
            </a:r>
            <a:r>
              <a:rPr sz="2000" spc="25" dirty="0">
                <a:latin typeface="Arial MT"/>
                <a:cs typeface="Arial MT"/>
              </a:rPr>
              <a:t>but</a:t>
            </a:r>
            <a:r>
              <a:rPr sz="2000" spc="90" dirty="0">
                <a:latin typeface="Arial MT"/>
                <a:cs typeface="Arial MT"/>
              </a:rPr>
              <a:t> </a:t>
            </a:r>
            <a:r>
              <a:rPr sz="2000" spc="35" dirty="0">
                <a:latin typeface="Arial MT"/>
                <a:cs typeface="Arial MT"/>
              </a:rPr>
              <a:t>number</a:t>
            </a:r>
            <a:r>
              <a:rPr sz="2000" spc="110" dirty="0">
                <a:latin typeface="Arial MT"/>
                <a:cs typeface="Arial MT"/>
              </a:rPr>
              <a:t> </a:t>
            </a:r>
            <a:r>
              <a:rPr sz="2000" spc="20" dirty="0">
                <a:latin typeface="Arial MT"/>
                <a:cs typeface="Arial MT"/>
              </a:rPr>
              <a:t>of</a:t>
            </a:r>
            <a:r>
              <a:rPr sz="2000" spc="85" dirty="0">
                <a:latin typeface="Arial MT"/>
                <a:cs typeface="Arial MT"/>
              </a:rPr>
              <a:t> </a:t>
            </a:r>
            <a:r>
              <a:rPr sz="2000" spc="35" dirty="0">
                <a:latin typeface="Arial MT"/>
                <a:cs typeface="Arial MT"/>
              </a:rPr>
              <a:t>hosts</a:t>
            </a:r>
            <a:r>
              <a:rPr sz="2000" spc="95" dirty="0">
                <a:latin typeface="Arial MT"/>
                <a:cs typeface="Arial MT"/>
              </a:rPr>
              <a:t> </a:t>
            </a:r>
            <a:r>
              <a:rPr sz="2000" spc="25" dirty="0">
                <a:latin typeface="Arial MT"/>
                <a:cs typeface="Arial MT"/>
              </a:rPr>
              <a:t>are </a:t>
            </a:r>
            <a:r>
              <a:rPr sz="2000" spc="30" dirty="0">
                <a:latin typeface="Arial MT"/>
                <a:cs typeface="Arial MT"/>
              </a:rPr>
              <a:t> </a:t>
            </a:r>
            <a:r>
              <a:rPr sz="2000" spc="35" dirty="0">
                <a:latin typeface="Arial MT"/>
                <a:cs typeface="Arial MT"/>
              </a:rPr>
              <a:t>maximum</a:t>
            </a:r>
            <a:r>
              <a:rPr sz="2000" spc="110" dirty="0">
                <a:latin typeface="Arial MT"/>
                <a:cs typeface="Arial MT"/>
              </a:rPr>
              <a:t> </a:t>
            </a:r>
            <a:r>
              <a:rPr sz="2000" spc="20" dirty="0">
                <a:latin typeface="Arial MT"/>
                <a:cs typeface="Arial MT"/>
              </a:rPr>
              <a:t>in</a:t>
            </a:r>
            <a:r>
              <a:rPr sz="2000" spc="100" dirty="0">
                <a:latin typeface="Arial MT"/>
                <a:cs typeface="Arial MT"/>
              </a:rPr>
              <a:t> </a:t>
            </a:r>
            <a:r>
              <a:rPr sz="2000" spc="35" dirty="0">
                <a:latin typeface="Arial MT"/>
                <a:cs typeface="Arial MT"/>
              </a:rPr>
              <a:t>Brooklyn.</a:t>
            </a:r>
            <a:r>
              <a:rPr sz="2000" spc="80" dirty="0">
                <a:latin typeface="Arial MT"/>
                <a:cs typeface="Arial MT"/>
              </a:rPr>
              <a:t> </a:t>
            </a:r>
            <a:r>
              <a:rPr sz="2000" spc="30" dirty="0">
                <a:latin typeface="Arial MT"/>
                <a:cs typeface="Arial MT"/>
              </a:rPr>
              <a:t>This</a:t>
            </a:r>
            <a:r>
              <a:rPr sz="2000" spc="110" dirty="0">
                <a:latin typeface="Arial MT"/>
                <a:cs typeface="Arial MT"/>
              </a:rPr>
              <a:t> </a:t>
            </a:r>
            <a:r>
              <a:rPr sz="2000" spc="30" dirty="0">
                <a:latin typeface="Arial MT"/>
                <a:cs typeface="Arial MT"/>
              </a:rPr>
              <a:t>makes</a:t>
            </a:r>
            <a:r>
              <a:rPr sz="2000" spc="105" dirty="0">
                <a:latin typeface="Arial MT"/>
                <a:cs typeface="Arial MT"/>
              </a:rPr>
              <a:t> </a:t>
            </a:r>
            <a:r>
              <a:rPr sz="2000" spc="35" dirty="0">
                <a:latin typeface="Arial MT"/>
                <a:cs typeface="Arial MT"/>
              </a:rPr>
              <a:t>Brooklyn</a:t>
            </a:r>
            <a:r>
              <a:rPr sz="2000" spc="120" dirty="0">
                <a:latin typeface="Arial MT"/>
                <a:cs typeface="Arial MT"/>
              </a:rPr>
              <a:t> </a:t>
            </a:r>
            <a:r>
              <a:rPr sz="2000" spc="25" dirty="0">
                <a:latin typeface="Arial MT"/>
                <a:cs typeface="Arial MT"/>
              </a:rPr>
              <a:t>the</a:t>
            </a:r>
            <a:r>
              <a:rPr sz="2000" spc="95" dirty="0">
                <a:latin typeface="Arial MT"/>
                <a:cs typeface="Arial MT"/>
              </a:rPr>
              <a:t> </a:t>
            </a:r>
            <a:r>
              <a:rPr sz="2000" spc="35" dirty="0">
                <a:latin typeface="Arial MT"/>
                <a:cs typeface="Arial MT"/>
              </a:rPr>
              <a:t>busiest</a:t>
            </a:r>
            <a:r>
              <a:rPr sz="2000" spc="110" dirty="0">
                <a:latin typeface="Arial MT"/>
                <a:cs typeface="Arial MT"/>
              </a:rPr>
              <a:t> </a:t>
            </a:r>
            <a:r>
              <a:rPr sz="2000" spc="35" dirty="0">
                <a:latin typeface="Arial MT"/>
                <a:cs typeface="Arial MT"/>
              </a:rPr>
              <a:t>area,</a:t>
            </a:r>
            <a:r>
              <a:rPr sz="2000" spc="100" dirty="0">
                <a:latin typeface="Arial MT"/>
                <a:cs typeface="Arial MT"/>
              </a:rPr>
              <a:t> </a:t>
            </a:r>
            <a:r>
              <a:rPr sz="2000" spc="25" dirty="0">
                <a:latin typeface="Arial MT"/>
                <a:cs typeface="Arial MT"/>
              </a:rPr>
              <a:t>and</a:t>
            </a:r>
            <a:r>
              <a:rPr sz="2000" spc="100" dirty="0">
                <a:latin typeface="Arial MT"/>
                <a:cs typeface="Arial MT"/>
              </a:rPr>
              <a:t> </a:t>
            </a:r>
            <a:r>
              <a:rPr sz="2000" spc="30" dirty="0">
                <a:latin typeface="Arial MT"/>
                <a:cs typeface="Arial MT"/>
              </a:rPr>
              <a:t>these</a:t>
            </a:r>
            <a:r>
              <a:rPr sz="2000" spc="95" dirty="0">
                <a:latin typeface="Arial MT"/>
                <a:cs typeface="Arial MT"/>
              </a:rPr>
              <a:t> </a:t>
            </a:r>
            <a:r>
              <a:rPr sz="2000" spc="40" dirty="0">
                <a:latin typeface="Arial MT"/>
                <a:cs typeface="Arial MT"/>
              </a:rPr>
              <a:t>localities </a:t>
            </a:r>
            <a:r>
              <a:rPr sz="2000" spc="-540" dirty="0">
                <a:latin typeface="Arial MT"/>
                <a:cs typeface="Arial MT"/>
              </a:rPr>
              <a:t> </a:t>
            </a:r>
            <a:r>
              <a:rPr sz="2000" spc="30" dirty="0">
                <a:latin typeface="Arial MT"/>
                <a:cs typeface="Arial MT"/>
              </a:rPr>
              <a:t>will</a:t>
            </a:r>
            <a:r>
              <a:rPr sz="2000" spc="110" dirty="0">
                <a:latin typeface="Arial MT"/>
                <a:cs typeface="Arial MT"/>
              </a:rPr>
              <a:t> </a:t>
            </a:r>
            <a:r>
              <a:rPr sz="2000" spc="30" dirty="0">
                <a:latin typeface="Arial MT"/>
                <a:cs typeface="Arial MT"/>
              </a:rPr>
              <a:t>have</a:t>
            </a:r>
            <a:r>
              <a:rPr sz="2000" spc="95" dirty="0">
                <a:latin typeface="Arial MT"/>
                <a:cs typeface="Arial MT"/>
              </a:rPr>
              <a:t> </a:t>
            </a:r>
            <a:r>
              <a:rPr sz="2000" spc="25" dirty="0">
                <a:latin typeface="Arial MT"/>
                <a:cs typeface="Arial MT"/>
              </a:rPr>
              <a:t>the</a:t>
            </a:r>
            <a:r>
              <a:rPr sz="2000" spc="90" dirty="0">
                <a:latin typeface="Arial MT"/>
                <a:cs typeface="Arial MT"/>
              </a:rPr>
              <a:t> </a:t>
            </a:r>
            <a:r>
              <a:rPr sz="2000" spc="35" dirty="0">
                <a:latin typeface="Arial MT"/>
                <a:cs typeface="Arial MT"/>
              </a:rPr>
              <a:t>highest</a:t>
            </a:r>
            <a:r>
              <a:rPr sz="2000" spc="105" dirty="0">
                <a:latin typeface="Arial MT"/>
                <a:cs typeface="Arial MT"/>
              </a:rPr>
              <a:t> </a:t>
            </a:r>
            <a:r>
              <a:rPr sz="2000" spc="30" dirty="0">
                <a:latin typeface="Arial MT"/>
                <a:cs typeface="Arial MT"/>
              </a:rPr>
              <a:t>traffic</a:t>
            </a:r>
            <a:r>
              <a:rPr sz="2000" spc="85" dirty="0">
                <a:latin typeface="Arial MT"/>
                <a:cs typeface="Arial MT"/>
              </a:rPr>
              <a:t> </a:t>
            </a:r>
            <a:r>
              <a:rPr sz="2000" spc="20" dirty="0">
                <a:latin typeface="Arial MT"/>
                <a:cs typeface="Arial MT"/>
              </a:rPr>
              <a:t>in</a:t>
            </a:r>
            <a:r>
              <a:rPr sz="2000" spc="95" dirty="0">
                <a:latin typeface="Arial MT"/>
                <a:cs typeface="Arial MT"/>
              </a:rPr>
              <a:t> </a:t>
            </a:r>
            <a:r>
              <a:rPr sz="2000" spc="35" dirty="0">
                <a:latin typeface="Arial MT"/>
                <a:cs typeface="Arial MT"/>
              </a:rPr>
              <a:t>entire</a:t>
            </a:r>
            <a:r>
              <a:rPr sz="2000" spc="95" dirty="0">
                <a:latin typeface="Arial MT"/>
                <a:cs typeface="Arial MT"/>
              </a:rPr>
              <a:t> </a:t>
            </a:r>
            <a:r>
              <a:rPr sz="2000" spc="25" dirty="0">
                <a:latin typeface="Arial MT"/>
                <a:cs typeface="Arial MT"/>
              </a:rPr>
              <a:t>New</a:t>
            </a:r>
            <a:r>
              <a:rPr sz="2000" spc="75" dirty="0">
                <a:latin typeface="Arial MT"/>
                <a:cs typeface="Arial MT"/>
              </a:rPr>
              <a:t> </a:t>
            </a:r>
            <a:r>
              <a:rPr sz="2000" spc="-15" dirty="0">
                <a:latin typeface="Arial MT"/>
                <a:cs typeface="Arial MT"/>
              </a:rPr>
              <a:t>York</a:t>
            </a:r>
            <a:r>
              <a:rPr sz="2000" spc="100" dirty="0">
                <a:latin typeface="Arial MT"/>
                <a:cs typeface="Arial MT"/>
              </a:rPr>
              <a:t> </a:t>
            </a:r>
            <a:r>
              <a:rPr sz="2000" spc="5" dirty="0">
                <a:latin typeface="Arial MT"/>
                <a:cs typeface="Arial MT"/>
              </a:rPr>
              <a:t>City.</a:t>
            </a:r>
            <a:endParaRPr sz="2000">
              <a:latin typeface="Arial MT"/>
              <a:cs typeface="Arial MT"/>
            </a:endParaRPr>
          </a:p>
        </p:txBody>
      </p:sp>
      <p:pic>
        <p:nvPicPr>
          <p:cNvPr id="4" name="object 4"/>
          <p:cNvPicPr/>
          <p:nvPr/>
        </p:nvPicPr>
        <p:blipFill>
          <a:blip r:embed="rId2" cstate="print"/>
          <a:stretch>
            <a:fillRect/>
          </a:stretch>
        </p:blipFill>
        <p:spPr>
          <a:xfrm>
            <a:off x="1024127" y="1412747"/>
            <a:ext cx="10040112" cy="4032504"/>
          </a:xfrm>
          <a:prstGeom prst="rect">
            <a:avLst/>
          </a:prstGeom>
        </p:spPr>
      </p:pic>
      <p:pic>
        <p:nvPicPr>
          <p:cNvPr id="5" name="object 5"/>
          <p:cNvPicPr/>
          <p:nvPr/>
        </p:nvPicPr>
        <p:blipFill>
          <a:blip r:embed="rId3" cstate="print"/>
          <a:stretch>
            <a:fillRect/>
          </a:stretch>
        </p:blipFill>
        <p:spPr>
          <a:xfrm>
            <a:off x="11640311" y="163068"/>
            <a:ext cx="464057" cy="46329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50263" y="313181"/>
            <a:ext cx="9055735" cy="452755"/>
          </a:xfrm>
          <a:prstGeom prst="rect">
            <a:avLst/>
          </a:prstGeom>
        </p:spPr>
        <p:txBody>
          <a:bodyPr vert="horz" wrap="square" lIns="0" tIns="12700" rIns="0" bIns="0" rtlCol="0">
            <a:spAutoFit/>
          </a:bodyPr>
          <a:lstStyle/>
          <a:p>
            <a:pPr marL="12700">
              <a:lnSpc>
                <a:spcPct val="100000"/>
              </a:lnSpc>
              <a:spcBef>
                <a:spcPts val="100"/>
              </a:spcBef>
            </a:pPr>
            <a:r>
              <a:rPr spc="40" dirty="0"/>
              <a:t>Neighbourhood</a:t>
            </a:r>
            <a:r>
              <a:rPr spc="110" dirty="0"/>
              <a:t> </a:t>
            </a:r>
            <a:r>
              <a:rPr spc="30" dirty="0"/>
              <a:t>that</a:t>
            </a:r>
            <a:r>
              <a:rPr spc="100" dirty="0"/>
              <a:t> </a:t>
            </a:r>
            <a:r>
              <a:rPr spc="35" dirty="0"/>
              <a:t>consists</a:t>
            </a:r>
            <a:r>
              <a:rPr spc="110" dirty="0"/>
              <a:t> </a:t>
            </a:r>
            <a:r>
              <a:rPr spc="35" dirty="0"/>
              <a:t>least</a:t>
            </a:r>
            <a:r>
              <a:rPr spc="100" dirty="0"/>
              <a:t> </a:t>
            </a:r>
            <a:r>
              <a:rPr spc="35" dirty="0"/>
              <a:t>number</a:t>
            </a:r>
            <a:r>
              <a:rPr spc="100" dirty="0"/>
              <a:t> </a:t>
            </a:r>
            <a:r>
              <a:rPr spc="20" dirty="0"/>
              <a:t>of</a:t>
            </a:r>
            <a:r>
              <a:rPr spc="95" dirty="0"/>
              <a:t> </a:t>
            </a:r>
            <a:r>
              <a:rPr spc="35" dirty="0"/>
              <a:t>hosts</a:t>
            </a:r>
          </a:p>
        </p:txBody>
      </p:sp>
      <p:sp>
        <p:nvSpPr>
          <p:cNvPr id="3" name="object 3"/>
          <p:cNvSpPr txBox="1"/>
          <p:nvPr/>
        </p:nvSpPr>
        <p:spPr>
          <a:xfrm>
            <a:off x="1350263" y="5858002"/>
            <a:ext cx="9733915" cy="878840"/>
          </a:xfrm>
          <a:prstGeom prst="rect">
            <a:avLst/>
          </a:prstGeom>
        </p:spPr>
        <p:txBody>
          <a:bodyPr vert="horz" wrap="square" lIns="0" tIns="46990" rIns="0" bIns="0" rtlCol="0">
            <a:spAutoFit/>
          </a:bodyPr>
          <a:lstStyle/>
          <a:p>
            <a:pPr marL="12700" marR="5080">
              <a:lnSpc>
                <a:spcPts val="2160"/>
              </a:lnSpc>
              <a:spcBef>
                <a:spcPts val="370"/>
              </a:spcBef>
            </a:pPr>
            <a:r>
              <a:rPr sz="2000" dirty="0">
                <a:latin typeface="Arial MT"/>
                <a:cs typeface="Arial MT"/>
              </a:rPr>
              <a:t>We</a:t>
            </a:r>
            <a:r>
              <a:rPr sz="2000" spc="95" dirty="0">
                <a:latin typeface="Arial MT"/>
                <a:cs typeface="Arial MT"/>
              </a:rPr>
              <a:t> </a:t>
            </a:r>
            <a:r>
              <a:rPr sz="2000" spc="25" dirty="0">
                <a:latin typeface="Arial MT"/>
                <a:cs typeface="Arial MT"/>
              </a:rPr>
              <a:t>can</a:t>
            </a:r>
            <a:r>
              <a:rPr sz="2000" spc="90" dirty="0">
                <a:latin typeface="Arial MT"/>
                <a:cs typeface="Arial MT"/>
              </a:rPr>
              <a:t> </a:t>
            </a:r>
            <a:r>
              <a:rPr sz="2000" spc="35" dirty="0">
                <a:latin typeface="Arial MT"/>
                <a:cs typeface="Arial MT"/>
              </a:rPr>
              <a:t>notice</a:t>
            </a:r>
            <a:r>
              <a:rPr sz="2000" spc="110" dirty="0">
                <a:latin typeface="Arial MT"/>
                <a:cs typeface="Arial MT"/>
              </a:rPr>
              <a:t> </a:t>
            </a:r>
            <a:r>
              <a:rPr sz="2000" spc="30" dirty="0">
                <a:latin typeface="Arial MT"/>
                <a:cs typeface="Arial MT"/>
              </a:rPr>
              <a:t>that</a:t>
            </a:r>
            <a:r>
              <a:rPr sz="2000" spc="80" dirty="0">
                <a:latin typeface="Arial MT"/>
                <a:cs typeface="Arial MT"/>
              </a:rPr>
              <a:t> </a:t>
            </a:r>
            <a:r>
              <a:rPr sz="2000" spc="25" dirty="0">
                <a:latin typeface="Arial MT"/>
                <a:cs typeface="Arial MT"/>
              </a:rPr>
              <a:t>the</a:t>
            </a:r>
            <a:r>
              <a:rPr sz="2000" spc="90" dirty="0">
                <a:latin typeface="Arial MT"/>
                <a:cs typeface="Arial MT"/>
              </a:rPr>
              <a:t> </a:t>
            </a:r>
            <a:r>
              <a:rPr sz="2000" spc="40" dirty="0">
                <a:latin typeface="Arial MT"/>
                <a:cs typeface="Arial MT"/>
              </a:rPr>
              <a:t>neighbourhoods</a:t>
            </a:r>
            <a:r>
              <a:rPr sz="2000" spc="125" dirty="0">
                <a:latin typeface="Arial MT"/>
                <a:cs typeface="Arial MT"/>
              </a:rPr>
              <a:t> </a:t>
            </a:r>
            <a:r>
              <a:rPr sz="2000" spc="30" dirty="0">
                <a:latin typeface="Arial MT"/>
                <a:cs typeface="Arial MT"/>
              </a:rPr>
              <a:t>with</a:t>
            </a:r>
            <a:r>
              <a:rPr sz="2000" spc="105" dirty="0">
                <a:latin typeface="Arial MT"/>
                <a:cs typeface="Arial MT"/>
              </a:rPr>
              <a:t> </a:t>
            </a:r>
            <a:r>
              <a:rPr sz="2000" spc="35" dirty="0">
                <a:latin typeface="Arial MT"/>
                <a:cs typeface="Arial MT"/>
              </a:rPr>
              <a:t>least</a:t>
            </a:r>
            <a:r>
              <a:rPr sz="2000" spc="100" dirty="0">
                <a:latin typeface="Arial MT"/>
                <a:cs typeface="Arial MT"/>
              </a:rPr>
              <a:t> </a:t>
            </a:r>
            <a:r>
              <a:rPr sz="2000" spc="35" dirty="0">
                <a:latin typeface="Arial MT"/>
                <a:cs typeface="Arial MT"/>
              </a:rPr>
              <a:t>number</a:t>
            </a:r>
            <a:r>
              <a:rPr sz="2000" spc="110" dirty="0">
                <a:latin typeface="Arial MT"/>
                <a:cs typeface="Arial MT"/>
              </a:rPr>
              <a:t> </a:t>
            </a:r>
            <a:r>
              <a:rPr sz="2000" spc="20" dirty="0">
                <a:latin typeface="Arial MT"/>
                <a:cs typeface="Arial MT"/>
              </a:rPr>
              <a:t>of</a:t>
            </a:r>
            <a:r>
              <a:rPr sz="2000" spc="85" dirty="0">
                <a:latin typeface="Arial MT"/>
                <a:cs typeface="Arial MT"/>
              </a:rPr>
              <a:t> </a:t>
            </a:r>
            <a:r>
              <a:rPr sz="2000" spc="35" dirty="0">
                <a:latin typeface="Arial MT"/>
                <a:cs typeface="Arial MT"/>
              </a:rPr>
              <a:t>reviews</a:t>
            </a:r>
            <a:r>
              <a:rPr sz="2000" spc="120" dirty="0">
                <a:latin typeface="Arial MT"/>
                <a:cs typeface="Arial MT"/>
              </a:rPr>
              <a:t> </a:t>
            </a:r>
            <a:r>
              <a:rPr sz="2000" spc="25" dirty="0">
                <a:latin typeface="Arial MT"/>
                <a:cs typeface="Arial MT"/>
              </a:rPr>
              <a:t>are</a:t>
            </a:r>
            <a:r>
              <a:rPr sz="2000" spc="95" dirty="0">
                <a:latin typeface="Arial MT"/>
                <a:cs typeface="Arial MT"/>
              </a:rPr>
              <a:t> </a:t>
            </a:r>
            <a:r>
              <a:rPr sz="2000" spc="25" dirty="0">
                <a:latin typeface="Arial MT"/>
                <a:cs typeface="Arial MT"/>
              </a:rPr>
              <a:t>the</a:t>
            </a:r>
            <a:r>
              <a:rPr sz="2000" spc="85" dirty="0">
                <a:latin typeface="Arial MT"/>
                <a:cs typeface="Arial MT"/>
              </a:rPr>
              <a:t> </a:t>
            </a:r>
            <a:r>
              <a:rPr sz="2000" spc="30" dirty="0">
                <a:latin typeface="Arial MT"/>
                <a:cs typeface="Arial MT"/>
              </a:rPr>
              <a:t>same </a:t>
            </a:r>
            <a:r>
              <a:rPr sz="2000" spc="-540" dirty="0">
                <a:latin typeface="Arial MT"/>
                <a:cs typeface="Arial MT"/>
              </a:rPr>
              <a:t> </a:t>
            </a:r>
            <a:r>
              <a:rPr sz="2000" spc="40" dirty="0">
                <a:latin typeface="Arial MT"/>
                <a:cs typeface="Arial MT"/>
              </a:rPr>
              <a:t>neighbourhood</a:t>
            </a:r>
            <a:r>
              <a:rPr sz="2000" spc="120" dirty="0">
                <a:latin typeface="Arial MT"/>
                <a:cs typeface="Arial MT"/>
              </a:rPr>
              <a:t> </a:t>
            </a:r>
            <a:r>
              <a:rPr sz="2000" spc="30" dirty="0">
                <a:latin typeface="Arial MT"/>
                <a:cs typeface="Arial MT"/>
              </a:rPr>
              <a:t>that</a:t>
            </a:r>
            <a:r>
              <a:rPr sz="2000" spc="90" dirty="0">
                <a:latin typeface="Arial MT"/>
                <a:cs typeface="Arial MT"/>
              </a:rPr>
              <a:t> </a:t>
            </a:r>
            <a:r>
              <a:rPr sz="2000" spc="30" dirty="0">
                <a:latin typeface="Arial MT"/>
                <a:cs typeface="Arial MT"/>
              </a:rPr>
              <a:t>have</a:t>
            </a:r>
            <a:r>
              <a:rPr sz="2000" spc="100" dirty="0">
                <a:latin typeface="Arial MT"/>
                <a:cs typeface="Arial MT"/>
              </a:rPr>
              <a:t> </a:t>
            </a:r>
            <a:r>
              <a:rPr sz="2000" spc="35" dirty="0">
                <a:latin typeface="Arial MT"/>
                <a:cs typeface="Arial MT"/>
              </a:rPr>
              <a:t>highest</a:t>
            </a:r>
            <a:r>
              <a:rPr sz="2000" spc="110" dirty="0">
                <a:latin typeface="Arial MT"/>
                <a:cs typeface="Arial MT"/>
              </a:rPr>
              <a:t> </a:t>
            </a:r>
            <a:r>
              <a:rPr sz="2000" spc="35" dirty="0">
                <a:latin typeface="Arial MT"/>
                <a:cs typeface="Arial MT"/>
              </a:rPr>
              <a:t>average</a:t>
            </a:r>
            <a:r>
              <a:rPr sz="2000" spc="114" dirty="0">
                <a:latin typeface="Arial MT"/>
                <a:cs typeface="Arial MT"/>
              </a:rPr>
              <a:t> </a:t>
            </a:r>
            <a:r>
              <a:rPr sz="2000" spc="35" dirty="0">
                <a:latin typeface="Arial MT"/>
                <a:cs typeface="Arial MT"/>
              </a:rPr>
              <a:t>pricing.</a:t>
            </a:r>
            <a:r>
              <a:rPr sz="2000" spc="80" dirty="0">
                <a:latin typeface="Arial MT"/>
                <a:cs typeface="Arial MT"/>
              </a:rPr>
              <a:t> </a:t>
            </a:r>
            <a:r>
              <a:rPr sz="2000" spc="30" dirty="0">
                <a:latin typeface="Arial MT"/>
                <a:cs typeface="Arial MT"/>
              </a:rPr>
              <a:t>This</a:t>
            </a:r>
            <a:r>
              <a:rPr sz="2000" spc="110" dirty="0">
                <a:latin typeface="Arial MT"/>
                <a:cs typeface="Arial MT"/>
              </a:rPr>
              <a:t> </a:t>
            </a:r>
            <a:r>
              <a:rPr sz="2000" spc="30" dirty="0">
                <a:latin typeface="Arial MT"/>
                <a:cs typeface="Arial MT"/>
              </a:rPr>
              <a:t>means</a:t>
            </a:r>
            <a:r>
              <a:rPr sz="2000" spc="110" dirty="0">
                <a:latin typeface="Arial MT"/>
                <a:cs typeface="Arial MT"/>
              </a:rPr>
              <a:t> </a:t>
            </a:r>
            <a:r>
              <a:rPr sz="2000" spc="25" dirty="0">
                <a:latin typeface="Arial MT"/>
                <a:cs typeface="Arial MT"/>
              </a:rPr>
              <a:t>due</a:t>
            </a:r>
            <a:r>
              <a:rPr sz="2000" spc="100" dirty="0">
                <a:latin typeface="Arial MT"/>
                <a:cs typeface="Arial MT"/>
              </a:rPr>
              <a:t> </a:t>
            </a:r>
            <a:r>
              <a:rPr sz="2000" spc="20" dirty="0">
                <a:latin typeface="Arial MT"/>
                <a:cs typeface="Arial MT"/>
              </a:rPr>
              <a:t>to</a:t>
            </a:r>
            <a:r>
              <a:rPr sz="2000" spc="95" dirty="0">
                <a:latin typeface="Arial MT"/>
                <a:cs typeface="Arial MT"/>
              </a:rPr>
              <a:t> </a:t>
            </a:r>
            <a:r>
              <a:rPr sz="2000" spc="30" dirty="0">
                <a:latin typeface="Arial MT"/>
                <a:cs typeface="Arial MT"/>
              </a:rPr>
              <a:t>high</a:t>
            </a:r>
            <a:r>
              <a:rPr sz="2000" spc="110" dirty="0">
                <a:latin typeface="Arial MT"/>
                <a:cs typeface="Arial MT"/>
              </a:rPr>
              <a:t> </a:t>
            </a:r>
            <a:r>
              <a:rPr sz="2000" spc="35" dirty="0">
                <a:latin typeface="Arial MT"/>
                <a:cs typeface="Arial MT"/>
              </a:rPr>
              <a:t>pricing </a:t>
            </a:r>
            <a:r>
              <a:rPr sz="2000" spc="40" dirty="0">
                <a:latin typeface="Arial MT"/>
                <a:cs typeface="Arial MT"/>
              </a:rPr>
              <a:t> </a:t>
            </a:r>
            <a:r>
              <a:rPr sz="2000" spc="35" dirty="0">
                <a:latin typeface="Arial MT"/>
                <a:cs typeface="Arial MT"/>
              </a:rPr>
              <a:t>hosts</a:t>
            </a:r>
            <a:r>
              <a:rPr sz="2000" spc="90" dirty="0">
                <a:latin typeface="Arial MT"/>
                <a:cs typeface="Arial MT"/>
              </a:rPr>
              <a:t> </a:t>
            </a:r>
            <a:r>
              <a:rPr sz="2000" spc="25" dirty="0">
                <a:latin typeface="Arial MT"/>
                <a:cs typeface="Arial MT"/>
              </a:rPr>
              <a:t>are</a:t>
            </a:r>
            <a:r>
              <a:rPr sz="2000" spc="90" dirty="0">
                <a:latin typeface="Arial MT"/>
                <a:cs typeface="Arial MT"/>
              </a:rPr>
              <a:t> </a:t>
            </a:r>
            <a:r>
              <a:rPr sz="2000" spc="25" dirty="0">
                <a:latin typeface="Arial MT"/>
                <a:cs typeface="Arial MT"/>
              </a:rPr>
              <a:t>not</a:t>
            </a:r>
            <a:r>
              <a:rPr sz="2000" spc="85" dirty="0">
                <a:latin typeface="Arial MT"/>
                <a:cs typeface="Arial MT"/>
              </a:rPr>
              <a:t> </a:t>
            </a:r>
            <a:r>
              <a:rPr sz="2000" spc="40" dirty="0">
                <a:latin typeface="Arial MT"/>
                <a:cs typeface="Arial MT"/>
              </a:rPr>
              <a:t>available</a:t>
            </a:r>
            <a:r>
              <a:rPr sz="2000" spc="114" dirty="0">
                <a:latin typeface="Arial MT"/>
                <a:cs typeface="Arial MT"/>
              </a:rPr>
              <a:t> </a:t>
            </a:r>
            <a:r>
              <a:rPr sz="2000" spc="20" dirty="0">
                <a:latin typeface="Arial MT"/>
                <a:cs typeface="Arial MT"/>
              </a:rPr>
              <a:t>in</a:t>
            </a:r>
            <a:r>
              <a:rPr sz="2000" spc="95" dirty="0">
                <a:latin typeface="Arial MT"/>
                <a:cs typeface="Arial MT"/>
              </a:rPr>
              <a:t> </a:t>
            </a:r>
            <a:r>
              <a:rPr sz="2000" spc="30" dirty="0">
                <a:latin typeface="Arial MT"/>
                <a:cs typeface="Arial MT"/>
              </a:rPr>
              <a:t>those</a:t>
            </a:r>
            <a:r>
              <a:rPr sz="2000" spc="90" dirty="0">
                <a:latin typeface="Arial MT"/>
                <a:cs typeface="Arial MT"/>
              </a:rPr>
              <a:t> </a:t>
            </a:r>
            <a:r>
              <a:rPr sz="2000" spc="35" dirty="0">
                <a:latin typeface="Arial MT"/>
                <a:cs typeface="Arial MT"/>
              </a:rPr>
              <a:t>areas.</a:t>
            </a:r>
            <a:endParaRPr sz="2000">
              <a:latin typeface="Arial MT"/>
              <a:cs typeface="Arial MT"/>
            </a:endParaRPr>
          </a:p>
        </p:txBody>
      </p:sp>
      <p:pic>
        <p:nvPicPr>
          <p:cNvPr id="4" name="object 4"/>
          <p:cNvPicPr/>
          <p:nvPr/>
        </p:nvPicPr>
        <p:blipFill>
          <a:blip r:embed="rId2" cstate="print"/>
          <a:stretch>
            <a:fillRect/>
          </a:stretch>
        </p:blipFill>
        <p:spPr>
          <a:xfrm>
            <a:off x="1524000" y="1742694"/>
            <a:ext cx="8153400" cy="3743706"/>
          </a:xfrm>
          <a:prstGeom prst="rect">
            <a:avLst/>
          </a:prstGeom>
        </p:spPr>
      </p:pic>
      <p:pic>
        <p:nvPicPr>
          <p:cNvPr id="5" name="object 5"/>
          <p:cNvPicPr/>
          <p:nvPr/>
        </p:nvPicPr>
        <p:blipFill>
          <a:blip r:embed="rId3" cstate="print"/>
          <a:stretch>
            <a:fillRect/>
          </a:stretch>
        </p:blipFill>
        <p:spPr>
          <a:xfrm>
            <a:off x="11640311" y="106679"/>
            <a:ext cx="452627" cy="45186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7261" y="523240"/>
            <a:ext cx="7873365" cy="391160"/>
          </a:xfrm>
          <a:prstGeom prst="rect">
            <a:avLst/>
          </a:prstGeom>
        </p:spPr>
        <p:txBody>
          <a:bodyPr vert="horz" wrap="square" lIns="0" tIns="12700" rIns="0" bIns="0" rtlCol="0">
            <a:spAutoFit/>
          </a:bodyPr>
          <a:lstStyle/>
          <a:p>
            <a:pPr marL="12700">
              <a:lnSpc>
                <a:spcPct val="100000"/>
              </a:lnSpc>
              <a:spcBef>
                <a:spcPts val="100"/>
              </a:spcBef>
            </a:pPr>
            <a:r>
              <a:rPr sz="2400" spc="-30" dirty="0"/>
              <a:t>Top</a:t>
            </a:r>
            <a:r>
              <a:rPr sz="2400" spc="90" dirty="0"/>
              <a:t> </a:t>
            </a:r>
            <a:r>
              <a:rPr sz="2400" spc="20" dirty="0"/>
              <a:t>20</a:t>
            </a:r>
            <a:r>
              <a:rPr sz="2400" spc="110" dirty="0"/>
              <a:t> </a:t>
            </a:r>
            <a:r>
              <a:rPr sz="2400" spc="40" dirty="0"/>
              <a:t>neighbourhood</a:t>
            </a:r>
            <a:r>
              <a:rPr sz="2400" spc="105" dirty="0"/>
              <a:t> </a:t>
            </a:r>
            <a:r>
              <a:rPr sz="2400" spc="30" dirty="0"/>
              <a:t>with</a:t>
            </a:r>
            <a:r>
              <a:rPr sz="2400" spc="90" dirty="0"/>
              <a:t> </a:t>
            </a:r>
            <a:r>
              <a:rPr sz="2400" spc="30" dirty="0"/>
              <a:t>most</a:t>
            </a:r>
            <a:r>
              <a:rPr sz="2400" spc="105" dirty="0"/>
              <a:t> </a:t>
            </a:r>
            <a:r>
              <a:rPr sz="2400" spc="35" dirty="0"/>
              <a:t>number</a:t>
            </a:r>
            <a:r>
              <a:rPr sz="2400" spc="114" dirty="0"/>
              <a:t> </a:t>
            </a:r>
            <a:r>
              <a:rPr sz="2400" spc="20" dirty="0"/>
              <a:t>of</a:t>
            </a:r>
            <a:r>
              <a:rPr sz="2400" spc="90" dirty="0"/>
              <a:t> </a:t>
            </a:r>
            <a:r>
              <a:rPr sz="2400" spc="35" dirty="0"/>
              <a:t>reviews</a:t>
            </a:r>
            <a:endParaRPr sz="2400" dirty="0"/>
          </a:p>
        </p:txBody>
      </p:sp>
      <p:sp>
        <p:nvSpPr>
          <p:cNvPr id="3" name="object 3"/>
          <p:cNvSpPr txBox="1"/>
          <p:nvPr/>
        </p:nvSpPr>
        <p:spPr>
          <a:xfrm>
            <a:off x="1207261" y="5989320"/>
            <a:ext cx="9385300" cy="604520"/>
          </a:xfrm>
          <a:prstGeom prst="rect">
            <a:avLst/>
          </a:prstGeom>
        </p:spPr>
        <p:txBody>
          <a:bodyPr vert="horz" wrap="square" lIns="0" tIns="46990" rIns="0" bIns="0" rtlCol="0">
            <a:spAutoFit/>
          </a:bodyPr>
          <a:lstStyle/>
          <a:p>
            <a:pPr marL="12700" marR="5080">
              <a:lnSpc>
                <a:spcPts val="2160"/>
              </a:lnSpc>
              <a:spcBef>
                <a:spcPts val="370"/>
              </a:spcBef>
            </a:pPr>
            <a:r>
              <a:rPr sz="2000" spc="40" dirty="0">
                <a:latin typeface="Arial MT"/>
                <a:cs typeface="Arial MT"/>
              </a:rPr>
              <a:t>Neighbourhood</a:t>
            </a:r>
            <a:r>
              <a:rPr sz="2000" spc="120" dirty="0">
                <a:latin typeface="Arial MT"/>
                <a:cs typeface="Arial MT"/>
              </a:rPr>
              <a:t> </a:t>
            </a:r>
            <a:r>
              <a:rPr sz="2000" spc="35" dirty="0">
                <a:latin typeface="Arial MT"/>
                <a:cs typeface="Arial MT"/>
              </a:rPr>
              <a:t>preferred</a:t>
            </a:r>
            <a:r>
              <a:rPr sz="2000" spc="110" dirty="0">
                <a:latin typeface="Arial MT"/>
                <a:cs typeface="Arial MT"/>
              </a:rPr>
              <a:t> </a:t>
            </a:r>
            <a:r>
              <a:rPr sz="2000" spc="20" dirty="0">
                <a:latin typeface="Arial MT"/>
                <a:cs typeface="Arial MT"/>
              </a:rPr>
              <a:t>by</a:t>
            </a:r>
            <a:r>
              <a:rPr sz="2000" spc="100" dirty="0">
                <a:latin typeface="Arial MT"/>
                <a:cs typeface="Arial MT"/>
              </a:rPr>
              <a:t> </a:t>
            </a:r>
            <a:r>
              <a:rPr sz="2000" spc="35" dirty="0">
                <a:latin typeface="Arial MT"/>
                <a:cs typeface="Arial MT"/>
              </a:rPr>
              <a:t>guests</a:t>
            </a:r>
            <a:r>
              <a:rPr sz="2000" spc="110" dirty="0">
                <a:latin typeface="Arial MT"/>
                <a:cs typeface="Arial MT"/>
              </a:rPr>
              <a:t> </a:t>
            </a:r>
            <a:r>
              <a:rPr sz="2000" spc="25" dirty="0">
                <a:latin typeface="Arial MT"/>
                <a:cs typeface="Arial MT"/>
              </a:rPr>
              <a:t>are</a:t>
            </a:r>
            <a:r>
              <a:rPr sz="2000" spc="105" dirty="0">
                <a:latin typeface="Arial MT"/>
                <a:cs typeface="Arial MT"/>
              </a:rPr>
              <a:t> </a:t>
            </a:r>
            <a:r>
              <a:rPr sz="2000" spc="30" dirty="0">
                <a:latin typeface="Arial MT"/>
                <a:cs typeface="Arial MT"/>
              </a:rPr>
              <a:t>also</a:t>
            </a:r>
            <a:r>
              <a:rPr sz="2000" spc="114" dirty="0">
                <a:latin typeface="Arial MT"/>
                <a:cs typeface="Arial MT"/>
              </a:rPr>
              <a:t> </a:t>
            </a:r>
            <a:r>
              <a:rPr sz="2000" spc="25" dirty="0">
                <a:latin typeface="Arial MT"/>
                <a:cs typeface="Arial MT"/>
              </a:rPr>
              <a:t>not</a:t>
            </a:r>
            <a:r>
              <a:rPr sz="2000" spc="90" dirty="0">
                <a:latin typeface="Arial MT"/>
                <a:cs typeface="Arial MT"/>
              </a:rPr>
              <a:t> </a:t>
            </a:r>
            <a:r>
              <a:rPr sz="2000" spc="30" dirty="0">
                <a:latin typeface="Arial MT"/>
                <a:cs typeface="Arial MT"/>
              </a:rPr>
              <a:t>from</a:t>
            </a:r>
            <a:r>
              <a:rPr sz="2000" spc="95" dirty="0">
                <a:latin typeface="Arial MT"/>
                <a:cs typeface="Arial MT"/>
              </a:rPr>
              <a:t> </a:t>
            </a:r>
            <a:r>
              <a:rPr sz="2000" spc="25" dirty="0">
                <a:latin typeface="Arial MT"/>
                <a:cs typeface="Arial MT"/>
              </a:rPr>
              <a:t>the</a:t>
            </a:r>
            <a:r>
              <a:rPr sz="2000" spc="105" dirty="0">
                <a:latin typeface="Arial MT"/>
                <a:cs typeface="Arial MT"/>
              </a:rPr>
              <a:t> </a:t>
            </a:r>
            <a:r>
              <a:rPr sz="2000" spc="35" dirty="0">
                <a:latin typeface="Arial MT"/>
                <a:cs typeface="Arial MT"/>
              </a:rPr>
              <a:t>highest</a:t>
            </a:r>
            <a:r>
              <a:rPr sz="2000" spc="110" dirty="0">
                <a:latin typeface="Arial MT"/>
                <a:cs typeface="Arial MT"/>
              </a:rPr>
              <a:t> </a:t>
            </a:r>
            <a:r>
              <a:rPr sz="2000" spc="35" dirty="0">
                <a:latin typeface="Arial MT"/>
                <a:cs typeface="Arial MT"/>
              </a:rPr>
              <a:t>average</a:t>
            </a:r>
            <a:r>
              <a:rPr sz="2000" spc="114" dirty="0">
                <a:latin typeface="Arial MT"/>
                <a:cs typeface="Arial MT"/>
              </a:rPr>
              <a:t> </a:t>
            </a:r>
            <a:r>
              <a:rPr sz="2000" spc="35" dirty="0">
                <a:latin typeface="Arial MT"/>
                <a:cs typeface="Arial MT"/>
              </a:rPr>
              <a:t>price </a:t>
            </a:r>
            <a:r>
              <a:rPr sz="2000" spc="-540" dirty="0">
                <a:latin typeface="Arial MT"/>
                <a:cs typeface="Arial MT"/>
              </a:rPr>
              <a:t> </a:t>
            </a:r>
            <a:r>
              <a:rPr sz="2000" spc="40" dirty="0">
                <a:latin typeface="Arial MT"/>
                <a:cs typeface="Arial MT"/>
              </a:rPr>
              <a:t>neighbourhoods.</a:t>
            </a:r>
            <a:r>
              <a:rPr sz="2000" spc="80" dirty="0">
                <a:latin typeface="Arial MT"/>
                <a:cs typeface="Arial MT"/>
              </a:rPr>
              <a:t> </a:t>
            </a:r>
            <a:r>
              <a:rPr sz="2000" spc="30" dirty="0">
                <a:latin typeface="Arial MT"/>
                <a:cs typeface="Arial MT"/>
              </a:rPr>
              <a:t>That</a:t>
            </a:r>
            <a:r>
              <a:rPr sz="2000" spc="105" dirty="0">
                <a:latin typeface="Arial MT"/>
                <a:cs typeface="Arial MT"/>
              </a:rPr>
              <a:t> </a:t>
            </a:r>
            <a:r>
              <a:rPr sz="2000" spc="30" dirty="0">
                <a:latin typeface="Arial MT"/>
                <a:cs typeface="Arial MT"/>
              </a:rPr>
              <a:t>means</a:t>
            </a:r>
            <a:r>
              <a:rPr sz="2000" spc="120" dirty="0">
                <a:latin typeface="Arial MT"/>
                <a:cs typeface="Arial MT"/>
              </a:rPr>
              <a:t> </a:t>
            </a:r>
            <a:r>
              <a:rPr sz="2000" spc="35" dirty="0">
                <a:latin typeface="Arial MT"/>
                <a:cs typeface="Arial MT"/>
              </a:rPr>
              <a:t>guests</a:t>
            </a:r>
            <a:r>
              <a:rPr sz="2000" spc="100" dirty="0">
                <a:latin typeface="Arial MT"/>
                <a:cs typeface="Arial MT"/>
              </a:rPr>
              <a:t> </a:t>
            </a:r>
            <a:r>
              <a:rPr sz="2000" spc="25" dirty="0">
                <a:latin typeface="Arial MT"/>
                <a:cs typeface="Arial MT"/>
              </a:rPr>
              <a:t>are</a:t>
            </a:r>
            <a:r>
              <a:rPr sz="2000" spc="110" dirty="0">
                <a:latin typeface="Arial MT"/>
                <a:cs typeface="Arial MT"/>
              </a:rPr>
              <a:t> </a:t>
            </a:r>
            <a:r>
              <a:rPr sz="2000" spc="35" dirty="0">
                <a:latin typeface="Arial MT"/>
                <a:cs typeface="Arial MT"/>
              </a:rPr>
              <a:t>looking</a:t>
            </a:r>
            <a:r>
              <a:rPr sz="2000" spc="120" dirty="0">
                <a:latin typeface="Arial MT"/>
                <a:cs typeface="Arial MT"/>
              </a:rPr>
              <a:t> </a:t>
            </a:r>
            <a:r>
              <a:rPr sz="2000" spc="25" dirty="0">
                <a:latin typeface="Arial MT"/>
                <a:cs typeface="Arial MT"/>
              </a:rPr>
              <a:t>for</a:t>
            </a:r>
            <a:r>
              <a:rPr sz="2000" spc="95" dirty="0">
                <a:latin typeface="Arial MT"/>
                <a:cs typeface="Arial MT"/>
              </a:rPr>
              <a:t> </a:t>
            </a:r>
            <a:r>
              <a:rPr sz="2000" spc="40" dirty="0">
                <a:latin typeface="Arial MT"/>
                <a:cs typeface="Arial MT"/>
              </a:rPr>
              <a:t>localities</a:t>
            </a:r>
            <a:r>
              <a:rPr sz="2000" spc="125" dirty="0">
                <a:latin typeface="Arial MT"/>
                <a:cs typeface="Arial MT"/>
              </a:rPr>
              <a:t> </a:t>
            </a:r>
            <a:r>
              <a:rPr sz="2000" spc="30" dirty="0">
                <a:latin typeface="Arial MT"/>
                <a:cs typeface="Arial MT"/>
              </a:rPr>
              <a:t>with</a:t>
            </a:r>
            <a:r>
              <a:rPr sz="2000" spc="114" dirty="0">
                <a:latin typeface="Arial MT"/>
                <a:cs typeface="Arial MT"/>
              </a:rPr>
              <a:t> </a:t>
            </a:r>
            <a:r>
              <a:rPr sz="2000" spc="30" dirty="0">
                <a:latin typeface="Arial MT"/>
                <a:cs typeface="Arial MT"/>
              </a:rPr>
              <a:t>less</a:t>
            </a:r>
            <a:r>
              <a:rPr sz="2000" spc="110" dirty="0">
                <a:latin typeface="Arial MT"/>
                <a:cs typeface="Arial MT"/>
              </a:rPr>
              <a:t> </a:t>
            </a:r>
            <a:r>
              <a:rPr sz="2000" spc="35" dirty="0">
                <a:latin typeface="Arial MT"/>
                <a:cs typeface="Arial MT"/>
              </a:rPr>
              <a:t>prices.</a:t>
            </a:r>
            <a:endParaRPr sz="2000">
              <a:latin typeface="Arial MT"/>
              <a:cs typeface="Arial MT"/>
            </a:endParaRPr>
          </a:p>
        </p:txBody>
      </p:sp>
      <p:pic>
        <p:nvPicPr>
          <p:cNvPr id="4" name="object 4"/>
          <p:cNvPicPr/>
          <p:nvPr/>
        </p:nvPicPr>
        <p:blipFill>
          <a:blip r:embed="rId2" cstate="print"/>
          <a:stretch>
            <a:fillRect/>
          </a:stretch>
        </p:blipFill>
        <p:spPr>
          <a:xfrm>
            <a:off x="1159763" y="1170432"/>
            <a:ext cx="9904476" cy="4517136"/>
          </a:xfrm>
          <a:prstGeom prst="rect">
            <a:avLst/>
          </a:prstGeom>
        </p:spPr>
      </p:pic>
      <p:pic>
        <p:nvPicPr>
          <p:cNvPr id="5" name="object 5"/>
          <p:cNvPicPr/>
          <p:nvPr/>
        </p:nvPicPr>
        <p:blipFill>
          <a:blip r:embed="rId3" cstate="print"/>
          <a:stretch>
            <a:fillRect/>
          </a:stretch>
        </p:blipFill>
        <p:spPr>
          <a:xfrm>
            <a:off x="11640311" y="116586"/>
            <a:ext cx="464057" cy="46405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209039" y="1817733"/>
            <a:ext cx="9883775" cy="4243705"/>
          </a:xfrm>
          <a:prstGeom prst="rect">
            <a:avLst/>
          </a:prstGeom>
        </p:spPr>
        <p:txBody>
          <a:bodyPr vert="horz" wrap="square" lIns="0" tIns="111125" rIns="0" bIns="0" rtlCol="0">
            <a:spAutoFit/>
          </a:bodyPr>
          <a:lstStyle/>
          <a:p>
            <a:pPr marL="297815" indent="-285750" algn="just">
              <a:lnSpc>
                <a:spcPct val="100000"/>
              </a:lnSpc>
              <a:spcBef>
                <a:spcPts val="875"/>
              </a:spcBef>
              <a:buFont typeface="Arial" panose="020B0604020202020204" pitchFamily="34" charset="0"/>
              <a:buChar char="•"/>
              <a:tabLst>
                <a:tab pos="285750" algn="l"/>
              </a:tabLst>
            </a:pPr>
            <a:r>
              <a:rPr sz="1800" spc="35" dirty="0">
                <a:latin typeface="Arial MT"/>
                <a:cs typeface="Arial MT"/>
              </a:rPr>
              <a:t>Manhattan</a:t>
            </a:r>
            <a:r>
              <a:rPr sz="1800" spc="140" dirty="0">
                <a:latin typeface="Arial MT"/>
                <a:cs typeface="Arial MT"/>
              </a:rPr>
              <a:t> </a:t>
            </a:r>
            <a:r>
              <a:rPr sz="1800" spc="25" dirty="0">
                <a:latin typeface="Arial MT"/>
                <a:cs typeface="Arial MT"/>
              </a:rPr>
              <a:t>and</a:t>
            </a:r>
            <a:r>
              <a:rPr sz="1800" spc="105" dirty="0">
                <a:latin typeface="Arial MT"/>
                <a:cs typeface="Arial MT"/>
              </a:rPr>
              <a:t> </a:t>
            </a:r>
            <a:r>
              <a:rPr sz="1800" spc="35" dirty="0">
                <a:latin typeface="Arial MT"/>
                <a:cs typeface="Arial MT"/>
              </a:rPr>
              <a:t>Brooklyn</a:t>
            </a:r>
            <a:r>
              <a:rPr sz="1800" spc="130" dirty="0">
                <a:latin typeface="Arial MT"/>
                <a:cs typeface="Arial MT"/>
              </a:rPr>
              <a:t> </a:t>
            </a:r>
            <a:r>
              <a:rPr sz="1800" spc="25" dirty="0">
                <a:latin typeface="Arial MT"/>
                <a:cs typeface="Arial MT"/>
              </a:rPr>
              <a:t>are</a:t>
            </a:r>
            <a:r>
              <a:rPr sz="1800" spc="110" dirty="0">
                <a:latin typeface="Arial MT"/>
                <a:cs typeface="Arial MT"/>
              </a:rPr>
              <a:t> </a:t>
            </a:r>
            <a:r>
              <a:rPr sz="1800" spc="25" dirty="0">
                <a:latin typeface="Arial MT"/>
                <a:cs typeface="Arial MT"/>
              </a:rPr>
              <a:t>the</a:t>
            </a:r>
            <a:r>
              <a:rPr sz="1800" spc="120" dirty="0">
                <a:latin typeface="Arial MT"/>
                <a:cs typeface="Arial MT"/>
              </a:rPr>
              <a:t> </a:t>
            </a:r>
            <a:r>
              <a:rPr sz="1800" spc="30" dirty="0">
                <a:latin typeface="Arial MT"/>
                <a:cs typeface="Arial MT"/>
              </a:rPr>
              <a:t>most</a:t>
            </a:r>
            <a:r>
              <a:rPr sz="1800" spc="110" dirty="0">
                <a:latin typeface="Arial MT"/>
                <a:cs typeface="Arial MT"/>
              </a:rPr>
              <a:t> </a:t>
            </a:r>
            <a:r>
              <a:rPr sz="1800" spc="35" dirty="0">
                <a:latin typeface="Arial MT"/>
                <a:cs typeface="Arial MT"/>
              </a:rPr>
              <a:t>preferred</a:t>
            </a:r>
            <a:r>
              <a:rPr sz="1800" spc="130" dirty="0">
                <a:latin typeface="Arial MT"/>
                <a:cs typeface="Arial MT"/>
              </a:rPr>
              <a:t> </a:t>
            </a:r>
            <a:r>
              <a:rPr sz="1800" spc="30" dirty="0">
                <a:latin typeface="Arial MT"/>
                <a:cs typeface="Arial MT"/>
              </a:rPr>
              <a:t>area</a:t>
            </a:r>
            <a:r>
              <a:rPr sz="1800" spc="114" dirty="0">
                <a:latin typeface="Arial MT"/>
                <a:cs typeface="Arial MT"/>
              </a:rPr>
              <a:t> </a:t>
            </a:r>
            <a:r>
              <a:rPr sz="1800" spc="20" dirty="0">
                <a:latin typeface="Arial MT"/>
                <a:cs typeface="Arial MT"/>
              </a:rPr>
              <a:t>by</a:t>
            </a:r>
            <a:r>
              <a:rPr sz="1800" spc="105" dirty="0">
                <a:latin typeface="Arial MT"/>
                <a:cs typeface="Arial MT"/>
              </a:rPr>
              <a:t> </a:t>
            </a:r>
            <a:r>
              <a:rPr sz="1800" spc="30" dirty="0">
                <a:latin typeface="Arial MT"/>
                <a:cs typeface="Arial MT"/>
              </a:rPr>
              <a:t>both</a:t>
            </a:r>
            <a:r>
              <a:rPr sz="1800" spc="114" dirty="0">
                <a:latin typeface="Arial MT"/>
                <a:cs typeface="Arial MT"/>
              </a:rPr>
              <a:t> </a:t>
            </a:r>
            <a:r>
              <a:rPr sz="1800" spc="35" dirty="0">
                <a:latin typeface="Arial MT"/>
                <a:cs typeface="Arial MT"/>
              </a:rPr>
              <a:t>hosts</a:t>
            </a:r>
            <a:r>
              <a:rPr sz="1800" spc="120" dirty="0">
                <a:latin typeface="Arial MT"/>
                <a:cs typeface="Arial MT"/>
              </a:rPr>
              <a:t> </a:t>
            </a:r>
            <a:r>
              <a:rPr sz="1800" spc="25" dirty="0">
                <a:latin typeface="Arial MT"/>
                <a:cs typeface="Arial MT"/>
              </a:rPr>
              <a:t>and</a:t>
            </a:r>
            <a:r>
              <a:rPr sz="1800" spc="110" dirty="0">
                <a:latin typeface="Arial MT"/>
                <a:cs typeface="Arial MT"/>
              </a:rPr>
              <a:t> </a:t>
            </a:r>
            <a:r>
              <a:rPr sz="1800" spc="35" dirty="0">
                <a:latin typeface="Arial MT"/>
                <a:cs typeface="Arial MT"/>
              </a:rPr>
              <a:t>guests.</a:t>
            </a:r>
            <a:endParaRPr sz="1800" dirty="0">
              <a:latin typeface="Arial MT"/>
              <a:cs typeface="Arial MT"/>
            </a:endParaRPr>
          </a:p>
          <a:p>
            <a:pPr marL="298450" marR="12700" indent="-285750" algn="just">
              <a:lnSpc>
                <a:spcPct val="90000"/>
              </a:lnSpc>
              <a:spcBef>
                <a:spcPts val="994"/>
              </a:spcBef>
              <a:buFont typeface="Arial" panose="020B0604020202020204" pitchFamily="34" charset="0"/>
              <a:buChar char="•"/>
              <a:tabLst>
                <a:tab pos="347345" algn="l"/>
              </a:tabLst>
            </a:pPr>
            <a:r>
              <a:rPr spc="35" dirty="0">
                <a:latin typeface="Arial MT"/>
                <a:cs typeface="Arial MT"/>
              </a:rPr>
              <a:t>There</a:t>
            </a:r>
            <a:r>
              <a:rPr spc="40" dirty="0">
                <a:latin typeface="Arial MT"/>
                <a:cs typeface="Arial MT"/>
              </a:rPr>
              <a:t> </a:t>
            </a:r>
            <a:r>
              <a:rPr spc="30" dirty="0">
                <a:latin typeface="Arial MT"/>
                <a:cs typeface="Arial MT"/>
              </a:rPr>
              <a:t>are</a:t>
            </a:r>
            <a:r>
              <a:rPr spc="35" dirty="0">
                <a:latin typeface="Arial MT"/>
                <a:cs typeface="Arial MT"/>
              </a:rPr>
              <a:t> </a:t>
            </a:r>
            <a:r>
              <a:rPr dirty="0">
                <a:latin typeface="Arial MT"/>
                <a:cs typeface="Arial MT"/>
              </a:rPr>
              <a:t>3</a:t>
            </a:r>
            <a:r>
              <a:rPr spc="5" dirty="0">
                <a:latin typeface="Arial MT"/>
                <a:cs typeface="Arial MT"/>
              </a:rPr>
              <a:t> </a:t>
            </a:r>
            <a:r>
              <a:rPr spc="35" dirty="0">
                <a:latin typeface="Arial MT"/>
                <a:cs typeface="Arial MT"/>
              </a:rPr>
              <a:t>types</a:t>
            </a:r>
            <a:r>
              <a:rPr spc="40" dirty="0">
                <a:latin typeface="Arial MT"/>
                <a:cs typeface="Arial MT"/>
              </a:rPr>
              <a:t> </a:t>
            </a:r>
            <a:r>
              <a:rPr spc="25" dirty="0">
                <a:latin typeface="Arial MT"/>
                <a:cs typeface="Arial MT"/>
              </a:rPr>
              <a:t>of</a:t>
            </a:r>
            <a:r>
              <a:rPr spc="30" dirty="0">
                <a:latin typeface="Arial MT"/>
                <a:cs typeface="Arial MT"/>
              </a:rPr>
              <a:t> </a:t>
            </a:r>
            <a:r>
              <a:rPr spc="35" dirty="0">
                <a:latin typeface="Arial MT"/>
                <a:cs typeface="Arial MT"/>
              </a:rPr>
              <a:t>rooms</a:t>
            </a:r>
            <a:r>
              <a:rPr spc="40" dirty="0">
                <a:latin typeface="Arial MT"/>
                <a:cs typeface="Arial MT"/>
              </a:rPr>
              <a:t> available</a:t>
            </a:r>
            <a:r>
              <a:rPr spc="45" dirty="0">
                <a:latin typeface="Arial MT"/>
                <a:cs typeface="Arial MT"/>
              </a:rPr>
              <a:t> </a:t>
            </a:r>
            <a:r>
              <a:rPr spc="30" dirty="0">
                <a:latin typeface="Arial MT"/>
                <a:cs typeface="Arial MT"/>
              </a:rPr>
              <a:t>but</a:t>
            </a:r>
            <a:r>
              <a:rPr spc="35" dirty="0">
                <a:latin typeface="Arial MT"/>
                <a:cs typeface="Arial MT"/>
              </a:rPr>
              <a:t> most</a:t>
            </a:r>
            <a:r>
              <a:rPr spc="40" dirty="0">
                <a:latin typeface="Arial MT"/>
                <a:cs typeface="Arial MT"/>
              </a:rPr>
              <a:t> </a:t>
            </a:r>
            <a:r>
              <a:rPr spc="25" dirty="0">
                <a:latin typeface="Arial MT"/>
                <a:cs typeface="Arial MT"/>
              </a:rPr>
              <a:t>of</a:t>
            </a:r>
            <a:r>
              <a:rPr spc="30" dirty="0">
                <a:latin typeface="Arial MT"/>
                <a:cs typeface="Arial MT"/>
              </a:rPr>
              <a:t> the</a:t>
            </a:r>
            <a:r>
              <a:rPr spc="35" dirty="0">
                <a:latin typeface="Arial MT"/>
                <a:cs typeface="Arial MT"/>
              </a:rPr>
              <a:t> </a:t>
            </a:r>
            <a:r>
              <a:rPr spc="40" dirty="0">
                <a:latin typeface="Arial MT"/>
                <a:cs typeface="Arial MT"/>
              </a:rPr>
              <a:t>visitors</a:t>
            </a:r>
            <a:r>
              <a:rPr spc="45" dirty="0">
                <a:latin typeface="Arial MT"/>
                <a:cs typeface="Arial MT"/>
              </a:rPr>
              <a:t> </a:t>
            </a:r>
            <a:r>
              <a:rPr spc="30" dirty="0">
                <a:latin typeface="Arial MT"/>
                <a:cs typeface="Arial MT"/>
              </a:rPr>
              <a:t>are</a:t>
            </a:r>
            <a:r>
              <a:rPr spc="35" dirty="0">
                <a:latin typeface="Arial MT"/>
                <a:cs typeface="Arial MT"/>
              </a:rPr>
              <a:t> </a:t>
            </a:r>
            <a:r>
              <a:rPr spc="40" dirty="0">
                <a:latin typeface="Arial MT"/>
                <a:cs typeface="Arial MT"/>
              </a:rPr>
              <a:t>preferring  </a:t>
            </a:r>
            <a:r>
              <a:rPr spc="35" dirty="0">
                <a:latin typeface="Arial MT"/>
                <a:cs typeface="Arial MT"/>
              </a:rPr>
              <a:t>entire </a:t>
            </a:r>
            <a:r>
              <a:rPr spc="40" dirty="0">
                <a:latin typeface="Arial MT"/>
                <a:cs typeface="Arial MT"/>
              </a:rPr>
              <a:t> </a:t>
            </a:r>
            <a:r>
              <a:rPr lang="en-US" spc="40" dirty="0">
                <a:latin typeface="Arial MT"/>
                <a:cs typeface="Arial MT"/>
              </a:rPr>
              <a:t>	</a:t>
            </a:r>
            <a:r>
              <a:rPr spc="35" dirty="0">
                <a:latin typeface="Arial MT"/>
                <a:cs typeface="Arial MT"/>
              </a:rPr>
              <a:t>home/apt</a:t>
            </a:r>
            <a:r>
              <a:rPr spc="40" dirty="0">
                <a:latin typeface="Arial MT"/>
                <a:cs typeface="Arial MT"/>
              </a:rPr>
              <a:t> </a:t>
            </a:r>
            <a:r>
              <a:rPr spc="25" dirty="0">
                <a:latin typeface="Arial MT"/>
                <a:cs typeface="Arial MT"/>
              </a:rPr>
              <a:t>or</a:t>
            </a:r>
            <a:r>
              <a:rPr spc="30" dirty="0">
                <a:latin typeface="Arial MT"/>
                <a:cs typeface="Arial MT"/>
              </a:rPr>
              <a:t> </a:t>
            </a:r>
            <a:r>
              <a:rPr spc="35" dirty="0">
                <a:latin typeface="Arial MT"/>
                <a:cs typeface="Arial MT"/>
              </a:rPr>
              <a:t>private</a:t>
            </a:r>
            <a:r>
              <a:rPr spc="40" dirty="0">
                <a:latin typeface="Arial MT"/>
                <a:cs typeface="Arial MT"/>
              </a:rPr>
              <a:t> rooms.</a:t>
            </a:r>
            <a:r>
              <a:rPr spc="45" dirty="0">
                <a:latin typeface="Arial MT"/>
                <a:cs typeface="Arial MT"/>
              </a:rPr>
              <a:t> </a:t>
            </a:r>
            <a:r>
              <a:rPr spc="35" dirty="0">
                <a:latin typeface="Arial MT"/>
                <a:cs typeface="Arial MT"/>
              </a:rPr>
              <a:t>Meaning</a:t>
            </a:r>
            <a:r>
              <a:rPr spc="40" dirty="0">
                <a:latin typeface="Arial MT"/>
                <a:cs typeface="Arial MT"/>
              </a:rPr>
              <a:t> </a:t>
            </a:r>
            <a:r>
              <a:rPr spc="35" dirty="0">
                <a:latin typeface="Arial MT"/>
                <a:cs typeface="Arial MT"/>
              </a:rPr>
              <a:t>visitors</a:t>
            </a:r>
            <a:r>
              <a:rPr spc="40" dirty="0">
                <a:latin typeface="Arial MT"/>
                <a:cs typeface="Arial MT"/>
              </a:rPr>
              <a:t> </a:t>
            </a:r>
            <a:r>
              <a:rPr spc="25" dirty="0">
                <a:latin typeface="Arial MT"/>
                <a:cs typeface="Arial MT"/>
              </a:rPr>
              <a:t>are</a:t>
            </a:r>
            <a:r>
              <a:rPr spc="30" dirty="0">
                <a:latin typeface="Arial MT"/>
                <a:cs typeface="Arial MT"/>
              </a:rPr>
              <a:t> </a:t>
            </a:r>
            <a:r>
              <a:rPr spc="35" dirty="0">
                <a:latin typeface="Arial MT"/>
                <a:cs typeface="Arial MT"/>
              </a:rPr>
              <a:t>either</a:t>
            </a:r>
            <a:r>
              <a:rPr spc="40" dirty="0">
                <a:latin typeface="Arial MT"/>
                <a:cs typeface="Arial MT"/>
              </a:rPr>
              <a:t> tourists</a:t>
            </a:r>
            <a:r>
              <a:rPr spc="45" dirty="0">
                <a:latin typeface="Arial MT"/>
                <a:cs typeface="Arial MT"/>
              </a:rPr>
              <a:t> </a:t>
            </a:r>
            <a:r>
              <a:rPr spc="20" dirty="0">
                <a:latin typeface="Arial MT"/>
                <a:cs typeface="Arial MT"/>
              </a:rPr>
              <a:t>or</a:t>
            </a:r>
            <a:r>
              <a:rPr spc="25" dirty="0">
                <a:latin typeface="Arial MT"/>
                <a:cs typeface="Arial MT"/>
              </a:rPr>
              <a:t> </a:t>
            </a:r>
            <a:r>
              <a:rPr spc="35" dirty="0">
                <a:latin typeface="Arial MT"/>
                <a:cs typeface="Arial MT"/>
              </a:rPr>
              <a:t>coming</a:t>
            </a:r>
            <a:r>
              <a:rPr spc="40" dirty="0">
                <a:latin typeface="Arial MT"/>
                <a:cs typeface="Arial MT"/>
              </a:rPr>
              <a:t> </a:t>
            </a:r>
            <a:r>
              <a:rPr spc="25" dirty="0">
                <a:latin typeface="Arial MT"/>
                <a:cs typeface="Arial MT"/>
              </a:rPr>
              <a:t>for</a:t>
            </a:r>
            <a:r>
              <a:rPr spc="30" dirty="0">
                <a:latin typeface="Arial MT"/>
                <a:cs typeface="Arial MT"/>
              </a:rPr>
              <a:t> </a:t>
            </a:r>
            <a:r>
              <a:rPr spc="40" dirty="0">
                <a:latin typeface="Arial MT"/>
                <a:cs typeface="Arial MT"/>
              </a:rPr>
              <a:t>business </a:t>
            </a:r>
            <a:r>
              <a:rPr spc="-490" dirty="0">
                <a:latin typeface="Arial MT"/>
                <a:cs typeface="Arial MT"/>
              </a:rPr>
              <a:t> </a:t>
            </a:r>
            <a:r>
              <a:rPr lang="en-US" spc="-490" dirty="0">
                <a:latin typeface="Arial MT"/>
                <a:cs typeface="Arial MT"/>
              </a:rPr>
              <a:t>	</a:t>
            </a:r>
            <a:r>
              <a:rPr spc="40" dirty="0">
                <a:latin typeface="Arial MT"/>
                <a:cs typeface="Arial MT"/>
              </a:rPr>
              <a:t>purposes.</a:t>
            </a:r>
            <a:r>
              <a:rPr spc="45" dirty="0">
                <a:latin typeface="Arial MT"/>
                <a:cs typeface="Arial MT"/>
              </a:rPr>
              <a:t> </a:t>
            </a:r>
            <a:r>
              <a:rPr spc="35" dirty="0">
                <a:latin typeface="Arial MT"/>
                <a:cs typeface="Arial MT"/>
              </a:rPr>
              <a:t>Shared</a:t>
            </a:r>
            <a:r>
              <a:rPr spc="40" dirty="0">
                <a:latin typeface="Arial MT"/>
                <a:cs typeface="Arial MT"/>
              </a:rPr>
              <a:t> </a:t>
            </a:r>
            <a:r>
              <a:rPr spc="35" dirty="0">
                <a:latin typeface="Arial MT"/>
                <a:cs typeface="Arial MT"/>
              </a:rPr>
              <a:t>rooms</a:t>
            </a:r>
            <a:r>
              <a:rPr spc="40" dirty="0">
                <a:latin typeface="Arial MT"/>
                <a:cs typeface="Arial MT"/>
              </a:rPr>
              <a:t> </a:t>
            </a:r>
            <a:r>
              <a:rPr spc="30" dirty="0">
                <a:latin typeface="Arial MT"/>
                <a:cs typeface="Arial MT"/>
              </a:rPr>
              <a:t>are</a:t>
            </a:r>
            <a:r>
              <a:rPr spc="35" dirty="0">
                <a:latin typeface="Arial MT"/>
                <a:cs typeface="Arial MT"/>
              </a:rPr>
              <a:t> </a:t>
            </a:r>
            <a:r>
              <a:rPr spc="30" dirty="0">
                <a:latin typeface="Arial MT"/>
                <a:cs typeface="Arial MT"/>
              </a:rPr>
              <a:t>not</a:t>
            </a:r>
            <a:r>
              <a:rPr spc="35" dirty="0">
                <a:latin typeface="Arial MT"/>
                <a:cs typeface="Arial MT"/>
              </a:rPr>
              <a:t> </a:t>
            </a:r>
            <a:r>
              <a:rPr spc="40" dirty="0">
                <a:latin typeface="Arial MT"/>
                <a:cs typeface="Arial MT"/>
              </a:rPr>
              <a:t>preferred</a:t>
            </a:r>
            <a:r>
              <a:rPr spc="45" dirty="0">
                <a:latin typeface="Arial MT"/>
                <a:cs typeface="Arial MT"/>
              </a:rPr>
              <a:t> </a:t>
            </a:r>
            <a:r>
              <a:rPr spc="35" dirty="0">
                <a:latin typeface="Arial MT"/>
                <a:cs typeface="Arial MT"/>
              </a:rPr>
              <a:t>much.</a:t>
            </a:r>
            <a:r>
              <a:rPr spc="40" dirty="0">
                <a:latin typeface="Arial MT"/>
                <a:cs typeface="Arial MT"/>
              </a:rPr>
              <a:t> </a:t>
            </a:r>
            <a:r>
              <a:rPr spc="20" dirty="0">
                <a:latin typeface="Arial MT"/>
                <a:cs typeface="Arial MT"/>
              </a:rPr>
              <a:t>so</a:t>
            </a:r>
            <a:r>
              <a:rPr spc="25" dirty="0">
                <a:latin typeface="Arial MT"/>
                <a:cs typeface="Arial MT"/>
              </a:rPr>
              <a:t> </a:t>
            </a:r>
            <a:r>
              <a:rPr spc="20" dirty="0">
                <a:latin typeface="Arial MT"/>
                <a:cs typeface="Arial MT"/>
              </a:rPr>
              <a:t>we</a:t>
            </a:r>
            <a:r>
              <a:rPr spc="25" dirty="0">
                <a:latin typeface="Arial MT"/>
                <a:cs typeface="Arial MT"/>
              </a:rPr>
              <a:t> </a:t>
            </a:r>
            <a:r>
              <a:rPr spc="30" dirty="0">
                <a:latin typeface="Arial MT"/>
                <a:cs typeface="Arial MT"/>
              </a:rPr>
              <a:t>can</a:t>
            </a:r>
            <a:r>
              <a:rPr spc="35" dirty="0">
                <a:latin typeface="Arial MT"/>
                <a:cs typeface="Arial MT"/>
              </a:rPr>
              <a:t> </a:t>
            </a:r>
            <a:r>
              <a:rPr spc="30" dirty="0">
                <a:latin typeface="Arial MT"/>
                <a:cs typeface="Arial MT"/>
              </a:rPr>
              <a:t>also</a:t>
            </a:r>
            <a:r>
              <a:rPr spc="35" dirty="0">
                <a:latin typeface="Arial MT"/>
                <a:cs typeface="Arial MT"/>
              </a:rPr>
              <a:t> </a:t>
            </a:r>
            <a:r>
              <a:rPr spc="30" dirty="0">
                <a:latin typeface="Arial MT"/>
                <a:cs typeface="Arial MT"/>
              </a:rPr>
              <a:t>say</a:t>
            </a:r>
            <a:r>
              <a:rPr spc="35" dirty="0">
                <a:latin typeface="Arial MT"/>
                <a:cs typeface="Arial MT"/>
              </a:rPr>
              <a:t> </a:t>
            </a:r>
            <a:r>
              <a:rPr spc="30" dirty="0">
                <a:latin typeface="Arial MT"/>
                <a:cs typeface="Arial MT"/>
              </a:rPr>
              <a:t>that</a:t>
            </a:r>
            <a:r>
              <a:rPr spc="35" dirty="0">
                <a:latin typeface="Arial MT"/>
                <a:cs typeface="Arial MT"/>
              </a:rPr>
              <a:t> </a:t>
            </a:r>
            <a:r>
              <a:rPr spc="30" dirty="0">
                <a:latin typeface="Arial MT"/>
                <a:cs typeface="Arial MT"/>
              </a:rPr>
              <a:t>these </a:t>
            </a:r>
            <a:r>
              <a:rPr spc="35" dirty="0">
                <a:latin typeface="Arial MT"/>
                <a:cs typeface="Arial MT"/>
              </a:rPr>
              <a:t> </a:t>
            </a:r>
            <a:r>
              <a:rPr lang="en-US" spc="35" dirty="0">
                <a:latin typeface="Arial MT"/>
                <a:cs typeface="Arial MT"/>
              </a:rPr>
              <a:t>	</a:t>
            </a:r>
            <a:r>
              <a:rPr lang="en-IN" spc="40" dirty="0">
                <a:latin typeface="Arial MT"/>
                <a:cs typeface="Arial MT"/>
              </a:rPr>
              <a:t>neighbourhood</a:t>
            </a:r>
            <a:r>
              <a:rPr spc="120" dirty="0">
                <a:latin typeface="Arial MT"/>
                <a:cs typeface="Arial MT"/>
              </a:rPr>
              <a:t> </a:t>
            </a:r>
            <a:r>
              <a:rPr spc="35" dirty="0">
                <a:latin typeface="Arial MT"/>
                <a:cs typeface="Arial MT"/>
              </a:rPr>
              <a:t>groups</a:t>
            </a:r>
            <a:r>
              <a:rPr spc="100" dirty="0">
                <a:latin typeface="Arial MT"/>
                <a:cs typeface="Arial MT"/>
              </a:rPr>
              <a:t> </a:t>
            </a:r>
            <a:r>
              <a:rPr spc="25" dirty="0">
                <a:latin typeface="Arial MT"/>
                <a:cs typeface="Arial MT"/>
              </a:rPr>
              <a:t>are</a:t>
            </a:r>
            <a:r>
              <a:rPr spc="100" dirty="0">
                <a:latin typeface="Arial MT"/>
                <a:cs typeface="Arial MT"/>
              </a:rPr>
              <a:t> </a:t>
            </a:r>
            <a:r>
              <a:rPr spc="30" dirty="0">
                <a:latin typeface="Arial MT"/>
                <a:cs typeface="Arial MT"/>
              </a:rPr>
              <a:t>not</a:t>
            </a:r>
            <a:r>
              <a:rPr spc="100" dirty="0">
                <a:latin typeface="Arial MT"/>
                <a:cs typeface="Arial MT"/>
              </a:rPr>
              <a:t> </a:t>
            </a:r>
            <a:r>
              <a:rPr spc="35" dirty="0">
                <a:latin typeface="Arial MT"/>
                <a:cs typeface="Arial MT"/>
              </a:rPr>
              <a:t>student</a:t>
            </a:r>
            <a:r>
              <a:rPr spc="114" dirty="0">
                <a:latin typeface="Arial MT"/>
                <a:cs typeface="Arial MT"/>
              </a:rPr>
              <a:t> </a:t>
            </a:r>
            <a:r>
              <a:rPr spc="35" dirty="0">
                <a:latin typeface="Arial MT"/>
                <a:cs typeface="Arial MT"/>
              </a:rPr>
              <a:t>area.</a:t>
            </a:r>
            <a:endParaRPr dirty="0">
              <a:latin typeface="Arial MT"/>
              <a:cs typeface="Arial MT"/>
            </a:endParaRPr>
          </a:p>
          <a:p>
            <a:pPr marL="298450" marR="13335" indent="-285750">
              <a:lnSpc>
                <a:spcPts val="1939"/>
              </a:lnSpc>
              <a:spcBef>
                <a:spcPts val="1035"/>
              </a:spcBef>
              <a:buFont typeface="Arial" panose="020B0604020202020204" pitchFamily="34" charset="0"/>
              <a:buChar char="•"/>
              <a:tabLst>
                <a:tab pos="396875" algn="l"/>
                <a:tab pos="397510" algn="l"/>
                <a:tab pos="1131570" algn="l"/>
                <a:tab pos="2050414" algn="l"/>
                <a:tab pos="2677160" algn="l"/>
                <a:tab pos="3665854" algn="l"/>
                <a:tab pos="4133215" algn="l"/>
                <a:tab pos="5273675" algn="l"/>
                <a:tab pos="5659120" algn="l"/>
                <a:tab pos="7639050" algn="l"/>
                <a:tab pos="8392795" algn="l"/>
                <a:tab pos="9532620" algn="l"/>
              </a:tabLst>
            </a:pPr>
            <a:r>
              <a:rPr sz="1800" spc="45" dirty="0">
                <a:latin typeface="Arial MT"/>
                <a:cs typeface="Arial MT"/>
              </a:rPr>
              <a:t>Pric</a:t>
            </a:r>
            <a:r>
              <a:rPr sz="1800" spc="-5" dirty="0">
                <a:latin typeface="Arial MT"/>
                <a:cs typeface="Arial MT"/>
              </a:rPr>
              <a:t>e</a:t>
            </a:r>
            <a:r>
              <a:rPr lang="en-US" spc="-5" dirty="0">
                <a:latin typeface="Arial MT"/>
                <a:cs typeface="Arial MT"/>
              </a:rPr>
              <a:t> </a:t>
            </a:r>
            <a:r>
              <a:rPr sz="1800" spc="45" dirty="0">
                <a:latin typeface="Arial MT"/>
                <a:cs typeface="Arial MT"/>
              </a:rPr>
              <a:t>ra</a:t>
            </a:r>
            <a:r>
              <a:rPr sz="1800" spc="40" dirty="0">
                <a:latin typeface="Arial MT"/>
                <a:cs typeface="Arial MT"/>
              </a:rPr>
              <a:t>nge</a:t>
            </a:r>
            <a:r>
              <a:rPr sz="1800" dirty="0">
                <a:latin typeface="Arial MT"/>
                <a:cs typeface="Arial MT"/>
              </a:rPr>
              <a:t>s</a:t>
            </a:r>
            <a:r>
              <a:rPr lang="en-US" dirty="0">
                <a:latin typeface="Arial MT"/>
                <a:cs typeface="Arial MT"/>
              </a:rPr>
              <a:t> </a:t>
            </a:r>
            <a:r>
              <a:rPr sz="1800" spc="45" dirty="0">
                <a:latin typeface="Arial MT"/>
                <a:cs typeface="Arial MT"/>
              </a:rPr>
              <a:t>onl</a:t>
            </a:r>
            <a:r>
              <a:rPr sz="1800" spc="-5" dirty="0">
                <a:latin typeface="Arial MT"/>
                <a:cs typeface="Arial MT"/>
              </a:rPr>
              <a:t>y</a:t>
            </a:r>
            <a:r>
              <a:rPr lang="en-US" spc="-5" dirty="0">
                <a:latin typeface="Arial MT"/>
                <a:cs typeface="Arial MT"/>
              </a:rPr>
              <a:t> </a:t>
            </a:r>
            <a:r>
              <a:rPr sz="1800" spc="45" dirty="0">
                <a:latin typeface="Arial MT"/>
                <a:cs typeface="Arial MT"/>
              </a:rPr>
              <a:t>m</a:t>
            </a:r>
            <a:r>
              <a:rPr sz="1800" spc="40" dirty="0">
                <a:latin typeface="Arial MT"/>
                <a:cs typeface="Arial MT"/>
              </a:rPr>
              <a:t>a</a:t>
            </a:r>
            <a:r>
              <a:rPr sz="1800" spc="50" dirty="0">
                <a:latin typeface="Arial MT"/>
                <a:cs typeface="Arial MT"/>
              </a:rPr>
              <a:t>t</a:t>
            </a:r>
            <a:r>
              <a:rPr sz="1800" spc="40" dirty="0">
                <a:latin typeface="Arial MT"/>
                <a:cs typeface="Arial MT"/>
              </a:rPr>
              <a:t>te</a:t>
            </a:r>
            <a:r>
              <a:rPr sz="1800" spc="50" dirty="0">
                <a:latin typeface="Arial MT"/>
                <a:cs typeface="Arial MT"/>
              </a:rPr>
              <a:t>r</a:t>
            </a:r>
            <a:r>
              <a:rPr sz="1800" dirty="0">
                <a:latin typeface="Arial MT"/>
                <a:cs typeface="Arial MT"/>
              </a:rPr>
              <a:t>s</a:t>
            </a:r>
            <a:r>
              <a:rPr lang="en-US" dirty="0">
                <a:latin typeface="Arial MT"/>
                <a:cs typeface="Arial MT"/>
              </a:rPr>
              <a:t> </a:t>
            </a:r>
            <a:r>
              <a:rPr sz="1800" spc="40" dirty="0">
                <a:latin typeface="Arial MT"/>
                <a:cs typeface="Arial MT"/>
              </a:rPr>
              <a:t>fo</a:t>
            </a:r>
            <a:r>
              <a:rPr sz="1800" dirty="0">
                <a:latin typeface="Arial MT"/>
                <a:cs typeface="Arial MT"/>
              </a:rPr>
              <a:t>r</a:t>
            </a:r>
            <a:r>
              <a:rPr lang="en-US" sz="1800" dirty="0">
                <a:latin typeface="Arial MT"/>
                <a:cs typeface="Arial MT"/>
              </a:rPr>
              <a:t> </a:t>
            </a:r>
            <a:r>
              <a:rPr sz="1800" spc="45" dirty="0">
                <a:latin typeface="Arial MT"/>
                <a:cs typeface="Arial MT"/>
              </a:rPr>
              <a:t>s</a:t>
            </a:r>
            <a:r>
              <a:rPr sz="1800" spc="40" dirty="0">
                <a:latin typeface="Arial MT"/>
                <a:cs typeface="Arial MT"/>
              </a:rPr>
              <a:t>ele</a:t>
            </a:r>
            <a:r>
              <a:rPr sz="1800" spc="45" dirty="0">
                <a:latin typeface="Arial MT"/>
                <a:cs typeface="Arial MT"/>
              </a:rPr>
              <a:t>c</a:t>
            </a:r>
            <a:r>
              <a:rPr sz="1800" spc="40" dirty="0">
                <a:latin typeface="Arial MT"/>
                <a:cs typeface="Arial MT"/>
              </a:rPr>
              <a:t>t</a:t>
            </a:r>
            <a:r>
              <a:rPr sz="1800" spc="45" dirty="0">
                <a:latin typeface="Arial MT"/>
                <a:cs typeface="Arial MT"/>
              </a:rPr>
              <a:t>i</a:t>
            </a:r>
            <a:r>
              <a:rPr sz="1800" spc="40" dirty="0">
                <a:latin typeface="Arial MT"/>
                <a:cs typeface="Arial MT"/>
              </a:rPr>
              <a:t>o</a:t>
            </a:r>
            <a:r>
              <a:rPr sz="1800" spc="-5" dirty="0">
                <a:latin typeface="Arial MT"/>
                <a:cs typeface="Arial MT"/>
              </a:rPr>
              <a:t>n</a:t>
            </a:r>
            <a:r>
              <a:rPr lang="en-US" spc="-5" dirty="0">
                <a:latin typeface="Arial MT"/>
                <a:cs typeface="Arial MT"/>
              </a:rPr>
              <a:t> </a:t>
            </a:r>
            <a:r>
              <a:rPr sz="1800" spc="55" dirty="0">
                <a:latin typeface="Arial MT"/>
                <a:cs typeface="Arial MT"/>
              </a:rPr>
              <a:t>o</a:t>
            </a:r>
            <a:r>
              <a:rPr sz="1800" dirty="0">
                <a:latin typeface="Arial MT"/>
                <a:cs typeface="Arial MT"/>
              </a:rPr>
              <a:t>f</a:t>
            </a:r>
            <a:r>
              <a:rPr lang="en-US" sz="1800" dirty="0">
                <a:latin typeface="Arial MT"/>
                <a:cs typeface="Arial MT"/>
              </a:rPr>
              <a:t> </a:t>
            </a:r>
            <a:r>
              <a:rPr sz="1800" spc="40" dirty="0">
                <a:latin typeface="Arial MT"/>
                <a:cs typeface="Arial MT"/>
              </a:rPr>
              <a:t>neighborhoods</a:t>
            </a:r>
            <a:r>
              <a:rPr sz="1800" dirty="0">
                <a:latin typeface="Arial MT"/>
                <a:cs typeface="Arial MT"/>
              </a:rPr>
              <a:t>,</a:t>
            </a:r>
            <a:r>
              <a:rPr lang="en-US" sz="1800" dirty="0">
                <a:latin typeface="Arial MT"/>
                <a:cs typeface="Arial MT"/>
              </a:rPr>
              <a:t> </a:t>
            </a:r>
            <a:r>
              <a:rPr sz="1800" spc="40" dirty="0">
                <a:latin typeface="Arial MT"/>
                <a:cs typeface="Arial MT"/>
              </a:rPr>
              <a:t>whe</a:t>
            </a:r>
            <a:r>
              <a:rPr sz="1800" spc="-5" dirty="0">
                <a:latin typeface="Arial MT"/>
                <a:cs typeface="Arial MT"/>
              </a:rPr>
              <a:t>n</a:t>
            </a:r>
            <a:r>
              <a:rPr lang="en-US" spc="-5" dirty="0">
                <a:latin typeface="Arial MT"/>
                <a:cs typeface="Arial MT"/>
              </a:rPr>
              <a:t> </a:t>
            </a:r>
            <a:r>
              <a:rPr sz="1800" spc="45" dirty="0">
                <a:latin typeface="Arial MT"/>
                <a:cs typeface="Arial MT"/>
              </a:rPr>
              <a:t>s</a:t>
            </a:r>
            <a:r>
              <a:rPr sz="1800" spc="40" dirty="0">
                <a:latin typeface="Arial MT"/>
                <a:cs typeface="Arial MT"/>
              </a:rPr>
              <a:t>ele</a:t>
            </a:r>
            <a:r>
              <a:rPr sz="1800" spc="45" dirty="0">
                <a:latin typeface="Arial MT"/>
                <a:cs typeface="Arial MT"/>
              </a:rPr>
              <a:t>c</a:t>
            </a:r>
            <a:r>
              <a:rPr sz="1800" spc="40" dirty="0">
                <a:latin typeface="Arial MT"/>
                <a:cs typeface="Arial MT"/>
              </a:rPr>
              <a:t>t</a:t>
            </a:r>
            <a:r>
              <a:rPr sz="1800" spc="45" dirty="0">
                <a:latin typeface="Arial MT"/>
                <a:cs typeface="Arial MT"/>
              </a:rPr>
              <a:t>i</a:t>
            </a:r>
            <a:r>
              <a:rPr sz="1800" spc="40" dirty="0">
                <a:latin typeface="Arial MT"/>
                <a:cs typeface="Arial MT"/>
              </a:rPr>
              <a:t>n</a:t>
            </a:r>
            <a:r>
              <a:rPr sz="1800" spc="-5" dirty="0">
                <a:latin typeface="Arial MT"/>
                <a:cs typeface="Arial MT"/>
              </a:rPr>
              <a:t>g</a:t>
            </a:r>
            <a:r>
              <a:rPr lang="en-US" spc="-5" dirty="0">
                <a:latin typeface="Arial MT"/>
                <a:cs typeface="Arial MT"/>
              </a:rPr>
              <a:t> </a:t>
            </a:r>
            <a:r>
              <a:rPr sz="1800" spc="40" dirty="0">
                <a:latin typeface="Arial MT"/>
                <a:cs typeface="Arial MT"/>
              </a:rPr>
              <a:t>t</a:t>
            </a:r>
            <a:r>
              <a:rPr sz="1800" spc="45" dirty="0">
                <a:latin typeface="Arial MT"/>
                <a:cs typeface="Arial MT"/>
              </a:rPr>
              <a:t>h</a:t>
            </a:r>
            <a:r>
              <a:rPr sz="1800" spc="-5" dirty="0">
                <a:latin typeface="Arial MT"/>
                <a:cs typeface="Arial MT"/>
              </a:rPr>
              <a:t>e</a:t>
            </a:r>
            <a:r>
              <a:rPr lang="en-US" sz="1800" spc="-5" dirty="0">
                <a:latin typeface="Arial MT"/>
                <a:cs typeface="Arial MT"/>
              </a:rPr>
              <a:t> </a:t>
            </a:r>
            <a:r>
              <a:rPr lang="en-IN" sz="1800" spc="40" dirty="0">
                <a:latin typeface="Arial MT"/>
                <a:cs typeface="Arial MT"/>
              </a:rPr>
              <a:t>neighbourhood</a:t>
            </a:r>
            <a:r>
              <a:rPr lang="en-US" spc="120" dirty="0">
                <a:latin typeface="Arial MT"/>
                <a:cs typeface="Arial MT"/>
              </a:rPr>
              <a:t> </a:t>
            </a:r>
            <a:r>
              <a:rPr sz="1800" spc="35" dirty="0">
                <a:latin typeface="Arial MT"/>
                <a:cs typeface="Arial MT"/>
              </a:rPr>
              <a:t>groups</a:t>
            </a:r>
            <a:r>
              <a:rPr sz="1800" spc="100" dirty="0">
                <a:latin typeface="Arial MT"/>
                <a:cs typeface="Arial MT"/>
              </a:rPr>
              <a:t> </a:t>
            </a:r>
            <a:r>
              <a:rPr sz="1800" spc="35" dirty="0">
                <a:latin typeface="Arial MT"/>
                <a:cs typeface="Arial MT"/>
              </a:rPr>
              <a:t>guests</a:t>
            </a:r>
            <a:r>
              <a:rPr sz="1800" spc="114" dirty="0">
                <a:latin typeface="Arial MT"/>
                <a:cs typeface="Arial MT"/>
              </a:rPr>
              <a:t> </a:t>
            </a:r>
            <a:r>
              <a:rPr sz="1800" spc="25" dirty="0">
                <a:latin typeface="Arial MT"/>
                <a:cs typeface="Arial MT"/>
              </a:rPr>
              <a:t>are</a:t>
            </a:r>
            <a:r>
              <a:rPr sz="1800" spc="100" dirty="0">
                <a:latin typeface="Arial MT"/>
                <a:cs typeface="Arial MT"/>
              </a:rPr>
              <a:t> </a:t>
            </a:r>
            <a:r>
              <a:rPr sz="1800" spc="30" dirty="0">
                <a:latin typeface="Arial MT"/>
                <a:cs typeface="Arial MT"/>
              </a:rPr>
              <a:t>not</a:t>
            </a:r>
            <a:r>
              <a:rPr sz="1800" spc="100" dirty="0">
                <a:latin typeface="Arial MT"/>
                <a:cs typeface="Arial MT"/>
              </a:rPr>
              <a:t> </a:t>
            </a:r>
            <a:r>
              <a:rPr sz="1800" spc="30" dirty="0">
                <a:latin typeface="Arial MT"/>
                <a:cs typeface="Arial MT"/>
              </a:rPr>
              <a:t>that</a:t>
            </a:r>
            <a:r>
              <a:rPr sz="1800" spc="110" dirty="0">
                <a:latin typeface="Arial MT"/>
                <a:cs typeface="Arial MT"/>
              </a:rPr>
              <a:t> </a:t>
            </a:r>
            <a:r>
              <a:rPr sz="1800" spc="40" dirty="0">
                <a:latin typeface="Arial MT"/>
                <a:cs typeface="Arial MT"/>
              </a:rPr>
              <a:t>concern.</a:t>
            </a:r>
            <a:endParaRPr sz="1800" dirty="0">
              <a:latin typeface="Arial MT"/>
              <a:cs typeface="Arial MT"/>
            </a:endParaRPr>
          </a:p>
          <a:p>
            <a:pPr marL="298450" marR="5080" indent="-285750">
              <a:lnSpc>
                <a:spcPts val="1939"/>
              </a:lnSpc>
              <a:spcBef>
                <a:spcPts val="1010"/>
              </a:spcBef>
              <a:buFont typeface="Arial" panose="020B0604020202020204" pitchFamily="34" charset="0"/>
              <a:buChar char="•"/>
              <a:tabLst>
                <a:tab pos="366395" algn="l"/>
                <a:tab pos="367030" algn="l"/>
                <a:tab pos="956944" algn="l"/>
                <a:tab pos="1312545" algn="l"/>
                <a:tab pos="1896110" algn="l"/>
                <a:tab pos="2861945" algn="l"/>
                <a:tab pos="3216910" algn="l"/>
                <a:tab pos="5096510" algn="l"/>
                <a:tab pos="5585460" algn="l"/>
                <a:tab pos="6518909" algn="l"/>
                <a:tab pos="7483475" algn="l"/>
                <a:tab pos="7839075" algn="l"/>
                <a:tab pos="8569325" algn="l"/>
                <a:tab pos="9679940" algn="l"/>
              </a:tabLst>
            </a:pPr>
            <a:r>
              <a:rPr spc="40" dirty="0">
                <a:latin typeface="Arial MT"/>
                <a:cs typeface="Arial MT"/>
              </a:rPr>
              <a:t>D</a:t>
            </a:r>
            <a:r>
              <a:rPr spc="45" dirty="0">
                <a:latin typeface="Arial MT"/>
                <a:cs typeface="Arial MT"/>
              </a:rPr>
              <a:t>u</a:t>
            </a:r>
            <a:r>
              <a:rPr spc="-5" dirty="0">
                <a:latin typeface="Arial MT"/>
                <a:cs typeface="Arial MT"/>
              </a:rPr>
              <a:t>e</a:t>
            </a:r>
            <a:r>
              <a:rPr dirty="0">
                <a:latin typeface="Arial MT"/>
                <a:cs typeface="Arial MT"/>
              </a:rPr>
              <a:t>	</a:t>
            </a:r>
            <a:r>
              <a:rPr spc="45" dirty="0">
                <a:latin typeface="Arial MT"/>
                <a:cs typeface="Arial MT"/>
              </a:rPr>
              <a:t>t</a:t>
            </a:r>
            <a:r>
              <a:rPr dirty="0">
                <a:latin typeface="Arial MT"/>
                <a:cs typeface="Arial MT"/>
              </a:rPr>
              <a:t>o	</a:t>
            </a:r>
            <a:r>
              <a:rPr spc="45" dirty="0">
                <a:latin typeface="Arial MT"/>
                <a:cs typeface="Arial MT"/>
              </a:rPr>
              <a:t>l</a:t>
            </a:r>
            <a:r>
              <a:rPr spc="40" dirty="0">
                <a:latin typeface="Arial MT"/>
                <a:cs typeface="Arial MT"/>
              </a:rPr>
              <a:t>e</a:t>
            </a:r>
            <a:r>
              <a:rPr spc="45" dirty="0">
                <a:latin typeface="Arial MT"/>
                <a:cs typeface="Arial MT"/>
              </a:rPr>
              <a:t>s</a:t>
            </a:r>
            <a:r>
              <a:rPr dirty="0">
                <a:latin typeface="Arial MT"/>
                <a:cs typeface="Arial MT"/>
              </a:rPr>
              <a:t>s	</a:t>
            </a:r>
            <a:r>
              <a:rPr spc="45" dirty="0">
                <a:latin typeface="Arial MT"/>
                <a:cs typeface="Arial MT"/>
              </a:rPr>
              <a:t>n</a:t>
            </a:r>
            <a:r>
              <a:rPr spc="40" dirty="0">
                <a:latin typeface="Arial MT"/>
                <a:cs typeface="Arial MT"/>
              </a:rPr>
              <a:t>u</a:t>
            </a:r>
            <a:r>
              <a:rPr spc="45" dirty="0">
                <a:latin typeface="Arial MT"/>
                <a:cs typeface="Arial MT"/>
              </a:rPr>
              <a:t>m</a:t>
            </a:r>
            <a:r>
              <a:rPr spc="40" dirty="0">
                <a:latin typeface="Arial MT"/>
                <a:cs typeface="Arial MT"/>
              </a:rPr>
              <a:t>be</a:t>
            </a:r>
            <a:r>
              <a:rPr dirty="0">
                <a:latin typeface="Arial MT"/>
                <a:cs typeface="Arial MT"/>
              </a:rPr>
              <a:t>r	</a:t>
            </a:r>
            <a:r>
              <a:rPr spc="45" dirty="0">
                <a:latin typeface="Arial MT"/>
                <a:cs typeface="Arial MT"/>
              </a:rPr>
              <a:t>o</a:t>
            </a:r>
            <a:r>
              <a:rPr dirty="0">
                <a:latin typeface="Arial MT"/>
                <a:cs typeface="Arial MT"/>
              </a:rPr>
              <a:t>f	</a:t>
            </a:r>
            <a:r>
              <a:rPr spc="40" dirty="0">
                <a:latin typeface="Arial MT"/>
                <a:cs typeface="Arial MT"/>
              </a:rPr>
              <a:t>n</a:t>
            </a:r>
            <a:r>
              <a:rPr spc="45" dirty="0">
                <a:latin typeface="Arial MT"/>
                <a:cs typeface="Arial MT"/>
              </a:rPr>
              <a:t>e</a:t>
            </a:r>
            <a:r>
              <a:rPr spc="40" dirty="0">
                <a:latin typeface="Arial MT"/>
                <a:cs typeface="Arial MT"/>
              </a:rPr>
              <a:t>ighbou</a:t>
            </a:r>
            <a:r>
              <a:rPr spc="45" dirty="0">
                <a:latin typeface="Arial MT"/>
                <a:cs typeface="Arial MT"/>
              </a:rPr>
              <a:t>r</a:t>
            </a:r>
            <a:r>
              <a:rPr spc="40" dirty="0">
                <a:latin typeface="Arial MT"/>
                <a:cs typeface="Arial MT"/>
              </a:rPr>
              <a:t>hood</a:t>
            </a:r>
            <a:r>
              <a:rPr dirty="0">
                <a:latin typeface="Arial MT"/>
                <a:cs typeface="Arial MT"/>
              </a:rPr>
              <a:t>s	</a:t>
            </a:r>
            <a:r>
              <a:rPr spc="45" dirty="0">
                <a:latin typeface="Arial MT"/>
                <a:cs typeface="Arial MT"/>
              </a:rPr>
              <a:t>bu</a:t>
            </a:r>
            <a:r>
              <a:rPr dirty="0">
                <a:latin typeface="Arial MT"/>
                <a:cs typeface="Arial MT"/>
              </a:rPr>
              <a:t>t	</a:t>
            </a:r>
            <a:r>
              <a:rPr spc="45" dirty="0">
                <a:latin typeface="Arial MT"/>
                <a:cs typeface="Arial MT"/>
              </a:rPr>
              <a:t>h</a:t>
            </a:r>
            <a:r>
              <a:rPr spc="40" dirty="0">
                <a:latin typeface="Arial MT"/>
                <a:cs typeface="Arial MT"/>
              </a:rPr>
              <a:t>ighe</a:t>
            </a:r>
            <a:r>
              <a:rPr spc="45" dirty="0">
                <a:latin typeface="Arial MT"/>
                <a:cs typeface="Arial MT"/>
              </a:rPr>
              <a:t>s</a:t>
            </a:r>
            <a:r>
              <a:rPr dirty="0">
                <a:latin typeface="Arial MT"/>
                <a:cs typeface="Arial MT"/>
              </a:rPr>
              <a:t>t	</a:t>
            </a:r>
            <a:r>
              <a:rPr spc="40" dirty="0">
                <a:latin typeface="Arial MT"/>
                <a:cs typeface="Arial MT"/>
              </a:rPr>
              <a:t>nu</a:t>
            </a:r>
            <a:r>
              <a:rPr spc="45" dirty="0">
                <a:latin typeface="Arial MT"/>
                <a:cs typeface="Arial MT"/>
              </a:rPr>
              <a:t>mb</a:t>
            </a:r>
            <a:r>
              <a:rPr spc="40" dirty="0">
                <a:latin typeface="Arial MT"/>
                <a:cs typeface="Arial MT"/>
              </a:rPr>
              <a:t>e</a:t>
            </a:r>
            <a:r>
              <a:rPr dirty="0">
                <a:latin typeface="Arial MT"/>
                <a:cs typeface="Arial MT"/>
              </a:rPr>
              <a:t>r	</a:t>
            </a:r>
            <a:r>
              <a:rPr spc="55" dirty="0">
                <a:latin typeface="Arial MT"/>
                <a:cs typeface="Arial MT"/>
              </a:rPr>
              <a:t>o</a:t>
            </a:r>
            <a:r>
              <a:rPr dirty="0">
                <a:latin typeface="Arial MT"/>
                <a:cs typeface="Arial MT"/>
              </a:rPr>
              <a:t>f	</a:t>
            </a:r>
            <a:r>
              <a:rPr spc="40" dirty="0">
                <a:latin typeface="Arial MT"/>
                <a:cs typeface="Arial MT"/>
              </a:rPr>
              <a:t>ho</a:t>
            </a:r>
            <a:r>
              <a:rPr spc="45" dirty="0">
                <a:latin typeface="Arial MT"/>
                <a:cs typeface="Arial MT"/>
              </a:rPr>
              <a:t>s</a:t>
            </a:r>
            <a:r>
              <a:rPr spc="40" dirty="0">
                <a:latin typeface="Arial MT"/>
                <a:cs typeface="Arial MT"/>
              </a:rPr>
              <a:t>t</a:t>
            </a:r>
            <a:r>
              <a:rPr dirty="0">
                <a:latin typeface="Arial MT"/>
                <a:cs typeface="Arial MT"/>
              </a:rPr>
              <a:t>s	</a:t>
            </a:r>
            <a:r>
              <a:rPr spc="40" dirty="0">
                <a:latin typeface="Arial MT"/>
                <a:cs typeface="Arial MT"/>
              </a:rPr>
              <a:t>a</a:t>
            </a:r>
            <a:r>
              <a:rPr spc="45" dirty="0">
                <a:latin typeface="Arial MT"/>
                <a:cs typeface="Arial MT"/>
              </a:rPr>
              <a:t>v</a:t>
            </a:r>
            <a:r>
              <a:rPr spc="40" dirty="0">
                <a:latin typeface="Arial MT"/>
                <a:cs typeface="Arial MT"/>
              </a:rPr>
              <a:t>ailabl</a:t>
            </a:r>
            <a:r>
              <a:rPr spc="-5" dirty="0">
                <a:latin typeface="Arial MT"/>
                <a:cs typeface="Arial MT"/>
              </a:rPr>
              <a:t>e</a:t>
            </a:r>
            <a:r>
              <a:rPr dirty="0">
                <a:latin typeface="Arial MT"/>
                <a:cs typeface="Arial MT"/>
              </a:rPr>
              <a:t>	</a:t>
            </a:r>
            <a:r>
              <a:rPr spc="45" dirty="0">
                <a:latin typeface="Arial MT"/>
                <a:cs typeface="Arial MT"/>
              </a:rPr>
              <a:t>in  </a:t>
            </a:r>
            <a:r>
              <a:rPr spc="35" dirty="0">
                <a:latin typeface="Arial MT"/>
                <a:cs typeface="Arial MT"/>
              </a:rPr>
              <a:t>Brooklyn,</a:t>
            </a:r>
            <a:r>
              <a:rPr spc="130" dirty="0">
                <a:latin typeface="Arial MT"/>
                <a:cs typeface="Arial MT"/>
              </a:rPr>
              <a:t> </a:t>
            </a:r>
            <a:r>
              <a:rPr spc="20" dirty="0">
                <a:latin typeface="Arial MT"/>
                <a:cs typeface="Arial MT"/>
              </a:rPr>
              <a:t>we</a:t>
            </a:r>
            <a:r>
              <a:rPr spc="100" dirty="0">
                <a:latin typeface="Arial MT"/>
                <a:cs typeface="Arial MT"/>
              </a:rPr>
              <a:t> </a:t>
            </a:r>
            <a:r>
              <a:rPr spc="25" dirty="0">
                <a:latin typeface="Arial MT"/>
                <a:cs typeface="Arial MT"/>
              </a:rPr>
              <a:t>can</a:t>
            </a:r>
            <a:r>
              <a:rPr spc="110" dirty="0">
                <a:latin typeface="Arial MT"/>
                <a:cs typeface="Arial MT"/>
              </a:rPr>
              <a:t> </a:t>
            </a:r>
            <a:r>
              <a:rPr spc="25" dirty="0">
                <a:latin typeface="Arial MT"/>
                <a:cs typeface="Arial MT"/>
              </a:rPr>
              <a:t>say</a:t>
            </a:r>
            <a:r>
              <a:rPr spc="114" dirty="0">
                <a:latin typeface="Arial MT"/>
                <a:cs typeface="Arial MT"/>
              </a:rPr>
              <a:t> </a:t>
            </a:r>
            <a:r>
              <a:rPr spc="30" dirty="0">
                <a:latin typeface="Arial MT"/>
                <a:cs typeface="Arial MT"/>
              </a:rPr>
              <a:t>that</a:t>
            </a:r>
            <a:r>
              <a:rPr spc="120" dirty="0">
                <a:latin typeface="Arial MT"/>
                <a:cs typeface="Arial MT"/>
              </a:rPr>
              <a:t> </a:t>
            </a:r>
            <a:r>
              <a:rPr spc="35" dirty="0">
                <a:latin typeface="Arial MT"/>
                <a:cs typeface="Arial MT"/>
              </a:rPr>
              <a:t>Brooklyn</a:t>
            </a:r>
            <a:r>
              <a:rPr spc="125" dirty="0">
                <a:latin typeface="Arial MT"/>
                <a:cs typeface="Arial MT"/>
              </a:rPr>
              <a:t> </a:t>
            </a:r>
            <a:r>
              <a:rPr spc="20" dirty="0">
                <a:latin typeface="Arial MT"/>
                <a:cs typeface="Arial MT"/>
              </a:rPr>
              <a:t>is</a:t>
            </a:r>
            <a:r>
              <a:rPr spc="100" dirty="0">
                <a:latin typeface="Arial MT"/>
                <a:cs typeface="Arial MT"/>
              </a:rPr>
              <a:t> </a:t>
            </a:r>
            <a:r>
              <a:rPr spc="25" dirty="0">
                <a:latin typeface="Arial MT"/>
                <a:cs typeface="Arial MT"/>
              </a:rPr>
              <a:t>the</a:t>
            </a:r>
            <a:r>
              <a:rPr spc="114" dirty="0">
                <a:latin typeface="Arial MT"/>
                <a:cs typeface="Arial MT"/>
              </a:rPr>
              <a:t> </a:t>
            </a:r>
            <a:r>
              <a:rPr spc="35" dirty="0">
                <a:latin typeface="Arial MT"/>
                <a:cs typeface="Arial MT"/>
              </a:rPr>
              <a:t>busiest</a:t>
            </a:r>
            <a:r>
              <a:rPr spc="114" dirty="0">
                <a:latin typeface="Arial MT"/>
                <a:cs typeface="Arial MT"/>
              </a:rPr>
              <a:t> </a:t>
            </a:r>
            <a:r>
              <a:rPr spc="30" dirty="0">
                <a:latin typeface="Arial MT"/>
                <a:cs typeface="Arial MT"/>
              </a:rPr>
              <a:t>area</a:t>
            </a:r>
            <a:r>
              <a:rPr spc="114" dirty="0">
                <a:latin typeface="Arial MT"/>
                <a:cs typeface="Arial MT"/>
              </a:rPr>
              <a:t> </a:t>
            </a:r>
            <a:r>
              <a:rPr spc="25" dirty="0">
                <a:latin typeface="Arial MT"/>
                <a:cs typeface="Arial MT"/>
              </a:rPr>
              <a:t>and</a:t>
            </a:r>
            <a:r>
              <a:rPr spc="105" dirty="0">
                <a:latin typeface="Arial MT"/>
                <a:cs typeface="Arial MT"/>
              </a:rPr>
              <a:t> </a:t>
            </a:r>
            <a:r>
              <a:rPr spc="25" dirty="0">
                <a:latin typeface="Arial MT"/>
                <a:cs typeface="Arial MT"/>
              </a:rPr>
              <a:t>you</a:t>
            </a:r>
            <a:r>
              <a:rPr spc="105" dirty="0">
                <a:latin typeface="Arial MT"/>
                <a:cs typeface="Arial MT"/>
              </a:rPr>
              <a:t> </a:t>
            </a:r>
            <a:r>
              <a:rPr spc="25" dirty="0">
                <a:latin typeface="Arial MT"/>
                <a:cs typeface="Arial MT"/>
              </a:rPr>
              <a:t>can</a:t>
            </a:r>
            <a:r>
              <a:rPr spc="110" dirty="0">
                <a:latin typeface="Arial MT"/>
                <a:cs typeface="Arial MT"/>
              </a:rPr>
              <a:t> </a:t>
            </a:r>
            <a:r>
              <a:rPr spc="30" dirty="0">
                <a:latin typeface="Arial MT"/>
                <a:cs typeface="Arial MT"/>
              </a:rPr>
              <a:t>face</a:t>
            </a:r>
            <a:r>
              <a:rPr spc="110" dirty="0">
                <a:latin typeface="Arial MT"/>
                <a:cs typeface="Arial MT"/>
              </a:rPr>
              <a:t> </a:t>
            </a:r>
            <a:r>
              <a:rPr spc="30" dirty="0">
                <a:latin typeface="Arial MT"/>
                <a:cs typeface="Arial MT"/>
              </a:rPr>
              <a:t>traffic</a:t>
            </a:r>
            <a:r>
              <a:rPr spc="130" dirty="0">
                <a:latin typeface="Arial MT"/>
                <a:cs typeface="Arial MT"/>
              </a:rPr>
              <a:t> </a:t>
            </a:r>
            <a:r>
              <a:rPr spc="35" dirty="0">
                <a:latin typeface="Arial MT"/>
                <a:cs typeface="Arial MT"/>
              </a:rPr>
              <a:t>there.</a:t>
            </a:r>
            <a:endParaRPr dirty="0">
              <a:latin typeface="Arial MT"/>
              <a:cs typeface="Arial MT"/>
            </a:endParaRPr>
          </a:p>
          <a:p>
            <a:pPr marL="298450" marR="5080" indent="-285750">
              <a:lnSpc>
                <a:spcPts val="1939"/>
              </a:lnSpc>
              <a:spcBef>
                <a:spcPts val="1005"/>
              </a:spcBef>
              <a:buFont typeface="Arial" panose="020B0604020202020204" pitchFamily="34" charset="0"/>
              <a:buChar char="•"/>
              <a:tabLst>
                <a:tab pos="287020" algn="l"/>
              </a:tabLst>
            </a:pPr>
            <a:r>
              <a:rPr sz="1800" spc="35" dirty="0">
                <a:latin typeface="Arial MT"/>
                <a:cs typeface="Arial MT"/>
              </a:rPr>
              <a:t>Availability</a:t>
            </a:r>
            <a:r>
              <a:rPr sz="1800" spc="140" dirty="0">
                <a:latin typeface="Arial MT"/>
                <a:cs typeface="Arial MT"/>
              </a:rPr>
              <a:t> </a:t>
            </a:r>
            <a:r>
              <a:rPr sz="1800" spc="20" dirty="0">
                <a:latin typeface="Arial MT"/>
                <a:cs typeface="Arial MT"/>
              </a:rPr>
              <a:t>is</a:t>
            </a:r>
            <a:r>
              <a:rPr sz="1800" spc="114" dirty="0">
                <a:latin typeface="Arial MT"/>
                <a:cs typeface="Arial MT"/>
              </a:rPr>
              <a:t> </a:t>
            </a:r>
            <a:r>
              <a:rPr sz="1800" spc="35" dirty="0">
                <a:latin typeface="Arial MT"/>
                <a:cs typeface="Arial MT"/>
              </a:rPr>
              <a:t>higher</a:t>
            </a:r>
            <a:r>
              <a:rPr sz="1800" spc="120" dirty="0">
                <a:latin typeface="Arial MT"/>
                <a:cs typeface="Arial MT"/>
              </a:rPr>
              <a:t> </a:t>
            </a:r>
            <a:r>
              <a:rPr sz="1800" spc="20" dirty="0">
                <a:latin typeface="Arial MT"/>
                <a:cs typeface="Arial MT"/>
              </a:rPr>
              <a:t>in</a:t>
            </a:r>
            <a:r>
              <a:rPr sz="1800" spc="125" dirty="0">
                <a:latin typeface="Arial MT"/>
                <a:cs typeface="Arial MT"/>
              </a:rPr>
              <a:t> </a:t>
            </a:r>
            <a:r>
              <a:rPr sz="1800" spc="35" dirty="0">
                <a:latin typeface="Arial MT"/>
                <a:cs typeface="Arial MT"/>
              </a:rPr>
              <a:t>Staten</a:t>
            </a:r>
            <a:r>
              <a:rPr sz="1800" spc="130" dirty="0">
                <a:latin typeface="Arial MT"/>
                <a:cs typeface="Arial MT"/>
              </a:rPr>
              <a:t> </a:t>
            </a:r>
            <a:r>
              <a:rPr sz="1800" spc="35" dirty="0">
                <a:latin typeface="Arial MT"/>
                <a:cs typeface="Arial MT"/>
              </a:rPr>
              <a:t>Island</a:t>
            </a:r>
            <a:r>
              <a:rPr sz="1800" spc="120" dirty="0">
                <a:latin typeface="Arial MT"/>
                <a:cs typeface="Arial MT"/>
              </a:rPr>
              <a:t> </a:t>
            </a:r>
            <a:r>
              <a:rPr sz="1800" spc="30" dirty="0">
                <a:latin typeface="Arial MT"/>
                <a:cs typeface="Arial MT"/>
              </a:rPr>
              <a:t>and</a:t>
            </a:r>
            <a:r>
              <a:rPr sz="1800" spc="120" dirty="0">
                <a:latin typeface="Arial MT"/>
                <a:cs typeface="Arial MT"/>
              </a:rPr>
              <a:t> </a:t>
            </a:r>
            <a:r>
              <a:rPr sz="1800" spc="35" dirty="0">
                <a:latin typeface="Arial MT"/>
                <a:cs typeface="Arial MT"/>
              </a:rPr>
              <a:t>Bronx,</a:t>
            </a:r>
            <a:r>
              <a:rPr sz="1800" spc="120" dirty="0">
                <a:latin typeface="Arial MT"/>
                <a:cs typeface="Arial MT"/>
              </a:rPr>
              <a:t> </a:t>
            </a:r>
            <a:r>
              <a:rPr sz="1800" spc="30" dirty="0">
                <a:latin typeface="Arial MT"/>
                <a:cs typeface="Arial MT"/>
              </a:rPr>
              <a:t>but</a:t>
            </a:r>
            <a:r>
              <a:rPr sz="1800" spc="120" dirty="0">
                <a:latin typeface="Arial MT"/>
                <a:cs typeface="Arial MT"/>
              </a:rPr>
              <a:t> </a:t>
            </a:r>
            <a:r>
              <a:rPr sz="1800" spc="35" dirty="0">
                <a:latin typeface="Arial MT"/>
                <a:cs typeface="Arial MT"/>
              </a:rPr>
              <a:t>still</a:t>
            </a:r>
            <a:r>
              <a:rPr sz="1800" spc="130" dirty="0">
                <a:latin typeface="Arial MT"/>
                <a:cs typeface="Arial MT"/>
              </a:rPr>
              <a:t> </a:t>
            </a:r>
            <a:r>
              <a:rPr sz="1800" spc="30" dirty="0">
                <a:latin typeface="Arial MT"/>
                <a:cs typeface="Arial MT"/>
              </a:rPr>
              <a:t>not</a:t>
            </a:r>
            <a:r>
              <a:rPr sz="1800" spc="114" dirty="0">
                <a:latin typeface="Arial MT"/>
                <a:cs typeface="Arial MT"/>
              </a:rPr>
              <a:t> </a:t>
            </a:r>
            <a:r>
              <a:rPr sz="1800" spc="25" dirty="0">
                <a:latin typeface="Arial MT"/>
                <a:cs typeface="Arial MT"/>
              </a:rPr>
              <a:t>the</a:t>
            </a:r>
            <a:r>
              <a:rPr sz="1800" spc="130" dirty="0">
                <a:latin typeface="Arial MT"/>
                <a:cs typeface="Arial MT"/>
              </a:rPr>
              <a:t> </a:t>
            </a:r>
            <a:r>
              <a:rPr sz="1800" spc="35" dirty="0">
                <a:latin typeface="Arial MT"/>
                <a:cs typeface="Arial MT"/>
              </a:rPr>
              <a:t>first</a:t>
            </a:r>
            <a:r>
              <a:rPr sz="1800" spc="120" dirty="0">
                <a:latin typeface="Arial MT"/>
                <a:cs typeface="Arial MT"/>
              </a:rPr>
              <a:t> </a:t>
            </a:r>
            <a:r>
              <a:rPr sz="1800" spc="35" dirty="0">
                <a:latin typeface="Arial MT"/>
                <a:cs typeface="Arial MT"/>
              </a:rPr>
              <a:t>choice</a:t>
            </a:r>
            <a:r>
              <a:rPr sz="1800" spc="125" dirty="0">
                <a:latin typeface="Arial MT"/>
                <a:cs typeface="Arial MT"/>
              </a:rPr>
              <a:t> </a:t>
            </a:r>
            <a:r>
              <a:rPr sz="1800" spc="25" dirty="0">
                <a:latin typeface="Arial MT"/>
                <a:cs typeface="Arial MT"/>
              </a:rPr>
              <a:t>of</a:t>
            </a:r>
            <a:r>
              <a:rPr sz="1800" spc="125" dirty="0">
                <a:latin typeface="Arial MT"/>
                <a:cs typeface="Arial MT"/>
              </a:rPr>
              <a:t> </a:t>
            </a:r>
            <a:r>
              <a:rPr sz="1800" spc="40" dirty="0">
                <a:latin typeface="Arial MT"/>
                <a:cs typeface="Arial MT"/>
              </a:rPr>
              <a:t>visitors,</a:t>
            </a:r>
            <a:r>
              <a:rPr sz="1800" spc="130" dirty="0">
                <a:latin typeface="Arial MT"/>
                <a:cs typeface="Arial MT"/>
              </a:rPr>
              <a:t> </a:t>
            </a:r>
            <a:r>
              <a:rPr sz="1800" spc="40" dirty="0">
                <a:latin typeface="Arial MT"/>
                <a:cs typeface="Arial MT"/>
              </a:rPr>
              <a:t>So </a:t>
            </a:r>
            <a:r>
              <a:rPr sz="1800" spc="-484" dirty="0">
                <a:latin typeface="Arial MT"/>
                <a:cs typeface="Arial MT"/>
              </a:rPr>
              <a:t> </a:t>
            </a:r>
            <a:r>
              <a:rPr sz="1800" spc="40" dirty="0">
                <a:latin typeface="Arial MT"/>
                <a:cs typeface="Arial MT"/>
              </a:rPr>
              <a:t>availability</a:t>
            </a:r>
            <a:r>
              <a:rPr sz="1800" spc="125" dirty="0">
                <a:latin typeface="Arial MT"/>
                <a:cs typeface="Arial MT"/>
              </a:rPr>
              <a:t> </a:t>
            </a:r>
            <a:r>
              <a:rPr sz="1800" spc="25" dirty="0">
                <a:latin typeface="Arial MT"/>
                <a:cs typeface="Arial MT"/>
              </a:rPr>
              <a:t>has</a:t>
            </a:r>
            <a:r>
              <a:rPr sz="1800" spc="95" dirty="0">
                <a:latin typeface="Arial MT"/>
                <a:cs typeface="Arial MT"/>
              </a:rPr>
              <a:t> </a:t>
            </a:r>
            <a:r>
              <a:rPr sz="1800" spc="30" dirty="0">
                <a:latin typeface="Arial MT"/>
                <a:cs typeface="Arial MT"/>
              </a:rPr>
              <a:t>not</a:t>
            </a:r>
            <a:r>
              <a:rPr sz="1800" spc="95" dirty="0">
                <a:latin typeface="Arial MT"/>
                <a:cs typeface="Arial MT"/>
              </a:rPr>
              <a:t> </a:t>
            </a:r>
            <a:r>
              <a:rPr sz="1800" spc="35" dirty="0">
                <a:latin typeface="Arial MT"/>
                <a:cs typeface="Arial MT"/>
              </a:rPr>
              <a:t>much</a:t>
            </a:r>
            <a:r>
              <a:rPr sz="1800" spc="100" dirty="0">
                <a:latin typeface="Arial MT"/>
                <a:cs typeface="Arial MT"/>
              </a:rPr>
              <a:t> </a:t>
            </a:r>
            <a:r>
              <a:rPr sz="1800" spc="30" dirty="0">
                <a:latin typeface="Arial MT"/>
                <a:cs typeface="Arial MT"/>
              </a:rPr>
              <a:t>role</a:t>
            </a:r>
            <a:r>
              <a:rPr sz="1800" spc="105" dirty="0">
                <a:latin typeface="Arial MT"/>
                <a:cs typeface="Arial MT"/>
              </a:rPr>
              <a:t> </a:t>
            </a:r>
            <a:r>
              <a:rPr sz="1800" spc="20" dirty="0">
                <a:latin typeface="Arial MT"/>
                <a:cs typeface="Arial MT"/>
              </a:rPr>
              <a:t>to</a:t>
            </a:r>
            <a:r>
              <a:rPr sz="1800" spc="100" dirty="0">
                <a:latin typeface="Arial MT"/>
                <a:cs typeface="Arial MT"/>
              </a:rPr>
              <a:t> </a:t>
            </a:r>
            <a:r>
              <a:rPr sz="1800" spc="30" dirty="0">
                <a:latin typeface="Arial MT"/>
                <a:cs typeface="Arial MT"/>
              </a:rPr>
              <a:t>play</a:t>
            </a:r>
            <a:r>
              <a:rPr sz="1800" spc="105" dirty="0">
                <a:latin typeface="Arial MT"/>
                <a:cs typeface="Arial MT"/>
              </a:rPr>
              <a:t> </a:t>
            </a:r>
            <a:r>
              <a:rPr sz="1800" spc="35" dirty="0">
                <a:latin typeface="Arial MT"/>
                <a:cs typeface="Arial MT"/>
              </a:rPr>
              <a:t>while</a:t>
            </a:r>
            <a:r>
              <a:rPr sz="1800" spc="105" dirty="0">
                <a:latin typeface="Arial MT"/>
                <a:cs typeface="Arial MT"/>
              </a:rPr>
              <a:t> </a:t>
            </a:r>
            <a:r>
              <a:rPr sz="1800" spc="35" dirty="0">
                <a:latin typeface="Arial MT"/>
                <a:cs typeface="Arial MT"/>
              </a:rPr>
              <a:t>selecting</a:t>
            </a:r>
            <a:r>
              <a:rPr sz="1800" spc="120" dirty="0">
                <a:latin typeface="Arial MT"/>
                <a:cs typeface="Arial MT"/>
              </a:rPr>
              <a:t> </a:t>
            </a:r>
            <a:r>
              <a:rPr sz="1800" spc="25" dirty="0">
                <a:latin typeface="Arial MT"/>
                <a:cs typeface="Arial MT"/>
              </a:rPr>
              <a:t>the</a:t>
            </a:r>
            <a:r>
              <a:rPr sz="1800" spc="105" dirty="0">
                <a:latin typeface="Arial MT"/>
                <a:cs typeface="Arial MT"/>
              </a:rPr>
              <a:t> </a:t>
            </a:r>
            <a:r>
              <a:rPr sz="1800" spc="35" dirty="0">
                <a:latin typeface="Arial MT"/>
                <a:cs typeface="Arial MT"/>
              </a:rPr>
              <a:t>room.</a:t>
            </a:r>
            <a:endParaRPr sz="1800" dirty="0">
              <a:latin typeface="Arial MT"/>
              <a:cs typeface="Arial MT"/>
            </a:endParaRPr>
          </a:p>
          <a:p>
            <a:pPr marL="298450" marR="12700" indent="-285750" algn="just">
              <a:lnSpc>
                <a:spcPts val="1939"/>
              </a:lnSpc>
              <a:spcBef>
                <a:spcPts val="1010"/>
              </a:spcBef>
              <a:buFont typeface="Arial" panose="020B0604020202020204" pitchFamily="34" charset="0"/>
              <a:buChar char="•"/>
              <a:tabLst>
                <a:tab pos="215900" algn="l"/>
              </a:tabLst>
            </a:pPr>
            <a:r>
              <a:rPr sz="1800" spc="20" dirty="0">
                <a:latin typeface="Arial MT"/>
                <a:cs typeface="Arial MT"/>
              </a:rPr>
              <a:t>In </a:t>
            </a:r>
            <a:r>
              <a:rPr sz="1800" spc="25" dirty="0">
                <a:latin typeface="Arial MT"/>
                <a:cs typeface="Arial MT"/>
              </a:rPr>
              <a:t>the end </a:t>
            </a:r>
            <a:r>
              <a:rPr sz="1800" spc="20" dirty="0">
                <a:latin typeface="Arial MT"/>
                <a:cs typeface="Arial MT"/>
              </a:rPr>
              <a:t>we </a:t>
            </a:r>
            <a:r>
              <a:rPr sz="1800" spc="25" dirty="0">
                <a:latin typeface="Arial MT"/>
                <a:cs typeface="Arial MT"/>
              </a:rPr>
              <a:t>can say </a:t>
            </a:r>
            <a:r>
              <a:rPr sz="1800" spc="30" dirty="0">
                <a:latin typeface="Arial MT"/>
                <a:cs typeface="Arial MT"/>
              </a:rPr>
              <a:t>that </a:t>
            </a:r>
            <a:r>
              <a:rPr sz="1800" spc="35" dirty="0">
                <a:latin typeface="Arial MT"/>
                <a:cs typeface="Arial MT"/>
              </a:rPr>
              <a:t>there </a:t>
            </a:r>
            <a:r>
              <a:rPr sz="1800" spc="20" dirty="0">
                <a:latin typeface="Arial MT"/>
                <a:cs typeface="Arial MT"/>
              </a:rPr>
              <a:t>is </a:t>
            </a:r>
            <a:r>
              <a:rPr sz="1800" spc="-5" dirty="0">
                <a:latin typeface="Arial MT"/>
                <a:cs typeface="Arial MT"/>
              </a:rPr>
              <a:t>a </a:t>
            </a:r>
            <a:r>
              <a:rPr sz="1800" spc="30" dirty="0">
                <a:latin typeface="Arial MT"/>
                <a:cs typeface="Arial MT"/>
              </a:rPr>
              <a:t>high </a:t>
            </a:r>
            <a:r>
              <a:rPr sz="1800" spc="40" dirty="0">
                <a:latin typeface="Arial MT"/>
                <a:cs typeface="Arial MT"/>
              </a:rPr>
              <a:t>probability </a:t>
            </a:r>
            <a:r>
              <a:rPr sz="1800" spc="25" dirty="0">
                <a:latin typeface="Arial MT"/>
                <a:cs typeface="Arial MT"/>
              </a:rPr>
              <a:t>of </a:t>
            </a:r>
            <a:r>
              <a:rPr sz="1800" spc="35" dirty="0">
                <a:latin typeface="Arial MT"/>
                <a:cs typeface="Arial MT"/>
              </a:rPr>
              <a:t>booking happening </a:t>
            </a:r>
            <a:r>
              <a:rPr sz="1800" spc="30" dirty="0">
                <a:latin typeface="Arial MT"/>
                <a:cs typeface="Arial MT"/>
              </a:rPr>
              <a:t>for </a:t>
            </a:r>
            <a:r>
              <a:rPr sz="1800" spc="35" dirty="0">
                <a:latin typeface="Arial MT"/>
                <a:cs typeface="Arial MT"/>
              </a:rPr>
              <a:t>Manhattan </a:t>
            </a:r>
            <a:r>
              <a:rPr sz="1800" spc="40" dirty="0">
                <a:latin typeface="Arial MT"/>
                <a:cs typeface="Arial MT"/>
              </a:rPr>
              <a:t> </a:t>
            </a:r>
            <a:r>
              <a:rPr lang="en-US" sz="1800" spc="40" dirty="0">
                <a:latin typeface="Arial MT"/>
                <a:cs typeface="Arial MT"/>
              </a:rPr>
              <a:t>	</a:t>
            </a:r>
            <a:r>
              <a:rPr sz="1800" spc="25" dirty="0">
                <a:latin typeface="Arial MT"/>
                <a:cs typeface="Arial MT"/>
              </a:rPr>
              <a:t>and </a:t>
            </a:r>
            <a:r>
              <a:rPr sz="1800" spc="35" dirty="0">
                <a:latin typeface="Arial MT"/>
                <a:cs typeface="Arial MT"/>
              </a:rPr>
              <a:t>Brooklyn </a:t>
            </a:r>
            <a:r>
              <a:rPr sz="1800" spc="20" dirty="0">
                <a:latin typeface="Arial MT"/>
                <a:cs typeface="Arial MT"/>
              </a:rPr>
              <a:t>in </a:t>
            </a:r>
            <a:r>
              <a:rPr sz="1800" spc="25" dirty="0">
                <a:latin typeface="Arial MT"/>
                <a:cs typeface="Arial MT"/>
              </a:rPr>
              <a:t>the </a:t>
            </a:r>
            <a:r>
              <a:rPr sz="1800" spc="35" dirty="0">
                <a:latin typeface="Arial MT"/>
                <a:cs typeface="Arial MT"/>
              </a:rPr>
              <a:t>price range </a:t>
            </a:r>
            <a:r>
              <a:rPr sz="1800" spc="20" dirty="0">
                <a:latin typeface="Arial MT"/>
                <a:cs typeface="Arial MT"/>
              </a:rPr>
              <a:t>of </a:t>
            </a:r>
            <a:r>
              <a:rPr sz="1800" spc="35" dirty="0">
                <a:latin typeface="Arial MT"/>
                <a:cs typeface="Arial MT"/>
              </a:rPr>
              <a:t>50-150. </a:t>
            </a:r>
            <a:r>
              <a:rPr sz="1800" spc="30" dirty="0">
                <a:latin typeface="Arial MT"/>
                <a:cs typeface="Arial MT"/>
              </a:rPr>
              <a:t>and </a:t>
            </a:r>
            <a:r>
              <a:rPr sz="1800" spc="35" dirty="0">
                <a:latin typeface="Arial MT"/>
                <a:cs typeface="Arial MT"/>
              </a:rPr>
              <a:t>there </a:t>
            </a:r>
            <a:r>
              <a:rPr sz="1800" spc="20" dirty="0">
                <a:latin typeface="Arial MT"/>
                <a:cs typeface="Arial MT"/>
              </a:rPr>
              <a:t>is </a:t>
            </a:r>
            <a:r>
              <a:rPr sz="1800" spc="-5" dirty="0">
                <a:latin typeface="Arial MT"/>
                <a:cs typeface="Arial MT"/>
              </a:rPr>
              <a:t>a</a:t>
            </a:r>
            <a:r>
              <a:rPr sz="1800" spc="490" dirty="0">
                <a:latin typeface="Arial MT"/>
                <a:cs typeface="Arial MT"/>
              </a:rPr>
              <a:t> </a:t>
            </a:r>
            <a:r>
              <a:rPr sz="1800" spc="30" dirty="0">
                <a:latin typeface="Arial MT"/>
                <a:cs typeface="Arial MT"/>
              </a:rPr>
              <a:t>high </a:t>
            </a:r>
            <a:r>
              <a:rPr sz="1800" spc="40" dirty="0">
                <a:latin typeface="Arial MT"/>
                <a:cs typeface="Arial MT"/>
              </a:rPr>
              <a:t>probability </a:t>
            </a:r>
            <a:r>
              <a:rPr sz="1800" spc="20" dirty="0">
                <a:latin typeface="Arial MT"/>
                <a:cs typeface="Arial MT"/>
              </a:rPr>
              <a:t>of </a:t>
            </a:r>
            <a:r>
              <a:rPr sz="1800" spc="30" dirty="0">
                <a:latin typeface="Arial MT"/>
                <a:cs typeface="Arial MT"/>
              </a:rPr>
              <a:t>new </a:t>
            </a:r>
            <a:r>
              <a:rPr sz="1800" spc="35" dirty="0">
                <a:latin typeface="Arial MT"/>
                <a:cs typeface="Arial MT"/>
              </a:rPr>
              <a:t>hosts </a:t>
            </a:r>
            <a:r>
              <a:rPr sz="1800" spc="40" dirty="0">
                <a:latin typeface="Arial MT"/>
                <a:cs typeface="Arial MT"/>
              </a:rPr>
              <a:t> </a:t>
            </a:r>
            <a:r>
              <a:rPr lang="en-US" sz="1800" spc="40" dirty="0">
                <a:latin typeface="Arial MT"/>
                <a:cs typeface="Arial MT"/>
              </a:rPr>
              <a:t>	</a:t>
            </a:r>
            <a:r>
              <a:rPr sz="1800" spc="35" dirty="0">
                <a:latin typeface="Arial MT"/>
                <a:cs typeface="Arial MT"/>
              </a:rPr>
              <a:t>opening</a:t>
            </a:r>
            <a:r>
              <a:rPr sz="1800" spc="110" dirty="0">
                <a:latin typeface="Arial MT"/>
                <a:cs typeface="Arial MT"/>
              </a:rPr>
              <a:t> </a:t>
            </a:r>
            <a:r>
              <a:rPr sz="1800" spc="35" dirty="0">
                <a:latin typeface="Arial MT"/>
                <a:cs typeface="Arial MT"/>
              </a:rPr>
              <a:t>properties</a:t>
            </a:r>
            <a:r>
              <a:rPr sz="1800" spc="125" dirty="0">
                <a:latin typeface="Arial MT"/>
                <a:cs typeface="Arial MT"/>
              </a:rPr>
              <a:t> </a:t>
            </a:r>
            <a:r>
              <a:rPr sz="1800" spc="20" dirty="0">
                <a:latin typeface="Arial MT"/>
                <a:cs typeface="Arial MT"/>
              </a:rPr>
              <a:t>in</a:t>
            </a:r>
            <a:r>
              <a:rPr sz="1800" spc="100" dirty="0">
                <a:latin typeface="Arial MT"/>
                <a:cs typeface="Arial MT"/>
              </a:rPr>
              <a:t> </a:t>
            </a:r>
            <a:r>
              <a:rPr sz="1800" spc="30" dirty="0">
                <a:latin typeface="Arial MT"/>
                <a:cs typeface="Arial MT"/>
              </a:rPr>
              <a:t>these</a:t>
            </a:r>
            <a:r>
              <a:rPr sz="1800" spc="105" dirty="0">
                <a:latin typeface="Arial MT"/>
                <a:cs typeface="Arial MT"/>
              </a:rPr>
              <a:t> </a:t>
            </a:r>
            <a:r>
              <a:rPr sz="1800" spc="35" dirty="0">
                <a:latin typeface="Arial MT"/>
                <a:cs typeface="Arial MT"/>
              </a:rPr>
              <a:t>areas.</a:t>
            </a:r>
            <a:endParaRPr sz="1800" dirty="0">
              <a:latin typeface="Arial MT"/>
              <a:cs typeface="Arial MT"/>
            </a:endParaRPr>
          </a:p>
        </p:txBody>
      </p:sp>
      <p:pic>
        <p:nvPicPr>
          <p:cNvPr id="4" name="object 4"/>
          <p:cNvPicPr/>
          <p:nvPr/>
        </p:nvPicPr>
        <p:blipFill>
          <a:blip r:embed="rId2" cstate="print"/>
          <a:stretch>
            <a:fillRect/>
          </a:stretch>
        </p:blipFill>
        <p:spPr>
          <a:xfrm>
            <a:off x="11640311" y="116586"/>
            <a:ext cx="464057" cy="464057"/>
          </a:xfrm>
          <a:prstGeom prst="rect">
            <a:avLst/>
          </a:prstGeom>
        </p:spPr>
      </p:pic>
      <p:sp>
        <p:nvSpPr>
          <p:cNvPr id="5" name="object 2">
            <a:extLst>
              <a:ext uri="{FF2B5EF4-FFF2-40B4-BE49-F238E27FC236}">
                <a16:creationId xmlns:a16="http://schemas.microsoft.com/office/drawing/2014/main" id="{72B5FD0D-7BD6-7068-74BE-71401101135D}"/>
              </a:ext>
            </a:extLst>
          </p:cNvPr>
          <p:cNvSpPr txBox="1">
            <a:spLocks/>
          </p:cNvSpPr>
          <p:nvPr/>
        </p:nvSpPr>
        <p:spPr>
          <a:xfrm>
            <a:off x="1207261" y="506984"/>
            <a:ext cx="2602739" cy="443711"/>
          </a:xfrm>
          <a:prstGeom prst="rect">
            <a:avLst/>
          </a:prstGeom>
        </p:spPr>
        <p:txBody>
          <a:bodyPr vert="horz" wrap="square" lIns="0" tIns="12700"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US" sz="2800" spc="-30" dirty="0">
                <a:latin typeface="Arial" panose="020B0604020202020204" pitchFamily="34" charset="0"/>
                <a:cs typeface="Arial" panose="020B0604020202020204" pitchFamily="34" charset="0"/>
              </a:rPr>
              <a:t>CONCLUSIONS</a:t>
            </a:r>
            <a:endParaRPr lang="en-US" sz="2800" dirty="0">
              <a:latin typeface="Arial" panose="020B0604020202020204" pitchFamily="34" charset="0"/>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txBox="1"/>
          <p:nvPr/>
        </p:nvSpPr>
        <p:spPr>
          <a:xfrm>
            <a:off x="1154683" y="1904745"/>
            <a:ext cx="9698990" cy="4076757"/>
          </a:xfrm>
          <a:prstGeom prst="rect">
            <a:avLst/>
          </a:prstGeom>
        </p:spPr>
        <p:txBody>
          <a:bodyPr vert="horz" wrap="square" lIns="0" tIns="54610" rIns="0" bIns="0" rtlCol="0">
            <a:spAutoFit/>
          </a:bodyPr>
          <a:lstStyle/>
          <a:p>
            <a:pPr marL="355600" marR="5080" indent="-342900">
              <a:lnSpc>
                <a:spcPts val="2590"/>
              </a:lnSpc>
              <a:spcBef>
                <a:spcPts val="430"/>
              </a:spcBef>
              <a:buChar char="•"/>
              <a:tabLst>
                <a:tab pos="354965" algn="l"/>
                <a:tab pos="355600" algn="l"/>
              </a:tabLst>
            </a:pPr>
            <a:r>
              <a:rPr sz="2000" spc="25" dirty="0">
                <a:latin typeface="Arial" panose="020B0604020202020204" pitchFamily="34" charset="0"/>
                <a:cs typeface="Arial" panose="020B0604020202020204" pitchFamily="34" charset="0"/>
              </a:rPr>
              <a:t>Our</a:t>
            </a:r>
            <a:r>
              <a:rPr sz="2000" spc="90"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first</a:t>
            </a:r>
            <a:r>
              <a:rPr sz="2000" spc="90" dirty="0">
                <a:latin typeface="Arial" panose="020B0604020202020204" pitchFamily="34" charset="0"/>
                <a:cs typeface="Arial" panose="020B0604020202020204" pitchFamily="34" charset="0"/>
              </a:rPr>
              <a:t> </a:t>
            </a:r>
            <a:r>
              <a:rPr sz="2000" spc="40" dirty="0">
                <a:latin typeface="Arial" panose="020B0604020202020204" pitchFamily="34" charset="0"/>
                <a:cs typeface="Arial" panose="020B0604020202020204" pitchFamily="34" charset="0"/>
              </a:rPr>
              <a:t>suggestion</a:t>
            </a:r>
            <a:r>
              <a:rPr sz="2000" spc="114"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would</a:t>
            </a:r>
            <a:r>
              <a:rPr sz="2000" spc="110"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be</a:t>
            </a:r>
            <a:r>
              <a:rPr sz="2000" spc="90"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to</a:t>
            </a:r>
            <a:r>
              <a:rPr sz="2000" spc="90" dirty="0">
                <a:latin typeface="Arial" panose="020B0604020202020204" pitchFamily="34" charset="0"/>
                <a:cs typeface="Arial" panose="020B0604020202020204" pitchFamily="34" charset="0"/>
              </a:rPr>
              <a:t> </a:t>
            </a:r>
            <a:r>
              <a:rPr sz="2000" spc="40" dirty="0">
                <a:latin typeface="Arial" panose="020B0604020202020204" pitchFamily="34" charset="0"/>
                <a:cs typeface="Arial" panose="020B0604020202020204" pitchFamily="34" charset="0"/>
              </a:rPr>
              <a:t>increase</a:t>
            </a:r>
            <a:r>
              <a:rPr sz="2000" spc="110" dirty="0">
                <a:latin typeface="Arial" panose="020B0604020202020204" pitchFamily="34" charset="0"/>
                <a:cs typeface="Arial" panose="020B0604020202020204" pitchFamily="34" charset="0"/>
              </a:rPr>
              <a:t> </a:t>
            </a:r>
            <a:r>
              <a:rPr sz="2000" spc="25" dirty="0">
                <a:latin typeface="Arial" panose="020B0604020202020204" pitchFamily="34" charset="0"/>
                <a:cs typeface="Arial" panose="020B0604020202020204" pitchFamily="34" charset="0"/>
              </a:rPr>
              <a:t>the</a:t>
            </a:r>
            <a:r>
              <a:rPr sz="2000" spc="95"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number</a:t>
            </a:r>
            <a:r>
              <a:rPr sz="2000" spc="114"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of</a:t>
            </a:r>
            <a:r>
              <a:rPr sz="2000" spc="80" dirty="0">
                <a:latin typeface="Arial" panose="020B0604020202020204" pitchFamily="34" charset="0"/>
                <a:cs typeface="Arial" panose="020B0604020202020204" pitchFamily="34" charset="0"/>
              </a:rPr>
              <a:t> </a:t>
            </a:r>
            <a:r>
              <a:rPr sz="2000" spc="40" dirty="0">
                <a:latin typeface="Arial" panose="020B0604020202020204" pitchFamily="34" charset="0"/>
                <a:cs typeface="Arial" panose="020B0604020202020204" pitchFamily="34" charset="0"/>
              </a:rPr>
              <a:t>properties </a:t>
            </a:r>
            <a:r>
              <a:rPr sz="2000" spc="-650"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in</a:t>
            </a:r>
            <a:r>
              <a:rPr sz="2000" spc="90" dirty="0">
                <a:latin typeface="Arial" panose="020B0604020202020204" pitchFamily="34" charset="0"/>
                <a:cs typeface="Arial" panose="020B0604020202020204" pitchFamily="34" charset="0"/>
              </a:rPr>
              <a:t> </a:t>
            </a:r>
            <a:r>
              <a:rPr sz="2000" spc="40" dirty="0">
                <a:latin typeface="Arial" panose="020B0604020202020204" pitchFamily="34" charset="0"/>
                <a:cs typeface="Arial" panose="020B0604020202020204" pitchFamily="34" charset="0"/>
              </a:rPr>
              <a:t>expensive</a:t>
            </a:r>
            <a:r>
              <a:rPr sz="2000" spc="114" dirty="0">
                <a:latin typeface="Arial" panose="020B0604020202020204" pitchFamily="34" charset="0"/>
                <a:cs typeface="Arial" panose="020B0604020202020204" pitchFamily="34" charset="0"/>
              </a:rPr>
              <a:t> </a:t>
            </a:r>
            <a:r>
              <a:rPr sz="2000" spc="45" dirty="0">
                <a:latin typeface="Arial" panose="020B0604020202020204" pitchFamily="34" charset="0"/>
                <a:cs typeface="Arial" panose="020B0604020202020204" pitchFamily="34" charset="0"/>
              </a:rPr>
              <a:t>neighbourhoods</a:t>
            </a:r>
            <a:r>
              <a:rPr sz="2000" spc="110" dirty="0">
                <a:latin typeface="Arial" panose="020B0604020202020204" pitchFamily="34" charset="0"/>
                <a:cs typeface="Arial" panose="020B0604020202020204" pitchFamily="34" charset="0"/>
              </a:rPr>
              <a:t> </a:t>
            </a:r>
            <a:r>
              <a:rPr sz="2000" spc="30" dirty="0">
                <a:latin typeface="Arial" panose="020B0604020202020204" pitchFamily="34" charset="0"/>
                <a:cs typeface="Arial" panose="020B0604020202020204" pitchFamily="34" charset="0"/>
              </a:rPr>
              <a:t>with</a:t>
            </a:r>
            <a:r>
              <a:rPr sz="2000" spc="105" dirty="0">
                <a:latin typeface="Arial" panose="020B0604020202020204" pitchFamily="34" charset="0"/>
                <a:cs typeface="Arial" panose="020B0604020202020204" pitchFamily="34" charset="0"/>
              </a:rPr>
              <a:t> </a:t>
            </a:r>
            <a:r>
              <a:rPr sz="2000" spc="30" dirty="0">
                <a:latin typeface="Arial" panose="020B0604020202020204" pitchFamily="34" charset="0"/>
                <a:cs typeface="Arial" panose="020B0604020202020204" pitchFamily="34" charset="0"/>
              </a:rPr>
              <a:t>lower</a:t>
            </a:r>
            <a:r>
              <a:rPr sz="2000" spc="120"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prices.</a:t>
            </a:r>
            <a:endParaRPr sz="2000" dirty="0">
              <a:latin typeface="Arial" panose="020B0604020202020204" pitchFamily="34" charset="0"/>
              <a:cs typeface="Arial" panose="020B0604020202020204" pitchFamily="34" charset="0"/>
            </a:endParaRPr>
          </a:p>
          <a:p>
            <a:pPr marL="355600" marR="1089025" indent="-342900">
              <a:lnSpc>
                <a:spcPts val="2590"/>
              </a:lnSpc>
              <a:spcBef>
                <a:spcPts val="1005"/>
              </a:spcBef>
              <a:buChar char="•"/>
              <a:tabLst>
                <a:tab pos="354965" algn="l"/>
                <a:tab pos="355600" algn="l"/>
              </a:tabLst>
            </a:pPr>
            <a:r>
              <a:rPr sz="2000" spc="20" dirty="0">
                <a:latin typeface="Arial" panose="020B0604020202020204" pitchFamily="34" charset="0"/>
                <a:cs typeface="Arial" panose="020B0604020202020204" pitchFamily="34" charset="0"/>
              </a:rPr>
              <a:t>By</a:t>
            </a:r>
            <a:r>
              <a:rPr sz="2000" spc="90"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doing</a:t>
            </a:r>
            <a:r>
              <a:rPr sz="2000" spc="125" dirty="0">
                <a:latin typeface="Arial" panose="020B0604020202020204" pitchFamily="34" charset="0"/>
                <a:cs typeface="Arial" panose="020B0604020202020204" pitchFamily="34" charset="0"/>
              </a:rPr>
              <a:t> </a:t>
            </a:r>
            <a:r>
              <a:rPr sz="2000" spc="30" dirty="0">
                <a:latin typeface="Arial" panose="020B0604020202020204" pitchFamily="34" charset="0"/>
                <a:cs typeface="Arial" panose="020B0604020202020204" pitchFamily="34" charset="0"/>
              </a:rPr>
              <a:t>so,</a:t>
            </a:r>
            <a:r>
              <a:rPr sz="2000" spc="100"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we</a:t>
            </a:r>
            <a:r>
              <a:rPr sz="2000" spc="100" dirty="0">
                <a:latin typeface="Arial" panose="020B0604020202020204" pitchFamily="34" charset="0"/>
                <a:cs typeface="Arial" panose="020B0604020202020204" pitchFamily="34" charset="0"/>
              </a:rPr>
              <a:t> </a:t>
            </a:r>
            <a:r>
              <a:rPr sz="2000" spc="25" dirty="0">
                <a:latin typeface="Arial" panose="020B0604020202020204" pitchFamily="34" charset="0"/>
                <a:cs typeface="Arial" panose="020B0604020202020204" pitchFamily="34" charset="0"/>
              </a:rPr>
              <a:t>can</a:t>
            </a:r>
            <a:r>
              <a:rPr sz="2000" spc="105"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reduce</a:t>
            </a:r>
            <a:r>
              <a:rPr sz="2000" spc="125" dirty="0">
                <a:latin typeface="Arial" panose="020B0604020202020204" pitchFamily="34" charset="0"/>
                <a:cs typeface="Arial" panose="020B0604020202020204" pitchFamily="34" charset="0"/>
              </a:rPr>
              <a:t> </a:t>
            </a:r>
            <a:r>
              <a:rPr sz="2000" spc="40" dirty="0">
                <a:latin typeface="Arial" panose="020B0604020202020204" pitchFamily="34" charset="0"/>
                <a:cs typeface="Arial" panose="020B0604020202020204" pitchFamily="34" charset="0"/>
              </a:rPr>
              <a:t>clustering</a:t>
            </a:r>
            <a:r>
              <a:rPr sz="2000" spc="120"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of</a:t>
            </a:r>
            <a:r>
              <a:rPr sz="2000" spc="100"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visitors</a:t>
            </a:r>
            <a:r>
              <a:rPr sz="2000" spc="120"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in</a:t>
            </a:r>
            <a:r>
              <a:rPr sz="2000" spc="105"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busiest </a:t>
            </a:r>
            <a:r>
              <a:rPr sz="2000" spc="-655" dirty="0">
                <a:latin typeface="Arial" panose="020B0604020202020204" pitchFamily="34" charset="0"/>
                <a:cs typeface="Arial" panose="020B0604020202020204" pitchFamily="34" charset="0"/>
              </a:rPr>
              <a:t> </a:t>
            </a:r>
            <a:r>
              <a:rPr sz="2000" spc="45" dirty="0">
                <a:latin typeface="Arial" panose="020B0604020202020204" pitchFamily="34" charset="0"/>
                <a:cs typeface="Arial" panose="020B0604020202020204" pitchFamily="34" charset="0"/>
              </a:rPr>
              <a:t>neighbourhood</a:t>
            </a:r>
            <a:r>
              <a:rPr sz="2000" spc="114" dirty="0">
                <a:latin typeface="Arial" panose="020B0604020202020204" pitchFamily="34" charset="0"/>
                <a:cs typeface="Arial" panose="020B0604020202020204" pitchFamily="34" charset="0"/>
              </a:rPr>
              <a:t> </a:t>
            </a:r>
            <a:r>
              <a:rPr sz="2000" spc="25" dirty="0">
                <a:latin typeface="Arial" panose="020B0604020202020204" pitchFamily="34" charset="0"/>
                <a:cs typeface="Arial" panose="020B0604020202020204" pitchFamily="34" charset="0"/>
              </a:rPr>
              <a:t>and</a:t>
            </a:r>
            <a:r>
              <a:rPr sz="2000" spc="114"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hence</a:t>
            </a:r>
            <a:r>
              <a:rPr sz="2000" spc="120" dirty="0">
                <a:latin typeface="Arial" panose="020B0604020202020204" pitchFamily="34" charset="0"/>
                <a:cs typeface="Arial" panose="020B0604020202020204" pitchFamily="34" charset="0"/>
              </a:rPr>
              <a:t> </a:t>
            </a:r>
            <a:r>
              <a:rPr sz="2000" spc="25" dirty="0">
                <a:latin typeface="Arial" panose="020B0604020202020204" pitchFamily="34" charset="0"/>
                <a:cs typeface="Arial" panose="020B0604020202020204" pitchFamily="34" charset="0"/>
              </a:rPr>
              <a:t>can</a:t>
            </a:r>
            <a:r>
              <a:rPr sz="2000" spc="100"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reduce</a:t>
            </a:r>
            <a:r>
              <a:rPr sz="2000" spc="120" dirty="0">
                <a:latin typeface="Arial" panose="020B0604020202020204" pitchFamily="34" charset="0"/>
                <a:cs typeface="Arial" panose="020B0604020202020204" pitchFamily="34" charset="0"/>
              </a:rPr>
              <a:t> </a:t>
            </a:r>
            <a:r>
              <a:rPr sz="2000" spc="30" dirty="0">
                <a:latin typeface="Arial" panose="020B0604020202020204" pitchFamily="34" charset="0"/>
                <a:cs typeface="Arial" panose="020B0604020202020204" pitchFamily="34" charset="0"/>
              </a:rPr>
              <a:t>traffic</a:t>
            </a:r>
            <a:r>
              <a:rPr sz="2000" spc="100"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in</a:t>
            </a:r>
            <a:r>
              <a:rPr sz="2000" spc="100" dirty="0">
                <a:latin typeface="Arial" panose="020B0604020202020204" pitchFamily="34" charset="0"/>
                <a:cs typeface="Arial" panose="020B0604020202020204" pitchFamily="34" charset="0"/>
              </a:rPr>
              <a:t> </a:t>
            </a:r>
            <a:r>
              <a:rPr sz="2000" spc="30" dirty="0">
                <a:latin typeface="Arial" panose="020B0604020202020204" pitchFamily="34" charset="0"/>
                <a:cs typeface="Arial" panose="020B0604020202020204" pitchFamily="34" charset="0"/>
              </a:rPr>
              <a:t>some </a:t>
            </a:r>
            <a:r>
              <a:rPr sz="2000" spc="35" dirty="0">
                <a:latin typeface="Arial" panose="020B0604020202020204" pitchFamily="34" charset="0"/>
                <a:cs typeface="Arial" panose="020B0604020202020204" pitchFamily="34" charset="0"/>
              </a:rPr>
              <a:t> </a:t>
            </a:r>
            <a:r>
              <a:rPr sz="2000" spc="45" dirty="0">
                <a:latin typeface="Arial" panose="020B0604020202020204" pitchFamily="34" charset="0"/>
                <a:cs typeface="Arial" panose="020B0604020202020204" pitchFamily="34" charset="0"/>
              </a:rPr>
              <a:t>neighbourhoods.</a:t>
            </a:r>
            <a:endParaRPr sz="2000" dirty="0">
              <a:latin typeface="Arial" panose="020B0604020202020204" pitchFamily="34" charset="0"/>
              <a:cs typeface="Arial" panose="020B0604020202020204" pitchFamily="34" charset="0"/>
            </a:endParaRPr>
          </a:p>
          <a:p>
            <a:pPr marL="355600" marR="186055" indent="-342900">
              <a:lnSpc>
                <a:spcPts val="2590"/>
              </a:lnSpc>
              <a:spcBef>
                <a:spcPts val="1005"/>
              </a:spcBef>
              <a:buChar char="•"/>
              <a:tabLst>
                <a:tab pos="354965" algn="l"/>
                <a:tab pos="355600" algn="l"/>
              </a:tabLst>
            </a:pPr>
            <a:r>
              <a:rPr sz="2000" spc="40" dirty="0">
                <a:latin typeface="Arial" panose="020B0604020202020204" pitchFamily="34" charset="0"/>
                <a:cs typeface="Arial" panose="020B0604020202020204" pitchFamily="34" charset="0"/>
              </a:rPr>
              <a:t>Lowering</a:t>
            </a:r>
            <a:r>
              <a:rPr sz="2000" spc="120" dirty="0">
                <a:latin typeface="Arial" panose="020B0604020202020204" pitchFamily="34" charset="0"/>
                <a:cs typeface="Arial" panose="020B0604020202020204" pitchFamily="34" charset="0"/>
              </a:rPr>
              <a:t> </a:t>
            </a:r>
            <a:r>
              <a:rPr sz="2000" spc="25" dirty="0">
                <a:latin typeface="Arial" panose="020B0604020202020204" pitchFamily="34" charset="0"/>
                <a:cs typeface="Arial" panose="020B0604020202020204" pitchFamily="34" charset="0"/>
              </a:rPr>
              <a:t>the</a:t>
            </a:r>
            <a:r>
              <a:rPr sz="2000" spc="95"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prices</a:t>
            </a:r>
            <a:r>
              <a:rPr sz="2000" spc="114"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in</a:t>
            </a:r>
            <a:r>
              <a:rPr sz="2000" spc="100" dirty="0">
                <a:latin typeface="Arial" panose="020B0604020202020204" pitchFamily="34" charset="0"/>
                <a:cs typeface="Arial" panose="020B0604020202020204" pitchFamily="34" charset="0"/>
              </a:rPr>
              <a:t> </a:t>
            </a:r>
            <a:r>
              <a:rPr sz="2000" spc="40" dirty="0">
                <a:latin typeface="Arial" panose="020B0604020202020204" pitchFamily="34" charset="0"/>
                <a:cs typeface="Arial" panose="020B0604020202020204" pitchFamily="34" charset="0"/>
              </a:rPr>
              <a:t>expensive</a:t>
            </a:r>
            <a:r>
              <a:rPr sz="2000" spc="120" dirty="0">
                <a:latin typeface="Arial" panose="020B0604020202020204" pitchFamily="34" charset="0"/>
                <a:cs typeface="Arial" panose="020B0604020202020204" pitchFamily="34" charset="0"/>
              </a:rPr>
              <a:t> </a:t>
            </a:r>
            <a:r>
              <a:rPr sz="2000" spc="45" dirty="0">
                <a:latin typeface="Arial" panose="020B0604020202020204" pitchFamily="34" charset="0"/>
                <a:cs typeface="Arial" panose="020B0604020202020204" pitchFamily="34" charset="0"/>
              </a:rPr>
              <a:t>neighbourhoods</a:t>
            </a:r>
            <a:r>
              <a:rPr sz="2000" spc="114" dirty="0">
                <a:latin typeface="Arial" panose="020B0604020202020204" pitchFamily="34" charset="0"/>
                <a:cs typeface="Arial" panose="020B0604020202020204" pitchFamily="34" charset="0"/>
              </a:rPr>
              <a:t> </a:t>
            </a:r>
            <a:r>
              <a:rPr sz="2000" spc="25" dirty="0">
                <a:latin typeface="Arial" panose="020B0604020202020204" pitchFamily="34" charset="0"/>
                <a:cs typeface="Arial" panose="020B0604020202020204" pitchFamily="34" charset="0"/>
              </a:rPr>
              <a:t>and</a:t>
            </a:r>
            <a:r>
              <a:rPr sz="2000" spc="114" dirty="0">
                <a:latin typeface="Arial" panose="020B0604020202020204" pitchFamily="34" charset="0"/>
                <a:cs typeface="Arial" panose="020B0604020202020204" pitchFamily="34" charset="0"/>
              </a:rPr>
              <a:t> </a:t>
            </a:r>
            <a:r>
              <a:rPr sz="2000" spc="40" dirty="0">
                <a:latin typeface="Arial" panose="020B0604020202020204" pitchFamily="34" charset="0"/>
                <a:cs typeface="Arial" panose="020B0604020202020204" pitchFamily="34" charset="0"/>
              </a:rPr>
              <a:t>increasing </a:t>
            </a:r>
            <a:r>
              <a:rPr sz="2000" spc="-650"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number</a:t>
            </a:r>
            <a:r>
              <a:rPr sz="2000" spc="114"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of</a:t>
            </a:r>
            <a:r>
              <a:rPr sz="2000" spc="95" dirty="0">
                <a:latin typeface="Arial" panose="020B0604020202020204" pitchFamily="34" charset="0"/>
                <a:cs typeface="Arial" panose="020B0604020202020204" pitchFamily="34" charset="0"/>
              </a:rPr>
              <a:t> </a:t>
            </a:r>
            <a:r>
              <a:rPr sz="2000" spc="40" dirty="0">
                <a:latin typeface="Arial" panose="020B0604020202020204" pitchFamily="34" charset="0"/>
                <a:cs typeface="Arial" panose="020B0604020202020204" pitchFamily="34" charset="0"/>
              </a:rPr>
              <a:t>properties</a:t>
            </a:r>
            <a:r>
              <a:rPr sz="2000" spc="120"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in</a:t>
            </a:r>
            <a:r>
              <a:rPr sz="2000" spc="100"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these</a:t>
            </a:r>
            <a:r>
              <a:rPr sz="2000" spc="114" dirty="0">
                <a:latin typeface="Arial" panose="020B0604020202020204" pitchFamily="34" charset="0"/>
                <a:cs typeface="Arial" panose="020B0604020202020204" pitchFamily="34" charset="0"/>
              </a:rPr>
              <a:t> </a:t>
            </a:r>
            <a:r>
              <a:rPr sz="2000" spc="45" dirty="0">
                <a:latin typeface="Arial" panose="020B0604020202020204" pitchFamily="34" charset="0"/>
                <a:cs typeface="Arial" panose="020B0604020202020204" pitchFamily="34" charset="0"/>
              </a:rPr>
              <a:t>neighbourhoods,</a:t>
            </a:r>
            <a:r>
              <a:rPr sz="2000" spc="120"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guests</a:t>
            </a:r>
            <a:r>
              <a:rPr sz="2000" spc="114" dirty="0">
                <a:latin typeface="Arial" panose="020B0604020202020204" pitchFamily="34" charset="0"/>
                <a:cs typeface="Arial" panose="020B0604020202020204" pitchFamily="34" charset="0"/>
              </a:rPr>
              <a:t> </a:t>
            </a:r>
            <a:r>
              <a:rPr sz="2000" spc="30" dirty="0">
                <a:latin typeface="Arial" panose="020B0604020202020204" pitchFamily="34" charset="0"/>
                <a:cs typeface="Arial" panose="020B0604020202020204" pitchFamily="34" charset="0"/>
              </a:rPr>
              <a:t>will</a:t>
            </a:r>
            <a:r>
              <a:rPr sz="2000" spc="100" dirty="0">
                <a:latin typeface="Arial" panose="020B0604020202020204" pitchFamily="34" charset="0"/>
                <a:cs typeface="Arial" panose="020B0604020202020204" pitchFamily="34" charset="0"/>
              </a:rPr>
              <a:t> </a:t>
            </a:r>
            <a:r>
              <a:rPr sz="2000" spc="30" dirty="0">
                <a:latin typeface="Arial" panose="020B0604020202020204" pitchFamily="34" charset="0"/>
                <a:cs typeface="Arial" panose="020B0604020202020204" pitchFamily="34" charset="0"/>
              </a:rPr>
              <a:t>have </a:t>
            </a:r>
            <a:r>
              <a:rPr sz="2000" spc="35" dirty="0">
                <a:latin typeface="Arial" panose="020B0604020202020204" pitchFamily="34" charset="0"/>
                <a:cs typeface="Arial" panose="020B0604020202020204" pitchFamily="34" charset="0"/>
              </a:rPr>
              <a:t> </a:t>
            </a:r>
            <a:r>
              <a:rPr sz="2000" spc="30" dirty="0">
                <a:latin typeface="Arial" panose="020B0604020202020204" pitchFamily="34" charset="0"/>
                <a:cs typeface="Arial" panose="020B0604020202020204" pitchFamily="34" charset="0"/>
              </a:rPr>
              <a:t>more</a:t>
            </a:r>
            <a:r>
              <a:rPr sz="2000" spc="114"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options</a:t>
            </a:r>
            <a:r>
              <a:rPr sz="2000" spc="120"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to</a:t>
            </a:r>
            <a:r>
              <a:rPr sz="2000" spc="100"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choose</a:t>
            </a:r>
            <a:r>
              <a:rPr sz="2000" spc="125" dirty="0">
                <a:latin typeface="Arial" panose="020B0604020202020204" pitchFamily="34" charset="0"/>
                <a:cs typeface="Arial" panose="020B0604020202020204" pitchFamily="34" charset="0"/>
              </a:rPr>
              <a:t> </a:t>
            </a:r>
            <a:r>
              <a:rPr sz="2000" spc="30" dirty="0">
                <a:latin typeface="Arial" panose="020B0604020202020204" pitchFamily="34" charset="0"/>
                <a:cs typeface="Arial" panose="020B0604020202020204" pitchFamily="34" charset="0"/>
              </a:rPr>
              <a:t>over</a:t>
            </a:r>
            <a:r>
              <a:rPr sz="2000" spc="-25"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Airbnb</a:t>
            </a:r>
            <a:r>
              <a:rPr sz="2000" spc="125" dirty="0">
                <a:latin typeface="Arial" panose="020B0604020202020204" pitchFamily="34" charset="0"/>
                <a:cs typeface="Arial" panose="020B0604020202020204" pitchFamily="34" charset="0"/>
              </a:rPr>
              <a:t> </a:t>
            </a:r>
            <a:r>
              <a:rPr sz="2000" spc="25" dirty="0">
                <a:latin typeface="Arial" panose="020B0604020202020204" pitchFamily="34" charset="0"/>
                <a:cs typeface="Arial" panose="020B0604020202020204" pitchFamily="34" charset="0"/>
              </a:rPr>
              <a:t>and</a:t>
            </a:r>
            <a:r>
              <a:rPr sz="2000" spc="110"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hence</a:t>
            </a:r>
            <a:r>
              <a:rPr sz="2000" spc="120"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it</a:t>
            </a:r>
            <a:r>
              <a:rPr sz="2000" spc="100" dirty="0">
                <a:latin typeface="Arial" panose="020B0604020202020204" pitchFamily="34" charset="0"/>
                <a:cs typeface="Arial" panose="020B0604020202020204" pitchFamily="34" charset="0"/>
              </a:rPr>
              <a:t> </a:t>
            </a:r>
            <a:r>
              <a:rPr sz="2000" spc="30" dirty="0">
                <a:latin typeface="Arial" panose="020B0604020202020204" pitchFamily="34" charset="0"/>
                <a:cs typeface="Arial" panose="020B0604020202020204" pitchFamily="34" charset="0"/>
              </a:rPr>
              <a:t>will</a:t>
            </a:r>
            <a:r>
              <a:rPr sz="2000" spc="105"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improve </a:t>
            </a:r>
            <a:r>
              <a:rPr sz="2000" spc="40"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visitors</a:t>
            </a:r>
            <a:r>
              <a:rPr sz="2000" spc="-25"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Airbnb</a:t>
            </a:r>
            <a:r>
              <a:rPr sz="2000" spc="110" dirty="0">
                <a:latin typeface="Arial" panose="020B0604020202020204" pitchFamily="34" charset="0"/>
                <a:cs typeface="Arial" panose="020B0604020202020204" pitchFamily="34" charset="0"/>
              </a:rPr>
              <a:t> </a:t>
            </a:r>
            <a:r>
              <a:rPr sz="2000" spc="40" dirty="0">
                <a:latin typeface="Arial" panose="020B0604020202020204" pitchFamily="34" charset="0"/>
                <a:cs typeface="Arial" panose="020B0604020202020204" pitchFamily="34" charset="0"/>
              </a:rPr>
              <a:t>experience.</a:t>
            </a:r>
            <a:endParaRPr sz="2000" dirty="0">
              <a:latin typeface="Arial" panose="020B0604020202020204" pitchFamily="34" charset="0"/>
              <a:cs typeface="Arial" panose="020B0604020202020204" pitchFamily="34" charset="0"/>
            </a:endParaRPr>
          </a:p>
          <a:p>
            <a:pPr marL="355600" marR="161290" indent="-342900">
              <a:lnSpc>
                <a:spcPts val="2590"/>
              </a:lnSpc>
              <a:spcBef>
                <a:spcPts val="1010"/>
              </a:spcBef>
              <a:buFont typeface="Arial MT"/>
              <a:buChar char="•"/>
              <a:tabLst>
                <a:tab pos="429259" algn="l"/>
                <a:tab pos="429895" algn="l"/>
              </a:tabLst>
            </a:pPr>
            <a:r>
              <a:rPr sz="1600"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Another</a:t>
            </a:r>
            <a:r>
              <a:rPr sz="2000" spc="120"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suggestion</a:t>
            </a:r>
            <a:r>
              <a:rPr sz="2000" spc="120" dirty="0">
                <a:latin typeface="Arial" panose="020B0604020202020204" pitchFamily="34" charset="0"/>
                <a:cs typeface="Arial" panose="020B0604020202020204" pitchFamily="34" charset="0"/>
              </a:rPr>
              <a:t> </a:t>
            </a:r>
            <a:r>
              <a:rPr sz="2000" spc="30" dirty="0">
                <a:latin typeface="Arial" panose="020B0604020202020204" pitchFamily="34" charset="0"/>
                <a:cs typeface="Arial" panose="020B0604020202020204" pitchFamily="34" charset="0"/>
              </a:rPr>
              <a:t>would</a:t>
            </a:r>
            <a:r>
              <a:rPr sz="2000" spc="120" dirty="0">
                <a:latin typeface="Arial" panose="020B0604020202020204" pitchFamily="34" charset="0"/>
                <a:cs typeface="Arial" panose="020B0604020202020204" pitchFamily="34" charset="0"/>
              </a:rPr>
              <a:t> </a:t>
            </a:r>
            <a:r>
              <a:rPr sz="2000" spc="15" dirty="0">
                <a:latin typeface="Arial" panose="020B0604020202020204" pitchFamily="34" charset="0"/>
                <a:cs typeface="Arial" panose="020B0604020202020204" pitchFamily="34" charset="0"/>
              </a:rPr>
              <a:t>be</a:t>
            </a:r>
            <a:r>
              <a:rPr sz="2000" spc="105"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to</a:t>
            </a:r>
            <a:r>
              <a:rPr sz="2000" spc="100" dirty="0">
                <a:latin typeface="Arial" panose="020B0604020202020204" pitchFamily="34" charset="0"/>
                <a:cs typeface="Arial" panose="020B0604020202020204" pitchFamily="34" charset="0"/>
              </a:rPr>
              <a:t> </a:t>
            </a:r>
            <a:r>
              <a:rPr sz="2000" spc="30" dirty="0">
                <a:latin typeface="Arial" panose="020B0604020202020204" pitchFamily="34" charset="0"/>
                <a:cs typeface="Arial" panose="020B0604020202020204" pitchFamily="34" charset="0"/>
              </a:rPr>
              <a:t>change</a:t>
            </a:r>
            <a:r>
              <a:rPr sz="2000" spc="120" dirty="0">
                <a:latin typeface="Arial" panose="020B0604020202020204" pitchFamily="34" charset="0"/>
                <a:cs typeface="Arial" panose="020B0604020202020204" pitchFamily="34" charset="0"/>
              </a:rPr>
              <a:t> </a:t>
            </a:r>
            <a:r>
              <a:rPr sz="2000" spc="30" dirty="0">
                <a:latin typeface="Arial" panose="020B0604020202020204" pitchFamily="34" charset="0"/>
                <a:cs typeface="Arial" panose="020B0604020202020204" pitchFamily="34" charset="0"/>
              </a:rPr>
              <a:t>shared</a:t>
            </a:r>
            <a:r>
              <a:rPr sz="2000" spc="120" dirty="0">
                <a:latin typeface="Arial" panose="020B0604020202020204" pitchFamily="34" charset="0"/>
                <a:cs typeface="Arial" panose="020B0604020202020204" pitchFamily="34" charset="0"/>
              </a:rPr>
              <a:t> </a:t>
            </a:r>
            <a:r>
              <a:rPr sz="2000" spc="30" dirty="0">
                <a:latin typeface="Arial" panose="020B0604020202020204" pitchFamily="34" charset="0"/>
                <a:cs typeface="Arial" panose="020B0604020202020204" pitchFamily="34" charset="0"/>
              </a:rPr>
              <a:t>rooms</a:t>
            </a:r>
            <a:r>
              <a:rPr sz="2000" spc="120"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in</a:t>
            </a:r>
            <a:r>
              <a:rPr sz="2000" spc="110"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private </a:t>
            </a:r>
            <a:r>
              <a:rPr sz="2000" spc="40"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rooms</a:t>
            </a:r>
            <a:r>
              <a:rPr sz="2000" spc="114" dirty="0">
                <a:latin typeface="Arial" panose="020B0604020202020204" pitchFamily="34" charset="0"/>
                <a:cs typeface="Arial" panose="020B0604020202020204" pitchFamily="34" charset="0"/>
              </a:rPr>
              <a:t> </a:t>
            </a:r>
            <a:r>
              <a:rPr sz="2000" spc="25" dirty="0">
                <a:latin typeface="Arial" panose="020B0604020202020204" pitchFamily="34" charset="0"/>
                <a:cs typeface="Arial" panose="020B0604020202020204" pitchFamily="34" charset="0"/>
              </a:rPr>
              <a:t>and</a:t>
            </a:r>
            <a:r>
              <a:rPr sz="2000" spc="110" dirty="0">
                <a:latin typeface="Arial" panose="020B0604020202020204" pitchFamily="34" charset="0"/>
                <a:cs typeface="Arial" panose="020B0604020202020204" pitchFamily="34" charset="0"/>
              </a:rPr>
              <a:t> </a:t>
            </a:r>
            <a:r>
              <a:rPr sz="2000" spc="25" dirty="0">
                <a:latin typeface="Arial" panose="020B0604020202020204" pitchFamily="34" charset="0"/>
                <a:cs typeface="Arial" panose="020B0604020202020204" pitchFamily="34" charset="0"/>
              </a:rPr>
              <a:t>offer</a:t>
            </a:r>
            <a:r>
              <a:rPr sz="2000" spc="110" dirty="0">
                <a:latin typeface="Arial" panose="020B0604020202020204" pitchFamily="34" charset="0"/>
                <a:cs typeface="Arial" panose="020B0604020202020204" pitchFamily="34" charset="0"/>
              </a:rPr>
              <a:t> </a:t>
            </a:r>
            <a:r>
              <a:rPr sz="2000" spc="30" dirty="0">
                <a:latin typeface="Arial" panose="020B0604020202020204" pitchFamily="34" charset="0"/>
                <a:cs typeface="Arial" panose="020B0604020202020204" pitchFamily="34" charset="0"/>
              </a:rPr>
              <a:t>them</a:t>
            </a:r>
            <a:r>
              <a:rPr sz="2000" spc="105"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to</a:t>
            </a:r>
            <a:r>
              <a:rPr sz="2000" spc="100"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visitors</a:t>
            </a:r>
            <a:r>
              <a:rPr sz="2000" spc="120"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on</a:t>
            </a:r>
            <a:r>
              <a:rPr sz="2000" spc="110" dirty="0">
                <a:latin typeface="Arial" panose="020B0604020202020204" pitchFamily="34" charset="0"/>
                <a:cs typeface="Arial" panose="020B0604020202020204" pitchFamily="34" charset="0"/>
              </a:rPr>
              <a:t> </a:t>
            </a:r>
            <a:r>
              <a:rPr sz="2000" spc="25" dirty="0">
                <a:latin typeface="Arial" panose="020B0604020202020204" pitchFamily="34" charset="0"/>
                <a:cs typeface="Arial" panose="020B0604020202020204" pitchFamily="34" charset="0"/>
              </a:rPr>
              <a:t>the</a:t>
            </a:r>
            <a:r>
              <a:rPr sz="2000" spc="105"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price</a:t>
            </a:r>
            <a:r>
              <a:rPr sz="2000" spc="120"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of</a:t>
            </a:r>
            <a:r>
              <a:rPr sz="2000" spc="95"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private</a:t>
            </a:r>
            <a:r>
              <a:rPr sz="2000" spc="125" dirty="0">
                <a:latin typeface="Arial" panose="020B0604020202020204" pitchFamily="34" charset="0"/>
                <a:cs typeface="Arial" panose="020B0604020202020204" pitchFamily="34" charset="0"/>
              </a:rPr>
              <a:t> </a:t>
            </a:r>
            <a:r>
              <a:rPr sz="2000" spc="30" dirty="0">
                <a:latin typeface="Arial" panose="020B0604020202020204" pitchFamily="34" charset="0"/>
                <a:cs typeface="Arial" panose="020B0604020202020204" pitchFamily="34" charset="0"/>
              </a:rPr>
              <a:t>room</a:t>
            </a:r>
            <a:r>
              <a:rPr sz="2000" spc="11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only. </a:t>
            </a:r>
            <a:r>
              <a:rPr sz="2000" spc="-650"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By</a:t>
            </a:r>
            <a:r>
              <a:rPr sz="2000" spc="85"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doing</a:t>
            </a:r>
            <a:r>
              <a:rPr sz="2000" spc="120" dirty="0">
                <a:latin typeface="Arial" panose="020B0604020202020204" pitchFamily="34" charset="0"/>
                <a:cs typeface="Arial" panose="020B0604020202020204" pitchFamily="34" charset="0"/>
              </a:rPr>
              <a:t> </a:t>
            </a:r>
            <a:r>
              <a:rPr sz="2000" spc="30" dirty="0">
                <a:latin typeface="Arial" panose="020B0604020202020204" pitchFamily="34" charset="0"/>
                <a:cs typeface="Arial" panose="020B0604020202020204" pitchFamily="34" charset="0"/>
              </a:rPr>
              <a:t>so,</a:t>
            </a:r>
            <a:r>
              <a:rPr sz="2000" spc="95"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their</a:t>
            </a:r>
            <a:r>
              <a:rPr sz="2000" spc="100"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shared</a:t>
            </a:r>
            <a:r>
              <a:rPr sz="2000" spc="120"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rooms</a:t>
            </a:r>
            <a:r>
              <a:rPr sz="2000" spc="114"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won’t</a:t>
            </a:r>
            <a:r>
              <a:rPr sz="2000" spc="114"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be</a:t>
            </a:r>
            <a:r>
              <a:rPr sz="2000" spc="95" dirty="0">
                <a:latin typeface="Arial" panose="020B0604020202020204" pitchFamily="34" charset="0"/>
                <a:cs typeface="Arial" panose="020B0604020202020204" pitchFamily="34" charset="0"/>
              </a:rPr>
              <a:t> </a:t>
            </a:r>
            <a:r>
              <a:rPr sz="2000" spc="30" dirty="0">
                <a:latin typeface="Arial" panose="020B0604020202020204" pitchFamily="34" charset="0"/>
                <a:cs typeface="Arial" panose="020B0604020202020204" pitchFamily="34" charset="0"/>
              </a:rPr>
              <a:t>left</a:t>
            </a:r>
            <a:r>
              <a:rPr sz="2000" spc="100"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empty</a:t>
            </a:r>
            <a:r>
              <a:rPr sz="2000" spc="110" dirty="0">
                <a:latin typeface="Arial" panose="020B0604020202020204" pitchFamily="34" charset="0"/>
                <a:cs typeface="Arial" panose="020B0604020202020204" pitchFamily="34" charset="0"/>
              </a:rPr>
              <a:t> </a:t>
            </a:r>
            <a:r>
              <a:rPr sz="2000" spc="30" dirty="0">
                <a:latin typeface="Arial" panose="020B0604020202020204" pitchFamily="34" charset="0"/>
                <a:cs typeface="Arial" panose="020B0604020202020204" pitchFamily="34" charset="0"/>
              </a:rPr>
              <a:t>and</a:t>
            </a:r>
            <a:r>
              <a:rPr sz="2000" spc="105" dirty="0">
                <a:latin typeface="Arial" panose="020B0604020202020204" pitchFamily="34" charset="0"/>
                <a:cs typeface="Arial" panose="020B0604020202020204" pitchFamily="34" charset="0"/>
              </a:rPr>
              <a:t> </a:t>
            </a:r>
            <a:r>
              <a:rPr sz="2000" spc="40" dirty="0">
                <a:latin typeface="Arial" panose="020B0604020202020204" pitchFamily="34" charset="0"/>
                <a:cs typeface="Arial" panose="020B0604020202020204" pitchFamily="34" charset="0"/>
              </a:rPr>
              <a:t>earnings </a:t>
            </a:r>
            <a:r>
              <a:rPr sz="2000" spc="-655" dirty="0">
                <a:latin typeface="Arial" panose="020B0604020202020204" pitchFamily="34" charset="0"/>
                <a:cs typeface="Arial" panose="020B0604020202020204" pitchFamily="34" charset="0"/>
              </a:rPr>
              <a:t> </a:t>
            </a:r>
            <a:r>
              <a:rPr sz="2000" spc="30" dirty="0">
                <a:latin typeface="Arial" panose="020B0604020202020204" pitchFamily="34" charset="0"/>
                <a:cs typeface="Arial" panose="020B0604020202020204" pitchFamily="34" charset="0"/>
              </a:rPr>
              <a:t>will</a:t>
            </a:r>
            <a:r>
              <a:rPr sz="2000" spc="100"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be</a:t>
            </a:r>
            <a:r>
              <a:rPr sz="2000" spc="105"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more.</a:t>
            </a:r>
            <a:endParaRPr sz="2000" dirty="0">
              <a:latin typeface="Arial" panose="020B0604020202020204" pitchFamily="34" charset="0"/>
              <a:cs typeface="Arial" panose="020B0604020202020204" pitchFamily="34" charset="0"/>
            </a:endParaRPr>
          </a:p>
        </p:txBody>
      </p:sp>
      <p:pic>
        <p:nvPicPr>
          <p:cNvPr id="4" name="object 4"/>
          <p:cNvPicPr/>
          <p:nvPr/>
        </p:nvPicPr>
        <p:blipFill>
          <a:blip r:embed="rId2" cstate="print"/>
          <a:stretch>
            <a:fillRect/>
          </a:stretch>
        </p:blipFill>
        <p:spPr>
          <a:xfrm>
            <a:off x="11640311" y="116586"/>
            <a:ext cx="464057" cy="464057"/>
          </a:xfrm>
          <a:prstGeom prst="rect">
            <a:avLst/>
          </a:prstGeom>
        </p:spPr>
      </p:pic>
      <p:sp>
        <p:nvSpPr>
          <p:cNvPr id="5" name="object 2">
            <a:extLst>
              <a:ext uri="{FF2B5EF4-FFF2-40B4-BE49-F238E27FC236}">
                <a16:creationId xmlns:a16="http://schemas.microsoft.com/office/drawing/2014/main" id="{2864E094-D2C2-6CA3-FD81-AF1FEA7B4FB0}"/>
              </a:ext>
            </a:extLst>
          </p:cNvPr>
          <p:cNvSpPr txBox="1">
            <a:spLocks/>
          </p:cNvSpPr>
          <p:nvPr/>
        </p:nvSpPr>
        <p:spPr>
          <a:xfrm>
            <a:off x="1207261" y="506984"/>
            <a:ext cx="7873365" cy="443711"/>
          </a:xfrm>
          <a:prstGeom prst="rect">
            <a:avLst/>
          </a:prstGeom>
        </p:spPr>
        <p:txBody>
          <a:bodyPr vert="horz" wrap="square" lIns="0" tIns="12700"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US" sz="2800" spc="-30" dirty="0">
                <a:latin typeface="Arial" panose="020B0604020202020204" pitchFamily="34" charset="0"/>
                <a:cs typeface="Arial" panose="020B0604020202020204" pitchFamily="34" charset="0"/>
              </a:rPr>
              <a:t>SUGGESTIONS</a:t>
            </a:r>
            <a:endParaRPr lang="en-US" sz="2400" dirty="0">
              <a:latin typeface="Arial" panose="020B0604020202020204" pitchFamily="34" charset="0"/>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11568683" y="116586"/>
            <a:ext cx="503681" cy="499871"/>
          </a:xfrm>
          <a:prstGeom prst="rect">
            <a:avLst/>
          </a:prstGeom>
        </p:spPr>
      </p:pic>
      <p:sp>
        <p:nvSpPr>
          <p:cNvPr id="2" name="Rectangle 1">
            <a:extLst>
              <a:ext uri="{FF2B5EF4-FFF2-40B4-BE49-F238E27FC236}">
                <a16:creationId xmlns:a16="http://schemas.microsoft.com/office/drawing/2014/main" id="{80F2E58F-58E5-F809-C87A-DAAF2DE8B1A0}"/>
              </a:ext>
            </a:extLst>
          </p:cNvPr>
          <p:cNvSpPr/>
          <p:nvPr/>
        </p:nvSpPr>
        <p:spPr>
          <a:xfrm>
            <a:off x="3124200" y="2590800"/>
            <a:ext cx="4045018" cy="923330"/>
          </a:xfrm>
          <a:prstGeom prst="rect">
            <a:avLst/>
          </a:prstGeom>
          <a:noFill/>
          <a:ln>
            <a:solidFill>
              <a:srgbClr val="92D050"/>
            </a:solidFill>
          </a:ln>
          <a:effectLst>
            <a:glow rad="101600">
              <a:schemeClr val="accent2">
                <a:satMod val="175000"/>
                <a:alpha val="40000"/>
              </a:schemeClr>
            </a:glow>
          </a:effectLst>
        </p:spPr>
        <p:txBody>
          <a:bodyPr wrap="none" lIns="91440" tIns="45720" rIns="91440" bIns="45720">
            <a:spAutoFit/>
          </a:bodyPr>
          <a:lstStyle/>
          <a:p>
            <a:pPr algn="ctr"/>
            <a:r>
              <a:rPr lang="en-US" sz="5400" b="1" cap="none" spc="50" dirty="0">
                <a:ln w="0"/>
                <a:solidFill>
                  <a:schemeClr val="bg2"/>
                </a:solidFill>
                <a:effectLst>
                  <a:innerShdw blurRad="63500" dist="50800" dir="13500000">
                    <a:srgbClr val="000000">
                      <a:alpha val="50000"/>
                    </a:srgbClr>
                  </a:innerShdw>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52449" y="2546604"/>
            <a:ext cx="2469515" cy="593090"/>
            <a:chOff x="752449" y="2546604"/>
            <a:chExt cx="2469515" cy="593090"/>
          </a:xfrm>
        </p:grpSpPr>
        <p:sp>
          <p:nvSpPr>
            <p:cNvPr id="3" name="object 3"/>
            <p:cNvSpPr/>
            <p:nvPr/>
          </p:nvSpPr>
          <p:spPr>
            <a:xfrm>
              <a:off x="766927" y="2561082"/>
              <a:ext cx="2440305" cy="564515"/>
            </a:xfrm>
            <a:custGeom>
              <a:avLst/>
              <a:gdLst/>
              <a:ahLst/>
              <a:cxnLst/>
              <a:rect l="l" t="t" r="r" b="b"/>
              <a:pathLst>
                <a:path w="2440305" h="564514">
                  <a:moveTo>
                    <a:pt x="1577365" y="9270"/>
                  </a:moveTo>
                  <a:lnTo>
                    <a:pt x="1345590" y="9270"/>
                  </a:lnTo>
                  <a:lnTo>
                    <a:pt x="1345590" y="554735"/>
                  </a:lnTo>
                  <a:lnTo>
                    <a:pt x="1455699" y="554735"/>
                  </a:lnTo>
                  <a:lnTo>
                    <a:pt x="1455699" y="327025"/>
                  </a:lnTo>
                  <a:lnTo>
                    <a:pt x="1667979" y="327025"/>
                  </a:lnTo>
                  <a:lnTo>
                    <a:pt x="1664771" y="324715"/>
                  </a:lnTo>
                  <a:lnTo>
                    <a:pt x="1647723" y="314070"/>
                  </a:lnTo>
                  <a:lnTo>
                    <a:pt x="1681396" y="306996"/>
                  </a:lnTo>
                  <a:lnTo>
                    <a:pt x="1735359" y="281799"/>
                  </a:lnTo>
                  <a:lnTo>
                    <a:pt x="1771435" y="242314"/>
                  </a:lnTo>
                  <a:lnTo>
                    <a:pt x="1772507" y="240029"/>
                  </a:lnTo>
                  <a:lnTo>
                    <a:pt x="1455699" y="240029"/>
                  </a:lnTo>
                  <a:lnTo>
                    <a:pt x="1455699" y="101600"/>
                  </a:lnTo>
                  <a:lnTo>
                    <a:pt x="1780390" y="101600"/>
                  </a:lnTo>
                  <a:lnTo>
                    <a:pt x="1778293" y="95759"/>
                  </a:lnTo>
                  <a:lnTo>
                    <a:pt x="1754980" y="58918"/>
                  </a:lnTo>
                  <a:lnTo>
                    <a:pt x="1723306" y="32767"/>
                  </a:lnTo>
                  <a:lnTo>
                    <a:pt x="1681682" y="17575"/>
                  </a:lnTo>
                  <a:lnTo>
                    <a:pt x="1618106" y="10197"/>
                  </a:lnTo>
                  <a:lnTo>
                    <a:pt x="1577365" y="9270"/>
                  </a:lnTo>
                  <a:close/>
                </a:path>
                <a:path w="2440305" h="564514">
                  <a:moveTo>
                    <a:pt x="1667979" y="327025"/>
                  </a:moveTo>
                  <a:lnTo>
                    <a:pt x="1478051" y="327025"/>
                  </a:lnTo>
                  <a:lnTo>
                    <a:pt x="1495742" y="327406"/>
                  </a:lnTo>
                  <a:lnTo>
                    <a:pt x="1510896" y="328549"/>
                  </a:lnTo>
                  <a:lnTo>
                    <a:pt x="1550489" y="341915"/>
                  </a:lnTo>
                  <a:lnTo>
                    <a:pt x="1588922" y="384222"/>
                  </a:lnTo>
                  <a:lnTo>
                    <a:pt x="1704238" y="554735"/>
                  </a:lnTo>
                  <a:lnTo>
                    <a:pt x="1835937" y="554735"/>
                  </a:lnTo>
                  <a:lnTo>
                    <a:pt x="1769389" y="448309"/>
                  </a:lnTo>
                  <a:lnTo>
                    <a:pt x="1733972" y="394382"/>
                  </a:lnTo>
                  <a:lnTo>
                    <a:pt x="1706651" y="359790"/>
                  </a:lnTo>
                  <a:lnTo>
                    <a:pt x="1680283" y="335883"/>
                  </a:lnTo>
                  <a:lnTo>
                    <a:pt x="1667979" y="327025"/>
                  </a:lnTo>
                  <a:close/>
                </a:path>
                <a:path w="2440305" h="564514">
                  <a:moveTo>
                    <a:pt x="1780390" y="101600"/>
                  </a:moveTo>
                  <a:lnTo>
                    <a:pt x="1541678" y="101600"/>
                  </a:lnTo>
                  <a:lnTo>
                    <a:pt x="1571830" y="101717"/>
                  </a:lnTo>
                  <a:lnTo>
                    <a:pt x="1595256" y="102060"/>
                  </a:lnTo>
                  <a:lnTo>
                    <a:pt x="1634664" y="106427"/>
                  </a:lnTo>
                  <a:lnTo>
                    <a:pt x="1669952" y="133965"/>
                  </a:lnTo>
                  <a:lnTo>
                    <a:pt x="1678203" y="169290"/>
                  </a:lnTo>
                  <a:lnTo>
                    <a:pt x="1677510" y="181056"/>
                  </a:lnTo>
                  <a:lnTo>
                    <a:pt x="1660955" y="217779"/>
                  </a:lnTo>
                  <a:lnTo>
                    <a:pt x="1622619" y="236225"/>
                  </a:lnTo>
                  <a:lnTo>
                    <a:pt x="1573140" y="239603"/>
                  </a:lnTo>
                  <a:lnTo>
                    <a:pt x="1537233" y="240029"/>
                  </a:lnTo>
                  <a:lnTo>
                    <a:pt x="1772507" y="240029"/>
                  </a:lnTo>
                  <a:lnTo>
                    <a:pt x="1782708" y="218297"/>
                  </a:lnTo>
                  <a:lnTo>
                    <a:pt x="1789481" y="191589"/>
                  </a:lnTo>
                  <a:lnTo>
                    <a:pt x="1791741" y="162178"/>
                  </a:lnTo>
                  <a:lnTo>
                    <a:pt x="1790243" y="138674"/>
                  </a:lnTo>
                  <a:lnTo>
                    <a:pt x="1785756" y="116538"/>
                  </a:lnTo>
                  <a:lnTo>
                    <a:pt x="1780390" y="101600"/>
                  </a:lnTo>
                  <a:close/>
                </a:path>
                <a:path w="2440305" h="564514">
                  <a:moveTo>
                    <a:pt x="2174900" y="0"/>
                  </a:moveTo>
                  <a:lnTo>
                    <a:pt x="2112257" y="5413"/>
                  </a:lnTo>
                  <a:lnTo>
                    <a:pt x="2057425" y="21589"/>
                  </a:lnTo>
                  <a:lnTo>
                    <a:pt x="2020611" y="41878"/>
                  </a:lnTo>
                  <a:lnTo>
                    <a:pt x="1986940" y="70738"/>
                  </a:lnTo>
                  <a:lnTo>
                    <a:pt x="1958111" y="105933"/>
                  </a:lnTo>
                  <a:lnTo>
                    <a:pt x="1936140" y="145414"/>
                  </a:lnTo>
                  <a:lnTo>
                    <a:pt x="1917392" y="208724"/>
                  </a:lnTo>
                  <a:lnTo>
                    <a:pt x="1911121" y="285368"/>
                  </a:lnTo>
                  <a:lnTo>
                    <a:pt x="1915619" y="346999"/>
                  </a:lnTo>
                  <a:lnTo>
                    <a:pt x="1929107" y="401605"/>
                  </a:lnTo>
                  <a:lnTo>
                    <a:pt x="1951572" y="449210"/>
                  </a:lnTo>
                  <a:lnTo>
                    <a:pt x="1983003" y="489838"/>
                  </a:lnTo>
                  <a:lnTo>
                    <a:pt x="2022030" y="522323"/>
                  </a:lnTo>
                  <a:lnTo>
                    <a:pt x="2067283" y="545496"/>
                  </a:lnTo>
                  <a:lnTo>
                    <a:pt x="2118752" y="559383"/>
                  </a:lnTo>
                  <a:lnTo>
                    <a:pt x="2176424" y="564006"/>
                  </a:lnTo>
                  <a:lnTo>
                    <a:pt x="2233502" y="559359"/>
                  </a:lnTo>
                  <a:lnTo>
                    <a:pt x="2284533" y="545401"/>
                  </a:lnTo>
                  <a:lnTo>
                    <a:pt x="2329514" y="522108"/>
                  </a:lnTo>
                  <a:lnTo>
                    <a:pt x="2368448" y="489457"/>
                  </a:lnTo>
                  <a:lnTo>
                    <a:pt x="2384169" y="469900"/>
                  </a:lnTo>
                  <a:lnTo>
                    <a:pt x="2176043" y="469900"/>
                  </a:lnTo>
                  <a:lnTo>
                    <a:pt x="2144593" y="466921"/>
                  </a:lnTo>
                  <a:lnTo>
                    <a:pt x="2090264" y="443057"/>
                  </a:lnTo>
                  <a:lnTo>
                    <a:pt x="2048715" y="395432"/>
                  </a:lnTo>
                  <a:lnTo>
                    <a:pt x="2027328" y="325189"/>
                  </a:lnTo>
                  <a:lnTo>
                    <a:pt x="2024729" y="282828"/>
                  </a:lnTo>
                  <a:lnTo>
                    <a:pt x="2024749" y="280162"/>
                  </a:lnTo>
                  <a:lnTo>
                    <a:pt x="2027256" y="237587"/>
                  </a:lnTo>
                  <a:lnTo>
                    <a:pt x="2035057" y="199405"/>
                  </a:lnTo>
                  <a:lnTo>
                    <a:pt x="2066315" y="140842"/>
                  </a:lnTo>
                  <a:lnTo>
                    <a:pt x="2114607" y="105806"/>
                  </a:lnTo>
                  <a:lnTo>
                    <a:pt x="2176043" y="94106"/>
                  </a:lnTo>
                  <a:lnTo>
                    <a:pt x="2383518" y="94106"/>
                  </a:lnTo>
                  <a:lnTo>
                    <a:pt x="2367940" y="74802"/>
                  </a:lnTo>
                  <a:lnTo>
                    <a:pt x="2328723" y="42058"/>
                  </a:lnTo>
                  <a:lnTo>
                    <a:pt x="2283469" y="18684"/>
                  </a:lnTo>
                  <a:lnTo>
                    <a:pt x="2232191" y="4669"/>
                  </a:lnTo>
                  <a:lnTo>
                    <a:pt x="2174900" y="0"/>
                  </a:lnTo>
                  <a:close/>
                </a:path>
                <a:path w="2440305" h="564514">
                  <a:moveTo>
                    <a:pt x="2383518" y="94106"/>
                  </a:moveTo>
                  <a:lnTo>
                    <a:pt x="2176043" y="94106"/>
                  </a:lnTo>
                  <a:lnTo>
                    <a:pt x="2208432" y="96988"/>
                  </a:lnTo>
                  <a:lnTo>
                    <a:pt x="2237416" y="105632"/>
                  </a:lnTo>
                  <a:lnTo>
                    <a:pt x="2285263" y="140207"/>
                  </a:lnTo>
                  <a:lnTo>
                    <a:pt x="2316124" y="198326"/>
                  </a:lnTo>
                  <a:lnTo>
                    <a:pt x="2323839" y="236273"/>
                  </a:lnTo>
                  <a:lnTo>
                    <a:pt x="2326411" y="280162"/>
                  </a:lnTo>
                  <a:lnTo>
                    <a:pt x="2323768" y="324641"/>
                  </a:lnTo>
                  <a:lnTo>
                    <a:pt x="2315838" y="363204"/>
                  </a:lnTo>
                  <a:lnTo>
                    <a:pt x="2284120" y="422528"/>
                  </a:lnTo>
                  <a:lnTo>
                    <a:pt x="2236035" y="458073"/>
                  </a:lnTo>
                  <a:lnTo>
                    <a:pt x="2176043" y="469900"/>
                  </a:lnTo>
                  <a:lnTo>
                    <a:pt x="2384169" y="469900"/>
                  </a:lnTo>
                  <a:lnTo>
                    <a:pt x="2414389" y="420565"/>
                  </a:lnTo>
                  <a:lnTo>
                    <a:pt x="2428734" y="379245"/>
                  </a:lnTo>
                  <a:lnTo>
                    <a:pt x="2437337" y="333335"/>
                  </a:lnTo>
                  <a:lnTo>
                    <a:pt x="2440203" y="282828"/>
                  </a:lnTo>
                  <a:lnTo>
                    <a:pt x="2437308" y="231835"/>
                  </a:lnTo>
                  <a:lnTo>
                    <a:pt x="2428629" y="185536"/>
                  </a:lnTo>
                  <a:lnTo>
                    <a:pt x="2414170" y="143931"/>
                  </a:lnTo>
                  <a:lnTo>
                    <a:pt x="2393938" y="107020"/>
                  </a:lnTo>
                  <a:lnTo>
                    <a:pt x="2383518" y="94106"/>
                  </a:lnTo>
                  <a:close/>
                </a:path>
                <a:path w="2440305" h="564514">
                  <a:moveTo>
                    <a:pt x="1074445" y="101600"/>
                  </a:moveTo>
                  <a:lnTo>
                    <a:pt x="964336" y="101600"/>
                  </a:lnTo>
                  <a:lnTo>
                    <a:pt x="964336" y="554735"/>
                  </a:lnTo>
                  <a:lnTo>
                    <a:pt x="1074445" y="554735"/>
                  </a:lnTo>
                  <a:lnTo>
                    <a:pt x="1074445" y="101600"/>
                  </a:lnTo>
                  <a:close/>
                </a:path>
                <a:path w="2440305" h="564514">
                  <a:moveTo>
                    <a:pt x="1235989" y="9270"/>
                  </a:moveTo>
                  <a:lnTo>
                    <a:pt x="802538" y="9270"/>
                  </a:lnTo>
                  <a:lnTo>
                    <a:pt x="802538" y="101600"/>
                  </a:lnTo>
                  <a:lnTo>
                    <a:pt x="1235989" y="101600"/>
                  </a:lnTo>
                  <a:lnTo>
                    <a:pt x="1235989" y="9270"/>
                  </a:lnTo>
                  <a:close/>
                </a:path>
                <a:path w="2440305" h="564514">
                  <a:moveTo>
                    <a:pt x="361556" y="9270"/>
                  </a:moveTo>
                  <a:lnTo>
                    <a:pt x="254393" y="9270"/>
                  </a:lnTo>
                  <a:lnTo>
                    <a:pt x="254393" y="554735"/>
                  </a:lnTo>
                  <a:lnTo>
                    <a:pt x="356717" y="554735"/>
                  </a:lnTo>
                  <a:lnTo>
                    <a:pt x="356717" y="199008"/>
                  </a:lnTo>
                  <a:lnTo>
                    <a:pt x="477813" y="199008"/>
                  </a:lnTo>
                  <a:lnTo>
                    <a:pt x="361556" y="9270"/>
                  </a:lnTo>
                  <a:close/>
                </a:path>
                <a:path w="2440305" h="564514">
                  <a:moveTo>
                    <a:pt x="477813" y="199008"/>
                  </a:moveTo>
                  <a:lnTo>
                    <a:pt x="356717" y="199008"/>
                  </a:lnTo>
                  <a:lnTo>
                    <a:pt x="576605" y="554735"/>
                  </a:lnTo>
                  <a:lnTo>
                    <a:pt x="687095" y="554735"/>
                  </a:lnTo>
                  <a:lnTo>
                    <a:pt x="687095" y="373506"/>
                  </a:lnTo>
                  <a:lnTo>
                    <a:pt x="584733" y="373506"/>
                  </a:lnTo>
                  <a:lnTo>
                    <a:pt x="477813" y="199008"/>
                  </a:lnTo>
                  <a:close/>
                </a:path>
                <a:path w="2440305" h="564514">
                  <a:moveTo>
                    <a:pt x="687095" y="9270"/>
                  </a:moveTo>
                  <a:lnTo>
                    <a:pt x="584733" y="9270"/>
                  </a:lnTo>
                  <a:lnTo>
                    <a:pt x="584733" y="373506"/>
                  </a:lnTo>
                  <a:lnTo>
                    <a:pt x="687095" y="373506"/>
                  </a:lnTo>
                  <a:lnTo>
                    <a:pt x="687095" y="9270"/>
                  </a:lnTo>
                  <a:close/>
                </a:path>
                <a:path w="2440305" h="564514">
                  <a:moveTo>
                    <a:pt x="110121" y="9270"/>
                  </a:moveTo>
                  <a:lnTo>
                    <a:pt x="0" y="9270"/>
                  </a:lnTo>
                  <a:lnTo>
                    <a:pt x="0" y="554735"/>
                  </a:lnTo>
                  <a:lnTo>
                    <a:pt x="110121" y="554735"/>
                  </a:lnTo>
                  <a:lnTo>
                    <a:pt x="110121" y="9270"/>
                  </a:lnTo>
                  <a:close/>
                </a:path>
              </a:pathLst>
            </a:custGeom>
            <a:solidFill>
              <a:srgbClr val="000000"/>
            </a:solidFill>
          </p:spPr>
          <p:txBody>
            <a:bodyPr wrap="square" lIns="0" tIns="0" rIns="0" bIns="0" rtlCol="0"/>
            <a:lstStyle/>
            <a:p>
              <a:endParaRPr/>
            </a:p>
          </p:txBody>
        </p:sp>
        <p:pic>
          <p:nvPicPr>
            <p:cNvPr id="4" name="object 4"/>
            <p:cNvPicPr/>
            <p:nvPr/>
          </p:nvPicPr>
          <p:blipFill>
            <a:blip r:embed="rId2" cstate="print"/>
            <a:stretch>
              <a:fillRect/>
            </a:stretch>
          </p:blipFill>
          <p:spPr>
            <a:xfrm>
              <a:off x="2208149" y="2648204"/>
              <a:ext cx="251459" cy="167385"/>
            </a:xfrm>
            <a:prstGeom prst="rect">
              <a:avLst/>
            </a:prstGeom>
          </p:spPr>
        </p:pic>
        <p:sp>
          <p:nvSpPr>
            <p:cNvPr id="5" name="object 5"/>
            <p:cNvSpPr/>
            <p:nvPr/>
          </p:nvSpPr>
          <p:spPr>
            <a:xfrm>
              <a:off x="766927" y="2561082"/>
              <a:ext cx="2440305" cy="564515"/>
            </a:xfrm>
            <a:custGeom>
              <a:avLst/>
              <a:gdLst/>
              <a:ahLst/>
              <a:cxnLst/>
              <a:rect l="l" t="t" r="r" b="b"/>
              <a:pathLst>
                <a:path w="2440305" h="564514">
                  <a:moveTo>
                    <a:pt x="2176043" y="94106"/>
                  </a:moveTo>
                  <a:lnTo>
                    <a:pt x="2114607" y="105806"/>
                  </a:lnTo>
                  <a:lnTo>
                    <a:pt x="2066315" y="140842"/>
                  </a:lnTo>
                  <a:lnTo>
                    <a:pt x="2035057" y="199405"/>
                  </a:lnTo>
                  <a:lnTo>
                    <a:pt x="2027256" y="237587"/>
                  </a:lnTo>
                  <a:lnTo>
                    <a:pt x="2024659" y="281685"/>
                  </a:lnTo>
                  <a:lnTo>
                    <a:pt x="2027328" y="325189"/>
                  </a:lnTo>
                  <a:lnTo>
                    <a:pt x="2035343" y="363108"/>
                  </a:lnTo>
                  <a:lnTo>
                    <a:pt x="2067458" y="422147"/>
                  </a:lnTo>
                  <a:lnTo>
                    <a:pt x="2115988" y="457977"/>
                  </a:lnTo>
                  <a:lnTo>
                    <a:pt x="2176043" y="469900"/>
                  </a:lnTo>
                  <a:lnTo>
                    <a:pt x="2207521" y="466945"/>
                  </a:lnTo>
                  <a:lnTo>
                    <a:pt x="2261571" y="443271"/>
                  </a:lnTo>
                  <a:lnTo>
                    <a:pt x="2302622" y="395837"/>
                  </a:lnTo>
                  <a:lnTo>
                    <a:pt x="2323768" y="324641"/>
                  </a:lnTo>
                  <a:lnTo>
                    <a:pt x="2326411" y="280162"/>
                  </a:lnTo>
                  <a:lnTo>
                    <a:pt x="2323839" y="236273"/>
                  </a:lnTo>
                  <a:lnTo>
                    <a:pt x="2316124" y="198326"/>
                  </a:lnTo>
                  <a:lnTo>
                    <a:pt x="2285263" y="140207"/>
                  </a:lnTo>
                  <a:lnTo>
                    <a:pt x="2237416" y="105632"/>
                  </a:lnTo>
                  <a:lnTo>
                    <a:pt x="2176043" y="94106"/>
                  </a:lnTo>
                  <a:close/>
                </a:path>
                <a:path w="2440305" h="564514">
                  <a:moveTo>
                    <a:pt x="1345590" y="9270"/>
                  </a:moveTo>
                  <a:lnTo>
                    <a:pt x="1577365" y="9270"/>
                  </a:lnTo>
                  <a:lnTo>
                    <a:pt x="1618106" y="10197"/>
                  </a:lnTo>
                  <a:lnTo>
                    <a:pt x="1681682" y="17575"/>
                  </a:lnTo>
                  <a:lnTo>
                    <a:pt x="1723306" y="32767"/>
                  </a:lnTo>
                  <a:lnTo>
                    <a:pt x="1754980" y="58918"/>
                  </a:lnTo>
                  <a:lnTo>
                    <a:pt x="1778293" y="95759"/>
                  </a:lnTo>
                  <a:lnTo>
                    <a:pt x="1790243" y="138674"/>
                  </a:lnTo>
                  <a:lnTo>
                    <a:pt x="1791741" y="162178"/>
                  </a:lnTo>
                  <a:lnTo>
                    <a:pt x="1789481" y="191589"/>
                  </a:lnTo>
                  <a:lnTo>
                    <a:pt x="1771435" y="242314"/>
                  </a:lnTo>
                  <a:lnTo>
                    <a:pt x="1735359" y="281799"/>
                  </a:lnTo>
                  <a:lnTo>
                    <a:pt x="1681396" y="306996"/>
                  </a:lnTo>
                  <a:lnTo>
                    <a:pt x="1647723" y="314070"/>
                  </a:lnTo>
                  <a:lnTo>
                    <a:pt x="1664771" y="324715"/>
                  </a:lnTo>
                  <a:lnTo>
                    <a:pt x="1706651" y="359790"/>
                  </a:lnTo>
                  <a:lnTo>
                    <a:pt x="1733972" y="394382"/>
                  </a:lnTo>
                  <a:lnTo>
                    <a:pt x="1769389" y="448309"/>
                  </a:lnTo>
                  <a:lnTo>
                    <a:pt x="1835937" y="554735"/>
                  </a:lnTo>
                  <a:lnTo>
                    <a:pt x="1704238" y="554735"/>
                  </a:lnTo>
                  <a:lnTo>
                    <a:pt x="1624609" y="436117"/>
                  </a:lnTo>
                  <a:lnTo>
                    <a:pt x="1605110" y="407235"/>
                  </a:lnTo>
                  <a:lnTo>
                    <a:pt x="1576067" y="367091"/>
                  </a:lnTo>
                  <a:lnTo>
                    <a:pt x="1542120" y="336887"/>
                  </a:lnTo>
                  <a:lnTo>
                    <a:pt x="1495742" y="327406"/>
                  </a:lnTo>
                  <a:lnTo>
                    <a:pt x="1478051" y="327025"/>
                  </a:lnTo>
                  <a:lnTo>
                    <a:pt x="1455699" y="327025"/>
                  </a:lnTo>
                  <a:lnTo>
                    <a:pt x="1455699" y="554735"/>
                  </a:lnTo>
                  <a:lnTo>
                    <a:pt x="1345590" y="554735"/>
                  </a:lnTo>
                  <a:lnTo>
                    <a:pt x="1345590" y="9270"/>
                  </a:lnTo>
                  <a:close/>
                </a:path>
                <a:path w="2440305" h="564514">
                  <a:moveTo>
                    <a:pt x="802538" y="9270"/>
                  </a:moveTo>
                  <a:lnTo>
                    <a:pt x="1235989" y="9270"/>
                  </a:lnTo>
                  <a:lnTo>
                    <a:pt x="1235989" y="101600"/>
                  </a:lnTo>
                  <a:lnTo>
                    <a:pt x="1074445" y="101600"/>
                  </a:lnTo>
                  <a:lnTo>
                    <a:pt x="1074445" y="554735"/>
                  </a:lnTo>
                  <a:lnTo>
                    <a:pt x="964336" y="554735"/>
                  </a:lnTo>
                  <a:lnTo>
                    <a:pt x="964336" y="101600"/>
                  </a:lnTo>
                  <a:lnTo>
                    <a:pt x="802538" y="101600"/>
                  </a:lnTo>
                  <a:lnTo>
                    <a:pt x="802538" y="9270"/>
                  </a:lnTo>
                  <a:close/>
                </a:path>
                <a:path w="2440305" h="564514">
                  <a:moveTo>
                    <a:pt x="254393" y="9270"/>
                  </a:moveTo>
                  <a:lnTo>
                    <a:pt x="361556" y="9270"/>
                  </a:lnTo>
                  <a:lnTo>
                    <a:pt x="584733" y="373506"/>
                  </a:lnTo>
                  <a:lnTo>
                    <a:pt x="584733" y="9270"/>
                  </a:lnTo>
                  <a:lnTo>
                    <a:pt x="687095" y="9270"/>
                  </a:lnTo>
                  <a:lnTo>
                    <a:pt x="687095" y="554735"/>
                  </a:lnTo>
                  <a:lnTo>
                    <a:pt x="576605" y="554735"/>
                  </a:lnTo>
                  <a:lnTo>
                    <a:pt x="356717" y="199008"/>
                  </a:lnTo>
                  <a:lnTo>
                    <a:pt x="356717" y="554735"/>
                  </a:lnTo>
                  <a:lnTo>
                    <a:pt x="254393" y="554735"/>
                  </a:lnTo>
                  <a:lnTo>
                    <a:pt x="254393" y="9270"/>
                  </a:lnTo>
                  <a:close/>
                </a:path>
                <a:path w="2440305" h="564514">
                  <a:moveTo>
                    <a:pt x="0" y="9270"/>
                  </a:moveTo>
                  <a:lnTo>
                    <a:pt x="110121" y="9270"/>
                  </a:lnTo>
                  <a:lnTo>
                    <a:pt x="110121" y="554735"/>
                  </a:lnTo>
                  <a:lnTo>
                    <a:pt x="0" y="554735"/>
                  </a:lnTo>
                  <a:lnTo>
                    <a:pt x="0" y="9270"/>
                  </a:lnTo>
                  <a:close/>
                </a:path>
                <a:path w="2440305" h="564514">
                  <a:moveTo>
                    <a:pt x="2174900" y="0"/>
                  </a:moveTo>
                  <a:lnTo>
                    <a:pt x="2232191" y="4669"/>
                  </a:lnTo>
                  <a:lnTo>
                    <a:pt x="2283469" y="18684"/>
                  </a:lnTo>
                  <a:lnTo>
                    <a:pt x="2328723" y="42058"/>
                  </a:lnTo>
                  <a:lnTo>
                    <a:pt x="2367940" y="74802"/>
                  </a:lnTo>
                  <a:lnTo>
                    <a:pt x="2393938" y="107020"/>
                  </a:lnTo>
                  <a:lnTo>
                    <a:pt x="2414170" y="143931"/>
                  </a:lnTo>
                  <a:lnTo>
                    <a:pt x="2428629" y="185536"/>
                  </a:lnTo>
                  <a:lnTo>
                    <a:pt x="2437308" y="231835"/>
                  </a:lnTo>
                  <a:lnTo>
                    <a:pt x="2440203" y="282828"/>
                  </a:lnTo>
                  <a:lnTo>
                    <a:pt x="2437337" y="333335"/>
                  </a:lnTo>
                  <a:lnTo>
                    <a:pt x="2428734" y="379245"/>
                  </a:lnTo>
                  <a:lnTo>
                    <a:pt x="2414389" y="420565"/>
                  </a:lnTo>
                  <a:lnTo>
                    <a:pt x="2394296" y="457300"/>
                  </a:lnTo>
                  <a:lnTo>
                    <a:pt x="2368448" y="489457"/>
                  </a:lnTo>
                  <a:lnTo>
                    <a:pt x="2329514" y="522108"/>
                  </a:lnTo>
                  <a:lnTo>
                    <a:pt x="2284533" y="545401"/>
                  </a:lnTo>
                  <a:lnTo>
                    <a:pt x="2233502" y="559359"/>
                  </a:lnTo>
                  <a:lnTo>
                    <a:pt x="2176424" y="564006"/>
                  </a:lnTo>
                  <a:lnTo>
                    <a:pt x="2118752" y="559383"/>
                  </a:lnTo>
                  <a:lnTo>
                    <a:pt x="2067283" y="545496"/>
                  </a:lnTo>
                  <a:lnTo>
                    <a:pt x="2022030" y="522323"/>
                  </a:lnTo>
                  <a:lnTo>
                    <a:pt x="1983003" y="489838"/>
                  </a:lnTo>
                  <a:lnTo>
                    <a:pt x="1951572" y="449210"/>
                  </a:lnTo>
                  <a:lnTo>
                    <a:pt x="1929107" y="401605"/>
                  </a:lnTo>
                  <a:lnTo>
                    <a:pt x="1915619" y="346999"/>
                  </a:lnTo>
                  <a:lnTo>
                    <a:pt x="1911121" y="285368"/>
                  </a:lnTo>
                  <a:lnTo>
                    <a:pt x="1912691" y="245391"/>
                  </a:lnTo>
                  <a:lnTo>
                    <a:pt x="1925212" y="175390"/>
                  </a:lnTo>
                  <a:lnTo>
                    <a:pt x="1946256" y="125156"/>
                  </a:lnTo>
                  <a:lnTo>
                    <a:pt x="1971680" y="87782"/>
                  </a:lnTo>
                  <a:lnTo>
                    <a:pt x="2003365" y="55237"/>
                  </a:lnTo>
                  <a:lnTo>
                    <a:pt x="2038643" y="30662"/>
                  </a:lnTo>
                  <a:lnTo>
                    <a:pt x="2083853" y="12162"/>
                  </a:lnTo>
                  <a:lnTo>
                    <a:pt x="2142614" y="1355"/>
                  </a:lnTo>
                  <a:lnTo>
                    <a:pt x="2174900" y="0"/>
                  </a:lnTo>
                  <a:close/>
                </a:path>
              </a:pathLst>
            </a:custGeom>
            <a:ln w="28956">
              <a:solidFill>
                <a:srgbClr val="000000"/>
              </a:solidFill>
            </a:ln>
          </p:spPr>
          <p:txBody>
            <a:bodyPr wrap="square" lIns="0" tIns="0" rIns="0" bIns="0" rtlCol="0"/>
            <a:lstStyle/>
            <a:p>
              <a:endParaRPr/>
            </a:p>
          </p:txBody>
        </p:sp>
      </p:grpSp>
      <p:grpSp>
        <p:nvGrpSpPr>
          <p:cNvPr id="6" name="object 6"/>
          <p:cNvGrpSpPr/>
          <p:nvPr/>
        </p:nvGrpSpPr>
        <p:grpSpPr>
          <a:xfrm>
            <a:off x="3304285" y="2851373"/>
            <a:ext cx="234950" cy="133985"/>
            <a:chOff x="3304285" y="2851373"/>
            <a:chExt cx="234950" cy="133985"/>
          </a:xfrm>
        </p:grpSpPr>
        <p:sp>
          <p:nvSpPr>
            <p:cNvPr id="7" name="object 7"/>
            <p:cNvSpPr/>
            <p:nvPr/>
          </p:nvSpPr>
          <p:spPr>
            <a:xfrm>
              <a:off x="3318763" y="2865851"/>
              <a:ext cx="205740" cy="104775"/>
            </a:xfrm>
            <a:custGeom>
              <a:avLst/>
              <a:gdLst/>
              <a:ahLst/>
              <a:cxnLst/>
              <a:rect l="l" t="t" r="r" b="b"/>
              <a:pathLst>
                <a:path w="205739" h="104775">
                  <a:moveTo>
                    <a:pt x="205384" y="0"/>
                  </a:moveTo>
                  <a:lnTo>
                    <a:pt x="0" y="0"/>
                  </a:lnTo>
                  <a:lnTo>
                    <a:pt x="0" y="104551"/>
                  </a:lnTo>
                  <a:lnTo>
                    <a:pt x="205384" y="104551"/>
                  </a:lnTo>
                  <a:lnTo>
                    <a:pt x="205384" y="0"/>
                  </a:lnTo>
                  <a:close/>
                </a:path>
              </a:pathLst>
            </a:custGeom>
            <a:solidFill>
              <a:srgbClr val="000000"/>
            </a:solidFill>
          </p:spPr>
          <p:txBody>
            <a:bodyPr wrap="square" lIns="0" tIns="0" rIns="0" bIns="0" rtlCol="0"/>
            <a:lstStyle/>
            <a:p>
              <a:endParaRPr/>
            </a:p>
          </p:txBody>
        </p:sp>
        <p:sp>
          <p:nvSpPr>
            <p:cNvPr id="8" name="object 8"/>
            <p:cNvSpPr/>
            <p:nvPr/>
          </p:nvSpPr>
          <p:spPr>
            <a:xfrm>
              <a:off x="3318763" y="2865851"/>
              <a:ext cx="205740" cy="104775"/>
            </a:xfrm>
            <a:custGeom>
              <a:avLst/>
              <a:gdLst/>
              <a:ahLst/>
              <a:cxnLst/>
              <a:rect l="l" t="t" r="r" b="b"/>
              <a:pathLst>
                <a:path w="205739" h="104775">
                  <a:moveTo>
                    <a:pt x="0" y="104551"/>
                  </a:moveTo>
                  <a:lnTo>
                    <a:pt x="205384" y="104551"/>
                  </a:lnTo>
                  <a:lnTo>
                    <a:pt x="205384" y="0"/>
                  </a:lnTo>
                  <a:lnTo>
                    <a:pt x="0" y="0"/>
                  </a:lnTo>
                  <a:lnTo>
                    <a:pt x="0" y="104551"/>
                  </a:lnTo>
                  <a:close/>
                </a:path>
              </a:pathLst>
            </a:custGeom>
            <a:ln w="28956">
              <a:solidFill>
                <a:srgbClr val="000000"/>
              </a:solidFill>
            </a:ln>
          </p:spPr>
          <p:txBody>
            <a:bodyPr wrap="square" lIns="0" tIns="0" rIns="0" bIns="0" rtlCol="0"/>
            <a:lstStyle/>
            <a:p>
              <a:endParaRPr/>
            </a:p>
          </p:txBody>
        </p:sp>
      </p:grpSp>
      <p:grpSp>
        <p:nvGrpSpPr>
          <p:cNvPr id="9" name="object 9"/>
          <p:cNvGrpSpPr/>
          <p:nvPr/>
        </p:nvGrpSpPr>
        <p:grpSpPr>
          <a:xfrm>
            <a:off x="755421" y="3369564"/>
            <a:ext cx="3612515" cy="593090"/>
            <a:chOff x="755421" y="3369564"/>
            <a:chExt cx="3612515" cy="593090"/>
          </a:xfrm>
        </p:grpSpPr>
        <p:sp>
          <p:nvSpPr>
            <p:cNvPr id="10" name="object 10"/>
            <p:cNvSpPr/>
            <p:nvPr/>
          </p:nvSpPr>
          <p:spPr>
            <a:xfrm>
              <a:off x="769899" y="3384042"/>
              <a:ext cx="3583940" cy="564515"/>
            </a:xfrm>
            <a:custGeom>
              <a:avLst/>
              <a:gdLst/>
              <a:ahLst/>
              <a:cxnLst/>
              <a:rect l="l" t="t" r="r" b="b"/>
              <a:pathLst>
                <a:path w="3583940" h="564514">
                  <a:moveTo>
                    <a:pt x="201294" y="9271"/>
                  </a:moveTo>
                  <a:lnTo>
                    <a:pt x="0" y="9271"/>
                  </a:lnTo>
                  <a:lnTo>
                    <a:pt x="0" y="554736"/>
                  </a:lnTo>
                  <a:lnTo>
                    <a:pt x="207238" y="554736"/>
                  </a:lnTo>
                  <a:lnTo>
                    <a:pt x="236213" y="554019"/>
                  </a:lnTo>
                  <a:lnTo>
                    <a:pt x="284957" y="548253"/>
                  </a:lnTo>
                  <a:lnTo>
                    <a:pt x="327841" y="534606"/>
                  </a:lnTo>
                  <a:lnTo>
                    <a:pt x="366536" y="512889"/>
                  </a:lnTo>
                  <a:lnTo>
                    <a:pt x="399998" y="479861"/>
                  </a:lnTo>
                  <a:lnTo>
                    <a:pt x="411806" y="462788"/>
                  </a:lnTo>
                  <a:lnTo>
                    <a:pt x="110134" y="462788"/>
                  </a:lnTo>
                  <a:lnTo>
                    <a:pt x="110134" y="101600"/>
                  </a:lnTo>
                  <a:lnTo>
                    <a:pt x="411813" y="101600"/>
                  </a:lnTo>
                  <a:lnTo>
                    <a:pt x="403417" y="89003"/>
                  </a:lnTo>
                  <a:lnTo>
                    <a:pt x="369348" y="53260"/>
                  </a:lnTo>
                  <a:lnTo>
                    <a:pt x="328233" y="28114"/>
                  </a:lnTo>
                  <a:lnTo>
                    <a:pt x="285210" y="15164"/>
                  </a:lnTo>
                  <a:lnTo>
                    <a:pt x="233313" y="9933"/>
                  </a:lnTo>
                  <a:lnTo>
                    <a:pt x="201294" y="9271"/>
                  </a:lnTo>
                  <a:close/>
                </a:path>
                <a:path w="3583940" h="564514">
                  <a:moveTo>
                    <a:pt x="411813" y="101600"/>
                  </a:moveTo>
                  <a:lnTo>
                    <a:pt x="159613" y="101600"/>
                  </a:lnTo>
                  <a:lnTo>
                    <a:pt x="190517" y="101913"/>
                  </a:lnTo>
                  <a:lnTo>
                    <a:pt x="215887" y="102870"/>
                  </a:lnTo>
                  <a:lnTo>
                    <a:pt x="264796" y="110904"/>
                  </a:lnTo>
                  <a:lnTo>
                    <a:pt x="301002" y="132461"/>
                  </a:lnTo>
                  <a:lnTo>
                    <a:pt x="326118" y="169287"/>
                  </a:lnTo>
                  <a:lnTo>
                    <a:pt x="340629" y="226536"/>
                  </a:lnTo>
                  <a:lnTo>
                    <a:pt x="343420" y="282448"/>
                  </a:lnTo>
                  <a:lnTo>
                    <a:pt x="342722" y="312404"/>
                  </a:lnTo>
                  <a:lnTo>
                    <a:pt x="337141" y="362315"/>
                  </a:lnTo>
                  <a:lnTo>
                    <a:pt x="326268" y="399345"/>
                  </a:lnTo>
                  <a:lnTo>
                    <a:pt x="303428" y="434975"/>
                  </a:lnTo>
                  <a:lnTo>
                    <a:pt x="258965" y="457581"/>
                  </a:lnTo>
                  <a:lnTo>
                    <a:pt x="213818" y="462474"/>
                  </a:lnTo>
                  <a:lnTo>
                    <a:pt x="192354" y="462788"/>
                  </a:lnTo>
                  <a:lnTo>
                    <a:pt x="411806" y="462788"/>
                  </a:lnTo>
                  <a:lnTo>
                    <a:pt x="440524" y="403352"/>
                  </a:lnTo>
                  <a:lnTo>
                    <a:pt x="453086" y="349932"/>
                  </a:lnTo>
                  <a:lnTo>
                    <a:pt x="457276" y="287274"/>
                  </a:lnTo>
                  <a:lnTo>
                    <a:pt x="456159" y="250434"/>
                  </a:lnTo>
                  <a:lnTo>
                    <a:pt x="447230" y="185993"/>
                  </a:lnTo>
                  <a:lnTo>
                    <a:pt x="429463" y="133199"/>
                  </a:lnTo>
                  <a:lnTo>
                    <a:pt x="417463" y="110077"/>
                  </a:lnTo>
                  <a:lnTo>
                    <a:pt x="411813" y="101600"/>
                  </a:lnTo>
                  <a:close/>
                </a:path>
                <a:path w="3583940" h="564514">
                  <a:moveTo>
                    <a:pt x="2760192" y="0"/>
                  </a:moveTo>
                  <a:lnTo>
                    <a:pt x="2697549" y="5413"/>
                  </a:lnTo>
                  <a:lnTo>
                    <a:pt x="2642717" y="21590"/>
                  </a:lnTo>
                  <a:lnTo>
                    <a:pt x="2605903" y="41878"/>
                  </a:lnTo>
                  <a:lnTo>
                    <a:pt x="2572232" y="70738"/>
                  </a:lnTo>
                  <a:lnTo>
                    <a:pt x="2543403" y="105933"/>
                  </a:lnTo>
                  <a:lnTo>
                    <a:pt x="2521432" y="145415"/>
                  </a:lnTo>
                  <a:lnTo>
                    <a:pt x="2502684" y="208724"/>
                  </a:lnTo>
                  <a:lnTo>
                    <a:pt x="2496413" y="285369"/>
                  </a:lnTo>
                  <a:lnTo>
                    <a:pt x="2500912" y="346999"/>
                  </a:lnTo>
                  <a:lnTo>
                    <a:pt x="2514399" y="401605"/>
                  </a:lnTo>
                  <a:lnTo>
                    <a:pt x="2536865" y="449210"/>
                  </a:lnTo>
                  <a:lnTo>
                    <a:pt x="2568295" y="489839"/>
                  </a:lnTo>
                  <a:lnTo>
                    <a:pt x="2607322" y="522323"/>
                  </a:lnTo>
                  <a:lnTo>
                    <a:pt x="2652575" y="545496"/>
                  </a:lnTo>
                  <a:lnTo>
                    <a:pt x="2704044" y="559383"/>
                  </a:lnTo>
                  <a:lnTo>
                    <a:pt x="2761716" y="564007"/>
                  </a:lnTo>
                  <a:lnTo>
                    <a:pt x="2818795" y="559359"/>
                  </a:lnTo>
                  <a:lnTo>
                    <a:pt x="2869825" y="545401"/>
                  </a:lnTo>
                  <a:lnTo>
                    <a:pt x="2914807" y="522108"/>
                  </a:lnTo>
                  <a:lnTo>
                    <a:pt x="2953740" y="489458"/>
                  </a:lnTo>
                  <a:lnTo>
                    <a:pt x="2969461" y="469900"/>
                  </a:lnTo>
                  <a:lnTo>
                    <a:pt x="2761335" y="469900"/>
                  </a:lnTo>
                  <a:lnTo>
                    <a:pt x="2729885" y="466921"/>
                  </a:lnTo>
                  <a:lnTo>
                    <a:pt x="2675557" y="443057"/>
                  </a:lnTo>
                  <a:lnTo>
                    <a:pt x="2634008" y="395432"/>
                  </a:lnTo>
                  <a:lnTo>
                    <a:pt x="2612620" y="325189"/>
                  </a:lnTo>
                  <a:lnTo>
                    <a:pt x="2610021" y="282829"/>
                  </a:lnTo>
                  <a:lnTo>
                    <a:pt x="2610041" y="280162"/>
                  </a:lnTo>
                  <a:lnTo>
                    <a:pt x="2612549" y="237587"/>
                  </a:lnTo>
                  <a:lnTo>
                    <a:pt x="2620349" y="199405"/>
                  </a:lnTo>
                  <a:lnTo>
                    <a:pt x="2651607" y="140843"/>
                  </a:lnTo>
                  <a:lnTo>
                    <a:pt x="2699899" y="105806"/>
                  </a:lnTo>
                  <a:lnTo>
                    <a:pt x="2761335" y="94107"/>
                  </a:lnTo>
                  <a:lnTo>
                    <a:pt x="2968810" y="94107"/>
                  </a:lnTo>
                  <a:lnTo>
                    <a:pt x="2953232" y="74803"/>
                  </a:lnTo>
                  <a:lnTo>
                    <a:pt x="2914015" y="42058"/>
                  </a:lnTo>
                  <a:lnTo>
                    <a:pt x="2868761" y="18684"/>
                  </a:lnTo>
                  <a:lnTo>
                    <a:pt x="2817483" y="4669"/>
                  </a:lnTo>
                  <a:lnTo>
                    <a:pt x="2760192" y="0"/>
                  </a:lnTo>
                  <a:close/>
                </a:path>
                <a:path w="3583940" h="564514">
                  <a:moveTo>
                    <a:pt x="2968810" y="94107"/>
                  </a:moveTo>
                  <a:lnTo>
                    <a:pt x="2761335" y="94107"/>
                  </a:lnTo>
                  <a:lnTo>
                    <a:pt x="2793724" y="96988"/>
                  </a:lnTo>
                  <a:lnTo>
                    <a:pt x="2822708" y="105632"/>
                  </a:lnTo>
                  <a:lnTo>
                    <a:pt x="2870555" y="140208"/>
                  </a:lnTo>
                  <a:lnTo>
                    <a:pt x="2901416" y="198326"/>
                  </a:lnTo>
                  <a:lnTo>
                    <a:pt x="2909131" y="236273"/>
                  </a:lnTo>
                  <a:lnTo>
                    <a:pt x="2911703" y="280162"/>
                  </a:lnTo>
                  <a:lnTo>
                    <a:pt x="2909060" y="324641"/>
                  </a:lnTo>
                  <a:lnTo>
                    <a:pt x="2901130" y="363204"/>
                  </a:lnTo>
                  <a:lnTo>
                    <a:pt x="2869412" y="422529"/>
                  </a:lnTo>
                  <a:lnTo>
                    <a:pt x="2821327" y="458073"/>
                  </a:lnTo>
                  <a:lnTo>
                    <a:pt x="2761335" y="469900"/>
                  </a:lnTo>
                  <a:lnTo>
                    <a:pt x="2969461" y="469900"/>
                  </a:lnTo>
                  <a:lnTo>
                    <a:pt x="2999682" y="420565"/>
                  </a:lnTo>
                  <a:lnTo>
                    <a:pt x="3014026" y="379245"/>
                  </a:lnTo>
                  <a:lnTo>
                    <a:pt x="3022629" y="333335"/>
                  </a:lnTo>
                  <a:lnTo>
                    <a:pt x="3025495" y="282829"/>
                  </a:lnTo>
                  <a:lnTo>
                    <a:pt x="3022601" y="231835"/>
                  </a:lnTo>
                  <a:lnTo>
                    <a:pt x="3013921" y="185536"/>
                  </a:lnTo>
                  <a:lnTo>
                    <a:pt x="2999462" y="143931"/>
                  </a:lnTo>
                  <a:lnTo>
                    <a:pt x="2979231" y="107020"/>
                  </a:lnTo>
                  <a:lnTo>
                    <a:pt x="2968810" y="94107"/>
                  </a:lnTo>
                  <a:close/>
                </a:path>
                <a:path w="3583940" h="564514">
                  <a:moveTo>
                    <a:pt x="3258032" y="9271"/>
                  </a:moveTo>
                  <a:lnTo>
                    <a:pt x="3150844" y="9271"/>
                  </a:lnTo>
                  <a:lnTo>
                    <a:pt x="3150844" y="554736"/>
                  </a:lnTo>
                  <a:lnTo>
                    <a:pt x="3253206" y="554736"/>
                  </a:lnTo>
                  <a:lnTo>
                    <a:pt x="3253206" y="199009"/>
                  </a:lnTo>
                  <a:lnTo>
                    <a:pt x="3374270" y="199009"/>
                  </a:lnTo>
                  <a:lnTo>
                    <a:pt x="3258032" y="9271"/>
                  </a:lnTo>
                  <a:close/>
                </a:path>
                <a:path w="3583940" h="564514">
                  <a:moveTo>
                    <a:pt x="3374270" y="199009"/>
                  </a:moveTo>
                  <a:lnTo>
                    <a:pt x="3253206" y="199009"/>
                  </a:lnTo>
                  <a:lnTo>
                    <a:pt x="3473043" y="554736"/>
                  </a:lnTo>
                  <a:lnTo>
                    <a:pt x="3583533" y="554736"/>
                  </a:lnTo>
                  <a:lnTo>
                    <a:pt x="3583533" y="373507"/>
                  </a:lnTo>
                  <a:lnTo>
                    <a:pt x="3481171" y="373507"/>
                  </a:lnTo>
                  <a:lnTo>
                    <a:pt x="3374270" y="199009"/>
                  </a:lnTo>
                  <a:close/>
                </a:path>
                <a:path w="3583940" h="564514">
                  <a:moveTo>
                    <a:pt x="3583533" y="9271"/>
                  </a:moveTo>
                  <a:lnTo>
                    <a:pt x="3481171" y="9271"/>
                  </a:lnTo>
                  <a:lnTo>
                    <a:pt x="3481171" y="373507"/>
                  </a:lnTo>
                  <a:lnTo>
                    <a:pt x="3583533" y="373507"/>
                  </a:lnTo>
                  <a:lnTo>
                    <a:pt x="3583533" y="9271"/>
                  </a:lnTo>
                  <a:close/>
                </a:path>
                <a:path w="3583940" h="564514">
                  <a:moveTo>
                    <a:pt x="2375636" y="9271"/>
                  </a:moveTo>
                  <a:lnTo>
                    <a:pt x="2265527" y="9271"/>
                  </a:lnTo>
                  <a:lnTo>
                    <a:pt x="2265527" y="554736"/>
                  </a:lnTo>
                  <a:lnTo>
                    <a:pt x="2375636" y="554736"/>
                  </a:lnTo>
                  <a:lnTo>
                    <a:pt x="2375636" y="9271"/>
                  </a:lnTo>
                  <a:close/>
                </a:path>
                <a:path w="3583940" h="564514">
                  <a:moveTo>
                    <a:pt x="1998065" y="101600"/>
                  </a:moveTo>
                  <a:lnTo>
                    <a:pt x="1887956" y="101600"/>
                  </a:lnTo>
                  <a:lnTo>
                    <a:pt x="1887956" y="554736"/>
                  </a:lnTo>
                  <a:lnTo>
                    <a:pt x="1998065" y="554736"/>
                  </a:lnTo>
                  <a:lnTo>
                    <a:pt x="1998065" y="101600"/>
                  </a:lnTo>
                  <a:close/>
                </a:path>
                <a:path w="3583940" h="564514">
                  <a:moveTo>
                    <a:pt x="2159609" y="9271"/>
                  </a:moveTo>
                  <a:lnTo>
                    <a:pt x="1726158" y="9271"/>
                  </a:lnTo>
                  <a:lnTo>
                    <a:pt x="1726158" y="101600"/>
                  </a:lnTo>
                  <a:lnTo>
                    <a:pt x="2159609" y="101600"/>
                  </a:lnTo>
                  <a:lnTo>
                    <a:pt x="2159609" y="9271"/>
                  </a:lnTo>
                  <a:close/>
                </a:path>
                <a:path w="3583940" h="564514">
                  <a:moveTo>
                    <a:pt x="697966" y="9271"/>
                  </a:moveTo>
                  <a:lnTo>
                    <a:pt x="587857" y="9271"/>
                  </a:lnTo>
                  <a:lnTo>
                    <a:pt x="587928" y="304673"/>
                  </a:lnTo>
                  <a:lnTo>
                    <a:pt x="588544" y="343235"/>
                  </a:lnTo>
                  <a:lnTo>
                    <a:pt x="593965" y="412438"/>
                  </a:lnTo>
                  <a:lnTo>
                    <a:pt x="603367" y="454300"/>
                  </a:lnTo>
                  <a:lnTo>
                    <a:pt x="629513" y="499110"/>
                  </a:lnTo>
                  <a:lnTo>
                    <a:pt x="674251" y="536311"/>
                  </a:lnTo>
                  <a:lnTo>
                    <a:pt x="715945" y="553880"/>
                  </a:lnTo>
                  <a:lnTo>
                    <a:pt x="775190" y="562885"/>
                  </a:lnTo>
                  <a:lnTo>
                    <a:pt x="811885" y="564007"/>
                  </a:lnTo>
                  <a:lnTo>
                    <a:pt x="842724" y="562981"/>
                  </a:lnTo>
                  <a:lnTo>
                    <a:pt x="895163" y="554737"/>
                  </a:lnTo>
                  <a:lnTo>
                    <a:pt x="935881" y="538497"/>
                  </a:lnTo>
                  <a:lnTo>
                    <a:pt x="967972" y="516260"/>
                  </a:lnTo>
                  <a:lnTo>
                    <a:pt x="1001194" y="471963"/>
                  </a:lnTo>
                  <a:lnTo>
                    <a:pt x="1002039" y="469900"/>
                  </a:lnTo>
                  <a:lnTo>
                    <a:pt x="808583" y="469900"/>
                  </a:lnTo>
                  <a:lnTo>
                    <a:pt x="786676" y="468635"/>
                  </a:lnTo>
                  <a:lnTo>
                    <a:pt x="735812" y="449580"/>
                  </a:lnTo>
                  <a:lnTo>
                    <a:pt x="706898" y="411789"/>
                  </a:lnTo>
                  <a:lnTo>
                    <a:pt x="699014" y="362648"/>
                  </a:lnTo>
                  <a:lnTo>
                    <a:pt x="698018" y="311023"/>
                  </a:lnTo>
                  <a:lnTo>
                    <a:pt x="697966" y="9271"/>
                  </a:lnTo>
                  <a:close/>
                </a:path>
                <a:path w="3583940" h="564514">
                  <a:moveTo>
                    <a:pt x="1022832" y="9271"/>
                  </a:moveTo>
                  <a:lnTo>
                    <a:pt x="912723" y="9271"/>
                  </a:lnTo>
                  <a:lnTo>
                    <a:pt x="912723" y="311023"/>
                  </a:lnTo>
                  <a:lnTo>
                    <a:pt x="912460" y="336744"/>
                  </a:lnTo>
                  <a:lnTo>
                    <a:pt x="909991" y="387443"/>
                  </a:lnTo>
                  <a:lnTo>
                    <a:pt x="898261" y="429418"/>
                  </a:lnTo>
                  <a:lnTo>
                    <a:pt x="865858" y="459130"/>
                  </a:lnTo>
                  <a:lnTo>
                    <a:pt x="808583" y="469900"/>
                  </a:lnTo>
                  <a:lnTo>
                    <a:pt x="1002039" y="469900"/>
                  </a:lnTo>
                  <a:lnTo>
                    <a:pt x="1017849" y="410708"/>
                  </a:lnTo>
                  <a:lnTo>
                    <a:pt x="1022285" y="341100"/>
                  </a:lnTo>
                  <a:lnTo>
                    <a:pt x="1022725" y="304673"/>
                  </a:lnTo>
                  <a:lnTo>
                    <a:pt x="1022832" y="9271"/>
                  </a:lnTo>
                  <a:close/>
                </a:path>
                <a:path w="3583940" h="564514">
                  <a:moveTo>
                    <a:pt x="1412849" y="0"/>
                  </a:moveTo>
                  <a:lnTo>
                    <a:pt x="1358291" y="4712"/>
                  </a:lnTo>
                  <a:lnTo>
                    <a:pt x="1309281" y="18843"/>
                  </a:lnTo>
                  <a:lnTo>
                    <a:pt x="1265795" y="42380"/>
                  </a:lnTo>
                  <a:lnTo>
                    <a:pt x="1227810" y="75311"/>
                  </a:lnTo>
                  <a:lnTo>
                    <a:pt x="1202511" y="107910"/>
                  </a:lnTo>
                  <a:lnTo>
                    <a:pt x="1182844" y="145362"/>
                  </a:lnTo>
                  <a:lnTo>
                    <a:pt x="1168804" y="187672"/>
                  </a:lnTo>
                  <a:lnTo>
                    <a:pt x="1160384" y="234847"/>
                  </a:lnTo>
                  <a:lnTo>
                    <a:pt x="1157579" y="286893"/>
                  </a:lnTo>
                  <a:lnTo>
                    <a:pt x="1161941" y="347856"/>
                  </a:lnTo>
                  <a:lnTo>
                    <a:pt x="1175042" y="401986"/>
                  </a:lnTo>
                  <a:lnTo>
                    <a:pt x="1196905" y="449306"/>
                  </a:lnTo>
                  <a:lnTo>
                    <a:pt x="1227556" y="489839"/>
                  </a:lnTo>
                  <a:lnTo>
                    <a:pt x="1264922" y="522323"/>
                  </a:lnTo>
                  <a:lnTo>
                    <a:pt x="1307122" y="545496"/>
                  </a:lnTo>
                  <a:lnTo>
                    <a:pt x="1354179" y="559383"/>
                  </a:lnTo>
                  <a:lnTo>
                    <a:pt x="1406118" y="564007"/>
                  </a:lnTo>
                  <a:lnTo>
                    <a:pt x="1448102" y="561312"/>
                  </a:lnTo>
                  <a:lnTo>
                    <a:pt x="1486239" y="553212"/>
                  </a:lnTo>
                  <a:lnTo>
                    <a:pt x="1551025" y="520700"/>
                  </a:lnTo>
                  <a:lnTo>
                    <a:pt x="1597024" y="469900"/>
                  </a:lnTo>
                  <a:lnTo>
                    <a:pt x="1404975" y="469900"/>
                  </a:lnTo>
                  <a:lnTo>
                    <a:pt x="1376638" y="467159"/>
                  </a:lnTo>
                  <a:lnTo>
                    <a:pt x="1328251" y="445200"/>
                  </a:lnTo>
                  <a:lnTo>
                    <a:pt x="1291939" y="400313"/>
                  </a:lnTo>
                  <a:lnTo>
                    <a:pt x="1273322" y="326642"/>
                  </a:lnTo>
                  <a:lnTo>
                    <a:pt x="1270990" y="278638"/>
                  </a:lnTo>
                  <a:lnTo>
                    <a:pt x="1273350" y="233304"/>
                  </a:lnTo>
                  <a:lnTo>
                    <a:pt x="1280436" y="194675"/>
                  </a:lnTo>
                  <a:lnTo>
                    <a:pt x="1308836" y="137668"/>
                  </a:lnTo>
                  <a:lnTo>
                    <a:pt x="1352286" y="104981"/>
                  </a:lnTo>
                  <a:lnTo>
                    <a:pt x="1407261" y="94107"/>
                  </a:lnTo>
                  <a:lnTo>
                    <a:pt x="1602978" y="94107"/>
                  </a:lnTo>
                  <a:lnTo>
                    <a:pt x="1592836" y="78539"/>
                  </a:lnTo>
                  <a:lnTo>
                    <a:pt x="1575409" y="59182"/>
                  </a:lnTo>
                  <a:lnTo>
                    <a:pt x="1541812" y="33272"/>
                  </a:lnTo>
                  <a:lnTo>
                    <a:pt x="1503511" y="14779"/>
                  </a:lnTo>
                  <a:lnTo>
                    <a:pt x="1460520" y="3692"/>
                  </a:lnTo>
                  <a:lnTo>
                    <a:pt x="1412849" y="0"/>
                  </a:lnTo>
                  <a:close/>
                </a:path>
                <a:path w="3583940" h="564514">
                  <a:moveTo>
                    <a:pt x="1525879" y="354203"/>
                  </a:moveTo>
                  <a:lnTo>
                    <a:pt x="1507686" y="406082"/>
                  </a:lnTo>
                  <a:lnTo>
                    <a:pt x="1480540" y="441960"/>
                  </a:lnTo>
                  <a:lnTo>
                    <a:pt x="1445806" y="462930"/>
                  </a:lnTo>
                  <a:lnTo>
                    <a:pt x="1404975" y="469900"/>
                  </a:lnTo>
                  <a:lnTo>
                    <a:pt x="1597024" y="469900"/>
                  </a:lnTo>
                  <a:lnTo>
                    <a:pt x="1599999" y="465883"/>
                  </a:lnTo>
                  <a:lnTo>
                    <a:pt x="1618373" y="429849"/>
                  </a:lnTo>
                  <a:lnTo>
                    <a:pt x="1632686" y="388112"/>
                  </a:lnTo>
                  <a:lnTo>
                    <a:pt x="1525879" y="354203"/>
                  </a:lnTo>
                  <a:close/>
                </a:path>
                <a:path w="3583940" h="564514">
                  <a:moveTo>
                    <a:pt x="1602978" y="94107"/>
                  </a:moveTo>
                  <a:lnTo>
                    <a:pt x="1407261" y="94107"/>
                  </a:lnTo>
                  <a:lnTo>
                    <a:pt x="1428357" y="95652"/>
                  </a:lnTo>
                  <a:lnTo>
                    <a:pt x="1447822" y="100282"/>
                  </a:lnTo>
                  <a:lnTo>
                    <a:pt x="1481810" y="118745"/>
                  </a:lnTo>
                  <a:lnTo>
                    <a:pt x="1507242" y="147685"/>
                  </a:lnTo>
                  <a:lnTo>
                    <a:pt x="1522196" y="185674"/>
                  </a:lnTo>
                  <a:lnTo>
                    <a:pt x="1631162" y="159638"/>
                  </a:lnTo>
                  <a:lnTo>
                    <a:pt x="1620736" y="128779"/>
                  </a:lnTo>
                  <a:lnTo>
                    <a:pt x="1607953" y="101742"/>
                  </a:lnTo>
                  <a:lnTo>
                    <a:pt x="1602978" y="94107"/>
                  </a:lnTo>
                  <a:close/>
                </a:path>
              </a:pathLst>
            </a:custGeom>
            <a:solidFill>
              <a:srgbClr val="000000"/>
            </a:solidFill>
          </p:spPr>
          <p:txBody>
            <a:bodyPr wrap="square" lIns="0" tIns="0" rIns="0" bIns="0" rtlCol="0"/>
            <a:lstStyle/>
            <a:p>
              <a:endParaRPr/>
            </a:p>
          </p:txBody>
        </p:sp>
        <p:sp>
          <p:nvSpPr>
            <p:cNvPr id="11" name="object 11"/>
            <p:cNvSpPr/>
            <p:nvPr/>
          </p:nvSpPr>
          <p:spPr>
            <a:xfrm>
              <a:off x="769899" y="3384042"/>
              <a:ext cx="3583940" cy="564515"/>
            </a:xfrm>
            <a:custGeom>
              <a:avLst/>
              <a:gdLst/>
              <a:ahLst/>
              <a:cxnLst/>
              <a:rect l="l" t="t" r="r" b="b"/>
              <a:pathLst>
                <a:path w="3583940" h="564514">
                  <a:moveTo>
                    <a:pt x="110134" y="101600"/>
                  </a:moveTo>
                  <a:lnTo>
                    <a:pt x="110134" y="462788"/>
                  </a:lnTo>
                  <a:lnTo>
                    <a:pt x="192354" y="462788"/>
                  </a:lnTo>
                  <a:lnTo>
                    <a:pt x="232075" y="461518"/>
                  </a:lnTo>
                  <a:lnTo>
                    <a:pt x="271788" y="453673"/>
                  </a:lnTo>
                  <a:lnTo>
                    <a:pt x="311853" y="425686"/>
                  </a:lnTo>
                  <a:lnTo>
                    <a:pt x="332257" y="382270"/>
                  </a:lnTo>
                  <a:lnTo>
                    <a:pt x="340629" y="339026"/>
                  </a:lnTo>
                  <a:lnTo>
                    <a:pt x="343420" y="282448"/>
                  </a:lnTo>
                  <a:lnTo>
                    <a:pt x="342722" y="252658"/>
                  </a:lnTo>
                  <a:lnTo>
                    <a:pt x="337141" y="204081"/>
                  </a:lnTo>
                  <a:lnTo>
                    <a:pt x="318863" y="155162"/>
                  </a:lnTo>
                  <a:lnTo>
                    <a:pt x="290281" y="123719"/>
                  </a:lnTo>
                  <a:lnTo>
                    <a:pt x="250024" y="106807"/>
                  </a:lnTo>
                  <a:lnTo>
                    <a:pt x="190517" y="101913"/>
                  </a:lnTo>
                  <a:lnTo>
                    <a:pt x="159613" y="101600"/>
                  </a:lnTo>
                  <a:lnTo>
                    <a:pt x="110134" y="101600"/>
                  </a:lnTo>
                  <a:close/>
                </a:path>
                <a:path w="3583940" h="564514">
                  <a:moveTo>
                    <a:pt x="2761335" y="94107"/>
                  </a:moveTo>
                  <a:lnTo>
                    <a:pt x="2699899" y="105806"/>
                  </a:lnTo>
                  <a:lnTo>
                    <a:pt x="2651607" y="140843"/>
                  </a:lnTo>
                  <a:lnTo>
                    <a:pt x="2620349" y="199405"/>
                  </a:lnTo>
                  <a:lnTo>
                    <a:pt x="2612549" y="237587"/>
                  </a:lnTo>
                  <a:lnTo>
                    <a:pt x="2609951" y="281686"/>
                  </a:lnTo>
                  <a:lnTo>
                    <a:pt x="2612620" y="325189"/>
                  </a:lnTo>
                  <a:lnTo>
                    <a:pt x="2620635" y="363108"/>
                  </a:lnTo>
                  <a:lnTo>
                    <a:pt x="2652750" y="422148"/>
                  </a:lnTo>
                  <a:lnTo>
                    <a:pt x="2701280" y="457977"/>
                  </a:lnTo>
                  <a:lnTo>
                    <a:pt x="2761335" y="469900"/>
                  </a:lnTo>
                  <a:lnTo>
                    <a:pt x="2792813" y="466945"/>
                  </a:lnTo>
                  <a:lnTo>
                    <a:pt x="2846864" y="443271"/>
                  </a:lnTo>
                  <a:lnTo>
                    <a:pt x="2887914" y="395837"/>
                  </a:lnTo>
                  <a:lnTo>
                    <a:pt x="2909060" y="324641"/>
                  </a:lnTo>
                  <a:lnTo>
                    <a:pt x="2911703" y="280162"/>
                  </a:lnTo>
                  <a:lnTo>
                    <a:pt x="2909131" y="236273"/>
                  </a:lnTo>
                  <a:lnTo>
                    <a:pt x="2901416" y="198326"/>
                  </a:lnTo>
                  <a:lnTo>
                    <a:pt x="2870555" y="140208"/>
                  </a:lnTo>
                  <a:lnTo>
                    <a:pt x="2822708" y="105632"/>
                  </a:lnTo>
                  <a:lnTo>
                    <a:pt x="2761335" y="94107"/>
                  </a:lnTo>
                  <a:close/>
                </a:path>
                <a:path w="3583940" h="564514">
                  <a:moveTo>
                    <a:pt x="3150844" y="9271"/>
                  </a:moveTo>
                  <a:lnTo>
                    <a:pt x="3258032" y="9271"/>
                  </a:lnTo>
                  <a:lnTo>
                    <a:pt x="3481171" y="373507"/>
                  </a:lnTo>
                  <a:lnTo>
                    <a:pt x="3481171" y="9271"/>
                  </a:lnTo>
                  <a:lnTo>
                    <a:pt x="3583533" y="9271"/>
                  </a:lnTo>
                  <a:lnTo>
                    <a:pt x="3583533" y="554736"/>
                  </a:lnTo>
                  <a:lnTo>
                    <a:pt x="3473043" y="554736"/>
                  </a:lnTo>
                  <a:lnTo>
                    <a:pt x="3253206" y="199009"/>
                  </a:lnTo>
                  <a:lnTo>
                    <a:pt x="3253206" y="554736"/>
                  </a:lnTo>
                  <a:lnTo>
                    <a:pt x="3150844" y="554736"/>
                  </a:lnTo>
                  <a:lnTo>
                    <a:pt x="3150844" y="9271"/>
                  </a:lnTo>
                  <a:close/>
                </a:path>
                <a:path w="3583940" h="564514">
                  <a:moveTo>
                    <a:pt x="2265527" y="9271"/>
                  </a:moveTo>
                  <a:lnTo>
                    <a:pt x="2375636" y="9271"/>
                  </a:lnTo>
                  <a:lnTo>
                    <a:pt x="2375636" y="554736"/>
                  </a:lnTo>
                  <a:lnTo>
                    <a:pt x="2265527" y="554736"/>
                  </a:lnTo>
                  <a:lnTo>
                    <a:pt x="2265527" y="9271"/>
                  </a:lnTo>
                  <a:close/>
                </a:path>
                <a:path w="3583940" h="564514">
                  <a:moveTo>
                    <a:pt x="1726158" y="9271"/>
                  </a:moveTo>
                  <a:lnTo>
                    <a:pt x="2159609" y="9271"/>
                  </a:lnTo>
                  <a:lnTo>
                    <a:pt x="2159609" y="101600"/>
                  </a:lnTo>
                  <a:lnTo>
                    <a:pt x="1998065" y="101600"/>
                  </a:lnTo>
                  <a:lnTo>
                    <a:pt x="1998065" y="554736"/>
                  </a:lnTo>
                  <a:lnTo>
                    <a:pt x="1887956" y="554736"/>
                  </a:lnTo>
                  <a:lnTo>
                    <a:pt x="1887956" y="101600"/>
                  </a:lnTo>
                  <a:lnTo>
                    <a:pt x="1726158" y="101600"/>
                  </a:lnTo>
                  <a:lnTo>
                    <a:pt x="1726158" y="9271"/>
                  </a:lnTo>
                  <a:close/>
                </a:path>
                <a:path w="3583940" h="564514">
                  <a:moveTo>
                    <a:pt x="587857" y="9271"/>
                  </a:moveTo>
                  <a:lnTo>
                    <a:pt x="697966" y="9271"/>
                  </a:lnTo>
                  <a:lnTo>
                    <a:pt x="697966" y="304673"/>
                  </a:lnTo>
                  <a:lnTo>
                    <a:pt x="698228" y="336744"/>
                  </a:lnTo>
                  <a:lnTo>
                    <a:pt x="700324" y="382361"/>
                  </a:lnTo>
                  <a:lnTo>
                    <a:pt x="714079" y="426053"/>
                  </a:lnTo>
                  <a:lnTo>
                    <a:pt x="750290" y="458487"/>
                  </a:lnTo>
                  <a:lnTo>
                    <a:pt x="808583" y="469900"/>
                  </a:lnTo>
                  <a:lnTo>
                    <a:pt x="830564" y="468707"/>
                  </a:lnTo>
                  <a:lnTo>
                    <a:pt x="879195" y="450723"/>
                  </a:lnTo>
                  <a:lnTo>
                    <a:pt x="904252" y="417111"/>
                  </a:lnTo>
                  <a:lnTo>
                    <a:pt x="911501" y="366569"/>
                  </a:lnTo>
                  <a:lnTo>
                    <a:pt x="912723" y="311023"/>
                  </a:lnTo>
                  <a:lnTo>
                    <a:pt x="912723" y="9271"/>
                  </a:lnTo>
                  <a:lnTo>
                    <a:pt x="1022832" y="9271"/>
                  </a:lnTo>
                  <a:lnTo>
                    <a:pt x="1022832" y="295783"/>
                  </a:lnTo>
                  <a:lnTo>
                    <a:pt x="1022282" y="341314"/>
                  </a:lnTo>
                  <a:lnTo>
                    <a:pt x="1020625" y="379618"/>
                  </a:lnTo>
                  <a:lnTo>
                    <a:pt x="1013942" y="434594"/>
                  </a:lnTo>
                  <a:lnTo>
                    <a:pt x="1001194" y="471963"/>
                  </a:lnTo>
                  <a:lnTo>
                    <a:pt x="967972" y="516260"/>
                  </a:lnTo>
                  <a:lnTo>
                    <a:pt x="935881" y="538497"/>
                  </a:lnTo>
                  <a:lnTo>
                    <a:pt x="895163" y="554737"/>
                  </a:lnTo>
                  <a:lnTo>
                    <a:pt x="842724" y="562981"/>
                  </a:lnTo>
                  <a:lnTo>
                    <a:pt x="811885" y="564007"/>
                  </a:lnTo>
                  <a:lnTo>
                    <a:pt x="775190" y="562885"/>
                  </a:lnTo>
                  <a:lnTo>
                    <a:pt x="715945" y="553880"/>
                  </a:lnTo>
                  <a:lnTo>
                    <a:pt x="674251" y="536311"/>
                  </a:lnTo>
                  <a:lnTo>
                    <a:pt x="642298" y="512843"/>
                  </a:lnTo>
                  <a:lnTo>
                    <a:pt x="610082" y="469598"/>
                  </a:lnTo>
                  <a:lnTo>
                    <a:pt x="593965" y="412438"/>
                  </a:lnTo>
                  <a:lnTo>
                    <a:pt x="588544" y="343235"/>
                  </a:lnTo>
                  <a:lnTo>
                    <a:pt x="587857" y="300228"/>
                  </a:lnTo>
                  <a:lnTo>
                    <a:pt x="587857" y="9271"/>
                  </a:lnTo>
                  <a:close/>
                </a:path>
                <a:path w="3583940" h="564514">
                  <a:moveTo>
                    <a:pt x="0" y="9271"/>
                  </a:moveTo>
                  <a:lnTo>
                    <a:pt x="201294" y="9271"/>
                  </a:lnTo>
                  <a:lnTo>
                    <a:pt x="233313" y="9933"/>
                  </a:lnTo>
                  <a:lnTo>
                    <a:pt x="285210" y="15164"/>
                  </a:lnTo>
                  <a:lnTo>
                    <a:pt x="328233" y="28114"/>
                  </a:lnTo>
                  <a:lnTo>
                    <a:pt x="369348" y="53260"/>
                  </a:lnTo>
                  <a:lnTo>
                    <a:pt x="403417" y="89003"/>
                  </a:lnTo>
                  <a:lnTo>
                    <a:pt x="429463" y="133199"/>
                  </a:lnTo>
                  <a:lnTo>
                    <a:pt x="447230" y="185993"/>
                  </a:lnTo>
                  <a:lnTo>
                    <a:pt x="456159" y="250434"/>
                  </a:lnTo>
                  <a:lnTo>
                    <a:pt x="457276" y="287274"/>
                  </a:lnTo>
                  <a:lnTo>
                    <a:pt x="456228" y="319752"/>
                  </a:lnTo>
                  <a:lnTo>
                    <a:pt x="447851" y="377803"/>
                  </a:lnTo>
                  <a:lnTo>
                    <a:pt x="429202" y="431665"/>
                  </a:lnTo>
                  <a:lnTo>
                    <a:pt x="399998" y="479861"/>
                  </a:lnTo>
                  <a:lnTo>
                    <a:pt x="366536" y="512889"/>
                  </a:lnTo>
                  <a:lnTo>
                    <a:pt x="327841" y="534606"/>
                  </a:lnTo>
                  <a:lnTo>
                    <a:pt x="284957" y="548253"/>
                  </a:lnTo>
                  <a:lnTo>
                    <a:pt x="236213" y="554019"/>
                  </a:lnTo>
                  <a:lnTo>
                    <a:pt x="207238" y="554736"/>
                  </a:lnTo>
                  <a:lnTo>
                    <a:pt x="0" y="554736"/>
                  </a:lnTo>
                  <a:lnTo>
                    <a:pt x="0" y="9271"/>
                  </a:lnTo>
                  <a:close/>
                </a:path>
                <a:path w="3583940" h="564514">
                  <a:moveTo>
                    <a:pt x="2760192" y="0"/>
                  </a:moveTo>
                  <a:lnTo>
                    <a:pt x="2817483" y="4669"/>
                  </a:lnTo>
                  <a:lnTo>
                    <a:pt x="2868761" y="18684"/>
                  </a:lnTo>
                  <a:lnTo>
                    <a:pt x="2914015" y="42058"/>
                  </a:lnTo>
                  <a:lnTo>
                    <a:pt x="2953232" y="74803"/>
                  </a:lnTo>
                  <a:lnTo>
                    <a:pt x="2979231" y="107020"/>
                  </a:lnTo>
                  <a:lnTo>
                    <a:pt x="2999462" y="143931"/>
                  </a:lnTo>
                  <a:lnTo>
                    <a:pt x="3013921" y="185536"/>
                  </a:lnTo>
                  <a:lnTo>
                    <a:pt x="3022601" y="231835"/>
                  </a:lnTo>
                  <a:lnTo>
                    <a:pt x="3025495" y="282829"/>
                  </a:lnTo>
                  <a:lnTo>
                    <a:pt x="3022629" y="333335"/>
                  </a:lnTo>
                  <a:lnTo>
                    <a:pt x="3014026" y="379245"/>
                  </a:lnTo>
                  <a:lnTo>
                    <a:pt x="2999682" y="420565"/>
                  </a:lnTo>
                  <a:lnTo>
                    <a:pt x="2979588" y="457300"/>
                  </a:lnTo>
                  <a:lnTo>
                    <a:pt x="2953740" y="489458"/>
                  </a:lnTo>
                  <a:lnTo>
                    <a:pt x="2914807" y="522108"/>
                  </a:lnTo>
                  <a:lnTo>
                    <a:pt x="2869825" y="545401"/>
                  </a:lnTo>
                  <a:lnTo>
                    <a:pt x="2818795" y="559359"/>
                  </a:lnTo>
                  <a:lnTo>
                    <a:pt x="2761716" y="564007"/>
                  </a:lnTo>
                  <a:lnTo>
                    <a:pt x="2704044" y="559383"/>
                  </a:lnTo>
                  <a:lnTo>
                    <a:pt x="2652575" y="545496"/>
                  </a:lnTo>
                  <a:lnTo>
                    <a:pt x="2607322" y="522323"/>
                  </a:lnTo>
                  <a:lnTo>
                    <a:pt x="2568295" y="489839"/>
                  </a:lnTo>
                  <a:lnTo>
                    <a:pt x="2536865" y="449210"/>
                  </a:lnTo>
                  <a:lnTo>
                    <a:pt x="2514399" y="401605"/>
                  </a:lnTo>
                  <a:lnTo>
                    <a:pt x="2500912" y="346999"/>
                  </a:lnTo>
                  <a:lnTo>
                    <a:pt x="2496413" y="285369"/>
                  </a:lnTo>
                  <a:lnTo>
                    <a:pt x="2497983" y="245391"/>
                  </a:lnTo>
                  <a:lnTo>
                    <a:pt x="2510504" y="175390"/>
                  </a:lnTo>
                  <a:lnTo>
                    <a:pt x="2531548" y="125156"/>
                  </a:lnTo>
                  <a:lnTo>
                    <a:pt x="2556972" y="87782"/>
                  </a:lnTo>
                  <a:lnTo>
                    <a:pt x="2588657" y="55237"/>
                  </a:lnTo>
                  <a:lnTo>
                    <a:pt x="2623935" y="30662"/>
                  </a:lnTo>
                  <a:lnTo>
                    <a:pt x="2669145" y="12162"/>
                  </a:lnTo>
                  <a:lnTo>
                    <a:pt x="2727906" y="1355"/>
                  </a:lnTo>
                  <a:lnTo>
                    <a:pt x="2760192" y="0"/>
                  </a:lnTo>
                  <a:close/>
                </a:path>
                <a:path w="3583940" h="564514">
                  <a:moveTo>
                    <a:pt x="1412849" y="0"/>
                  </a:moveTo>
                  <a:lnTo>
                    <a:pt x="1460520" y="3692"/>
                  </a:lnTo>
                  <a:lnTo>
                    <a:pt x="1503511" y="14779"/>
                  </a:lnTo>
                  <a:lnTo>
                    <a:pt x="1541812" y="33272"/>
                  </a:lnTo>
                  <a:lnTo>
                    <a:pt x="1575409" y="59182"/>
                  </a:lnTo>
                  <a:lnTo>
                    <a:pt x="1607953" y="101742"/>
                  </a:lnTo>
                  <a:lnTo>
                    <a:pt x="1631162" y="159638"/>
                  </a:lnTo>
                  <a:lnTo>
                    <a:pt x="1522196" y="185674"/>
                  </a:lnTo>
                  <a:lnTo>
                    <a:pt x="1516029" y="165554"/>
                  </a:lnTo>
                  <a:lnTo>
                    <a:pt x="1507242" y="147685"/>
                  </a:lnTo>
                  <a:lnTo>
                    <a:pt x="1481810" y="118745"/>
                  </a:lnTo>
                  <a:lnTo>
                    <a:pt x="1447822" y="100282"/>
                  </a:lnTo>
                  <a:lnTo>
                    <a:pt x="1407261" y="94107"/>
                  </a:lnTo>
                  <a:lnTo>
                    <a:pt x="1378327" y="96823"/>
                  </a:lnTo>
                  <a:lnTo>
                    <a:pt x="1329126" y="118592"/>
                  </a:lnTo>
                  <a:lnTo>
                    <a:pt x="1292261" y="162784"/>
                  </a:lnTo>
                  <a:lnTo>
                    <a:pt x="1273350" y="233304"/>
                  </a:lnTo>
                  <a:lnTo>
                    <a:pt x="1270990" y="278638"/>
                  </a:lnTo>
                  <a:lnTo>
                    <a:pt x="1273322" y="326642"/>
                  </a:lnTo>
                  <a:lnTo>
                    <a:pt x="1280309" y="367204"/>
                  </a:lnTo>
                  <a:lnTo>
                    <a:pt x="1308201" y="425958"/>
                  </a:lnTo>
                  <a:lnTo>
                    <a:pt x="1351064" y="458930"/>
                  </a:lnTo>
                  <a:lnTo>
                    <a:pt x="1404975" y="469900"/>
                  </a:lnTo>
                  <a:lnTo>
                    <a:pt x="1426140" y="468159"/>
                  </a:lnTo>
                  <a:lnTo>
                    <a:pt x="1463947" y="454201"/>
                  </a:lnTo>
                  <a:lnTo>
                    <a:pt x="1495232" y="426033"/>
                  </a:lnTo>
                  <a:lnTo>
                    <a:pt x="1517902" y="382131"/>
                  </a:lnTo>
                  <a:lnTo>
                    <a:pt x="1525879" y="354203"/>
                  </a:lnTo>
                  <a:lnTo>
                    <a:pt x="1632686" y="388112"/>
                  </a:lnTo>
                  <a:lnTo>
                    <a:pt x="1618373" y="429849"/>
                  </a:lnTo>
                  <a:lnTo>
                    <a:pt x="1599999" y="465883"/>
                  </a:lnTo>
                  <a:lnTo>
                    <a:pt x="1551025" y="520700"/>
                  </a:lnTo>
                  <a:lnTo>
                    <a:pt x="1486239" y="553212"/>
                  </a:lnTo>
                  <a:lnTo>
                    <a:pt x="1448102" y="561312"/>
                  </a:lnTo>
                  <a:lnTo>
                    <a:pt x="1406118" y="564007"/>
                  </a:lnTo>
                  <a:lnTo>
                    <a:pt x="1354179" y="559383"/>
                  </a:lnTo>
                  <a:lnTo>
                    <a:pt x="1307122" y="545496"/>
                  </a:lnTo>
                  <a:lnTo>
                    <a:pt x="1264922" y="522323"/>
                  </a:lnTo>
                  <a:lnTo>
                    <a:pt x="1227556" y="489839"/>
                  </a:lnTo>
                  <a:lnTo>
                    <a:pt x="1196905" y="449306"/>
                  </a:lnTo>
                  <a:lnTo>
                    <a:pt x="1175042" y="401986"/>
                  </a:lnTo>
                  <a:lnTo>
                    <a:pt x="1161941" y="347856"/>
                  </a:lnTo>
                  <a:lnTo>
                    <a:pt x="1157579" y="286893"/>
                  </a:lnTo>
                  <a:lnTo>
                    <a:pt x="1160384" y="234847"/>
                  </a:lnTo>
                  <a:lnTo>
                    <a:pt x="1168804" y="187672"/>
                  </a:lnTo>
                  <a:lnTo>
                    <a:pt x="1182844" y="145362"/>
                  </a:lnTo>
                  <a:lnTo>
                    <a:pt x="1202511" y="107910"/>
                  </a:lnTo>
                  <a:lnTo>
                    <a:pt x="1227810" y="75311"/>
                  </a:lnTo>
                  <a:lnTo>
                    <a:pt x="1265795" y="42380"/>
                  </a:lnTo>
                  <a:lnTo>
                    <a:pt x="1309281" y="18843"/>
                  </a:lnTo>
                  <a:lnTo>
                    <a:pt x="1358291" y="4712"/>
                  </a:lnTo>
                  <a:lnTo>
                    <a:pt x="1412849" y="0"/>
                  </a:lnTo>
                  <a:close/>
                </a:path>
              </a:pathLst>
            </a:custGeom>
            <a:ln w="28956">
              <a:solidFill>
                <a:srgbClr val="000000"/>
              </a:solidFill>
            </a:ln>
          </p:spPr>
          <p:txBody>
            <a:bodyPr wrap="square" lIns="0" tIns="0" rIns="0" bIns="0" rtlCol="0"/>
            <a:lstStyle/>
            <a:p>
              <a:endParaRPr/>
            </a:p>
          </p:txBody>
        </p:sp>
      </p:grpSp>
      <p:sp>
        <p:nvSpPr>
          <p:cNvPr id="12" name="object 12"/>
          <p:cNvSpPr txBox="1"/>
          <p:nvPr/>
        </p:nvSpPr>
        <p:spPr>
          <a:xfrm>
            <a:off x="5311140" y="529590"/>
            <a:ext cx="6348095" cy="5419689"/>
          </a:xfrm>
          <a:prstGeom prst="rect">
            <a:avLst/>
          </a:prstGeom>
        </p:spPr>
        <p:txBody>
          <a:bodyPr vert="horz" wrap="square" lIns="0" tIns="49530" rIns="0" bIns="0" rtlCol="0">
            <a:spAutoFit/>
          </a:bodyPr>
          <a:lstStyle/>
          <a:p>
            <a:pPr marL="12700" marR="5080">
              <a:lnSpc>
                <a:spcPct val="90000"/>
              </a:lnSpc>
              <a:spcBef>
                <a:spcPts val="390"/>
              </a:spcBef>
            </a:pPr>
            <a:r>
              <a:rPr lang="en-US" sz="2400" spc="60" dirty="0">
                <a:solidFill>
                  <a:srgbClr val="202020"/>
                </a:solidFill>
                <a:latin typeface="Arial" panose="020B0604020202020204" pitchFamily="34" charset="0"/>
                <a:cs typeface="Arial" panose="020B0604020202020204" pitchFamily="34" charset="0"/>
              </a:rPr>
              <a:t>Airbnb, as in "Air Bed and Breakfast“ , is an  online market that lets property owners rent  out their spaces to travelers looking for  accommodation. Travelers can rent a space  for multiple people, a shared space  with private rooms ,or the entire property for  themselves. Not only to guests but Airbnb is  a portable platform to hosts also. Hosts can  list their properties on Airbnb by going  through certain validation process and rent  their property to needy ones. NYC is the  most popular city in the United States, and  one of the most popular tourism and  business place globally.</a:t>
            </a:r>
          </a:p>
          <a:p>
            <a:pPr marL="12700" marR="5080">
              <a:lnSpc>
                <a:spcPct val="90000"/>
              </a:lnSpc>
              <a:spcBef>
                <a:spcPts val="390"/>
              </a:spcBef>
            </a:pPr>
            <a:r>
              <a:rPr lang="en-US" sz="2400" spc="60" dirty="0">
                <a:solidFill>
                  <a:srgbClr val="202020"/>
                </a:solidFill>
                <a:latin typeface="Arial" panose="020B0604020202020204" pitchFamily="34" charset="0"/>
                <a:cs typeface="Arial" panose="020B0604020202020204" pitchFamily="34" charset="0"/>
              </a:rPr>
              <a:t>We are provided with the data of NYC of year 2019 to  analyze.</a:t>
            </a:r>
            <a:endParaRPr sz="2400" dirty="0">
              <a:latin typeface="Arial" panose="020B0604020202020204" pitchFamily="34" charset="0"/>
              <a:cs typeface="Arial" panose="020B0604020202020204" pitchFamily="34" charset="0"/>
            </a:endParaRPr>
          </a:p>
        </p:txBody>
      </p:sp>
      <p:pic>
        <p:nvPicPr>
          <p:cNvPr id="13" name="object 13"/>
          <p:cNvPicPr/>
          <p:nvPr/>
        </p:nvPicPr>
        <p:blipFill>
          <a:blip r:embed="rId3" cstate="print"/>
          <a:stretch>
            <a:fillRect/>
          </a:stretch>
        </p:blipFill>
        <p:spPr>
          <a:xfrm>
            <a:off x="11663171" y="84581"/>
            <a:ext cx="463296" cy="46405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4939" y="1771143"/>
            <a:ext cx="10901049" cy="2668903"/>
          </a:xfrm>
          <a:prstGeom prst="rect">
            <a:avLst/>
          </a:prstGeom>
        </p:spPr>
      </p:pic>
      <p:sp>
        <p:nvSpPr>
          <p:cNvPr id="3" name="object 3"/>
          <p:cNvSpPr txBox="1"/>
          <p:nvPr/>
        </p:nvSpPr>
        <p:spPr>
          <a:xfrm>
            <a:off x="9414764" y="2565653"/>
            <a:ext cx="1695450" cy="1022350"/>
          </a:xfrm>
          <a:prstGeom prst="rect">
            <a:avLst/>
          </a:prstGeom>
        </p:spPr>
        <p:txBody>
          <a:bodyPr vert="horz" wrap="square" lIns="0" tIns="65405" rIns="0" bIns="0" rtlCol="0">
            <a:spAutoFit/>
          </a:bodyPr>
          <a:lstStyle/>
          <a:p>
            <a:pPr marL="12700" marR="5080" indent="1270" algn="ctr">
              <a:lnSpc>
                <a:spcPts val="2480"/>
              </a:lnSpc>
              <a:spcBef>
                <a:spcPts val="515"/>
              </a:spcBef>
            </a:pPr>
            <a:r>
              <a:rPr sz="2400" b="1" spc="-5" dirty="0">
                <a:latin typeface="Arial"/>
                <a:cs typeface="Arial"/>
              </a:rPr>
              <a:t>Data </a:t>
            </a:r>
            <a:r>
              <a:rPr sz="2400" b="1" dirty="0">
                <a:latin typeface="Arial"/>
                <a:cs typeface="Arial"/>
              </a:rPr>
              <a:t> </a:t>
            </a:r>
            <a:r>
              <a:rPr sz="2400" b="1" spc="-45" dirty="0">
                <a:latin typeface="Arial"/>
                <a:cs typeface="Arial"/>
              </a:rPr>
              <a:t>V</a:t>
            </a:r>
            <a:r>
              <a:rPr sz="2400" b="1" dirty="0">
                <a:latin typeface="Arial"/>
                <a:cs typeface="Arial"/>
              </a:rPr>
              <a:t>isu</a:t>
            </a:r>
            <a:r>
              <a:rPr sz="2400" b="1" spc="-10" dirty="0">
                <a:latin typeface="Arial"/>
                <a:cs typeface="Arial"/>
              </a:rPr>
              <a:t>a</a:t>
            </a:r>
            <a:r>
              <a:rPr sz="2400" b="1" dirty="0">
                <a:latin typeface="Arial"/>
                <a:cs typeface="Arial"/>
              </a:rPr>
              <a:t>lizat</a:t>
            </a:r>
            <a:r>
              <a:rPr sz="2400" b="1" spc="-10" dirty="0">
                <a:latin typeface="Arial"/>
                <a:cs typeface="Arial"/>
              </a:rPr>
              <a:t>i</a:t>
            </a:r>
            <a:r>
              <a:rPr sz="2400" b="1" dirty="0">
                <a:latin typeface="Arial"/>
                <a:cs typeface="Arial"/>
              </a:rPr>
              <a:t>o  n</a:t>
            </a:r>
            <a:endParaRPr sz="2400">
              <a:latin typeface="Arial"/>
              <a:cs typeface="Arial"/>
            </a:endParaRPr>
          </a:p>
        </p:txBody>
      </p:sp>
      <p:sp>
        <p:nvSpPr>
          <p:cNvPr id="4" name="object 4"/>
          <p:cNvSpPr txBox="1">
            <a:spLocks noGrp="1"/>
          </p:cNvSpPr>
          <p:nvPr>
            <p:ph type="title"/>
          </p:nvPr>
        </p:nvSpPr>
        <p:spPr>
          <a:xfrm>
            <a:off x="6659118" y="2565653"/>
            <a:ext cx="1718310" cy="1022350"/>
          </a:xfrm>
          <a:prstGeom prst="rect">
            <a:avLst/>
          </a:prstGeom>
        </p:spPr>
        <p:txBody>
          <a:bodyPr vert="horz" wrap="square" lIns="0" tIns="65405" rIns="0" bIns="0" rtlCol="0">
            <a:spAutoFit/>
          </a:bodyPr>
          <a:lstStyle/>
          <a:p>
            <a:pPr marL="12700" marR="5080" algn="ctr">
              <a:lnSpc>
                <a:spcPts val="2480"/>
              </a:lnSpc>
              <a:spcBef>
                <a:spcPts val="515"/>
              </a:spcBef>
            </a:pPr>
            <a:r>
              <a:rPr sz="2400" dirty="0"/>
              <a:t>Explora</a:t>
            </a:r>
            <a:r>
              <a:rPr sz="2400" spc="-10" dirty="0"/>
              <a:t>t</a:t>
            </a:r>
            <a:r>
              <a:rPr sz="2400" spc="-5" dirty="0"/>
              <a:t>ory  Data </a:t>
            </a:r>
            <a:r>
              <a:rPr sz="2400" dirty="0"/>
              <a:t> </a:t>
            </a:r>
            <a:r>
              <a:rPr sz="2400" spc="-5" dirty="0"/>
              <a:t>Analysis</a:t>
            </a:r>
            <a:endParaRPr sz="2400"/>
          </a:p>
        </p:txBody>
      </p:sp>
      <p:sp>
        <p:nvSpPr>
          <p:cNvPr id="5" name="object 5"/>
          <p:cNvSpPr txBox="1"/>
          <p:nvPr/>
        </p:nvSpPr>
        <p:spPr>
          <a:xfrm>
            <a:off x="4118102" y="2723388"/>
            <a:ext cx="1311910" cy="706755"/>
          </a:xfrm>
          <a:prstGeom prst="rect">
            <a:avLst/>
          </a:prstGeom>
        </p:spPr>
        <p:txBody>
          <a:bodyPr vert="horz" wrap="square" lIns="0" tIns="65405" rIns="0" bIns="0" rtlCol="0">
            <a:spAutoFit/>
          </a:bodyPr>
          <a:lstStyle/>
          <a:p>
            <a:pPr marL="12700" marR="5080" indent="313055">
              <a:lnSpc>
                <a:spcPts val="2480"/>
              </a:lnSpc>
              <a:spcBef>
                <a:spcPts val="515"/>
              </a:spcBef>
            </a:pPr>
            <a:r>
              <a:rPr sz="2400" b="1" spc="-5" dirty="0">
                <a:latin typeface="Arial"/>
                <a:cs typeface="Arial"/>
              </a:rPr>
              <a:t>Data </a:t>
            </a:r>
            <a:r>
              <a:rPr sz="2400" b="1" dirty="0">
                <a:latin typeface="Arial"/>
                <a:cs typeface="Arial"/>
              </a:rPr>
              <a:t> Clean</a:t>
            </a:r>
            <a:r>
              <a:rPr sz="2400" b="1" spc="-10" dirty="0">
                <a:latin typeface="Arial"/>
                <a:cs typeface="Arial"/>
              </a:rPr>
              <a:t>i</a:t>
            </a:r>
            <a:r>
              <a:rPr sz="2400" b="1" dirty="0">
                <a:latin typeface="Arial"/>
                <a:cs typeface="Arial"/>
              </a:rPr>
              <a:t>ng</a:t>
            </a:r>
            <a:endParaRPr sz="2400">
              <a:latin typeface="Arial"/>
              <a:cs typeface="Arial"/>
            </a:endParaRPr>
          </a:p>
        </p:txBody>
      </p:sp>
      <p:sp>
        <p:nvSpPr>
          <p:cNvPr id="6" name="object 6"/>
          <p:cNvSpPr txBox="1"/>
          <p:nvPr/>
        </p:nvSpPr>
        <p:spPr>
          <a:xfrm>
            <a:off x="1280922" y="2723388"/>
            <a:ext cx="1497965" cy="706755"/>
          </a:xfrm>
          <a:prstGeom prst="rect">
            <a:avLst/>
          </a:prstGeom>
        </p:spPr>
        <p:txBody>
          <a:bodyPr vert="horz" wrap="square" lIns="0" tIns="65405" rIns="0" bIns="0" rtlCol="0">
            <a:spAutoFit/>
          </a:bodyPr>
          <a:lstStyle/>
          <a:p>
            <a:pPr marL="12700" marR="5080" indent="405765">
              <a:lnSpc>
                <a:spcPts val="2480"/>
              </a:lnSpc>
              <a:spcBef>
                <a:spcPts val="515"/>
              </a:spcBef>
            </a:pPr>
            <a:r>
              <a:rPr sz="2400" b="1" spc="-5" dirty="0">
                <a:latin typeface="Arial"/>
                <a:cs typeface="Arial"/>
              </a:rPr>
              <a:t>Data </a:t>
            </a:r>
            <a:r>
              <a:rPr sz="2400" b="1" dirty="0">
                <a:latin typeface="Arial"/>
                <a:cs typeface="Arial"/>
              </a:rPr>
              <a:t> Colle</a:t>
            </a:r>
            <a:r>
              <a:rPr sz="2400" b="1" spc="-10" dirty="0">
                <a:latin typeface="Arial"/>
                <a:cs typeface="Arial"/>
              </a:rPr>
              <a:t>c</a:t>
            </a:r>
            <a:r>
              <a:rPr sz="2400" b="1" dirty="0">
                <a:latin typeface="Arial"/>
                <a:cs typeface="Arial"/>
              </a:rPr>
              <a:t>tion</a:t>
            </a:r>
            <a:endParaRPr sz="2400">
              <a:latin typeface="Arial"/>
              <a:cs typeface="Arial"/>
            </a:endParaRPr>
          </a:p>
        </p:txBody>
      </p:sp>
      <p:pic>
        <p:nvPicPr>
          <p:cNvPr id="7" name="object 7"/>
          <p:cNvPicPr/>
          <p:nvPr/>
        </p:nvPicPr>
        <p:blipFill>
          <a:blip r:embed="rId3" cstate="print"/>
          <a:stretch>
            <a:fillRect/>
          </a:stretch>
        </p:blipFill>
        <p:spPr>
          <a:xfrm>
            <a:off x="1225219" y="740155"/>
            <a:ext cx="9742627" cy="442594"/>
          </a:xfrm>
          <a:prstGeom prst="rect">
            <a:avLst/>
          </a:prstGeom>
        </p:spPr>
      </p:pic>
      <p:sp>
        <p:nvSpPr>
          <p:cNvPr id="8" name="object 8"/>
          <p:cNvSpPr txBox="1"/>
          <p:nvPr/>
        </p:nvSpPr>
        <p:spPr>
          <a:xfrm>
            <a:off x="1157732" y="4889754"/>
            <a:ext cx="9736455" cy="1397635"/>
          </a:xfrm>
          <a:prstGeom prst="rect">
            <a:avLst/>
          </a:prstGeom>
        </p:spPr>
        <p:txBody>
          <a:bodyPr vert="horz" wrap="square" lIns="0" tIns="46355" rIns="0" bIns="0" rtlCol="0">
            <a:spAutoFit/>
          </a:bodyPr>
          <a:lstStyle/>
          <a:p>
            <a:pPr marL="12700" marR="5080">
              <a:lnSpc>
                <a:spcPct val="90700"/>
              </a:lnSpc>
              <a:spcBef>
                <a:spcPts val="365"/>
              </a:spcBef>
            </a:pPr>
            <a:r>
              <a:rPr sz="2400" b="1" spc="30" dirty="0">
                <a:latin typeface="Arial"/>
                <a:cs typeface="Arial"/>
              </a:rPr>
              <a:t>Data</a:t>
            </a:r>
            <a:r>
              <a:rPr sz="2400" b="1" spc="110" dirty="0">
                <a:latin typeface="Arial"/>
                <a:cs typeface="Arial"/>
              </a:rPr>
              <a:t> </a:t>
            </a:r>
            <a:r>
              <a:rPr sz="2400" b="1" spc="35" dirty="0">
                <a:latin typeface="Arial"/>
                <a:cs typeface="Arial"/>
              </a:rPr>
              <a:t>collection:</a:t>
            </a:r>
            <a:r>
              <a:rPr sz="2400" b="1" spc="155" dirty="0">
                <a:latin typeface="Arial"/>
                <a:cs typeface="Arial"/>
              </a:rPr>
              <a:t> </a:t>
            </a:r>
            <a:r>
              <a:rPr sz="2000" dirty="0">
                <a:latin typeface="Arial MT"/>
                <a:cs typeface="Arial MT"/>
              </a:rPr>
              <a:t>We</a:t>
            </a:r>
            <a:r>
              <a:rPr sz="2000" spc="100" dirty="0">
                <a:latin typeface="Arial MT"/>
                <a:cs typeface="Arial MT"/>
              </a:rPr>
              <a:t> </a:t>
            </a:r>
            <a:r>
              <a:rPr sz="2000" spc="35" dirty="0">
                <a:latin typeface="Arial MT"/>
                <a:cs typeface="Arial MT"/>
              </a:rPr>
              <a:t>collected</a:t>
            </a:r>
            <a:r>
              <a:rPr sz="2000" spc="120" dirty="0">
                <a:latin typeface="Arial MT"/>
                <a:cs typeface="Arial MT"/>
              </a:rPr>
              <a:t> </a:t>
            </a:r>
            <a:r>
              <a:rPr sz="2000" spc="25" dirty="0">
                <a:latin typeface="Arial MT"/>
                <a:cs typeface="Arial MT"/>
              </a:rPr>
              <a:t>the</a:t>
            </a:r>
            <a:r>
              <a:rPr sz="2000" spc="-15" dirty="0">
                <a:latin typeface="Arial MT"/>
                <a:cs typeface="Arial MT"/>
              </a:rPr>
              <a:t> </a:t>
            </a:r>
            <a:r>
              <a:rPr sz="2000" spc="35" dirty="0">
                <a:latin typeface="Arial MT"/>
                <a:cs typeface="Arial MT"/>
              </a:rPr>
              <a:t>Airbnb</a:t>
            </a:r>
            <a:r>
              <a:rPr sz="2000" spc="114" dirty="0">
                <a:latin typeface="Arial MT"/>
                <a:cs typeface="Arial MT"/>
              </a:rPr>
              <a:t> </a:t>
            </a:r>
            <a:r>
              <a:rPr sz="2000" spc="30" dirty="0">
                <a:latin typeface="Arial MT"/>
                <a:cs typeface="Arial MT"/>
              </a:rPr>
              <a:t>data</a:t>
            </a:r>
            <a:r>
              <a:rPr sz="2000" spc="90" dirty="0">
                <a:latin typeface="Arial MT"/>
                <a:cs typeface="Arial MT"/>
              </a:rPr>
              <a:t> </a:t>
            </a:r>
            <a:r>
              <a:rPr sz="2000" spc="20" dirty="0">
                <a:latin typeface="Arial MT"/>
                <a:cs typeface="Arial MT"/>
              </a:rPr>
              <a:t>on</a:t>
            </a:r>
            <a:r>
              <a:rPr sz="2000" spc="100" dirty="0">
                <a:latin typeface="Arial MT"/>
                <a:cs typeface="Arial MT"/>
              </a:rPr>
              <a:t> </a:t>
            </a:r>
            <a:r>
              <a:rPr sz="2000" spc="30" dirty="0">
                <a:latin typeface="Arial MT"/>
                <a:cs typeface="Arial MT"/>
              </a:rPr>
              <a:t>which</a:t>
            </a:r>
            <a:r>
              <a:rPr sz="2000" spc="120" dirty="0">
                <a:latin typeface="Arial MT"/>
                <a:cs typeface="Arial MT"/>
              </a:rPr>
              <a:t> </a:t>
            </a:r>
            <a:r>
              <a:rPr sz="2000" spc="25" dirty="0">
                <a:latin typeface="Arial MT"/>
                <a:cs typeface="Arial MT"/>
              </a:rPr>
              <a:t>EDA</a:t>
            </a:r>
            <a:r>
              <a:rPr sz="2000" spc="10" dirty="0">
                <a:latin typeface="Arial MT"/>
                <a:cs typeface="Arial MT"/>
              </a:rPr>
              <a:t> </a:t>
            </a:r>
            <a:r>
              <a:rPr sz="2000" spc="20" dirty="0">
                <a:latin typeface="Arial MT"/>
                <a:cs typeface="Arial MT"/>
              </a:rPr>
              <a:t>is</a:t>
            </a:r>
            <a:r>
              <a:rPr sz="2000" spc="100" dirty="0">
                <a:latin typeface="Arial MT"/>
                <a:cs typeface="Arial MT"/>
              </a:rPr>
              <a:t> </a:t>
            </a:r>
            <a:r>
              <a:rPr sz="2000" spc="20" dirty="0">
                <a:latin typeface="Arial MT"/>
                <a:cs typeface="Arial MT"/>
              </a:rPr>
              <a:t>to</a:t>
            </a:r>
            <a:r>
              <a:rPr sz="2000" spc="85" dirty="0">
                <a:latin typeface="Arial MT"/>
                <a:cs typeface="Arial MT"/>
              </a:rPr>
              <a:t> </a:t>
            </a:r>
            <a:r>
              <a:rPr sz="2000" spc="20" dirty="0">
                <a:latin typeface="Arial MT"/>
                <a:cs typeface="Arial MT"/>
              </a:rPr>
              <a:t>be</a:t>
            </a:r>
            <a:r>
              <a:rPr sz="2000" spc="95" dirty="0">
                <a:latin typeface="Arial MT"/>
                <a:cs typeface="Arial MT"/>
              </a:rPr>
              <a:t> </a:t>
            </a:r>
            <a:r>
              <a:rPr sz="2000" spc="30" dirty="0">
                <a:latin typeface="Arial MT"/>
                <a:cs typeface="Arial MT"/>
              </a:rPr>
              <a:t>done</a:t>
            </a:r>
            <a:r>
              <a:rPr sz="2000" spc="110" dirty="0">
                <a:latin typeface="Arial MT"/>
                <a:cs typeface="Arial MT"/>
              </a:rPr>
              <a:t> </a:t>
            </a:r>
            <a:r>
              <a:rPr sz="2000" spc="25" dirty="0">
                <a:latin typeface="Arial MT"/>
                <a:cs typeface="Arial MT"/>
              </a:rPr>
              <a:t>and </a:t>
            </a:r>
            <a:r>
              <a:rPr sz="2000" spc="-540" dirty="0">
                <a:latin typeface="Arial MT"/>
                <a:cs typeface="Arial MT"/>
              </a:rPr>
              <a:t> </a:t>
            </a:r>
            <a:r>
              <a:rPr sz="2000" spc="30" dirty="0">
                <a:latin typeface="Arial MT"/>
                <a:cs typeface="Arial MT"/>
              </a:rPr>
              <a:t>then</a:t>
            </a:r>
            <a:r>
              <a:rPr lang="en-US" sz="2000" spc="30" dirty="0">
                <a:latin typeface="Arial MT"/>
                <a:cs typeface="Arial MT"/>
              </a:rPr>
              <a:t> we are going to</a:t>
            </a:r>
            <a:r>
              <a:rPr sz="2000" spc="85" dirty="0">
                <a:latin typeface="Arial MT"/>
                <a:cs typeface="Arial MT"/>
              </a:rPr>
              <a:t> </a:t>
            </a:r>
            <a:r>
              <a:rPr sz="2000" spc="25" dirty="0">
                <a:latin typeface="Arial MT"/>
                <a:cs typeface="Arial MT"/>
              </a:rPr>
              <a:t>get</a:t>
            </a:r>
            <a:r>
              <a:rPr sz="2000" spc="95" dirty="0">
                <a:latin typeface="Arial MT"/>
                <a:cs typeface="Arial MT"/>
              </a:rPr>
              <a:t> </a:t>
            </a:r>
            <a:r>
              <a:rPr sz="2000" spc="20" dirty="0">
                <a:latin typeface="Arial MT"/>
                <a:cs typeface="Arial MT"/>
              </a:rPr>
              <a:t>an</a:t>
            </a:r>
            <a:r>
              <a:rPr sz="2000" spc="90" dirty="0">
                <a:latin typeface="Arial MT"/>
                <a:cs typeface="Arial MT"/>
              </a:rPr>
              <a:t> </a:t>
            </a:r>
            <a:r>
              <a:rPr sz="2000" spc="35" dirty="0">
                <a:latin typeface="Arial MT"/>
                <a:cs typeface="Arial MT"/>
              </a:rPr>
              <a:t>overview</a:t>
            </a:r>
            <a:r>
              <a:rPr sz="2000" spc="114" dirty="0">
                <a:latin typeface="Arial MT"/>
                <a:cs typeface="Arial MT"/>
              </a:rPr>
              <a:t> </a:t>
            </a:r>
            <a:r>
              <a:rPr sz="2000" spc="20" dirty="0">
                <a:latin typeface="Arial MT"/>
                <a:cs typeface="Arial MT"/>
              </a:rPr>
              <a:t>of</a:t>
            </a:r>
            <a:r>
              <a:rPr sz="2000" spc="80" dirty="0">
                <a:latin typeface="Arial MT"/>
                <a:cs typeface="Arial MT"/>
              </a:rPr>
              <a:t> </a:t>
            </a:r>
            <a:r>
              <a:rPr sz="2000" spc="25" dirty="0">
                <a:latin typeface="Arial MT"/>
                <a:cs typeface="Arial MT"/>
              </a:rPr>
              <a:t>the</a:t>
            </a:r>
            <a:r>
              <a:rPr sz="2000" spc="145" dirty="0">
                <a:latin typeface="Arial MT"/>
                <a:cs typeface="Arial MT"/>
              </a:rPr>
              <a:t> </a:t>
            </a:r>
            <a:r>
              <a:rPr sz="2000" spc="40" dirty="0">
                <a:latin typeface="Arial MT"/>
                <a:cs typeface="Arial MT"/>
              </a:rPr>
              <a:t>Dataframe.</a:t>
            </a:r>
            <a:endParaRPr sz="2000" dirty="0">
              <a:latin typeface="Arial MT"/>
              <a:cs typeface="Arial MT"/>
            </a:endParaRPr>
          </a:p>
          <a:p>
            <a:pPr marL="12700" marR="565150">
              <a:lnSpc>
                <a:spcPct val="90700"/>
              </a:lnSpc>
              <a:spcBef>
                <a:spcPts val="975"/>
              </a:spcBef>
            </a:pPr>
            <a:r>
              <a:rPr sz="2400" b="1" spc="30" dirty="0">
                <a:latin typeface="Arial"/>
                <a:cs typeface="Arial"/>
              </a:rPr>
              <a:t>Data</a:t>
            </a:r>
            <a:r>
              <a:rPr sz="2400" b="1" spc="110" dirty="0">
                <a:latin typeface="Arial"/>
                <a:cs typeface="Arial"/>
              </a:rPr>
              <a:t> </a:t>
            </a:r>
            <a:r>
              <a:rPr sz="2400" b="1" spc="35" dirty="0">
                <a:latin typeface="Arial"/>
                <a:cs typeface="Arial"/>
              </a:rPr>
              <a:t>cleaning:</a:t>
            </a:r>
            <a:r>
              <a:rPr sz="2400" b="1" spc="150" dirty="0">
                <a:latin typeface="Arial"/>
                <a:cs typeface="Arial"/>
              </a:rPr>
              <a:t> </a:t>
            </a:r>
            <a:r>
              <a:rPr sz="2000" spc="15" dirty="0">
                <a:latin typeface="Arial MT"/>
                <a:cs typeface="Arial MT"/>
              </a:rPr>
              <a:t>we</a:t>
            </a:r>
            <a:r>
              <a:rPr sz="2000" spc="105" dirty="0">
                <a:latin typeface="Arial MT"/>
                <a:cs typeface="Arial MT"/>
              </a:rPr>
              <a:t> </a:t>
            </a:r>
            <a:r>
              <a:rPr sz="2000" spc="30" dirty="0">
                <a:latin typeface="Arial MT"/>
                <a:cs typeface="Arial MT"/>
              </a:rPr>
              <a:t>will</a:t>
            </a:r>
            <a:r>
              <a:rPr sz="2000" spc="114" dirty="0">
                <a:latin typeface="Arial MT"/>
                <a:cs typeface="Arial MT"/>
              </a:rPr>
              <a:t> </a:t>
            </a:r>
            <a:r>
              <a:rPr sz="2000" spc="30" dirty="0">
                <a:latin typeface="Arial MT"/>
                <a:cs typeface="Arial MT"/>
              </a:rPr>
              <a:t>clean</a:t>
            </a:r>
            <a:r>
              <a:rPr sz="2000" spc="110" dirty="0">
                <a:latin typeface="Arial MT"/>
                <a:cs typeface="Arial MT"/>
              </a:rPr>
              <a:t> </a:t>
            </a:r>
            <a:r>
              <a:rPr sz="2000" spc="25" dirty="0">
                <a:latin typeface="Arial MT"/>
                <a:cs typeface="Arial MT"/>
              </a:rPr>
              <a:t>the</a:t>
            </a:r>
            <a:r>
              <a:rPr sz="2000" spc="90" dirty="0">
                <a:latin typeface="Arial MT"/>
                <a:cs typeface="Arial MT"/>
              </a:rPr>
              <a:t> </a:t>
            </a:r>
            <a:r>
              <a:rPr sz="2000" spc="30" dirty="0">
                <a:latin typeface="Arial MT"/>
                <a:cs typeface="Arial MT"/>
              </a:rPr>
              <a:t>data</a:t>
            </a:r>
            <a:r>
              <a:rPr sz="2000" spc="95" dirty="0">
                <a:latin typeface="Arial MT"/>
                <a:cs typeface="Arial MT"/>
              </a:rPr>
              <a:t> </a:t>
            </a:r>
            <a:r>
              <a:rPr sz="2000" spc="20" dirty="0">
                <a:latin typeface="Arial MT"/>
                <a:cs typeface="Arial MT"/>
              </a:rPr>
              <a:t>by</a:t>
            </a:r>
            <a:r>
              <a:rPr sz="2000" spc="95" dirty="0">
                <a:latin typeface="Arial MT"/>
                <a:cs typeface="Arial MT"/>
              </a:rPr>
              <a:t> </a:t>
            </a:r>
            <a:r>
              <a:rPr sz="2000" spc="35" dirty="0">
                <a:latin typeface="Arial MT"/>
                <a:cs typeface="Arial MT"/>
              </a:rPr>
              <a:t>removing</a:t>
            </a:r>
            <a:r>
              <a:rPr sz="2000" spc="114" dirty="0">
                <a:latin typeface="Arial MT"/>
                <a:cs typeface="Arial MT"/>
              </a:rPr>
              <a:t> </a:t>
            </a:r>
            <a:r>
              <a:rPr sz="2000" spc="30" dirty="0">
                <a:latin typeface="Arial MT"/>
                <a:cs typeface="Arial MT"/>
              </a:rPr>
              <a:t>null</a:t>
            </a:r>
            <a:r>
              <a:rPr sz="2000" spc="110" dirty="0">
                <a:latin typeface="Arial MT"/>
                <a:cs typeface="Arial MT"/>
              </a:rPr>
              <a:t> </a:t>
            </a:r>
            <a:r>
              <a:rPr sz="2000" spc="35" dirty="0">
                <a:latin typeface="Arial MT"/>
                <a:cs typeface="Arial MT"/>
              </a:rPr>
              <a:t>values</a:t>
            </a:r>
            <a:r>
              <a:rPr sz="2000" spc="120" dirty="0">
                <a:latin typeface="Arial MT"/>
                <a:cs typeface="Arial MT"/>
              </a:rPr>
              <a:t> </a:t>
            </a:r>
            <a:r>
              <a:rPr sz="2000" spc="20" dirty="0">
                <a:latin typeface="Arial MT"/>
                <a:cs typeface="Arial MT"/>
              </a:rPr>
              <a:t>or</a:t>
            </a:r>
            <a:r>
              <a:rPr sz="2000" spc="85" dirty="0">
                <a:latin typeface="Arial MT"/>
                <a:cs typeface="Arial MT"/>
              </a:rPr>
              <a:t> </a:t>
            </a:r>
            <a:r>
              <a:rPr sz="2000" spc="40" dirty="0">
                <a:latin typeface="Arial MT"/>
                <a:cs typeface="Arial MT"/>
              </a:rPr>
              <a:t>replacing </a:t>
            </a:r>
            <a:r>
              <a:rPr sz="2000" spc="-540" dirty="0">
                <a:latin typeface="Arial MT"/>
                <a:cs typeface="Arial MT"/>
              </a:rPr>
              <a:t> </a:t>
            </a:r>
            <a:r>
              <a:rPr sz="2000" spc="30" dirty="0">
                <a:latin typeface="Arial MT"/>
                <a:cs typeface="Arial MT"/>
              </a:rPr>
              <a:t>them.</a:t>
            </a:r>
            <a:r>
              <a:rPr sz="2000" spc="50" dirty="0">
                <a:latin typeface="Arial MT"/>
                <a:cs typeface="Arial MT"/>
              </a:rPr>
              <a:t> </a:t>
            </a:r>
            <a:r>
              <a:rPr sz="2000" spc="30" dirty="0">
                <a:latin typeface="Arial MT"/>
                <a:cs typeface="Arial MT"/>
              </a:rPr>
              <a:t>Then</a:t>
            </a:r>
            <a:r>
              <a:rPr sz="2000" spc="110" dirty="0">
                <a:latin typeface="Arial MT"/>
                <a:cs typeface="Arial MT"/>
              </a:rPr>
              <a:t> </a:t>
            </a:r>
            <a:r>
              <a:rPr sz="2000" spc="15" dirty="0">
                <a:latin typeface="Arial MT"/>
                <a:cs typeface="Arial MT"/>
              </a:rPr>
              <a:t>we</a:t>
            </a:r>
            <a:r>
              <a:rPr sz="2000" spc="100" dirty="0">
                <a:latin typeface="Arial MT"/>
                <a:cs typeface="Arial MT"/>
              </a:rPr>
              <a:t> </a:t>
            </a:r>
            <a:r>
              <a:rPr sz="2000" spc="30" dirty="0">
                <a:latin typeface="Arial MT"/>
                <a:cs typeface="Arial MT"/>
              </a:rPr>
              <a:t>will</a:t>
            </a:r>
            <a:r>
              <a:rPr sz="2000" spc="114" dirty="0">
                <a:latin typeface="Arial MT"/>
                <a:cs typeface="Arial MT"/>
              </a:rPr>
              <a:t> </a:t>
            </a:r>
            <a:r>
              <a:rPr sz="2000" spc="30" dirty="0">
                <a:latin typeface="Arial MT"/>
                <a:cs typeface="Arial MT"/>
              </a:rPr>
              <a:t>check</a:t>
            </a:r>
            <a:r>
              <a:rPr sz="2000" spc="105" dirty="0">
                <a:latin typeface="Arial MT"/>
                <a:cs typeface="Arial MT"/>
              </a:rPr>
              <a:t> </a:t>
            </a:r>
            <a:r>
              <a:rPr sz="2000" spc="30" dirty="0">
                <a:latin typeface="Arial MT"/>
                <a:cs typeface="Arial MT"/>
              </a:rPr>
              <a:t>data</a:t>
            </a:r>
            <a:r>
              <a:rPr sz="2000" spc="90" dirty="0">
                <a:latin typeface="Arial MT"/>
                <a:cs typeface="Arial MT"/>
              </a:rPr>
              <a:t> </a:t>
            </a:r>
            <a:r>
              <a:rPr sz="2000" spc="30" dirty="0">
                <a:latin typeface="Arial MT"/>
                <a:cs typeface="Arial MT"/>
              </a:rPr>
              <a:t>type</a:t>
            </a:r>
            <a:r>
              <a:rPr sz="2000" spc="90" dirty="0">
                <a:latin typeface="Arial MT"/>
                <a:cs typeface="Arial MT"/>
              </a:rPr>
              <a:t> </a:t>
            </a:r>
            <a:r>
              <a:rPr sz="2000" spc="25" dirty="0">
                <a:latin typeface="Arial MT"/>
                <a:cs typeface="Arial MT"/>
              </a:rPr>
              <a:t>and</a:t>
            </a:r>
            <a:r>
              <a:rPr sz="2000" spc="100" dirty="0">
                <a:latin typeface="Arial MT"/>
                <a:cs typeface="Arial MT"/>
              </a:rPr>
              <a:t> </a:t>
            </a:r>
            <a:r>
              <a:rPr sz="2000" spc="35" dirty="0">
                <a:latin typeface="Arial MT"/>
                <a:cs typeface="Arial MT"/>
              </a:rPr>
              <a:t>convert</a:t>
            </a:r>
            <a:r>
              <a:rPr sz="2000" spc="95" dirty="0">
                <a:latin typeface="Arial MT"/>
                <a:cs typeface="Arial MT"/>
              </a:rPr>
              <a:t> </a:t>
            </a:r>
            <a:r>
              <a:rPr sz="2000" spc="35" dirty="0">
                <a:latin typeface="Arial MT"/>
                <a:cs typeface="Arial MT"/>
              </a:rPr>
              <a:t>required</a:t>
            </a:r>
            <a:r>
              <a:rPr sz="2000" spc="120" dirty="0">
                <a:latin typeface="Arial MT"/>
                <a:cs typeface="Arial MT"/>
              </a:rPr>
              <a:t> </a:t>
            </a:r>
            <a:r>
              <a:rPr sz="2000" spc="30" dirty="0">
                <a:latin typeface="Arial MT"/>
                <a:cs typeface="Arial MT"/>
              </a:rPr>
              <a:t>data</a:t>
            </a:r>
            <a:r>
              <a:rPr sz="2000" spc="90" dirty="0">
                <a:latin typeface="Arial MT"/>
                <a:cs typeface="Arial MT"/>
              </a:rPr>
              <a:t> </a:t>
            </a:r>
            <a:r>
              <a:rPr sz="2000" spc="35" dirty="0">
                <a:latin typeface="Arial MT"/>
                <a:cs typeface="Arial MT"/>
              </a:rPr>
              <a:t>type.</a:t>
            </a:r>
            <a:endParaRPr sz="2000" dirty="0">
              <a:latin typeface="Arial MT"/>
              <a:cs typeface="Arial MT"/>
            </a:endParaRPr>
          </a:p>
        </p:txBody>
      </p:sp>
      <p:pic>
        <p:nvPicPr>
          <p:cNvPr id="9" name="object 9"/>
          <p:cNvPicPr/>
          <p:nvPr/>
        </p:nvPicPr>
        <p:blipFill>
          <a:blip r:embed="rId4" cstate="print"/>
          <a:stretch>
            <a:fillRect/>
          </a:stretch>
        </p:blipFill>
        <p:spPr>
          <a:xfrm>
            <a:off x="11637264" y="116586"/>
            <a:ext cx="432053" cy="43205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00823" y="996441"/>
            <a:ext cx="4094187" cy="367410"/>
          </a:xfrm>
          <a:prstGeom prst="rect">
            <a:avLst/>
          </a:prstGeom>
          <a:solidFill>
            <a:schemeClr val="bg1"/>
          </a:solidFill>
        </p:spPr>
      </p:pic>
      <p:sp>
        <p:nvSpPr>
          <p:cNvPr id="4" name="object 4"/>
          <p:cNvSpPr txBox="1">
            <a:spLocks noGrp="1"/>
          </p:cNvSpPr>
          <p:nvPr>
            <p:ph idx="1"/>
          </p:nvPr>
        </p:nvSpPr>
        <p:spPr>
          <a:xfrm>
            <a:off x="677334" y="2160589"/>
            <a:ext cx="8596668" cy="2741135"/>
          </a:xfrm>
          <a:prstGeom prst="rect">
            <a:avLst/>
          </a:prstGeom>
        </p:spPr>
        <p:txBody>
          <a:bodyPr vert="horz" wrap="square" lIns="0" tIns="12065" rIns="0" bIns="0" rtlCol="0">
            <a:spAutoFit/>
          </a:bodyPr>
          <a:lstStyle/>
          <a:p>
            <a:pPr marL="445771" indent="-285750">
              <a:lnSpc>
                <a:spcPct val="100000"/>
              </a:lnSpc>
              <a:spcBef>
                <a:spcPts val="95"/>
              </a:spcBef>
              <a:buSzPct val="95000"/>
              <a:buFont typeface="Wingdings" panose="05000000000000000000" pitchFamily="2" charset="2"/>
              <a:buChar char="§"/>
              <a:tabLst>
                <a:tab pos="385445" algn="l"/>
              </a:tabLst>
            </a:pPr>
            <a:r>
              <a:rPr lang="en-US" b="1" spc="30" dirty="0">
                <a:latin typeface="Arial" panose="020B0604020202020204" pitchFamily="34" charset="0"/>
                <a:cs typeface="Arial" panose="020B0604020202020204" pitchFamily="34" charset="0"/>
              </a:rPr>
              <a:t>Data set name – </a:t>
            </a:r>
            <a:r>
              <a:rPr lang="en-US" spc="30" dirty="0">
                <a:latin typeface="Arial" panose="020B0604020202020204" pitchFamily="34" charset="0"/>
                <a:cs typeface="Arial" panose="020B0604020202020204" pitchFamily="34" charset="0"/>
              </a:rPr>
              <a:t>Airbnb Booking Analysis</a:t>
            </a:r>
            <a:r>
              <a:rPr lang="en-US" b="1" spc="30" dirty="0">
                <a:latin typeface="Arial" panose="020B0604020202020204" pitchFamily="34" charset="0"/>
                <a:cs typeface="Arial" panose="020B0604020202020204" pitchFamily="34" charset="0"/>
              </a:rPr>
              <a:t>.</a:t>
            </a:r>
          </a:p>
          <a:p>
            <a:pPr marL="160021" indent="0">
              <a:lnSpc>
                <a:spcPct val="100000"/>
              </a:lnSpc>
              <a:spcBef>
                <a:spcPts val="95"/>
              </a:spcBef>
              <a:buSzPct val="95000"/>
              <a:buNone/>
              <a:tabLst>
                <a:tab pos="385445" algn="l"/>
              </a:tabLst>
            </a:pPr>
            <a:endParaRPr lang="en-IN" b="1" spc="30" dirty="0">
              <a:latin typeface="Arial" panose="020B0604020202020204" pitchFamily="34" charset="0"/>
              <a:cs typeface="Arial" panose="020B0604020202020204" pitchFamily="34" charset="0"/>
            </a:endParaRPr>
          </a:p>
          <a:p>
            <a:pPr marL="445771" indent="-285750">
              <a:lnSpc>
                <a:spcPct val="100000"/>
              </a:lnSpc>
              <a:spcBef>
                <a:spcPts val="95"/>
              </a:spcBef>
              <a:buSzPct val="95000"/>
              <a:buFont typeface="Wingdings" panose="05000000000000000000" pitchFamily="2" charset="2"/>
              <a:buChar char="§"/>
              <a:tabLst>
                <a:tab pos="385445" algn="l"/>
              </a:tabLst>
            </a:pPr>
            <a:r>
              <a:rPr lang="en-IN" b="1" spc="30" dirty="0">
                <a:latin typeface="Arial" panose="020B0604020202020204" pitchFamily="34" charset="0"/>
                <a:cs typeface="Arial" panose="020B0604020202020204" pitchFamily="34" charset="0"/>
              </a:rPr>
              <a:t>Shape</a:t>
            </a:r>
            <a:r>
              <a:rPr lang="en-IN" b="1" spc="125" dirty="0">
                <a:latin typeface="Arial" panose="020B0604020202020204" pitchFamily="34" charset="0"/>
                <a:cs typeface="Arial" panose="020B0604020202020204" pitchFamily="34" charset="0"/>
              </a:rPr>
              <a:t> </a:t>
            </a:r>
            <a:r>
              <a:rPr lang="en-IN" spc="-5" dirty="0">
                <a:latin typeface="Arial" panose="020B0604020202020204" pitchFamily="34" charset="0"/>
                <a:cs typeface="Arial" panose="020B0604020202020204" pitchFamily="34" charset="0"/>
              </a:rPr>
              <a:t>–</a:t>
            </a:r>
            <a:r>
              <a:rPr lang="en-IN" spc="85" dirty="0">
                <a:latin typeface="Arial" panose="020B0604020202020204" pitchFamily="34" charset="0"/>
                <a:cs typeface="Arial" panose="020B0604020202020204" pitchFamily="34" charset="0"/>
              </a:rPr>
              <a:t> </a:t>
            </a:r>
            <a:r>
              <a:rPr lang="en-IN" spc="30" dirty="0">
                <a:latin typeface="Arial" panose="020B0604020202020204" pitchFamily="34" charset="0"/>
                <a:cs typeface="Arial" panose="020B0604020202020204" pitchFamily="34" charset="0"/>
              </a:rPr>
              <a:t>48895</a:t>
            </a:r>
            <a:r>
              <a:rPr lang="en-IN" spc="105" dirty="0">
                <a:latin typeface="Arial" panose="020B0604020202020204" pitchFamily="34" charset="0"/>
                <a:cs typeface="Arial" panose="020B0604020202020204" pitchFamily="34" charset="0"/>
              </a:rPr>
              <a:t> </a:t>
            </a:r>
            <a:r>
              <a:rPr lang="en-IN" spc="30" dirty="0">
                <a:latin typeface="Arial" panose="020B0604020202020204" pitchFamily="34" charset="0"/>
                <a:cs typeface="Arial" panose="020B0604020202020204" pitchFamily="34" charset="0"/>
              </a:rPr>
              <a:t>rows</a:t>
            </a:r>
            <a:r>
              <a:rPr lang="en-IN" spc="100" dirty="0">
                <a:latin typeface="Arial" panose="020B0604020202020204" pitchFamily="34" charset="0"/>
                <a:cs typeface="Arial" panose="020B0604020202020204" pitchFamily="34" charset="0"/>
              </a:rPr>
              <a:t> </a:t>
            </a:r>
            <a:r>
              <a:rPr lang="en-IN" spc="-5" dirty="0">
                <a:latin typeface="Arial" panose="020B0604020202020204" pitchFamily="34" charset="0"/>
                <a:cs typeface="Arial" panose="020B0604020202020204" pitchFamily="34" charset="0"/>
              </a:rPr>
              <a:t>*</a:t>
            </a:r>
            <a:r>
              <a:rPr lang="en-IN" spc="75" dirty="0">
                <a:latin typeface="Arial" panose="020B0604020202020204" pitchFamily="34" charset="0"/>
                <a:cs typeface="Arial" panose="020B0604020202020204" pitchFamily="34" charset="0"/>
              </a:rPr>
              <a:t> </a:t>
            </a:r>
            <a:r>
              <a:rPr lang="en-IN" spc="20" dirty="0">
                <a:latin typeface="Arial" panose="020B0604020202020204" pitchFamily="34" charset="0"/>
                <a:cs typeface="Arial" panose="020B0604020202020204" pitchFamily="34" charset="0"/>
              </a:rPr>
              <a:t>16</a:t>
            </a:r>
            <a:r>
              <a:rPr lang="en-IN" spc="90" dirty="0">
                <a:latin typeface="Arial" panose="020B0604020202020204" pitchFamily="34" charset="0"/>
                <a:cs typeface="Arial" panose="020B0604020202020204" pitchFamily="34" charset="0"/>
              </a:rPr>
              <a:t> </a:t>
            </a:r>
            <a:r>
              <a:rPr lang="en-IN" spc="35" dirty="0">
                <a:latin typeface="Arial" panose="020B0604020202020204" pitchFamily="34" charset="0"/>
                <a:cs typeface="Arial" panose="020B0604020202020204" pitchFamily="34" charset="0"/>
              </a:rPr>
              <a:t>columns</a:t>
            </a:r>
          </a:p>
          <a:p>
            <a:pPr marL="160021" indent="0">
              <a:lnSpc>
                <a:spcPct val="100000"/>
              </a:lnSpc>
              <a:spcBef>
                <a:spcPts val="95"/>
              </a:spcBef>
              <a:buSzPct val="95000"/>
              <a:buNone/>
              <a:tabLst>
                <a:tab pos="385445" algn="l"/>
              </a:tabLst>
            </a:pPr>
            <a:endParaRPr lang="en-IN" spc="35" dirty="0">
              <a:latin typeface="Arial" panose="020B0604020202020204" pitchFamily="34" charset="0"/>
              <a:cs typeface="Arial" panose="020B0604020202020204" pitchFamily="34" charset="0"/>
            </a:endParaRPr>
          </a:p>
          <a:p>
            <a:pPr marL="445771" indent="-285750">
              <a:lnSpc>
                <a:spcPct val="100000"/>
              </a:lnSpc>
              <a:spcBef>
                <a:spcPts val="95"/>
              </a:spcBef>
              <a:buSzPct val="95000"/>
              <a:buFont typeface="Wingdings" panose="05000000000000000000" pitchFamily="2" charset="2"/>
              <a:buChar char="§"/>
              <a:tabLst>
                <a:tab pos="385445" algn="l"/>
              </a:tabLst>
            </a:pPr>
            <a:r>
              <a:rPr lang="en-IN" b="1" spc="30" dirty="0">
                <a:latin typeface="Arial" panose="020B0604020202020204" pitchFamily="34" charset="0"/>
                <a:cs typeface="Arial" panose="020B0604020202020204" pitchFamily="34" charset="0"/>
              </a:rPr>
              <a:t>Column</a:t>
            </a:r>
            <a:r>
              <a:rPr lang="en-IN" b="1" spc="114" dirty="0">
                <a:latin typeface="Arial" panose="020B0604020202020204" pitchFamily="34" charset="0"/>
                <a:cs typeface="Arial" panose="020B0604020202020204" pitchFamily="34" charset="0"/>
              </a:rPr>
              <a:t> </a:t>
            </a:r>
            <a:r>
              <a:rPr lang="en-IN" b="1" spc="35" dirty="0">
                <a:latin typeface="Arial" panose="020B0604020202020204" pitchFamily="34" charset="0"/>
                <a:cs typeface="Arial" panose="020B0604020202020204" pitchFamily="34" charset="0"/>
              </a:rPr>
              <a:t>description</a:t>
            </a:r>
            <a:r>
              <a:rPr lang="en-IN" b="1" spc="155" dirty="0">
                <a:latin typeface="Arial" panose="020B0604020202020204" pitchFamily="34" charset="0"/>
                <a:cs typeface="Arial" panose="020B0604020202020204" pitchFamily="34" charset="0"/>
              </a:rPr>
              <a:t> </a:t>
            </a:r>
            <a:r>
              <a:rPr lang="en-IN" b="1" spc="-5" dirty="0">
                <a:latin typeface="Arial" panose="020B0604020202020204" pitchFamily="34" charset="0"/>
                <a:cs typeface="Arial" panose="020B0604020202020204" pitchFamily="34" charset="0"/>
              </a:rPr>
              <a:t>–</a:t>
            </a:r>
            <a:r>
              <a:rPr lang="en-IN" b="1" spc="100" dirty="0">
                <a:latin typeface="Arial" panose="020B0604020202020204" pitchFamily="34" charset="0"/>
                <a:cs typeface="Arial" panose="020B0604020202020204" pitchFamily="34" charset="0"/>
              </a:rPr>
              <a:t> </a:t>
            </a:r>
            <a:r>
              <a:rPr lang="en-IN" spc="30" dirty="0">
                <a:latin typeface="Arial" panose="020B0604020202020204" pitchFamily="34" charset="0"/>
                <a:cs typeface="Arial" panose="020B0604020202020204" pitchFamily="34" charset="0"/>
              </a:rPr>
              <a:t>There</a:t>
            </a:r>
            <a:r>
              <a:rPr lang="en-IN" spc="110" dirty="0">
                <a:latin typeface="Arial" panose="020B0604020202020204" pitchFamily="34" charset="0"/>
                <a:cs typeface="Arial" panose="020B0604020202020204" pitchFamily="34" charset="0"/>
              </a:rPr>
              <a:t> </a:t>
            </a:r>
            <a:r>
              <a:rPr lang="en-IN" spc="25" dirty="0">
                <a:latin typeface="Arial" panose="020B0604020202020204" pitchFamily="34" charset="0"/>
                <a:cs typeface="Arial" panose="020B0604020202020204" pitchFamily="34" charset="0"/>
              </a:rPr>
              <a:t>are</a:t>
            </a:r>
            <a:r>
              <a:rPr lang="en-IN" spc="95" dirty="0">
                <a:latin typeface="Arial" panose="020B0604020202020204" pitchFamily="34" charset="0"/>
                <a:cs typeface="Arial" panose="020B0604020202020204" pitchFamily="34" charset="0"/>
              </a:rPr>
              <a:t> </a:t>
            </a:r>
            <a:r>
              <a:rPr lang="en-IN" spc="35" dirty="0">
                <a:latin typeface="Arial" panose="020B0604020202020204" pitchFamily="34" charset="0"/>
                <a:cs typeface="Arial" panose="020B0604020202020204" pitchFamily="34" charset="0"/>
              </a:rPr>
              <a:t>total</a:t>
            </a:r>
            <a:r>
              <a:rPr lang="en-IN" spc="95" dirty="0">
                <a:latin typeface="Arial" panose="020B0604020202020204" pitchFamily="34" charset="0"/>
                <a:cs typeface="Arial" panose="020B0604020202020204" pitchFamily="34" charset="0"/>
              </a:rPr>
              <a:t> </a:t>
            </a:r>
            <a:r>
              <a:rPr lang="en-IN" spc="20" dirty="0">
                <a:latin typeface="Arial" panose="020B0604020202020204" pitchFamily="34" charset="0"/>
                <a:cs typeface="Arial" panose="020B0604020202020204" pitchFamily="34" charset="0"/>
              </a:rPr>
              <a:t>16</a:t>
            </a:r>
            <a:r>
              <a:rPr lang="en-IN" spc="100" dirty="0">
                <a:latin typeface="Arial" panose="020B0604020202020204" pitchFamily="34" charset="0"/>
                <a:cs typeface="Arial" panose="020B0604020202020204" pitchFamily="34" charset="0"/>
              </a:rPr>
              <a:t> </a:t>
            </a:r>
            <a:r>
              <a:rPr lang="en-IN" spc="35" dirty="0">
                <a:latin typeface="Arial" panose="020B0604020202020204" pitchFamily="34" charset="0"/>
                <a:cs typeface="Arial" panose="020B0604020202020204" pitchFamily="34" charset="0"/>
              </a:rPr>
              <a:t>columns</a:t>
            </a:r>
            <a:r>
              <a:rPr lang="en-IN" spc="114" dirty="0">
                <a:latin typeface="Arial" panose="020B0604020202020204" pitchFamily="34" charset="0"/>
                <a:cs typeface="Arial" panose="020B0604020202020204" pitchFamily="34" charset="0"/>
              </a:rPr>
              <a:t> </a:t>
            </a:r>
            <a:r>
              <a:rPr lang="en-IN" spc="35" dirty="0">
                <a:latin typeface="Arial" panose="020B0604020202020204" pitchFamily="34" charset="0"/>
                <a:cs typeface="Arial" panose="020B0604020202020204" pitchFamily="34" charset="0"/>
              </a:rPr>
              <a:t>containing</a:t>
            </a:r>
            <a:r>
              <a:rPr lang="en-IN" spc="190" dirty="0">
                <a:latin typeface="Arial" panose="020B0604020202020204" pitchFamily="34" charset="0"/>
                <a:cs typeface="Arial" panose="020B0604020202020204" pitchFamily="34" charset="0"/>
              </a:rPr>
              <a:t> </a:t>
            </a:r>
            <a:r>
              <a:rPr lang="en-IN" spc="35" dirty="0">
                <a:latin typeface="Arial" panose="020B0604020202020204" pitchFamily="34" charset="0"/>
                <a:cs typeface="Arial" panose="020B0604020202020204" pitchFamily="34" charset="0"/>
              </a:rPr>
              <a:t>-</a:t>
            </a:r>
            <a:r>
              <a:rPr lang="en-IN" sz="2400" spc="35" dirty="0">
                <a:solidFill>
                  <a:srgbClr val="202020"/>
                </a:solidFill>
                <a:latin typeface="Arial" panose="020B0604020202020204" pitchFamily="34" charset="0"/>
                <a:cs typeface="Arial" panose="020B0604020202020204" pitchFamily="34" charset="0"/>
              </a:rPr>
              <a:t>'</a:t>
            </a:r>
            <a:r>
              <a:rPr lang="en-IN" spc="35" dirty="0">
                <a:solidFill>
                  <a:srgbClr val="202020"/>
                </a:solidFill>
                <a:latin typeface="Arial" panose="020B0604020202020204" pitchFamily="34" charset="0"/>
                <a:cs typeface="Arial" panose="020B0604020202020204" pitchFamily="34" charset="0"/>
              </a:rPr>
              <a:t>id',</a:t>
            </a:r>
            <a:r>
              <a:rPr lang="en-IN" spc="105" dirty="0">
                <a:solidFill>
                  <a:srgbClr val="202020"/>
                </a:solidFill>
                <a:latin typeface="Arial" panose="020B0604020202020204" pitchFamily="34" charset="0"/>
                <a:cs typeface="Arial" panose="020B0604020202020204" pitchFamily="34" charset="0"/>
              </a:rPr>
              <a:t> </a:t>
            </a:r>
            <a:r>
              <a:rPr lang="en-IN" spc="35" dirty="0">
                <a:solidFill>
                  <a:srgbClr val="202020"/>
                </a:solidFill>
                <a:latin typeface="Arial" panose="020B0604020202020204" pitchFamily="34" charset="0"/>
                <a:cs typeface="Arial" panose="020B0604020202020204" pitchFamily="34" charset="0"/>
              </a:rPr>
              <a:t>'name', </a:t>
            </a:r>
            <a:r>
              <a:rPr lang="en-IN" spc="40" dirty="0">
                <a:solidFill>
                  <a:srgbClr val="202020"/>
                </a:solidFill>
                <a:latin typeface="Arial" panose="020B0604020202020204" pitchFamily="34" charset="0"/>
                <a:cs typeface="Arial" panose="020B0604020202020204" pitchFamily="34" charset="0"/>
              </a:rPr>
              <a:t> '</a:t>
            </a:r>
            <a:r>
              <a:rPr lang="en-IN" spc="40" dirty="0" err="1">
                <a:solidFill>
                  <a:srgbClr val="202020"/>
                </a:solidFill>
                <a:latin typeface="Arial" panose="020B0604020202020204" pitchFamily="34" charset="0"/>
                <a:cs typeface="Arial" panose="020B0604020202020204" pitchFamily="34" charset="0"/>
              </a:rPr>
              <a:t>host_id</a:t>
            </a:r>
            <a:r>
              <a:rPr lang="en-IN" spc="40" dirty="0">
                <a:solidFill>
                  <a:srgbClr val="202020"/>
                </a:solidFill>
                <a:latin typeface="Arial" panose="020B0604020202020204" pitchFamily="34" charset="0"/>
                <a:cs typeface="Arial" panose="020B0604020202020204" pitchFamily="34" charset="0"/>
              </a:rPr>
              <a:t>',</a:t>
            </a:r>
            <a:r>
              <a:rPr lang="en-IN" spc="125" dirty="0">
                <a:solidFill>
                  <a:srgbClr val="202020"/>
                </a:solidFill>
                <a:latin typeface="Arial" panose="020B0604020202020204" pitchFamily="34" charset="0"/>
                <a:cs typeface="Arial" panose="020B0604020202020204" pitchFamily="34" charset="0"/>
              </a:rPr>
              <a:t> </a:t>
            </a:r>
            <a:r>
              <a:rPr lang="en-IN" spc="40" dirty="0">
                <a:solidFill>
                  <a:srgbClr val="202020"/>
                </a:solidFill>
                <a:latin typeface="Arial" panose="020B0604020202020204" pitchFamily="34" charset="0"/>
                <a:cs typeface="Arial" panose="020B0604020202020204" pitchFamily="34" charset="0"/>
              </a:rPr>
              <a:t>'</a:t>
            </a:r>
            <a:r>
              <a:rPr lang="en-IN" spc="40" dirty="0" err="1">
                <a:solidFill>
                  <a:srgbClr val="202020"/>
                </a:solidFill>
                <a:latin typeface="Arial" panose="020B0604020202020204" pitchFamily="34" charset="0"/>
                <a:cs typeface="Arial" panose="020B0604020202020204" pitchFamily="34" charset="0"/>
              </a:rPr>
              <a:t>host_name</a:t>
            </a:r>
            <a:r>
              <a:rPr lang="en-IN" spc="40" dirty="0">
                <a:solidFill>
                  <a:srgbClr val="202020"/>
                </a:solidFill>
                <a:latin typeface="Arial" panose="020B0604020202020204" pitchFamily="34" charset="0"/>
                <a:cs typeface="Arial" panose="020B0604020202020204" pitchFamily="34" charset="0"/>
              </a:rPr>
              <a:t>',</a:t>
            </a:r>
            <a:r>
              <a:rPr lang="en-IN" spc="130" dirty="0">
                <a:solidFill>
                  <a:srgbClr val="202020"/>
                </a:solidFill>
                <a:latin typeface="Arial" panose="020B0604020202020204" pitchFamily="34" charset="0"/>
                <a:cs typeface="Arial" panose="020B0604020202020204" pitchFamily="34" charset="0"/>
              </a:rPr>
              <a:t> </a:t>
            </a:r>
            <a:r>
              <a:rPr lang="en-IN" spc="40" dirty="0">
                <a:solidFill>
                  <a:srgbClr val="202020"/>
                </a:solidFill>
                <a:latin typeface="Arial" panose="020B0604020202020204" pitchFamily="34" charset="0"/>
                <a:cs typeface="Arial" panose="020B0604020202020204" pitchFamily="34" charset="0"/>
              </a:rPr>
              <a:t>'</a:t>
            </a:r>
            <a:r>
              <a:rPr lang="en-IN" spc="40" dirty="0" err="1">
                <a:solidFill>
                  <a:srgbClr val="202020"/>
                </a:solidFill>
                <a:latin typeface="Arial" panose="020B0604020202020204" pitchFamily="34" charset="0"/>
                <a:cs typeface="Arial" panose="020B0604020202020204" pitchFamily="34" charset="0"/>
              </a:rPr>
              <a:t>neighbourhood_group</a:t>
            </a:r>
            <a:r>
              <a:rPr lang="en-IN" spc="40" dirty="0">
                <a:solidFill>
                  <a:srgbClr val="202020"/>
                </a:solidFill>
                <a:latin typeface="Arial" panose="020B0604020202020204" pitchFamily="34" charset="0"/>
                <a:cs typeface="Arial" panose="020B0604020202020204" pitchFamily="34" charset="0"/>
              </a:rPr>
              <a:t>',</a:t>
            </a:r>
            <a:r>
              <a:rPr lang="en-IN" spc="130" dirty="0">
                <a:solidFill>
                  <a:srgbClr val="202020"/>
                </a:solidFill>
                <a:latin typeface="Arial" panose="020B0604020202020204" pitchFamily="34" charset="0"/>
                <a:cs typeface="Arial" panose="020B0604020202020204" pitchFamily="34" charset="0"/>
              </a:rPr>
              <a:t> </a:t>
            </a:r>
            <a:r>
              <a:rPr lang="en-IN" spc="40" dirty="0">
                <a:solidFill>
                  <a:srgbClr val="202020"/>
                </a:solidFill>
                <a:latin typeface="Arial" panose="020B0604020202020204" pitchFamily="34" charset="0"/>
                <a:cs typeface="Arial" panose="020B0604020202020204" pitchFamily="34" charset="0"/>
              </a:rPr>
              <a:t>'neighbourhood',</a:t>
            </a:r>
            <a:r>
              <a:rPr lang="en-IN" spc="130" dirty="0">
                <a:solidFill>
                  <a:srgbClr val="202020"/>
                </a:solidFill>
                <a:latin typeface="Arial" panose="020B0604020202020204" pitchFamily="34" charset="0"/>
                <a:cs typeface="Arial" panose="020B0604020202020204" pitchFamily="34" charset="0"/>
              </a:rPr>
              <a:t> </a:t>
            </a:r>
            <a:r>
              <a:rPr lang="en-IN" spc="40" dirty="0">
                <a:solidFill>
                  <a:srgbClr val="202020"/>
                </a:solidFill>
                <a:latin typeface="Arial" panose="020B0604020202020204" pitchFamily="34" charset="0"/>
                <a:cs typeface="Arial" panose="020B0604020202020204" pitchFamily="34" charset="0"/>
              </a:rPr>
              <a:t>'latitude',</a:t>
            </a:r>
            <a:r>
              <a:rPr lang="en-IN" spc="130" dirty="0">
                <a:solidFill>
                  <a:srgbClr val="202020"/>
                </a:solidFill>
                <a:latin typeface="Arial" panose="020B0604020202020204" pitchFamily="34" charset="0"/>
                <a:cs typeface="Arial" panose="020B0604020202020204" pitchFamily="34" charset="0"/>
              </a:rPr>
              <a:t> </a:t>
            </a:r>
            <a:r>
              <a:rPr lang="en-IN" spc="40" dirty="0">
                <a:solidFill>
                  <a:srgbClr val="202020"/>
                </a:solidFill>
                <a:latin typeface="Arial" panose="020B0604020202020204" pitchFamily="34" charset="0"/>
                <a:cs typeface="Arial" panose="020B0604020202020204" pitchFamily="34" charset="0"/>
              </a:rPr>
              <a:t>'longitude', </a:t>
            </a:r>
            <a:r>
              <a:rPr lang="en-IN" spc="-540" dirty="0">
                <a:solidFill>
                  <a:srgbClr val="202020"/>
                </a:solidFill>
                <a:latin typeface="Arial" panose="020B0604020202020204" pitchFamily="34" charset="0"/>
                <a:cs typeface="Arial" panose="020B0604020202020204" pitchFamily="34" charset="0"/>
              </a:rPr>
              <a:t> </a:t>
            </a:r>
            <a:r>
              <a:rPr lang="en-IN" spc="40" dirty="0">
                <a:solidFill>
                  <a:srgbClr val="202020"/>
                </a:solidFill>
                <a:latin typeface="Arial" panose="020B0604020202020204" pitchFamily="34" charset="0"/>
                <a:cs typeface="Arial" panose="020B0604020202020204" pitchFamily="34" charset="0"/>
              </a:rPr>
              <a:t>'room_type',</a:t>
            </a:r>
            <a:r>
              <a:rPr lang="en-IN" spc="110" dirty="0">
                <a:solidFill>
                  <a:srgbClr val="202020"/>
                </a:solidFill>
                <a:latin typeface="Arial" panose="020B0604020202020204" pitchFamily="34" charset="0"/>
                <a:cs typeface="Arial" panose="020B0604020202020204" pitchFamily="34" charset="0"/>
              </a:rPr>
              <a:t> </a:t>
            </a:r>
            <a:r>
              <a:rPr lang="en-IN" spc="35" dirty="0">
                <a:solidFill>
                  <a:srgbClr val="202020"/>
                </a:solidFill>
                <a:latin typeface="Arial" panose="020B0604020202020204" pitchFamily="34" charset="0"/>
                <a:cs typeface="Arial" panose="020B0604020202020204" pitchFamily="34" charset="0"/>
              </a:rPr>
              <a:t>'price',</a:t>
            </a:r>
            <a:r>
              <a:rPr lang="en-IN" spc="110" dirty="0">
                <a:solidFill>
                  <a:srgbClr val="202020"/>
                </a:solidFill>
                <a:latin typeface="Arial" panose="020B0604020202020204" pitchFamily="34" charset="0"/>
                <a:cs typeface="Arial" panose="020B0604020202020204" pitchFamily="34" charset="0"/>
              </a:rPr>
              <a:t> </a:t>
            </a:r>
            <a:r>
              <a:rPr lang="en-IN" spc="45" dirty="0">
                <a:solidFill>
                  <a:srgbClr val="202020"/>
                </a:solidFill>
                <a:latin typeface="Arial" panose="020B0604020202020204" pitchFamily="34" charset="0"/>
                <a:cs typeface="Arial" panose="020B0604020202020204" pitchFamily="34" charset="0"/>
              </a:rPr>
              <a:t>'</a:t>
            </a:r>
            <a:r>
              <a:rPr lang="en-IN" spc="45" dirty="0" err="1">
                <a:solidFill>
                  <a:srgbClr val="202020"/>
                </a:solidFill>
                <a:latin typeface="Arial" panose="020B0604020202020204" pitchFamily="34" charset="0"/>
                <a:cs typeface="Arial" panose="020B0604020202020204" pitchFamily="34" charset="0"/>
              </a:rPr>
              <a:t>minimum_nights</a:t>
            </a:r>
            <a:r>
              <a:rPr lang="en-IN" spc="45" dirty="0">
                <a:solidFill>
                  <a:srgbClr val="202020"/>
                </a:solidFill>
                <a:latin typeface="Arial" panose="020B0604020202020204" pitchFamily="34" charset="0"/>
                <a:cs typeface="Arial" panose="020B0604020202020204" pitchFamily="34" charset="0"/>
              </a:rPr>
              <a:t>',</a:t>
            </a:r>
            <a:r>
              <a:rPr lang="en-IN" spc="114" dirty="0">
                <a:solidFill>
                  <a:srgbClr val="202020"/>
                </a:solidFill>
                <a:latin typeface="Arial" panose="020B0604020202020204" pitchFamily="34" charset="0"/>
                <a:cs typeface="Arial" panose="020B0604020202020204" pitchFamily="34" charset="0"/>
              </a:rPr>
              <a:t> </a:t>
            </a:r>
            <a:r>
              <a:rPr lang="en-IN" spc="40" dirty="0">
                <a:solidFill>
                  <a:srgbClr val="202020"/>
                </a:solidFill>
                <a:latin typeface="Arial" panose="020B0604020202020204" pitchFamily="34" charset="0"/>
                <a:cs typeface="Arial" panose="020B0604020202020204" pitchFamily="34" charset="0"/>
              </a:rPr>
              <a:t>'</a:t>
            </a:r>
            <a:r>
              <a:rPr lang="en-IN" spc="40" dirty="0" err="1">
                <a:solidFill>
                  <a:srgbClr val="202020"/>
                </a:solidFill>
                <a:latin typeface="Arial" panose="020B0604020202020204" pitchFamily="34" charset="0"/>
                <a:cs typeface="Arial" panose="020B0604020202020204" pitchFamily="34" charset="0"/>
              </a:rPr>
              <a:t>number_of_reviews</a:t>
            </a:r>
            <a:r>
              <a:rPr lang="en-IN" spc="40" dirty="0">
                <a:solidFill>
                  <a:srgbClr val="202020"/>
                </a:solidFill>
                <a:latin typeface="Arial" panose="020B0604020202020204" pitchFamily="34" charset="0"/>
                <a:cs typeface="Arial" panose="020B0604020202020204" pitchFamily="34" charset="0"/>
              </a:rPr>
              <a:t>',</a:t>
            </a:r>
            <a:r>
              <a:rPr lang="en-IN" spc="114" dirty="0">
                <a:solidFill>
                  <a:srgbClr val="202020"/>
                </a:solidFill>
                <a:latin typeface="Arial" panose="020B0604020202020204" pitchFamily="34" charset="0"/>
                <a:cs typeface="Arial" panose="020B0604020202020204" pitchFamily="34" charset="0"/>
              </a:rPr>
              <a:t> </a:t>
            </a:r>
            <a:r>
              <a:rPr lang="en-IN" spc="45" dirty="0">
                <a:solidFill>
                  <a:srgbClr val="202020"/>
                </a:solidFill>
                <a:latin typeface="Arial" panose="020B0604020202020204" pitchFamily="34" charset="0"/>
                <a:cs typeface="Arial" panose="020B0604020202020204" pitchFamily="34" charset="0"/>
              </a:rPr>
              <a:t>'</a:t>
            </a:r>
            <a:r>
              <a:rPr lang="en-IN" spc="45" dirty="0" err="1">
                <a:solidFill>
                  <a:srgbClr val="202020"/>
                </a:solidFill>
                <a:latin typeface="Arial" panose="020B0604020202020204" pitchFamily="34" charset="0"/>
                <a:cs typeface="Arial" panose="020B0604020202020204" pitchFamily="34" charset="0"/>
              </a:rPr>
              <a:t>last_review</a:t>
            </a:r>
            <a:r>
              <a:rPr lang="en-IN" spc="45" dirty="0">
                <a:solidFill>
                  <a:srgbClr val="202020"/>
                </a:solidFill>
                <a:latin typeface="Arial" panose="020B0604020202020204" pitchFamily="34" charset="0"/>
                <a:cs typeface="Arial" panose="020B0604020202020204" pitchFamily="34" charset="0"/>
              </a:rPr>
              <a:t>', </a:t>
            </a:r>
            <a:r>
              <a:rPr lang="en-IN" spc="50" dirty="0">
                <a:solidFill>
                  <a:srgbClr val="202020"/>
                </a:solidFill>
                <a:latin typeface="Arial" panose="020B0604020202020204" pitchFamily="34" charset="0"/>
                <a:cs typeface="Arial" panose="020B0604020202020204" pitchFamily="34" charset="0"/>
              </a:rPr>
              <a:t> </a:t>
            </a:r>
            <a:r>
              <a:rPr lang="en-IN" spc="40" dirty="0">
                <a:solidFill>
                  <a:srgbClr val="202020"/>
                </a:solidFill>
                <a:latin typeface="Arial" panose="020B0604020202020204" pitchFamily="34" charset="0"/>
                <a:cs typeface="Arial" panose="020B0604020202020204" pitchFamily="34" charset="0"/>
              </a:rPr>
              <a:t>'</a:t>
            </a:r>
            <a:r>
              <a:rPr lang="en-IN" spc="40" dirty="0" err="1">
                <a:solidFill>
                  <a:srgbClr val="202020"/>
                </a:solidFill>
                <a:latin typeface="Arial" panose="020B0604020202020204" pitchFamily="34" charset="0"/>
                <a:cs typeface="Arial" panose="020B0604020202020204" pitchFamily="34" charset="0"/>
              </a:rPr>
              <a:t>reviews_per_month</a:t>
            </a:r>
            <a:r>
              <a:rPr lang="en-IN" spc="40" dirty="0">
                <a:solidFill>
                  <a:srgbClr val="202020"/>
                </a:solidFill>
                <a:latin typeface="Arial" panose="020B0604020202020204" pitchFamily="34" charset="0"/>
                <a:cs typeface="Arial" panose="020B0604020202020204" pitchFamily="34" charset="0"/>
              </a:rPr>
              <a:t>',</a:t>
            </a:r>
            <a:r>
              <a:rPr lang="en-IN" spc="110" dirty="0">
                <a:solidFill>
                  <a:srgbClr val="202020"/>
                </a:solidFill>
                <a:latin typeface="Arial" panose="020B0604020202020204" pitchFamily="34" charset="0"/>
                <a:cs typeface="Arial" panose="020B0604020202020204" pitchFamily="34" charset="0"/>
              </a:rPr>
              <a:t> </a:t>
            </a:r>
            <a:r>
              <a:rPr lang="en-IN" spc="45" dirty="0">
                <a:solidFill>
                  <a:srgbClr val="202020"/>
                </a:solidFill>
                <a:latin typeface="Arial" panose="020B0604020202020204" pitchFamily="34" charset="0"/>
                <a:cs typeface="Arial" panose="020B0604020202020204" pitchFamily="34" charset="0"/>
              </a:rPr>
              <a:t>'</a:t>
            </a:r>
            <a:r>
              <a:rPr lang="en-IN" spc="45" dirty="0" err="1">
                <a:solidFill>
                  <a:srgbClr val="202020"/>
                </a:solidFill>
                <a:latin typeface="Arial" panose="020B0604020202020204" pitchFamily="34" charset="0"/>
                <a:cs typeface="Arial" panose="020B0604020202020204" pitchFamily="34" charset="0"/>
              </a:rPr>
              <a:t>calculated_host_listings_count</a:t>
            </a:r>
            <a:r>
              <a:rPr lang="en-IN" spc="45" dirty="0">
                <a:solidFill>
                  <a:srgbClr val="202020"/>
                </a:solidFill>
                <a:latin typeface="Arial" panose="020B0604020202020204" pitchFamily="34" charset="0"/>
                <a:cs typeface="Arial" panose="020B0604020202020204" pitchFamily="34" charset="0"/>
              </a:rPr>
              <a:t>',</a:t>
            </a:r>
            <a:r>
              <a:rPr lang="en-IN" spc="114" dirty="0">
                <a:solidFill>
                  <a:srgbClr val="202020"/>
                </a:solidFill>
                <a:latin typeface="Arial" panose="020B0604020202020204" pitchFamily="34" charset="0"/>
                <a:cs typeface="Arial" panose="020B0604020202020204" pitchFamily="34" charset="0"/>
              </a:rPr>
              <a:t> </a:t>
            </a:r>
            <a:r>
              <a:rPr lang="en-IN" spc="45" dirty="0">
                <a:solidFill>
                  <a:srgbClr val="202020"/>
                </a:solidFill>
                <a:latin typeface="Arial" panose="020B0604020202020204" pitchFamily="34" charset="0"/>
                <a:cs typeface="Arial" panose="020B0604020202020204" pitchFamily="34" charset="0"/>
              </a:rPr>
              <a:t>'availability_365</a:t>
            </a:r>
            <a:r>
              <a:rPr lang="en-IN" sz="2400" spc="45" dirty="0">
                <a:solidFill>
                  <a:srgbClr val="202020"/>
                </a:solidFill>
                <a:latin typeface="Arial" panose="020B0604020202020204" pitchFamily="34" charset="0"/>
                <a:cs typeface="Arial" panose="020B0604020202020204" pitchFamily="34" charset="0"/>
              </a:rPr>
              <a:t>’.</a:t>
            </a:r>
            <a:endParaRPr lang="en-IN" sz="2400" dirty="0">
              <a:latin typeface="Arial" panose="020B0604020202020204" pitchFamily="34" charset="0"/>
              <a:cs typeface="Arial" panose="020B0604020202020204" pitchFamily="34" charset="0"/>
            </a:endParaRPr>
          </a:p>
        </p:txBody>
      </p:sp>
      <p:pic>
        <p:nvPicPr>
          <p:cNvPr id="5" name="object 5"/>
          <p:cNvPicPr/>
          <p:nvPr/>
        </p:nvPicPr>
        <p:blipFill>
          <a:blip r:embed="rId3" cstate="print"/>
          <a:stretch>
            <a:fillRect/>
          </a:stretch>
        </p:blipFill>
        <p:spPr>
          <a:xfrm>
            <a:off x="11640311" y="116586"/>
            <a:ext cx="464057" cy="46405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88033" y="441959"/>
            <a:ext cx="4792980" cy="574040"/>
          </a:xfrm>
          <a:prstGeom prst="rect">
            <a:avLst/>
          </a:prstGeom>
        </p:spPr>
        <p:txBody>
          <a:bodyPr vert="horz" wrap="square" lIns="0" tIns="12700" rIns="0" bIns="0" rtlCol="0">
            <a:spAutoFit/>
          </a:bodyPr>
          <a:lstStyle/>
          <a:p>
            <a:pPr marL="12700">
              <a:lnSpc>
                <a:spcPct val="100000"/>
              </a:lnSpc>
              <a:spcBef>
                <a:spcPts val="100"/>
              </a:spcBef>
            </a:pPr>
            <a:r>
              <a:rPr sz="3600" spc="35" dirty="0"/>
              <a:t>Features </a:t>
            </a:r>
            <a:r>
              <a:rPr sz="3600" spc="40" dirty="0"/>
              <a:t>description:</a:t>
            </a:r>
            <a:endParaRPr sz="3600"/>
          </a:p>
        </p:txBody>
      </p:sp>
      <p:sp>
        <p:nvSpPr>
          <p:cNvPr id="4" name="object 4"/>
          <p:cNvSpPr txBox="1"/>
          <p:nvPr/>
        </p:nvSpPr>
        <p:spPr>
          <a:xfrm>
            <a:off x="1154683" y="1494282"/>
            <a:ext cx="9770745" cy="4484561"/>
          </a:xfrm>
          <a:prstGeom prst="rect">
            <a:avLst/>
          </a:prstGeom>
        </p:spPr>
        <p:txBody>
          <a:bodyPr vert="horz" wrap="square" lIns="0" tIns="46990" rIns="0" bIns="0" rtlCol="0">
            <a:spAutoFit/>
          </a:bodyPr>
          <a:lstStyle/>
          <a:p>
            <a:pPr marL="355600" marR="74295" indent="-342900">
              <a:lnSpc>
                <a:spcPts val="2160"/>
              </a:lnSpc>
              <a:spcBef>
                <a:spcPts val="370"/>
              </a:spcBef>
              <a:buFont typeface="Arial MT"/>
              <a:buChar char="•"/>
              <a:tabLst>
                <a:tab pos="354965" algn="l"/>
                <a:tab pos="355600" algn="l"/>
              </a:tabLst>
            </a:pPr>
            <a:r>
              <a:rPr sz="2000" b="1" spc="35" dirty="0">
                <a:latin typeface="Arial"/>
                <a:cs typeface="Arial"/>
              </a:rPr>
              <a:t>Column</a:t>
            </a:r>
            <a:r>
              <a:rPr sz="2000" b="1" spc="114" dirty="0">
                <a:latin typeface="Arial"/>
                <a:cs typeface="Arial"/>
              </a:rPr>
              <a:t> </a:t>
            </a:r>
            <a:r>
              <a:rPr sz="2000" b="1" spc="25" dirty="0">
                <a:latin typeface="Arial"/>
                <a:cs typeface="Arial"/>
              </a:rPr>
              <a:t>I’d</a:t>
            </a:r>
            <a:r>
              <a:rPr sz="2000" b="1" spc="85" dirty="0">
                <a:latin typeface="Arial"/>
                <a:cs typeface="Arial"/>
              </a:rPr>
              <a:t> </a:t>
            </a:r>
            <a:r>
              <a:rPr sz="2000" b="1" spc="25" dirty="0">
                <a:latin typeface="Arial"/>
                <a:cs typeface="Arial"/>
              </a:rPr>
              <a:t>and</a:t>
            </a:r>
            <a:r>
              <a:rPr sz="2000" b="1" spc="110" dirty="0">
                <a:latin typeface="Arial"/>
                <a:cs typeface="Arial"/>
              </a:rPr>
              <a:t> </a:t>
            </a:r>
            <a:r>
              <a:rPr sz="2000" b="1" spc="35" dirty="0">
                <a:latin typeface="Arial"/>
                <a:cs typeface="Arial"/>
              </a:rPr>
              <a:t>Name</a:t>
            </a:r>
            <a:r>
              <a:rPr sz="2000" spc="35" dirty="0">
                <a:latin typeface="Arial MT"/>
                <a:cs typeface="Arial MT"/>
              </a:rPr>
              <a:t>:</a:t>
            </a:r>
            <a:r>
              <a:rPr sz="2000" spc="110" dirty="0">
                <a:latin typeface="Arial MT"/>
                <a:cs typeface="Arial MT"/>
              </a:rPr>
              <a:t> </a:t>
            </a:r>
            <a:r>
              <a:rPr sz="2000" spc="30" dirty="0">
                <a:latin typeface="Arial MT"/>
                <a:cs typeface="Arial MT"/>
              </a:rPr>
              <a:t>these</a:t>
            </a:r>
            <a:r>
              <a:rPr sz="2000" spc="90" dirty="0">
                <a:latin typeface="Arial MT"/>
                <a:cs typeface="Arial MT"/>
              </a:rPr>
              <a:t> </a:t>
            </a:r>
            <a:r>
              <a:rPr sz="2000" spc="35" dirty="0">
                <a:latin typeface="Arial MT"/>
                <a:cs typeface="Arial MT"/>
              </a:rPr>
              <a:t>columns</a:t>
            </a:r>
            <a:r>
              <a:rPr sz="2000" spc="120" dirty="0">
                <a:latin typeface="Arial MT"/>
                <a:cs typeface="Arial MT"/>
              </a:rPr>
              <a:t> </a:t>
            </a:r>
            <a:r>
              <a:rPr sz="2000" spc="25" dirty="0">
                <a:latin typeface="Arial MT"/>
                <a:cs typeface="Arial MT"/>
              </a:rPr>
              <a:t>are</a:t>
            </a:r>
            <a:r>
              <a:rPr sz="2000" spc="95" dirty="0">
                <a:latin typeface="Arial MT"/>
                <a:cs typeface="Arial MT"/>
              </a:rPr>
              <a:t> </a:t>
            </a:r>
            <a:r>
              <a:rPr sz="2000" spc="35" dirty="0">
                <a:latin typeface="Arial MT"/>
                <a:cs typeface="Arial MT"/>
              </a:rPr>
              <a:t>telling</a:t>
            </a:r>
            <a:r>
              <a:rPr sz="2000" spc="114" dirty="0">
                <a:latin typeface="Arial MT"/>
                <a:cs typeface="Arial MT"/>
              </a:rPr>
              <a:t> </a:t>
            </a:r>
            <a:r>
              <a:rPr sz="2000" spc="20" dirty="0">
                <a:latin typeface="Arial MT"/>
                <a:cs typeface="Arial MT"/>
              </a:rPr>
              <a:t>us</a:t>
            </a:r>
            <a:r>
              <a:rPr sz="2000" spc="100" dirty="0">
                <a:latin typeface="Arial MT"/>
                <a:cs typeface="Arial MT"/>
              </a:rPr>
              <a:t> </a:t>
            </a:r>
            <a:r>
              <a:rPr sz="2000" spc="25" dirty="0">
                <a:latin typeface="Arial MT"/>
                <a:cs typeface="Arial MT"/>
              </a:rPr>
              <a:t>the</a:t>
            </a:r>
            <a:r>
              <a:rPr sz="2000" spc="90" dirty="0">
                <a:latin typeface="Arial MT"/>
                <a:cs typeface="Arial MT"/>
              </a:rPr>
              <a:t> </a:t>
            </a:r>
            <a:r>
              <a:rPr sz="2000" spc="35" dirty="0">
                <a:latin typeface="Arial MT"/>
                <a:cs typeface="Arial MT"/>
              </a:rPr>
              <a:t>property</a:t>
            </a:r>
            <a:r>
              <a:rPr sz="2000" spc="100" dirty="0">
                <a:latin typeface="Arial MT"/>
                <a:cs typeface="Arial MT"/>
              </a:rPr>
              <a:t> </a:t>
            </a:r>
            <a:r>
              <a:rPr sz="2000" spc="20" dirty="0">
                <a:latin typeface="Arial MT"/>
                <a:cs typeface="Arial MT"/>
              </a:rPr>
              <a:t>id</a:t>
            </a:r>
            <a:r>
              <a:rPr sz="2000" spc="100" dirty="0">
                <a:latin typeface="Arial MT"/>
                <a:cs typeface="Arial MT"/>
              </a:rPr>
              <a:t> </a:t>
            </a:r>
            <a:r>
              <a:rPr sz="2000" spc="25" dirty="0">
                <a:latin typeface="Arial MT"/>
                <a:cs typeface="Arial MT"/>
              </a:rPr>
              <a:t>and </a:t>
            </a:r>
            <a:r>
              <a:rPr sz="2000" spc="30" dirty="0">
                <a:latin typeface="Arial MT"/>
                <a:cs typeface="Arial MT"/>
              </a:rPr>
              <a:t> </a:t>
            </a:r>
            <a:r>
              <a:rPr sz="2000" spc="35" dirty="0">
                <a:latin typeface="Arial MT"/>
                <a:cs typeface="Arial MT"/>
              </a:rPr>
              <a:t>property</a:t>
            </a:r>
            <a:r>
              <a:rPr sz="2000" spc="105" dirty="0">
                <a:latin typeface="Arial MT"/>
                <a:cs typeface="Arial MT"/>
              </a:rPr>
              <a:t> </a:t>
            </a:r>
            <a:r>
              <a:rPr sz="2000" spc="30" dirty="0">
                <a:latin typeface="Arial MT"/>
                <a:cs typeface="Arial MT"/>
              </a:rPr>
              <a:t>name.</a:t>
            </a:r>
            <a:r>
              <a:rPr sz="2000" spc="100" dirty="0">
                <a:latin typeface="Arial MT"/>
                <a:cs typeface="Arial MT"/>
              </a:rPr>
              <a:t> </a:t>
            </a:r>
            <a:r>
              <a:rPr sz="2000" spc="30" dirty="0">
                <a:latin typeface="Arial MT"/>
                <a:cs typeface="Arial MT"/>
              </a:rPr>
              <a:t>name</a:t>
            </a:r>
            <a:r>
              <a:rPr sz="2000" spc="110" dirty="0">
                <a:latin typeface="Arial MT"/>
                <a:cs typeface="Arial MT"/>
              </a:rPr>
              <a:t> </a:t>
            </a:r>
            <a:r>
              <a:rPr sz="2000" spc="30" dirty="0">
                <a:latin typeface="Arial MT"/>
                <a:cs typeface="Arial MT"/>
              </a:rPr>
              <a:t>can</a:t>
            </a:r>
            <a:r>
              <a:rPr sz="2000" spc="100" dirty="0">
                <a:latin typeface="Arial MT"/>
                <a:cs typeface="Arial MT"/>
              </a:rPr>
              <a:t> </a:t>
            </a:r>
            <a:r>
              <a:rPr lang="en-US" sz="2000" spc="20" dirty="0">
                <a:latin typeface="Arial MT"/>
                <a:cs typeface="Arial MT"/>
              </a:rPr>
              <a:t>be</a:t>
            </a:r>
            <a:r>
              <a:rPr sz="2000" spc="110" dirty="0">
                <a:latin typeface="Arial MT"/>
                <a:cs typeface="Arial MT"/>
              </a:rPr>
              <a:t> </a:t>
            </a:r>
            <a:r>
              <a:rPr sz="2000" spc="30" dirty="0">
                <a:latin typeface="Arial MT"/>
                <a:cs typeface="Arial MT"/>
              </a:rPr>
              <a:t>same</a:t>
            </a:r>
            <a:r>
              <a:rPr sz="2000" spc="105" dirty="0">
                <a:latin typeface="Arial MT"/>
                <a:cs typeface="Arial MT"/>
              </a:rPr>
              <a:t> </a:t>
            </a:r>
            <a:r>
              <a:rPr sz="2000" spc="30" dirty="0">
                <a:latin typeface="Arial MT"/>
                <a:cs typeface="Arial MT"/>
              </a:rPr>
              <a:t>that’s</a:t>
            </a:r>
            <a:r>
              <a:rPr sz="2000" spc="100" dirty="0">
                <a:latin typeface="Arial MT"/>
                <a:cs typeface="Arial MT"/>
              </a:rPr>
              <a:t> </a:t>
            </a:r>
            <a:r>
              <a:rPr sz="2000" spc="25" dirty="0">
                <a:latin typeface="Arial MT"/>
                <a:cs typeface="Arial MT"/>
              </a:rPr>
              <a:t>why</a:t>
            </a:r>
            <a:r>
              <a:rPr sz="2000" spc="110" dirty="0">
                <a:latin typeface="Arial MT"/>
                <a:cs typeface="Arial MT"/>
              </a:rPr>
              <a:t> </a:t>
            </a:r>
            <a:r>
              <a:rPr sz="2000" spc="35" dirty="0">
                <a:latin typeface="Arial MT"/>
                <a:cs typeface="Arial MT"/>
              </a:rPr>
              <a:t>unique</a:t>
            </a:r>
            <a:r>
              <a:rPr sz="2000" spc="120" dirty="0">
                <a:latin typeface="Arial MT"/>
                <a:cs typeface="Arial MT"/>
              </a:rPr>
              <a:t> </a:t>
            </a:r>
            <a:r>
              <a:rPr sz="2000" spc="35" dirty="0">
                <a:latin typeface="Arial MT"/>
                <a:cs typeface="Arial MT"/>
              </a:rPr>
              <a:t>value</a:t>
            </a:r>
            <a:r>
              <a:rPr sz="2000" spc="110" dirty="0">
                <a:latin typeface="Arial MT"/>
                <a:cs typeface="Arial MT"/>
              </a:rPr>
              <a:t> </a:t>
            </a:r>
            <a:r>
              <a:rPr sz="2000" spc="35" dirty="0">
                <a:latin typeface="Arial MT"/>
                <a:cs typeface="Arial MT"/>
              </a:rPr>
              <a:t>called</a:t>
            </a:r>
            <a:r>
              <a:rPr sz="2000" spc="120" dirty="0">
                <a:latin typeface="Arial MT"/>
                <a:cs typeface="Arial MT"/>
              </a:rPr>
              <a:t> </a:t>
            </a:r>
            <a:r>
              <a:rPr sz="2000" spc="25" dirty="0">
                <a:latin typeface="Arial MT"/>
                <a:cs typeface="Arial MT"/>
              </a:rPr>
              <a:t>I’d</a:t>
            </a:r>
            <a:r>
              <a:rPr sz="2000" spc="100" dirty="0">
                <a:latin typeface="Arial MT"/>
                <a:cs typeface="Arial MT"/>
              </a:rPr>
              <a:t> </a:t>
            </a:r>
            <a:r>
              <a:rPr sz="2000" spc="25" dirty="0">
                <a:latin typeface="Arial MT"/>
                <a:cs typeface="Arial MT"/>
              </a:rPr>
              <a:t>has</a:t>
            </a:r>
            <a:r>
              <a:rPr sz="2000" spc="110" dirty="0">
                <a:latin typeface="Arial MT"/>
                <a:cs typeface="Arial MT"/>
              </a:rPr>
              <a:t> </a:t>
            </a:r>
            <a:r>
              <a:rPr sz="2000" spc="30" dirty="0">
                <a:latin typeface="Arial MT"/>
                <a:cs typeface="Arial MT"/>
              </a:rPr>
              <a:t>been </a:t>
            </a:r>
            <a:r>
              <a:rPr sz="2000" spc="-540" dirty="0">
                <a:latin typeface="Arial MT"/>
                <a:cs typeface="Arial MT"/>
              </a:rPr>
              <a:t> </a:t>
            </a:r>
            <a:r>
              <a:rPr sz="2000" spc="35" dirty="0">
                <a:latin typeface="Arial MT"/>
                <a:cs typeface="Arial MT"/>
              </a:rPr>
              <a:t>given</a:t>
            </a:r>
            <a:r>
              <a:rPr sz="2000" spc="105" dirty="0">
                <a:latin typeface="Arial MT"/>
                <a:cs typeface="Arial MT"/>
              </a:rPr>
              <a:t> </a:t>
            </a:r>
            <a:r>
              <a:rPr sz="2000" spc="20" dirty="0">
                <a:latin typeface="Arial MT"/>
                <a:cs typeface="Arial MT"/>
              </a:rPr>
              <a:t>to</a:t>
            </a:r>
            <a:r>
              <a:rPr sz="2000" spc="80" dirty="0">
                <a:latin typeface="Arial MT"/>
                <a:cs typeface="Arial MT"/>
              </a:rPr>
              <a:t> </a:t>
            </a:r>
            <a:r>
              <a:rPr sz="2000" spc="30" dirty="0">
                <a:latin typeface="Arial MT"/>
                <a:cs typeface="Arial MT"/>
              </a:rPr>
              <a:t>us.</a:t>
            </a:r>
            <a:endParaRPr sz="2000" dirty="0">
              <a:latin typeface="Arial MT"/>
              <a:cs typeface="Arial MT"/>
            </a:endParaRPr>
          </a:p>
          <a:p>
            <a:pPr marL="355600" marR="452120" indent="-342900">
              <a:lnSpc>
                <a:spcPts val="2160"/>
              </a:lnSpc>
              <a:spcBef>
                <a:spcPts val="1000"/>
              </a:spcBef>
              <a:buFont typeface="Arial MT"/>
              <a:buChar char="•"/>
              <a:tabLst>
                <a:tab pos="354965" algn="l"/>
                <a:tab pos="355600" algn="l"/>
              </a:tabLst>
            </a:pPr>
            <a:r>
              <a:rPr sz="2000" b="1" spc="40" dirty="0">
                <a:latin typeface="Arial"/>
                <a:cs typeface="Arial"/>
              </a:rPr>
              <a:t>Host_name</a:t>
            </a:r>
            <a:r>
              <a:rPr sz="2000" b="1" spc="120" dirty="0">
                <a:latin typeface="Arial"/>
                <a:cs typeface="Arial"/>
              </a:rPr>
              <a:t> </a:t>
            </a:r>
            <a:r>
              <a:rPr sz="2000" b="1" spc="25" dirty="0">
                <a:latin typeface="Arial"/>
                <a:cs typeface="Arial"/>
              </a:rPr>
              <a:t>and</a:t>
            </a:r>
            <a:r>
              <a:rPr sz="2000" b="1" spc="120" dirty="0">
                <a:latin typeface="Arial"/>
                <a:cs typeface="Arial"/>
              </a:rPr>
              <a:t> </a:t>
            </a:r>
            <a:r>
              <a:rPr sz="2000" b="1" spc="35" dirty="0">
                <a:latin typeface="Arial"/>
                <a:cs typeface="Arial"/>
              </a:rPr>
              <a:t>host_i’d</a:t>
            </a:r>
            <a:r>
              <a:rPr sz="2000" spc="35" dirty="0">
                <a:latin typeface="Arial MT"/>
                <a:cs typeface="Arial MT"/>
              </a:rPr>
              <a:t>:</a:t>
            </a:r>
            <a:r>
              <a:rPr sz="2000" spc="105" dirty="0">
                <a:latin typeface="Arial MT"/>
                <a:cs typeface="Arial MT"/>
              </a:rPr>
              <a:t> </a:t>
            </a:r>
            <a:r>
              <a:rPr sz="2000" spc="20" dirty="0">
                <a:latin typeface="Arial MT"/>
                <a:cs typeface="Arial MT"/>
              </a:rPr>
              <a:t>it</a:t>
            </a:r>
            <a:r>
              <a:rPr sz="2000" spc="95" dirty="0">
                <a:latin typeface="Arial MT"/>
                <a:cs typeface="Arial MT"/>
              </a:rPr>
              <a:t> </a:t>
            </a:r>
            <a:r>
              <a:rPr sz="2000" spc="20" dirty="0">
                <a:latin typeface="Arial MT"/>
                <a:cs typeface="Arial MT"/>
              </a:rPr>
              <a:t>is</a:t>
            </a:r>
            <a:r>
              <a:rPr sz="2000" spc="100" dirty="0">
                <a:latin typeface="Arial MT"/>
                <a:cs typeface="Arial MT"/>
              </a:rPr>
              <a:t> </a:t>
            </a:r>
            <a:r>
              <a:rPr sz="2000" spc="35" dirty="0">
                <a:latin typeface="Arial MT"/>
                <a:cs typeface="Arial MT"/>
              </a:rPr>
              <a:t>telling</a:t>
            </a:r>
            <a:r>
              <a:rPr sz="2000" spc="120" dirty="0">
                <a:latin typeface="Arial MT"/>
                <a:cs typeface="Arial MT"/>
              </a:rPr>
              <a:t> </a:t>
            </a:r>
            <a:r>
              <a:rPr sz="2000" spc="20" dirty="0">
                <a:latin typeface="Arial MT"/>
                <a:cs typeface="Arial MT"/>
              </a:rPr>
              <a:t>us</a:t>
            </a:r>
            <a:r>
              <a:rPr sz="2000" spc="95" dirty="0">
                <a:latin typeface="Arial MT"/>
                <a:cs typeface="Arial MT"/>
              </a:rPr>
              <a:t> </a:t>
            </a:r>
            <a:r>
              <a:rPr sz="2000" spc="35" dirty="0">
                <a:latin typeface="Arial MT"/>
                <a:cs typeface="Arial MT"/>
              </a:rPr>
              <a:t>property</a:t>
            </a:r>
            <a:r>
              <a:rPr sz="2000" spc="105" dirty="0">
                <a:latin typeface="Arial MT"/>
                <a:cs typeface="Arial MT"/>
              </a:rPr>
              <a:t> </a:t>
            </a:r>
            <a:r>
              <a:rPr sz="2000" spc="40" dirty="0">
                <a:latin typeface="Arial MT"/>
                <a:cs typeface="Arial MT"/>
              </a:rPr>
              <a:t>owner’s</a:t>
            </a:r>
            <a:r>
              <a:rPr sz="2000" spc="125" dirty="0">
                <a:latin typeface="Arial MT"/>
                <a:cs typeface="Arial MT"/>
              </a:rPr>
              <a:t> </a:t>
            </a:r>
            <a:r>
              <a:rPr sz="2000" spc="30" dirty="0">
                <a:latin typeface="Arial MT"/>
                <a:cs typeface="Arial MT"/>
              </a:rPr>
              <a:t>name</a:t>
            </a:r>
            <a:r>
              <a:rPr sz="2000" spc="105" dirty="0">
                <a:latin typeface="Arial MT"/>
                <a:cs typeface="Arial MT"/>
              </a:rPr>
              <a:t> </a:t>
            </a:r>
            <a:r>
              <a:rPr sz="2000" spc="25" dirty="0">
                <a:latin typeface="Arial MT"/>
                <a:cs typeface="Arial MT"/>
              </a:rPr>
              <a:t>and</a:t>
            </a:r>
            <a:r>
              <a:rPr sz="2000" spc="100" dirty="0">
                <a:latin typeface="Arial MT"/>
                <a:cs typeface="Arial MT"/>
              </a:rPr>
              <a:t> </a:t>
            </a:r>
            <a:r>
              <a:rPr sz="2000" spc="35" dirty="0">
                <a:latin typeface="Arial MT"/>
                <a:cs typeface="Arial MT"/>
              </a:rPr>
              <a:t>unique </a:t>
            </a:r>
            <a:r>
              <a:rPr sz="2000" spc="-540" dirty="0">
                <a:latin typeface="Arial MT"/>
                <a:cs typeface="Arial MT"/>
              </a:rPr>
              <a:t> </a:t>
            </a:r>
            <a:r>
              <a:rPr sz="2000" spc="35" dirty="0">
                <a:latin typeface="Arial MT"/>
                <a:cs typeface="Arial MT"/>
              </a:rPr>
              <a:t>I’ds.</a:t>
            </a:r>
            <a:endParaRPr sz="2000" dirty="0">
              <a:latin typeface="Arial MT"/>
              <a:cs typeface="Arial MT"/>
            </a:endParaRPr>
          </a:p>
          <a:p>
            <a:pPr marL="355600" marR="5080" indent="-342900">
              <a:lnSpc>
                <a:spcPts val="2160"/>
              </a:lnSpc>
              <a:spcBef>
                <a:spcPts val="1005"/>
              </a:spcBef>
              <a:buFont typeface="Arial MT"/>
              <a:buChar char="•"/>
              <a:tabLst>
                <a:tab pos="354965" algn="l"/>
                <a:tab pos="355600" algn="l"/>
              </a:tabLst>
            </a:pPr>
            <a:r>
              <a:rPr sz="2000" b="1" spc="40" dirty="0">
                <a:latin typeface="Arial"/>
                <a:cs typeface="Arial"/>
              </a:rPr>
              <a:t>Neighbourhood</a:t>
            </a:r>
            <a:r>
              <a:rPr sz="2000" b="1" spc="135" dirty="0">
                <a:latin typeface="Arial"/>
                <a:cs typeface="Arial"/>
              </a:rPr>
              <a:t> </a:t>
            </a:r>
            <a:r>
              <a:rPr sz="2000" b="1" spc="35" dirty="0">
                <a:latin typeface="Arial"/>
                <a:cs typeface="Arial"/>
              </a:rPr>
              <a:t>groups</a:t>
            </a:r>
            <a:r>
              <a:rPr sz="2000" spc="35" dirty="0">
                <a:latin typeface="Arial MT"/>
                <a:cs typeface="Arial MT"/>
              </a:rPr>
              <a:t>:</a:t>
            </a:r>
            <a:r>
              <a:rPr sz="2000" spc="130" dirty="0">
                <a:latin typeface="Arial MT"/>
                <a:cs typeface="Arial MT"/>
              </a:rPr>
              <a:t> </a:t>
            </a:r>
            <a:r>
              <a:rPr sz="2000" spc="35" dirty="0">
                <a:latin typeface="Arial MT"/>
                <a:cs typeface="Arial MT"/>
              </a:rPr>
              <a:t>giving</a:t>
            </a:r>
            <a:r>
              <a:rPr sz="2000" spc="135" dirty="0">
                <a:latin typeface="Arial MT"/>
                <a:cs typeface="Arial MT"/>
              </a:rPr>
              <a:t> </a:t>
            </a:r>
            <a:r>
              <a:rPr sz="2000" spc="35" dirty="0">
                <a:latin typeface="Arial MT"/>
                <a:cs typeface="Arial MT"/>
              </a:rPr>
              <a:t>information</a:t>
            </a:r>
            <a:r>
              <a:rPr sz="2000" spc="135" dirty="0">
                <a:latin typeface="Arial MT"/>
                <a:cs typeface="Arial MT"/>
              </a:rPr>
              <a:t> </a:t>
            </a:r>
            <a:r>
              <a:rPr sz="2000" spc="30" dirty="0">
                <a:latin typeface="Arial MT"/>
                <a:cs typeface="Arial MT"/>
              </a:rPr>
              <a:t>about</a:t>
            </a:r>
            <a:r>
              <a:rPr sz="2000" spc="114" dirty="0">
                <a:latin typeface="Arial MT"/>
                <a:cs typeface="Arial MT"/>
              </a:rPr>
              <a:t> </a:t>
            </a:r>
            <a:r>
              <a:rPr sz="2000" spc="25" dirty="0">
                <a:latin typeface="Arial MT"/>
                <a:cs typeface="Arial MT"/>
              </a:rPr>
              <a:t>the</a:t>
            </a:r>
            <a:r>
              <a:rPr sz="2000" spc="105" dirty="0">
                <a:latin typeface="Arial MT"/>
                <a:cs typeface="Arial MT"/>
              </a:rPr>
              <a:t> </a:t>
            </a:r>
            <a:r>
              <a:rPr sz="2000" spc="35" dirty="0">
                <a:latin typeface="Arial MT"/>
                <a:cs typeface="Arial MT"/>
              </a:rPr>
              <a:t>regions</a:t>
            </a:r>
            <a:r>
              <a:rPr sz="2000" spc="135" dirty="0">
                <a:latin typeface="Arial MT"/>
                <a:cs typeface="Arial MT"/>
              </a:rPr>
              <a:t> </a:t>
            </a:r>
            <a:r>
              <a:rPr sz="2000" spc="30" dirty="0">
                <a:latin typeface="Arial MT"/>
                <a:cs typeface="Arial MT"/>
              </a:rPr>
              <a:t>where</a:t>
            </a:r>
            <a:r>
              <a:rPr sz="2000" spc="130" dirty="0">
                <a:latin typeface="Arial MT"/>
                <a:cs typeface="Arial MT"/>
              </a:rPr>
              <a:t> </a:t>
            </a:r>
            <a:r>
              <a:rPr sz="2000" spc="35" dirty="0">
                <a:latin typeface="Arial MT"/>
                <a:cs typeface="Arial MT"/>
              </a:rPr>
              <a:t>properties </a:t>
            </a:r>
            <a:r>
              <a:rPr sz="2000" spc="-545" dirty="0">
                <a:latin typeface="Arial MT"/>
                <a:cs typeface="Arial MT"/>
              </a:rPr>
              <a:t> </a:t>
            </a:r>
            <a:r>
              <a:rPr sz="2000" spc="25" dirty="0">
                <a:latin typeface="Arial MT"/>
                <a:cs typeface="Arial MT"/>
              </a:rPr>
              <a:t>are</a:t>
            </a:r>
            <a:r>
              <a:rPr sz="2000" spc="90" dirty="0">
                <a:latin typeface="Arial MT"/>
                <a:cs typeface="Arial MT"/>
              </a:rPr>
              <a:t> </a:t>
            </a:r>
            <a:r>
              <a:rPr sz="2000" spc="40" dirty="0">
                <a:latin typeface="Arial MT"/>
                <a:cs typeface="Arial MT"/>
              </a:rPr>
              <a:t>available.</a:t>
            </a:r>
            <a:endParaRPr sz="2000" dirty="0">
              <a:latin typeface="Arial MT"/>
              <a:cs typeface="Arial MT"/>
            </a:endParaRPr>
          </a:p>
          <a:p>
            <a:pPr marL="355600" indent="-342900">
              <a:lnSpc>
                <a:spcPct val="100000"/>
              </a:lnSpc>
              <a:spcBef>
                <a:spcPts val="725"/>
              </a:spcBef>
              <a:buFont typeface="Arial MT"/>
              <a:buChar char="•"/>
              <a:tabLst>
                <a:tab pos="354965" algn="l"/>
                <a:tab pos="355600" algn="l"/>
              </a:tabLst>
            </a:pPr>
            <a:r>
              <a:rPr sz="2000" b="1" spc="40" dirty="0">
                <a:latin typeface="Arial"/>
                <a:cs typeface="Arial"/>
              </a:rPr>
              <a:t>Neighbourhood</a:t>
            </a:r>
            <a:r>
              <a:rPr sz="2000" spc="40" dirty="0">
                <a:latin typeface="Arial MT"/>
                <a:cs typeface="Arial MT"/>
              </a:rPr>
              <a:t>:</a:t>
            </a:r>
            <a:r>
              <a:rPr sz="2000" spc="120" dirty="0">
                <a:latin typeface="Arial MT"/>
                <a:cs typeface="Arial MT"/>
              </a:rPr>
              <a:t> </a:t>
            </a:r>
            <a:r>
              <a:rPr lang="en-US" sz="2000" spc="30" dirty="0">
                <a:latin typeface="Arial MT"/>
                <a:cs typeface="Arial MT"/>
              </a:rPr>
              <a:t>Neighborhoods</a:t>
            </a:r>
            <a:r>
              <a:rPr sz="2000" spc="100" dirty="0">
                <a:latin typeface="Arial MT"/>
                <a:cs typeface="Arial MT"/>
              </a:rPr>
              <a:t> </a:t>
            </a:r>
            <a:r>
              <a:rPr sz="2000" spc="25" dirty="0">
                <a:latin typeface="Arial MT"/>
                <a:cs typeface="Arial MT"/>
              </a:rPr>
              <a:t>are</a:t>
            </a:r>
            <a:r>
              <a:rPr sz="2000" spc="105" dirty="0">
                <a:latin typeface="Arial MT"/>
                <a:cs typeface="Arial MT"/>
              </a:rPr>
              <a:t> </a:t>
            </a:r>
            <a:r>
              <a:rPr sz="2000" spc="35" dirty="0">
                <a:latin typeface="Arial MT"/>
                <a:cs typeface="Arial MT"/>
              </a:rPr>
              <a:t>telling</a:t>
            </a:r>
            <a:r>
              <a:rPr sz="2000" spc="125" dirty="0">
                <a:latin typeface="Arial MT"/>
                <a:cs typeface="Arial MT"/>
              </a:rPr>
              <a:t> </a:t>
            </a:r>
            <a:r>
              <a:rPr sz="2000" spc="20" dirty="0">
                <a:latin typeface="Arial MT"/>
                <a:cs typeface="Arial MT"/>
              </a:rPr>
              <a:t>us</a:t>
            </a:r>
            <a:r>
              <a:rPr sz="2000" spc="105" dirty="0">
                <a:latin typeface="Arial MT"/>
                <a:cs typeface="Arial MT"/>
              </a:rPr>
              <a:t> </a:t>
            </a:r>
            <a:r>
              <a:rPr sz="2000" spc="30" dirty="0">
                <a:latin typeface="Arial MT"/>
                <a:cs typeface="Arial MT"/>
              </a:rPr>
              <a:t>about</a:t>
            </a:r>
            <a:r>
              <a:rPr sz="2000" spc="110" dirty="0">
                <a:latin typeface="Arial MT"/>
                <a:cs typeface="Arial MT"/>
              </a:rPr>
              <a:t> </a:t>
            </a:r>
            <a:r>
              <a:rPr sz="2000" spc="35" dirty="0">
                <a:latin typeface="Arial MT"/>
                <a:cs typeface="Arial MT"/>
              </a:rPr>
              <a:t>nearby</a:t>
            </a:r>
            <a:r>
              <a:rPr sz="2000" spc="110" dirty="0">
                <a:latin typeface="Arial MT"/>
                <a:cs typeface="Arial MT"/>
              </a:rPr>
              <a:t> </a:t>
            </a:r>
            <a:r>
              <a:rPr sz="2000" spc="40" dirty="0">
                <a:latin typeface="Arial MT"/>
                <a:cs typeface="Arial MT"/>
              </a:rPr>
              <a:t>localities</a:t>
            </a:r>
            <a:r>
              <a:rPr sz="2000" spc="130" dirty="0">
                <a:latin typeface="Arial MT"/>
                <a:cs typeface="Arial MT"/>
              </a:rPr>
              <a:t> </a:t>
            </a:r>
            <a:r>
              <a:rPr sz="2000" spc="20" dirty="0">
                <a:latin typeface="Arial MT"/>
                <a:cs typeface="Arial MT"/>
              </a:rPr>
              <a:t>of</a:t>
            </a:r>
            <a:r>
              <a:rPr sz="2000" spc="95" dirty="0">
                <a:latin typeface="Arial MT"/>
                <a:cs typeface="Arial MT"/>
              </a:rPr>
              <a:t> </a:t>
            </a:r>
            <a:r>
              <a:rPr sz="2000" spc="25" dirty="0">
                <a:latin typeface="Arial MT"/>
                <a:cs typeface="Arial MT"/>
              </a:rPr>
              <a:t>the</a:t>
            </a:r>
            <a:r>
              <a:rPr sz="2000" spc="95" dirty="0">
                <a:latin typeface="Arial MT"/>
                <a:cs typeface="Arial MT"/>
              </a:rPr>
              <a:t> </a:t>
            </a:r>
            <a:r>
              <a:rPr sz="2000" spc="35" dirty="0">
                <a:latin typeface="Arial MT"/>
                <a:cs typeface="Arial MT"/>
              </a:rPr>
              <a:t>properties.</a:t>
            </a:r>
            <a:endParaRPr sz="2000" dirty="0">
              <a:latin typeface="Arial MT"/>
              <a:cs typeface="Arial MT"/>
            </a:endParaRPr>
          </a:p>
          <a:p>
            <a:pPr marL="355600" indent="-342900">
              <a:lnSpc>
                <a:spcPct val="100000"/>
              </a:lnSpc>
              <a:spcBef>
                <a:spcPts val="760"/>
              </a:spcBef>
              <a:buFont typeface="Arial MT"/>
              <a:buChar char="•"/>
              <a:tabLst>
                <a:tab pos="354965" algn="l"/>
                <a:tab pos="355600" algn="l"/>
              </a:tabLst>
            </a:pPr>
            <a:r>
              <a:rPr sz="2000" b="1" spc="35" dirty="0">
                <a:latin typeface="Arial"/>
                <a:cs typeface="Arial"/>
              </a:rPr>
              <a:t>Latitude</a:t>
            </a:r>
            <a:r>
              <a:rPr sz="2000" b="1" spc="120" dirty="0">
                <a:latin typeface="Arial"/>
                <a:cs typeface="Arial"/>
              </a:rPr>
              <a:t> </a:t>
            </a:r>
            <a:r>
              <a:rPr sz="2000" b="1" spc="25" dirty="0">
                <a:latin typeface="Arial"/>
                <a:cs typeface="Arial"/>
              </a:rPr>
              <a:t>and</a:t>
            </a:r>
            <a:r>
              <a:rPr sz="2000" b="1" spc="114" dirty="0">
                <a:latin typeface="Arial"/>
                <a:cs typeface="Arial"/>
              </a:rPr>
              <a:t> </a:t>
            </a:r>
            <a:r>
              <a:rPr sz="2000" b="1" spc="40" dirty="0">
                <a:latin typeface="Arial"/>
                <a:cs typeface="Arial"/>
              </a:rPr>
              <a:t>longitude:</a:t>
            </a:r>
            <a:r>
              <a:rPr sz="2000" b="1" spc="145" dirty="0">
                <a:latin typeface="Arial"/>
                <a:cs typeface="Arial"/>
              </a:rPr>
              <a:t> </a:t>
            </a:r>
            <a:r>
              <a:rPr sz="2000" spc="35" dirty="0">
                <a:latin typeface="Arial MT"/>
                <a:cs typeface="Arial MT"/>
              </a:rPr>
              <a:t>giving</a:t>
            </a:r>
            <a:r>
              <a:rPr sz="2000" spc="120" dirty="0">
                <a:latin typeface="Arial MT"/>
                <a:cs typeface="Arial MT"/>
              </a:rPr>
              <a:t> </a:t>
            </a:r>
            <a:r>
              <a:rPr sz="2000" spc="25" dirty="0">
                <a:latin typeface="Arial MT"/>
                <a:cs typeface="Arial MT"/>
              </a:rPr>
              <a:t>the</a:t>
            </a:r>
            <a:r>
              <a:rPr sz="2000" spc="95" dirty="0">
                <a:latin typeface="Arial MT"/>
                <a:cs typeface="Arial MT"/>
              </a:rPr>
              <a:t> </a:t>
            </a:r>
            <a:r>
              <a:rPr sz="2000" spc="35" dirty="0">
                <a:latin typeface="Arial MT"/>
                <a:cs typeface="Arial MT"/>
              </a:rPr>
              <a:t>exact</a:t>
            </a:r>
            <a:r>
              <a:rPr sz="2000" spc="105" dirty="0">
                <a:latin typeface="Arial MT"/>
                <a:cs typeface="Arial MT"/>
              </a:rPr>
              <a:t> </a:t>
            </a:r>
            <a:r>
              <a:rPr sz="2000" spc="35" dirty="0">
                <a:latin typeface="Arial MT"/>
                <a:cs typeface="Arial MT"/>
              </a:rPr>
              <a:t>location</a:t>
            </a:r>
            <a:r>
              <a:rPr sz="2000" spc="120" dirty="0">
                <a:latin typeface="Arial MT"/>
                <a:cs typeface="Arial MT"/>
              </a:rPr>
              <a:t> </a:t>
            </a:r>
            <a:r>
              <a:rPr sz="2000" spc="20" dirty="0">
                <a:latin typeface="Arial MT"/>
                <a:cs typeface="Arial MT"/>
              </a:rPr>
              <a:t>of</a:t>
            </a:r>
            <a:r>
              <a:rPr sz="2000" spc="90" dirty="0">
                <a:latin typeface="Arial MT"/>
                <a:cs typeface="Arial MT"/>
              </a:rPr>
              <a:t> </a:t>
            </a:r>
            <a:r>
              <a:rPr sz="2000" spc="35" dirty="0">
                <a:latin typeface="Arial MT"/>
                <a:cs typeface="Arial MT"/>
              </a:rPr>
              <a:t>properties</a:t>
            </a:r>
            <a:r>
              <a:rPr sz="2000" spc="125" dirty="0">
                <a:latin typeface="Arial MT"/>
                <a:cs typeface="Arial MT"/>
              </a:rPr>
              <a:t> </a:t>
            </a:r>
            <a:r>
              <a:rPr sz="2000" spc="30" dirty="0">
                <a:latin typeface="Arial MT"/>
                <a:cs typeface="Arial MT"/>
              </a:rPr>
              <a:t>geographically.</a:t>
            </a:r>
            <a:endParaRPr sz="2000" dirty="0">
              <a:latin typeface="Arial MT"/>
              <a:cs typeface="Arial MT"/>
            </a:endParaRPr>
          </a:p>
          <a:p>
            <a:pPr marL="355600" marR="841375" indent="-342900">
              <a:lnSpc>
                <a:spcPts val="2160"/>
              </a:lnSpc>
              <a:spcBef>
                <a:spcPts val="1035"/>
              </a:spcBef>
              <a:buFont typeface="Arial MT"/>
              <a:buChar char="•"/>
              <a:tabLst>
                <a:tab pos="354965" algn="l"/>
                <a:tab pos="355600" algn="l"/>
              </a:tabLst>
            </a:pPr>
            <a:r>
              <a:rPr sz="2000" b="1" spc="40" dirty="0">
                <a:latin typeface="Arial"/>
                <a:cs typeface="Arial"/>
              </a:rPr>
              <a:t>Room_type:</a:t>
            </a:r>
            <a:r>
              <a:rPr sz="2000" b="1" spc="120" dirty="0">
                <a:latin typeface="Arial"/>
                <a:cs typeface="Arial"/>
              </a:rPr>
              <a:t> </a:t>
            </a:r>
            <a:r>
              <a:rPr sz="2000" spc="35" dirty="0">
                <a:latin typeface="Arial MT"/>
                <a:cs typeface="Arial MT"/>
              </a:rPr>
              <a:t>telling</a:t>
            </a:r>
            <a:r>
              <a:rPr sz="2000" spc="120" dirty="0">
                <a:latin typeface="Arial MT"/>
                <a:cs typeface="Arial MT"/>
              </a:rPr>
              <a:t> </a:t>
            </a:r>
            <a:r>
              <a:rPr sz="2000" spc="20" dirty="0">
                <a:latin typeface="Arial MT"/>
                <a:cs typeface="Arial MT"/>
              </a:rPr>
              <a:t>us</a:t>
            </a:r>
            <a:r>
              <a:rPr sz="2000" spc="95" dirty="0">
                <a:latin typeface="Arial MT"/>
                <a:cs typeface="Arial MT"/>
              </a:rPr>
              <a:t> </a:t>
            </a:r>
            <a:r>
              <a:rPr sz="2000" spc="30" dirty="0">
                <a:latin typeface="Arial MT"/>
                <a:cs typeface="Arial MT"/>
              </a:rPr>
              <a:t>about</a:t>
            </a:r>
            <a:r>
              <a:rPr sz="2000" spc="105" dirty="0">
                <a:latin typeface="Arial MT"/>
                <a:cs typeface="Arial MT"/>
              </a:rPr>
              <a:t> </a:t>
            </a:r>
            <a:r>
              <a:rPr sz="2000" spc="25" dirty="0">
                <a:latin typeface="Arial MT"/>
                <a:cs typeface="Arial MT"/>
              </a:rPr>
              <a:t>the</a:t>
            </a:r>
            <a:r>
              <a:rPr sz="2000" spc="90" dirty="0">
                <a:latin typeface="Arial MT"/>
                <a:cs typeface="Arial MT"/>
              </a:rPr>
              <a:t> </a:t>
            </a:r>
            <a:r>
              <a:rPr sz="2000" spc="35" dirty="0">
                <a:latin typeface="Arial MT"/>
                <a:cs typeface="Arial MT"/>
              </a:rPr>
              <a:t>types</a:t>
            </a:r>
            <a:r>
              <a:rPr sz="2000" spc="95" dirty="0">
                <a:latin typeface="Arial MT"/>
                <a:cs typeface="Arial MT"/>
              </a:rPr>
              <a:t> </a:t>
            </a:r>
            <a:r>
              <a:rPr sz="2000" spc="20" dirty="0">
                <a:latin typeface="Arial MT"/>
                <a:cs typeface="Arial MT"/>
              </a:rPr>
              <a:t>of</a:t>
            </a:r>
            <a:r>
              <a:rPr sz="2000" spc="90" dirty="0">
                <a:latin typeface="Arial MT"/>
                <a:cs typeface="Arial MT"/>
              </a:rPr>
              <a:t> </a:t>
            </a:r>
            <a:r>
              <a:rPr sz="2000" spc="30" dirty="0">
                <a:latin typeface="Arial MT"/>
                <a:cs typeface="Arial MT"/>
              </a:rPr>
              <a:t>rooms</a:t>
            </a:r>
            <a:r>
              <a:rPr sz="2000" spc="105" dirty="0">
                <a:latin typeface="Arial MT"/>
                <a:cs typeface="Arial MT"/>
              </a:rPr>
              <a:t> </a:t>
            </a:r>
            <a:r>
              <a:rPr sz="2000" spc="30" dirty="0">
                <a:latin typeface="Arial MT"/>
                <a:cs typeface="Arial MT"/>
              </a:rPr>
              <a:t>that</a:t>
            </a:r>
            <a:r>
              <a:rPr sz="2000" spc="85" dirty="0">
                <a:latin typeface="Arial MT"/>
                <a:cs typeface="Arial MT"/>
              </a:rPr>
              <a:t> </a:t>
            </a:r>
            <a:r>
              <a:rPr sz="2000" spc="25" dirty="0">
                <a:latin typeface="Arial MT"/>
                <a:cs typeface="Arial MT"/>
              </a:rPr>
              <a:t>are</a:t>
            </a:r>
            <a:r>
              <a:rPr sz="2000" spc="100" dirty="0">
                <a:latin typeface="Arial MT"/>
                <a:cs typeface="Arial MT"/>
              </a:rPr>
              <a:t> </a:t>
            </a:r>
            <a:r>
              <a:rPr sz="2000" spc="35" dirty="0">
                <a:latin typeface="Arial MT"/>
                <a:cs typeface="Arial MT"/>
              </a:rPr>
              <a:t>provided</a:t>
            </a:r>
            <a:r>
              <a:rPr sz="2000" spc="114" dirty="0">
                <a:latin typeface="Arial MT"/>
                <a:cs typeface="Arial MT"/>
              </a:rPr>
              <a:t> </a:t>
            </a:r>
            <a:r>
              <a:rPr sz="2000" spc="20" dirty="0">
                <a:latin typeface="Arial MT"/>
                <a:cs typeface="Arial MT"/>
              </a:rPr>
              <a:t>by</a:t>
            </a:r>
            <a:r>
              <a:rPr sz="2000" spc="100" dirty="0">
                <a:latin typeface="Arial MT"/>
                <a:cs typeface="Arial MT"/>
              </a:rPr>
              <a:t> </a:t>
            </a:r>
            <a:r>
              <a:rPr sz="2000" spc="25" dirty="0">
                <a:latin typeface="Arial MT"/>
                <a:cs typeface="Arial MT"/>
              </a:rPr>
              <a:t>the </a:t>
            </a:r>
            <a:r>
              <a:rPr sz="2000" spc="-540" dirty="0">
                <a:latin typeface="Arial MT"/>
                <a:cs typeface="Arial MT"/>
              </a:rPr>
              <a:t> </a:t>
            </a:r>
            <a:r>
              <a:rPr sz="2000" spc="35" dirty="0">
                <a:latin typeface="Arial MT"/>
                <a:cs typeface="Arial MT"/>
              </a:rPr>
              <a:t>various</a:t>
            </a:r>
            <a:r>
              <a:rPr sz="2000" spc="105" dirty="0">
                <a:latin typeface="Arial MT"/>
                <a:cs typeface="Arial MT"/>
              </a:rPr>
              <a:t> </a:t>
            </a:r>
            <a:r>
              <a:rPr sz="2000" spc="35" dirty="0">
                <a:latin typeface="Arial MT"/>
                <a:cs typeface="Arial MT"/>
              </a:rPr>
              <a:t>hosts</a:t>
            </a:r>
            <a:endParaRPr sz="2000" dirty="0">
              <a:latin typeface="Arial MT"/>
              <a:cs typeface="Arial MT"/>
            </a:endParaRPr>
          </a:p>
          <a:p>
            <a:pPr marL="355600" indent="-342900">
              <a:lnSpc>
                <a:spcPct val="100000"/>
              </a:lnSpc>
              <a:spcBef>
                <a:spcPts val="725"/>
              </a:spcBef>
              <a:buFont typeface="Arial MT"/>
              <a:buChar char="•"/>
              <a:tabLst>
                <a:tab pos="354965" algn="l"/>
                <a:tab pos="355600" algn="l"/>
              </a:tabLst>
            </a:pPr>
            <a:r>
              <a:rPr sz="2000" b="1" spc="35" dirty="0">
                <a:latin typeface="Arial"/>
                <a:cs typeface="Arial"/>
              </a:rPr>
              <a:t>Price</a:t>
            </a:r>
            <a:r>
              <a:rPr sz="2000" spc="35" dirty="0">
                <a:latin typeface="Arial MT"/>
                <a:cs typeface="Arial MT"/>
              </a:rPr>
              <a:t>:</a:t>
            </a:r>
            <a:r>
              <a:rPr sz="2000" spc="85" dirty="0">
                <a:latin typeface="Arial MT"/>
                <a:cs typeface="Arial MT"/>
              </a:rPr>
              <a:t> </a:t>
            </a:r>
            <a:r>
              <a:rPr sz="2000" spc="35" dirty="0">
                <a:latin typeface="Arial MT"/>
                <a:cs typeface="Arial MT"/>
              </a:rPr>
              <a:t>giving</a:t>
            </a:r>
            <a:r>
              <a:rPr sz="2000" spc="114" dirty="0">
                <a:latin typeface="Arial MT"/>
                <a:cs typeface="Arial MT"/>
              </a:rPr>
              <a:t> </a:t>
            </a:r>
            <a:r>
              <a:rPr sz="2000" spc="25" dirty="0">
                <a:latin typeface="Arial MT"/>
                <a:cs typeface="Arial MT"/>
              </a:rPr>
              <a:t>the</a:t>
            </a:r>
            <a:r>
              <a:rPr sz="2000" spc="90" dirty="0">
                <a:latin typeface="Arial MT"/>
                <a:cs typeface="Arial MT"/>
              </a:rPr>
              <a:t> </a:t>
            </a:r>
            <a:r>
              <a:rPr sz="2000" spc="35" dirty="0">
                <a:latin typeface="Arial MT"/>
                <a:cs typeface="Arial MT"/>
              </a:rPr>
              <a:t>prices</a:t>
            </a:r>
            <a:r>
              <a:rPr sz="2000" spc="100" dirty="0">
                <a:latin typeface="Arial MT"/>
                <a:cs typeface="Arial MT"/>
              </a:rPr>
              <a:t> </a:t>
            </a:r>
            <a:r>
              <a:rPr sz="2000" spc="20" dirty="0">
                <a:latin typeface="Arial MT"/>
                <a:cs typeface="Arial MT"/>
              </a:rPr>
              <a:t>of</a:t>
            </a:r>
            <a:r>
              <a:rPr sz="2000" spc="90" dirty="0">
                <a:latin typeface="Arial MT"/>
                <a:cs typeface="Arial MT"/>
              </a:rPr>
              <a:t> </a:t>
            </a:r>
            <a:r>
              <a:rPr sz="2000" spc="35" dirty="0">
                <a:latin typeface="Arial MT"/>
                <a:cs typeface="Arial MT"/>
              </a:rPr>
              <a:t>different</a:t>
            </a:r>
            <a:r>
              <a:rPr sz="2000" spc="95" dirty="0">
                <a:latin typeface="Arial MT"/>
                <a:cs typeface="Arial MT"/>
              </a:rPr>
              <a:t> </a:t>
            </a:r>
            <a:r>
              <a:rPr sz="2000" spc="35" dirty="0">
                <a:latin typeface="Arial MT"/>
                <a:cs typeface="Arial MT"/>
              </a:rPr>
              <a:t>properties</a:t>
            </a:r>
            <a:r>
              <a:rPr sz="2000" spc="114" dirty="0">
                <a:latin typeface="Arial MT"/>
                <a:cs typeface="Arial MT"/>
              </a:rPr>
              <a:t> </a:t>
            </a:r>
            <a:r>
              <a:rPr sz="2000" spc="30" dirty="0">
                <a:latin typeface="Arial MT"/>
                <a:cs typeface="Arial MT"/>
              </a:rPr>
              <a:t>with</a:t>
            </a:r>
            <a:r>
              <a:rPr sz="2000" spc="105" dirty="0">
                <a:latin typeface="Arial MT"/>
                <a:cs typeface="Arial MT"/>
              </a:rPr>
              <a:t> </a:t>
            </a:r>
            <a:r>
              <a:rPr sz="2000" spc="35" dirty="0">
                <a:latin typeface="Arial MT"/>
                <a:cs typeface="Arial MT"/>
              </a:rPr>
              <a:t>different</a:t>
            </a:r>
            <a:r>
              <a:rPr sz="2000" spc="95" dirty="0">
                <a:latin typeface="Arial MT"/>
                <a:cs typeface="Arial MT"/>
              </a:rPr>
              <a:t> </a:t>
            </a:r>
            <a:r>
              <a:rPr sz="2000" spc="30" dirty="0">
                <a:latin typeface="Arial MT"/>
                <a:cs typeface="Arial MT"/>
              </a:rPr>
              <a:t>room</a:t>
            </a:r>
            <a:r>
              <a:rPr sz="2000" spc="100" dirty="0">
                <a:latin typeface="Arial MT"/>
                <a:cs typeface="Arial MT"/>
              </a:rPr>
              <a:t> </a:t>
            </a:r>
            <a:r>
              <a:rPr sz="2000" spc="35" dirty="0">
                <a:latin typeface="Arial MT"/>
                <a:cs typeface="Arial MT"/>
              </a:rPr>
              <a:t>types</a:t>
            </a:r>
            <a:endParaRPr sz="2000" dirty="0">
              <a:latin typeface="Arial MT"/>
              <a:cs typeface="Arial MT"/>
            </a:endParaRPr>
          </a:p>
        </p:txBody>
      </p:sp>
      <p:pic>
        <p:nvPicPr>
          <p:cNvPr id="5" name="object 5"/>
          <p:cNvPicPr/>
          <p:nvPr/>
        </p:nvPicPr>
        <p:blipFill>
          <a:blip r:embed="rId2" cstate="print"/>
          <a:stretch>
            <a:fillRect/>
          </a:stretch>
        </p:blipFill>
        <p:spPr>
          <a:xfrm>
            <a:off x="11640311" y="116586"/>
            <a:ext cx="464057" cy="46405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78382" y="1490980"/>
            <a:ext cx="9697720" cy="3180080"/>
          </a:xfrm>
          <a:prstGeom prst="rect">
            <a:avLst/>
          </a:prstGeom>
        </p:spPr>
        <p:txBody>
          <a:bodyPr vert="horz" wrap="square" lIns="0" tIns="46990" rIns="0" bIns="0" rtlCol="0">
            <a:spAutoFit/>
          </a:bodyPr>
          <a:lstStyle/>
          <a:p>
            <a:pPr marL="355600" marR="254000" indent="-342900">
              <a:lnSpc>
                <a:spcPts val="2160"/>
              </a:lnSpc>
              <a:spcBef>
                <a:spcPts val="370"/>
              </a:spcBef>
              <a:buFont typeface="Arial MT"/>
              <a:buChar char="•"/>
              <a:tabLst>
                <a:tab pos="354965" algn="l"/>
                <a:tab pos="355600" algn="l"/>
              </a:tabLst>
            </a:pPr>
            <a:r>
              <a:rPr sz="2000" b="1" spc="35" dirty="0">
                <a:latin typeface="Arial"/>
                <a:cs typeface="Arial"/>
              </a:rPr>
              <a:t>Minimum_nights</a:t>
            </a:r>
            <a:r>
              <a:rPr sz="2000" b="1" spc="150" dirty="0">
                <a:latin typeface="Arial"/>
                <a:cs typeface="Arial"/>
              </a:rPr>
              <a:t> </a:t>
            </a:r>
            <a:r>
              <a:rPr sz="2000" spc="-5" dirty="0">
                <a:latin typeface="Arial MT"/>
                <a:cs typeface="Arial MT"/>
              </a:rPr>
              <a:t>:</a:t>
            </a:r>
            <a:r>
              <a:rPr sz="2000" spc="90" dirty="0">
                <a:latin typeface="Arial MT"/>
                <a:cs typeface="Arial MT"/>
              </a:rPr>
              <a:t> </a:t>
            </a:r>
            <a:r>
              <a:rPr sz="2000" spc="35" dirty="0">
                <a:latin typeface="Arial MT"/>
                <a:cs typeface="Arial MT"/>
              </a:rPr>
              <a:t>giving</a:t>
            </a:r>
            <a:r>
              <a:rPr sz="2000" spc="120" dirty="0">
                <a:latin typeface="Arial MT"/>
                <a:cs typeface="Arial MT"/>
              </a:rPr>
              <a:t> </a:t>
            </a:r>
            <a:r>
              <a:rPr sz="2000" spc="25" dirty="0">
                <a:latin typeface="Arial MT"/>
                <a:cs typeface="Arial MT"/>
              </a:rPr>
              <a:t>the</a:t>
            </a:r>
            <a:r>
              <a:rPr sz="2000" spc="105" dirty="0">
                <a:latin typeface="Arial MT"/>
                <a:cs typeface="Arial MT"/>
              </a:rPr>
              <a:t> </a:t>
            </a:r>
            <a:r>
              <a:rPr sz="2000" spc="35" dirty="0">
                <a:latin typeface="Arial MT"/>
                <a:cs typeface="Arial MT"/>
              </a:rPr>
              <a:t>booking</a:t>
            </a:r>
            <a:r>
              <a:rPr sz="2000" spc="125" dirty="0">
                <a:latin typeface="Arial MT"/>
                <a:cs typeface="Arial MT"/>
              </a:rPr>
              <a:t> </a:t>
            </a:r>
            <a:r>
              <a:rPr sz="2000" spc="35" dirty="0">
                <a:latin typeface="Arial MT"/>
                <a:cs typeface="Arial MT"/>
              </a:rPr>
              <a:t>criteria</a:t>
            </a:r>
            <a:r>
              <a:rPr sz="2000" spc="120" dirty="0">
                <a:latin typeface="Arial MT"/>
                <a:cs typeface="Arial MT"/>
              </a:rPr>
              <a:t> </a:t>
            </a:r>
            <a:r>
              <a:rPr sz="2000" spc="35" dirty="0">
                <a:latin typeface="Arial MT"/>
                <a:cs typeface="Arial MT"/>
              </a:rPr>
              <a:t>provided</a:t>
            </a:r>
            <a:r>
              <a:rPr sz="2000" spc="125" dirty="0">
                <a:latin typeface="Arial MT"/>
                <a:cs typeface="Arial MT"/>
              </a:rPr>
              <a:t> </a:t>
            </a:r>
            <a:r>
              <a:rPr sz="2000" spc="20" dirty="0">
                <a:latin typeface="Arial MT"/>
                <a:cs typeface="Arial MT"/>
              </a:rPr>
              <a:t>by</a:t>
            </a:r>
            <a:r>
              <a:rPr sz="2000" spc="100" dirty="0">
                <a:latin typeface="Arial MT"/>
                <a:cs typeface="Arial MT"/>
              </a:rPr>
              <a:t> </a:t>
            </a:r>
            <a:r>
              <a:rPr sz="2000" spc="30" dirty="0">
                <a:latin typeface="Arial MT"/>
                <a:cs typeface="Arial MT"/>
              </a:rPr>
              <a:t>host</a:t>
            </a:r>
            <a:r>
              <a:rPr sz="2000" spc="105" dirty="0">
                <a:latin typeface="Arial MT"/>
                <a:cs typeface="Arial MT"/>
              </a:rPr>
              <a:t> </a:t>
            </a:r>
            <a:r>
              <a:rPr sz="2000" spc="20" dirty="0">
                <a:latin typeface="Arial MT"/>
                <a:cs typeface="Arial MT"/>
              </a:rPr>
              <a:t>as</a:t>
            </a:r>
            <a:r>
              <a:rPr sz="2000" spc="105" dirty="0">
                <a:latin typeface="Arial MT"/>
                <a:cs typeface="Arial MT"/>
              </a:rPr>
              <a:t> </a:t>
            </a:r>
            <a:r>
              <a:rPr sz="2000" spc="25" dirty="0">
                <a:latin typeface="Arial MT"/>
                <a:cs typeface="Arial MT"/>
              </a:rPr>
              <a:t>the</a:t>
            </a:r>
            <a:r>
              <a:rPr sz="2000" spc="95" dirty="0">
                <a:latin typeface="Arial MT"/>
                <a:cs typeface="Arial MT"/>
              </a:rPr>
              <a:t> </a:t>
            </a:r>
            <a:r>
              <a:rPr sz="2000" spc="35" dirty="0">
                <a:latin typeface="Arial MT"/>
                <a:cs typeface="Arial MT"/>
              </a:rPr>
              <a:t>guests </a:t>
            </a:r>
            <a:r>
              <a:rPr sz="2000" spc="-540" dirty="0">
                <a:latin typeface="Arial MT"/>
                <a:cs typeface="Arial MT"/>
              </a:rPr>
              <a:t> </a:t>
            </a:r>
            <a:r>
              <a:rPr sz="2000" spc="30" dirty="0">
                <a:latin typeface="Arial MT"/>
                <a:cs typeface="Arial MT"/>
              </a:rPr>
              <a:t>have</a:t>
            </a:r>
            <a:r>
              <a:rPr sz="2000" spc="95" dirty="0">
                <a:latin typeface="Arial MT"/>
                <a:cs typeface="Arial MT"/>
              </a:rPr>
              <a:t> </a:t>
            </a:r>
            <a:r>
              <a:rPr sz="2000" spc="20" dirty="0">
                <a:latin typeface="Arial MT"/>
                <a:cs typeface="Arial MT"/>
              </a:rPr>
              <a:t>to</a:t>
            </a:r>
            <a:r>
              <a:rPr sz="2000" spc="85" dirty="0">
                <a:latin typeface="Arial MT"/>
                <a:cs typeface="Arial MT"/>
              </a:rPr>
              <a:t> </a:t>
            </a:r>
            <a:r>
              <a:rPr sz="2000" spc="30" dirty="0">
                <a:latin typeface="Arial MT"/>
                <a:cs typeface="Arial MT"/>
              </a:rPr>
              <a:t>book</a:t>
            </a:r>
            <a:r>
              <a:rPr sz="2000" spc="105" dirty="0">
                <a:latin typeface="Arial MT"/>
                <a:cs typeface="Arial MT"/>
              </a:rPr>
              <a:t> </a:t>
            </a:r>
            <a:r>
              <a:rPr sz="2000" spc="35" dirty="0">
                <a:latin typeface="Arial MT"/>
                <a:cs typeface="Arial MT"/>
              </a:rPr>
              <a:t>certain</a:t>
            </a:r>
            <a:r>
              <a:rPr sz="2000" spc="105" dirty="0">
                <a:latin typeface="Arial MT"/>
                <a:cs typeface="Arial MT"/>
              </a:rPr>
              <a:t> </a:t>
            </a:r>
            <a:r>
              <a:rPr sz="2000" spc="35" dirty="0">
                <a:latin typeface="Arial MT"/>
                <a:cs typeface="Arial MT"/>
              </a:rPr>
              <a:t>property</a:t>
            </a:r>
            <a:r>
              <a:rPr sz="2000" spc="95" dirty="0">
                <a:latin typeface="Arial MT"/>
                <a:cs typeface="Arial MT"/>
              </a:rPr>
              <a:t> </a:t>
            </a:r>
            <a:r>
              <a:rPr sz="2000" spc="25" dirty="0">
                <a:latin typeface="Arial MT"/>
                <a:cs typeface="Arial MT"/>
              </a:rPr>
              <a:t>for</a:t>
            </a:r>
            <a:r>
              <a:rPr sz="2000" spc="155" dirty="0">
                <a:latin typeface="Arial MT"/>
                <a:cs typeface="Arial MT"/>
              </a:rPr>
              <a:t> </a:t>
            </a:r>
            <a:r>
              <a:rPr sz="2000" spc="35" dirty="0">
                <a:latin typeface="Arial MT"/>
                <a:cs typeface="Arial MT"/>
              </a:rPr>
              <a:t>atleast</a:t>
            </a:r>
            <a:r>
              <a:rPr sz="2000" spc="110" dirty="0">
                <a:latin typeface="Arial MT"/>
                <a:cs typeface="Arial MT"/>
              </a:rPr>
              <a:t> </a:t>
            </a:r>
            <a:r>
              <a:rPr sz="2000" spc="25" dirty="0">
                <a:latin typeface="Arial MT"/>
                <a:cs typeface="Arial MT"/>
              </a:rPr>
              <a:t>how</a:t>
            </a:r>
            <a:r>
              <a:rPr sz="2000" spc="105" dirty="0">
                <a:latin typeface="Arial MT"/>
                <a:cs typeface="Arial MT"/>
              </a:rPr>
              <a:t> </a:t>
            </a:r>
            <a:r>
              <a:rPr sz="2000" spc="30" dirty="0">
                <a:latin typeface="Arial MT"/>
                <a:cs typeface="Arial MT"/>
              </a:rPr>
              <a:t>many</a:t>
            </a:r>
            <a:r>
              <a:rPr sz="2000" spc="105" dirty="0">
                <a:latin typeface="Arial MT"/>
                <a:cs typeface="Arial MT"/>
              </a:rPr>
              <a:t> </a:t>
            </a:r>
            <a:r>
              <a:rPr sz="2000" spc="35" dirty="0">
                <a:latin typeface="Arial MT"/>
                <a:cs typeface="Arial MT"/>
              </a:rPr>
              <a:t>number</a:t>
            </a:r>
            <a:r>
              <a:rPr sz="2000" spc="105" dirty="0">
                <a:latin typeface="Arial MT"/>
                <a:cs typeface="Arial MT"/>
              </a:rPr>
              <a:t> </a:t>
            </a:r>
            <a:r>
              <a:rPr sz="2000" spc="20" dirty="0">
                <a:latin typeface="Arial MT"/>
                <a:cs typeface="Arial MT"/>
              </a:rPr>
              <a:t>of</a:t>
            </a:r>
            <a:r>
              <a:rPr sz="2000" spc="85" dirty="0">
                <a:latin typeface="Arial MT"/>
                <a:cs typeface="Arial MT"/>
              </a:rPr>
              <a:t> </a:t>
            </a:r>
            <a:r>
              <a:rPr sz="2000" spc="35" dirty="0">
                <a:latin typeface="Arial MT"/>
                <a:cs typeface="Arial MT"/>
              </a:rPr>
              <a:t>nights.</a:t>
            </a:r>
            <a:endParaRPr sz="2000" dirty="0">
              <a:latin typeface="Arial MT"/>
              <a:cs typeface="Arial MT"/>
            </a:endParaRPr>
          </a:p>
          <a:p>
            <a:pPr marL="355600" marR="5080" indent="-342900">
              <a:lnSpc>
                <a:spcPts val="2160"/>
              </a:lnSpc>
              <a:spcBef>
                <a:spcPts val="1000"/>
              </a:spcBef>
              <a:buFont typeface="Arial MT"/>
              <a:buChar char="•"/>
              <a:tabLst>
                <a:tab pos="354965" algn="l"/>
                <a:tab pos="355600" algn="l"/>
              </a:tabLst>
            </a:pPr>
            <a:r>
              <a:rPr sz="2000" b="1" spc="40" dirty="0">
                <a:latin typeface="Arial"/>
                <a:cs typeface="Arial"/>
              </a:rPr>
              <a:t>Number_of_reviews</a:t>
            </a:r>
            <a:r>
              <a:rPr sz="2000" b="1" spc="150" dirty="0">
                <a:latin typeface="Arial"/>
                <a:cs typeface="Arial"/>
              </a:rPr>
              <a:t> </a:t>
            </a:r>
            <a:r>
              <a:rPr sz="2000" spc="-5" dirty="0">
                <a:latin typeface="Arial MT"/>
                <a:cs typeface="Arial MT"/>
              </a:rPr>
              <a:t>:</a:t>
            </a:r>
            <a:r>
              <a:rPr sz="2000" spc="85" dirty="0">
                <a:latin typeface="Arial MT"/>
                <a:cs typeface="Arial MT"/>
              </a:rPr>
              <a:t> </a:t>
            </a:r>
            <a:r>
              <a:rPr sz="2000" spc="25" dirty="0">
                <a:latin typeface="Arial MT"/>
                <a:cs typeface="Arial MT"/>
              </a:rPr>
              <a:t>So,</a:t>
            </a:r>
            <a:r>
              <a:rPr sz="2000" spc="100" dirty="0">
                <a:latin typeface="Arial MT"/>
                <a:cs typeface="Arial MT"/>
              </a:rPr>
              <a:t> </a:t>
            </a:r>
            <a:r>
              <a:rPr sz="2000" spc="25" dirty="0">
                <a:latin typeface="Arial MT"/>
                <a:cs typeface="Arial MT"/>
              </a:rPr>
              <a:t>the</a:t>
            </a:r>
            <a:r>
              <a:rPr sz="2000" spc="95" dirty="0">
                <a:latin typeface="Arial MT"/>
                <a:cs typeface="Arial MT"/>
              </a:rPr>
              <a:t> </a:t>
            </a:r>
            <a:r>
              <a:rPr sz="2000" spc="35" dirty="0">
                <a:latin typeface="Arial MT"/>
                <a:cs typeface="Arial MT"/>
              </a:rPr>
              <a:t>reviews</a:t>
            </a:r>
            <a:r>
              <a:rPr sz="2000" spc="120" dirty="0">
                <a:latin typeface="Arial MT"/>
                <a:cs typeface="Arial MT"/>
              </a:rPr>
              <a:t> </a:t>
            </a:r>
            <a:r>
              <a:rPr sz="2000" spc="30" dirty="0">
                <a:latin typeface="Arial MT"/>
                <a:cs typeface="Arial MT"/>
              </a:rPr>
              <a:t>that</a:t>
            </a:r>
            <a:r>
              <a:rPr sz="2000" spc="-15" dirty="0">
                <a:latin typeface="Arial MT"/>
                <a:cs typeface="Arial MT"/>
              </a:rPr>
              <a:t> </a:t>
            </a:r>
            <a:r>
              <a:rPr sz="2000" spc="35" dirty="0">
                <a:latin typeface="Arial MT"/>
                <a:cs typeface="Arial MT"/>
              </a:rPr>
              <a:t>Airbnb</a:t>
            </a:r>
            <a:r>
              <a:rPr sz="2000" spc="114" dirty="0">
                <a:latin typeface="Arial MT"/>
                <a:cs typeface="Arial MT"/>
              </a:rPr>
              <a:t> </a:t>
            </a:r>
            <a:r>
              <a:rPr sz="2000" spc="30" dirty="0">
                <a:latin typeface="Arial MT"/>
                <a:cs typeface="Arial MT"/>
              </a:rPr>
              <a:t>took</a:t>
            </a:r>
            <a:r>
              <a:rPr sz="2000" spc="100" dirty="0">
                <a:latin typeface="Arial MT"/>
                <a:cs typeface="Arial MT"/>
              </a:rPr>
              <a:t> </a:t>
            </a:r>
            <a:r>
              <a:rPr sz="2000" spc="35" dirty="0">
                <a:latin typeface="Arial MT"/>
                <a:cs typeface="Arial MT"/>
              </a:rPr>
              <a:t>include</a:t>
            </a:r>
            <a:r>
              <a:rPr sz="2000" spc="114" dirty="0">
                <a:latin typeface="Arial MT"/>
                <a:cs typeface="Arial MT"/>
              </a:rPr>
              <a:t> </a:t>
            </a:r>
            <a:r>
              <a:rPr sz="2000" spc="-5" dirty="0">
                <a:latin typeface="Arial MT"/>
                <a:cs typeface="Arial MT"/>
              </a:rPr>
              <a:t>a</a:t>
            </a:r>
            <a:r>
              <a:rPr sz="2000" spc="95" dirty="0">
                <a:latin typeface="Arial MT"/>
                <a:cs typeface="Arial MT"/>
              </a:rPr>
              <a:t> </a:t>
            </a:r>
            <a:r>
              <a:rPr sz="2000" spc="25" dirty="0">
                <a:latin typeface="Arial MT"/>
                <a:cs typeface="Arial MT"/>
              </a:rPr>
              <a:t>lot</a:t>
            </a:r>
            <a:r>
              <a:rPr sz="2000" spc="100" dirty="0">
                <a:latin typeface="Arial MT"/>
                <a:cs typeface="Arial MT"/>
              </a:rPr>
              <a:t> </a:t>
            </a:r>
            <a:r>
              <a:rPr sz="2000" spc="20" dirty="0">
                <a:latin typeface="Arial MT"/>
                <a:cs typeface="Arial MT"/>
              </a:rPr>
              <a:t>of</a:t>
            </a:r>
            <a:r>
              <a:rPr sz="2000" spc="90" dirty="0">
                <a:latin typeface="Arial MT"/>
                <a:cs typeface="Arial MT"/>
              </a:rPr>
              <a:t> </a:t>
            </a:r>
            <a:r>
              <a:rPr sz="2000" spc="35" dirty="0">
                <a:latin typeface="Arial MT"/>
                <a:cs typeface="Arial MT"/>
              </a:rPr>
              <a:t>variants </a:t>
            </a:r>
            <a:r>
              <a:rPr sz="2000" spc="-540" dirty="0">
                <a:latin typeface="Arial MT"/>
                <a:cs typeface="Arial MT"/>
              </a:rPr>
              <a:t> </a:t>
            </a:r>
            <a:r>
              <a:rPr sz="2000" spc="40" dirty="0">
                <a:latin typeface="Arial MT"/>
                <a:cs typeface="Arial MT"/>
              </a:rPr>
              <a:t>including</a:t>
            </a:r>
            <a:r>
              <a:rPr sz="2000" spc="114" dirty="0">
                <a:latin typeface="Arial MT"/>
                <a:cs typeface="Arial MT"/>
              </a:rPr>
              <a:t> </a:t>
            </a:r>
            <a:r>
              <a:rPr sz="2000" spc="20" dirty="0">
                <a:latin typeface="Arial MT"/>
                <a:cs typeface="Arial MT"/>
              </a:rPr>
              <a:t>security,</a:t>
            </a:r>
            <a:r>
              <a:rPr sz="2000" spc="100" dirty="0">
                <a:latin typeface="Arial MT"/>
                <a:cs typeface="Arial MT"/>
              </a:rPr>
              <a:t> </a:t>
            </a:r>
            <a:r>
              <a:rPr sz="2000" spc="40" dirty="0">
                <a:latin typeface="Arial MT"/>
                <a:cs typeface="Arial MT"/>
              </a:rPr>
              <a:t>cleanliness,</a:t>
            </a:r>
            <a:r>
              <a:rPr sz="2000" spc="114" dirty="0">
                <a:latin typeface="Arial MT"/>
                <a:cs typeface="Arial MT"/>
              </a:rPr>
              <a:t> </a:t>
            </a:r>
            <a:r>
              <a:rPr sz="2000" spc="20" dirty="0">
                <a:latin typeface="Arial MT"/>
                <a:cs typeface="Arial MT"/>
              </a:rPr>
              <a:t>locality,</a:t>
            </a:r>
            <a:r>
              <a:rPr sz="2000" spc="110" dirty="0">
                <a:latin typeface="Arial MT"/>
                <a:cs typeface="Arial MT"/>
              </a:rPr>
              <a:t> </a:t>
            </a:r>
            <a:r>
              <a:rPr sz="2000" spc="30" dirty="0">
                <a:latin typeface="Arial MT"/>
                <a:cs typeface="Arial MT"/>
              </a:rPr>
              <a:t>easy</a:t>
            </a:r>
            <a:r>
              <a:rPr sz="2000" spc="105" dirty="0">
                <a:latin typeface="Arial MT"/>
                <a:cs typeface="Arial MT"/>
              </a:rPr>
              <a:t> </a:t>
            </a:r>
            <a:r>
              <a:rPr sz="2000" spc="20" dirty="0">
                <a:latin typeface="Arial MT"/>
                <a:cs typeface="Arial MT"/>
              </a:rPr>
              <a:t>to</a:t>
            </a:r>
            <a:r>
              <a:rPr sz="2000" spc="85" dirty="0">
                <a:latin typeface="Arial MT"/>
                <a:cs typeface="Arial MT"/>
              </a:rPr>
              <a:t> </a:t>
            </a:r>
            <a:r>
              <a:rPr sz="2000" spc="35" dirty="0">
                <a:latin typeface="Arial MT"/>
                <a:cs typeface="Arial MT"/>
              </a:rPr>
              <a:t>locate,</a:t>
            </a:r>
            <a:r>
              <a:rPr sz="2000" spc="100" dirty="0">
                <a:latin typeface="Arial MT"/>
                <a:cs typeface="Arial MT"/>
              </a:rPr>
              <a:t> </a:t>
            </a:r>
            <a:r>
              <a:rPr sz="2000" spc="35" dirty="0">
                <a:latin typeface="Arial MT"/>
                <a:cs typeface="Arial MT"/>
              </a:rPr>
              <a:t>guests</a:t>
            </a:r>
            <a:r>
              <a:rPr sz="2000" spc="100" dirty="0">
                <a:latin typeface="Arial MT"/>
                <a:cs typeface="Arial MT"/>
              </a:rPr>
              <a:t> </a:t>
            </a:r>
            <a:r>
              <a:rPr sz="2000" spc="35" dirty="0">
                <a:latin typeface="Arial MT"/>
                <a:cs typeface="Arial MT"/>
              </a:rPr>
              <a:t>friendly</a:t>
            </a:r>
            <a:r>
              <a:rPr sz="2000" spc="120" dirty="0">
                <a:latin typeface="Arial MT"/>
                <a:cs typeface="Arial MT"/>
              </a:rPr>
              <a:t> </a:t>
            </a:r>
            <a:r>
              <a:rPr sz="2000" spc="25" dirty="0">
                <a:latin typeface="Arial MT"/>
                <a:cs typeface="Arial MT"/>
              </a:rPr>
              <a:t>and</a:t>
            </a:r>
            <a:r>
              <a:rPr sz="2000" spc="100" dirty="0">
                <a:latin typeface="Arial MT"/>
                <a:cs typeface="Arial MT"/>
              </a:rPr>
              <a:t> </a:t>
            </a:r>
            <a:r>
              <a:rPr sz="2000" spc="20" dirty="0">
                <a:latin typeface="Arial MT"/>
                <a:cs typeface="Arial MT"/>
              </a:rPr>
              <a:t>so </a:t>
            </a:r>
            <a:r>
              <a:rPr sz="2000" spc="25" dirty="0">
                <a:latin typeface="Arial MT"/>
                <a:cs typeface="Arial MT"/>
              </a:rPr>
              <a:t> on.</a:t>
            </a:r>
            <a:r>
              <a:rPr sz="2000" spc="95" dirty="0">
                <a:latin typeface="Arial MT"/>
                <a:cs typeface="Arial MT"/>
              </a:rPr>
              <a:t> </a:t>
            </a:r>
            <a:r>
              <a:rPr sz="2000" spc="20" dirty="0">
                <a:latin typeface="Arial MT"/>
                <a:cs typeface="Arial MT"/>
              </a:rPr>
              <a:t>So</a:t>
            </a:r>
            <a:r>
              <a:rPr sz="2000" spc="95" dirty="0">
                <a:latin typeface="Arial MT"/>
                <a:cs typeface="Arial MT"/>
              </a:rPr>
              <a:t> </a:t>
            </a:r>
            <a:r>
              <a:rPr sz="2000" spc="30" dirty="0">
                <a:latin typeface="Arial MT"/>
                <a:cs typeface="Arial MT"/>
              </a:rPr>
              <a:t>this</a:t>
            </a:r>
            <a:r>
              <a:rPr sz="2000" spc="100" dirty="0">
                <a:latin typeface="Arial MT"/>
                <a:cs typeface="Arial MT"/>
              </a:rPr>
              <a:t> </a:t>
            </a:r>
            <a:r>
              <a:rPr sz="2000" spc="35" dirty="0">
                <a:latin typeface="Arial MT"/>
                <a:cs typeface="Arial MT"/>
              </a:rPr>
              <a:t>column</a:t>
            </a:r>
            <a:r>
              <a:rPr sz="2000" spc="110" dirty="0">
                <a:latin typeface="Arial MT"/>
                <a:cs typeface="Arial MT"/>
              </a:rPr>
              <a:t> </a:t>
            </a:r>
            <a:r>
              <a:rPr sz="2000" spc="25" dirty="0">
                <a:latin typeface="Arial MT"/>
                <a:cs typeface="Arial MT"/>
              </a:rPr>
              <a:t>can</a:t>
            </a:r>
            <a:r>
              <a:rPr sz="2000" spc="95" dirty="0">
                <a:latin typeface="Arial MT"/>
                <a:cs typeface="Arial MT"/>
              </a:rPr>
              <a:t> </a:t>
            </a:r>
            <a:r>
              <a:rPr sz="2000" spc="30" dirty="0">
                <a:latin typeface="Arial MT"/>
                <a:cs typeface="Arial MT"/>
              </a:rPr>
              <a:t>give</a:t>
            </a:r>
            <a:r>
              <a:rPr sz="2000" spc="105" dirty="0">
                <a:latin typeface="Arial MT"/>
                <a:cs typeface="Arial MT"/>
              </a:rPr>
              <a:t> </a:t>
            </a:r>
            <a:r>
              <a:rPr sz="2000" spc="20" dirty="0">
                <a:latin typeface="Arial MT"/>
                <a:cs typeface="Arial MT"/>
              </a:rPr>
              <a:t>us</a:t>
            </a:r>
            <a:r>
              <a:rPr sz="2000" spc="100" dirty="0">
                <a:latin typeface="Arial MT"/>
                <a:cs typeface="Arial MT"/>
              </a:rPr>
              <a:t> </a:t>
            </a:r>
            <a:r>
              <a:rPr sz="2000" spc="-5" dirty="0">
                <a:latin typeface="Arial MT"/>
                <a:cs typeface="Arial MT"/>
              </a:rPr>
              <a:t>a</a:t>
            </a:r>
            <a:r>
              <a:rPr sz="2000" spc="85" dirty="0">
                <a:latin typeface="Arial MT"/>
                <a:cs typeface="Arial MT"/>
              </a:rPr>
              <a:t> </a:t>
            </a:r>
            <a:r>
              <a:rPr sz="2000" spc="30" dirty="0">
                <a:latin typeface="Arial MT"/>
                <a:cs typeface="Arial MT"/>
              </a:rPr>
              <a:t>full</a:t>
            </a:r>
            <a:r>
              <a:rPr sz="2000" spc="110" dirty="0">
                <a:latin typeface="Arial MT"/>
                <a:cs typeface="Arial MT"/>
              </a:rPr>
              <a:t> </a:t>
            </a:r>
            <a:r>
              <a:rPr sz="2000" spc="35" dirty="0">
                <a:latin typeface="Arial MT"/>
                <a:cs typeface="Arial MT"/>
              </a:rPr>
              <a:t>fledged</a:t>
            </a:r>
            <a:r>
              <a:rPr sz="2000" spc="110" dirty="0">
                <a:latin typeface="Arial MT"/>
                <a:cs typeface="Arial MT"/>
              </a:rPr>
              <a:t> </a:t>
            </a:r>
            <a:r>
              <a:rPr sz="2000" spc="30" dirty="0">
                <a:latin typeface="Arial MT"/>
                <a:cs typeface="Arial MT"/>
              </a:rPr>
              <a:t>idea</a:t>
            </a:r>
            <a:r>
              <a:rPr sz="2000" spc="114" dirty="0">
                <a:latin typeface="Arial MT"/>
                <a:cs typeface="Arial MT"/>
              </a:rPr>
              <a:t> </a:t>
            </a:r>
            <a:r>
              <a:rPr sz="2000" spc="20" dirty="0">
                <a:latin typeface="Arial MT"/>
                <a:cs typeface="Arial MT"/>
              </a:rPr>
              <a:t>of</a:t>
            </a:r>
            <a:r>
              <a:rPr sz="2000" spc="80" dirty="0">
                <a:latin typeface="Arial MT"/>
                <a:cs typeface="Arial MT"/>
              </a:rPr>
              <a:t> </a:t>
            </a:r>
            <a:r>
              <a:rPr sz="2000" spc="35" dirty="0">
                <a:latin typeface="Arial MT"/>
                <a:cs typeface="Arial MT"/>
              </a:rPr>
              <a:t>guests</a:t>
            </a:r>
            <a:r>
              <a:rPr sz="2000" spc="105" dirty="0">
                <a:latin typeface="Arial MT"/>
                <a:cs typeface="Arial MT"/>
              </a:rPr>
              <a:t> </a:t>
            </a:r>
            <a:r>
              <a:rPr sz="2000" spc="35" dirty="0">
                <a:latin typeface="Arial MT"/>
                <a:cs typeface="Arial MT"/>
              </a:rPr>
              <a:t>preference.</a:t>
            </a:r>
            <a:endParaRPr sz="2000" dirty="0">
              <a:latin typeface="Arial MT"/>
              <a:cs typeface="Arial MT"/>
            </a:endParaRPr>
          </a:p>
          <a:p>
            <a:pPr marL="355600" marR="142875" indent="-342900">
              <a:lnSpc>
                <a:spcPct val="90000"/>
              </a:lnSpc>
              <a:spcBef>
                <a:spcPts val="969"/>
              </a:spcBef>
              <a:buFont typeface="Arial MT"/>
              <a:buChar char="•"/>
              <a:tabLst>
                <a:tab pos="354965" algn="l"/>
                <a:tab pos="355600" algn="l"/>
              </a:tabLst>
            </a:pPr>
            <a:r>
              <a:rPr sz="2000" b="1" spc="40" dirty="0">
                <a:latin typeface="Arial"/>
                <a:cs typeface="Arial"/>
              </a:rPr>
              <a:t>Last_reviews,</a:t>
            </a:r>
            <a:r>
              <a:rPr sz="2000" b="1" spc="120" dirty="0">
                <a:latin typeface="Arial"/>
                <a:cs typeface="Arial"/>
              </a:rPr>
              <a:t> </a:t>
            </a:r>
            <a:r>
              <a:rPr sz="2000" b="1" spc="40" dirty="0">
                <a:latin typeface="Arial"/>
                <a:cs typeface="Arial"/>
              </a:rPr>
              <a:t>reviews_per_month</a:t>
            </a:r>
            <a:r>
              <a:rPr sz="2000" b="1" spc="160" dirty="0">
                <a:latin typeface="Arial"/>
                <a:cs typeface="Arial"/>
              </a:rPr>
              <a:t> </a:t>
            </a:r>
            <a:r>
              <a:rPr sz="2000" spc="35" dirty="0">
                <a:latin typeface="Arial MT"/>
                <a:cs typeface="Arial MT"/>
              </a:rPr>
              <a:t>:telling</a:t>
            </a:r>
            <a:r>
              <a:rPr sz="2000" spc="114" dirty="0">
                <a:latin typeface="Arial MT"/>
                <a:cs typeface="Arial MT"/>
              </a:rPr>
              <a:t> </a:t>
            </a:r>
            <a:r>
              <a:rPr sz="2000" spc="20" dirty="0">
                <a:latin typeface="Arial MT"/>
                <a:cs typeface="Arial MT"/>
              </a:rPr>
              <a:t>us</a:t>
            </a:r>
            <a:r>
              <a:rPr sz="2000" spc="105" dirty="0">
                <a:latin typeface="Arial MT"/>
                <a:cs typeface="Arial MT"/>
              </a:rPr>
              <a:t> </a:t>
            </a:r>
            <a:r>
              <a:rPr sz="2000" spc="30" dirty="0">
                <a:latin typeface="Arial MT"/>
                <a:cs typeface="Arial MT"/>
              </a:rPr>
              <a:t>about</a:t>
            </a:r>
            <a:r>
              <a:rPr sz="2000" spc="110" dirty="0">
                <a:latin typeface="Arial MT"/>
                <a:cs typeface="Arial MT"/>
              </a:rPr>
              <a:t> </a:t>
            </a:r>
            <a:r>
              <a:rPr sz="2000" spc="25" dirty="0">
                <a:latin typeface="Arial MT"/>
                <a:cs typeface="Arial MT"/>
              </a:rPr>
              <a:t>the</a:t>
            </a:r>
            <a:r>
              <a:rPr sz="2000" spc="90" dirty="0">
                <a:latin typeface="Arial MT"/>
                <a:cs typeface="Arial MT"/>
              </a:rPr>
              <a:t> </a:t>
            </a:r>
            <a:r>
              <a:rPr sz="2000" spc="30" dirty="0">
                <a:latin typeface="Arial MT"/>
                <a:cs typeface="Arial MT"/>
              </a:rPr>
              <a:t>last</a:t>
            </a:r>
            <a:r>
              <a:rPr sz="2000" spc="105" dirty="0">
                <a:latin typeface="Arial MT"/>
                <a:cs typeface="Arial MT"/>
              </a:rPr>
              <a:t> </a:t>
            </a:r>
            <a:r>
              <a:rPr sz="2000" spc="30" dirty="0">
                <a:latin typeface="Arial MT"/>
                <a:cs typeface="Arial MT"/>
              </a:rPr>
              <a:t>time</a:t>
            </a:r>
            <a:r>
              <a:rPr sz="2000" spc="100" dirty="0">
                <a:latin typeface="Arial MT"/>
                <a:cs typeface="Arial MT"/>
              </a:rPr>
              <a:t> </a:t>
            </a:r>
            <a:r>
              <a:rPr sz="2000" spc="-5" dirty="0">
                <a:latin typeface="Arial MT"/>
                <a:cs typeface="Arial MT"/>
              </a:rPr>
              <a:t>a</a:t>
            </a:r>
            <a:r>
              <a:rPr sz="2000" spc="95" dirty="0">
                <a:latin typeface="Arial MT"/>
                <a:cs typeface="Arial MT"/>
              </a:rPr>
              <a:t> </a:t>
            </a:r>
            <a:r>
              <a:rPr sz="2000" spc="35" dirty="0">
                <a:latin typeface="Arial MT"/>
                <a:cs typeface="Arial MT"/>
              </a:rPr>
              <a:t>particular </a:t>
            </a:r>
            <a:r>
              <a:rPr sz="2000" spc="-540" dirty="0">
                <a:latin typeface="Arial MT"/>
                <a:cs typeface="Arial MT"/>
              </a:rPr>
              <a:t> </a:t>
            </a:r>
            <a:r>
              <a:rPr sz="2000" spc="35" dirty="0">
                <a:latin typeface="Arial MT"/>
                <a:cs typeface="Arial MT"/>
              </a:rPr>
              <a:t>property</a:t>
            </a:r>
            <a:r>
              <a:rPr sz="2000" spc="100" dirty="0">
                <a:latin typeface="Arial MT"/>
                <a:cs typeface="Arial MT"/>
              </a:rPr>
              <a:t> </a:t>
            </a:r>
            <a:r>
              <a:rPr sz="2000" spc="35" dirty="0">
                <a:latin typeface="Arial MT"/>
                <a:cs typeface="Arial MT"/>
              </a:rPr>
              <a:t>visited</a:t>
            </a:r>
            <a:r>
              <a:rPr sz="2000" spc="105" dirty="0">
                <a:latin typeface="Arial MT"/>
                <a:cs typeface="Arial MT"/>
              </a:rPr>
              <a:t> </a:t>
            </a:r>
            <a:r>
              <a:rPr sz="2000" spc="15" dirty="0">
                <a:latin typeface="Arial MT"/>
                <a:cs typeface="Arial MT"/>
              </a:rPr>
              <a:t>by</a:t>
            </a:r>
            <a:r>
              <a:rPr sz="2000" spc="90" dirty="0">
                <a:latin typeface="Arial MT"/>
                <a:cs typeface="Arial MT"/>
              </a:rPr>
              <a:t> </a:t>
            </a:r>
            <a:r>
              <a:rPr sz="2000" spc="25" dirty="0">
                <a:latin typeface="Arial MT"/>
                <a:cs typeface="Arial MT"/>
              </a:rPr>
              <a:t>any</a:t>
            </a:r>
            <a:r>
              <a:rPr sz="2000" spc="105" dirty="0">
                <a:latin typeface="Arial MT"/>
                <a:cs typeface="Arial MT"/>
              </a:rPr>
              <a:t> </a:t>
            </a:r>
            <a:r>
              <a:rPr sz="2000" spc="35" dirty="0">
                <a:latin typeface="Arial MT"/>
                <a:cs typeface="Arial MT"/>
              </a:rPr>
              <a:t>guest.</a:t>
            </a:r>
            <a:r>
              <a:rPr sz="2000" spc="-20" dirty="0">
                <a:latin typeface="Arial MT"/>
                <a:cs typeface="Arial MT"/>
              </a:rPr>
              <a:t> </a:t>
            </a:r>
            <a:r>
              <a:rPr sz="2000" spc="25" dirty="0">
                <a:latin typeface="Arial MT"/>
                <a:cs typeface="Arial MT"/>
              </a:rPr>
              <a:t>And</a:t>
            </a:r>
            <a:r>
              <a:rPr sz="2000" spc="105" dirty="0">
                <a:latin typeface="Arial MT"/>
                <a:cs typeface="Arial MT"/>
              </a:rPr>
              <a:t> </a:t>
            </a:r>
            <a:r>
              <a:rPr sz="2000" spc="25" dirty="0">
                <a:latin typeface="Arial MT"/>
                <a:cs typeface="Arial MT"/>
              </a:rPr>
              <a:t>how</a:t>
            </a:r>
            <a:r>
              <a:rPr sz="2000" spc="100" dirty="0">
                <a:latin typeface="Arial MT"/>
                <a:cs typeface="Arial MT"/>
              </a:rPr>
              <a:t> </a:t>
            </a:r>
            <a:r>
              <a:rPr sz="2000" spc="25" dirty="0">
                <a:latin typeface="Arial MT"/>
                <a:cs typeface="Arial MT"/>
              </a:rPr>
              <a:t>many</a:t>
            </a:r>
            <a:r>
              <a:rPr sz="2000" spc="105" dirty="0">
                <a:latin typeface="Arial MT"/>
                <a:cs typeface="Arial MT"/>
              </a:rPr>
              <a:t> </a:t>
            </a:r>
            <a:r>
              <a:rPr sz="2000" spc="35" dirty="0">
                <a:latin typeface="Arial MT"/>
                <a:cs typeface="Arial MT"/>
              </a:rPr>
              <a:t>visits</a:t>
            </a:r>
            <a:r>
              <a:rPr sz="2000" spc="105" dirty="0">
                <a:latin typeface="Arial MT"/>
                <a:cs typeface="Arial MT"/>
              </a:rPr>
              <a:t> </a:t>
            </a:r>
            <a:r>
              <a:rPr sz="2000" spc="-5" dirty="0">
                <a:latin typeface="Arial MT"/>
                <a:cs typeface="Arial MT"/>
              </a:rPr>
              <a:t>a</a:t>
            </a:r>
            <a:r>
              <a:rPr sz="2000" spc="85" dirty="0">
                <a:latin typeface="Arial MT"/>
                <a:cs typeface="Arial MT"/>
              </a:rPr>
              <a:t> </a:t>
            </a:r>
            <a:r>
              <a:rPr sz="2000" spc="35" dirty="0">
                <a:latin typeface="Arial MT"/>
                <a:cs typeface="Arial MT"/>
              </a:rPr>
              <a:t>particular</a:t>
            </a:r>
            <a:r>
              <a:rPr sz="2000" spc="120" dirty="0">
                <a:latin typeface="Arial MT"/>
                <a:cs typeface="Arial MT"/>
              </a:rPr>
              <a:t> </a:t>
            </a:r>
            <a:r>
              <a:rPr sz="2000" spc="30" dirty="0">
                <a:latin typeface="Arial MT"/>
                <a:cs typeface="Arial MT"/>
              </a:rPr>
              <a:t>hosts</a:t>
            </a:r>
            <a:r>
              <a:rPr sz="2000" spc="90" dirty="0">
                <a:latin typeface="Arial MT"/>
                <a:cs typeface="Arial MT"/>
              </a:rPr>
              <a:t> </a:t>
            </a:r>
            <a:r>
              <a:rPr sz="2000" spc="25" dirty="0">
                <a:latin typeface="Arial MT"/>
                <a:cs typeface="Arial MT"/>
              </a:rPr>
              <a:t>are </a:t>
            </a:r>
            <a:r>
              <a:rPr sz="2000" spc="30" dirty="0">
                <a:latin typeface="Arial MT"/>
                <a:cs typeface="Arial MT"/>
              </a:rPr>
              <a:t> </a:t>
            </a:r>
            <a:r>
              <a:rPr sz="2000" spc="35" dirty="0">
                <a:latin typeface="Arial MT"/>
                <a:cs typeface="Arial MT"/>
              </a:rPr>
              <a:t>having</a:t>
            </a:r>
            <a:r>
              <a:rPr sz="2000" spc="105" dirty="0">
                <a:latin typeface="Arial MT"/>
                <a:cs typeface="Arial MT"/>
              </a:rPr>
              <a:t> </a:t>
            </a:r>
            <a:r>
              <a:rPr sz="2000" spc="20" dirty="0">
                <a:latin typeface="Arial MT"/>
                <a:cs typeface="Arial MT"/>
              </a:rPr>
              <a:t>in</a:t>
            </a:r>
            <a:r>
              <a:rPr sz="2000" spc="95" dirty="0">
                <a:latin typeface="Arial MT"/>
                <a:cs typeface="Arial MT"/>
              </a:rPr>
              <a:t> </a:t>
            </a:r>
            <a:r>
              <a:rPr sz="2000" spc="-5" dirty="0">
                <a:latin typeface="Arial MT"/>
                <a:cs typeface="Arial MT"/>
              </a:rPr>
              <a:t>a</a:t>
            </a:r>
            <a:r>
              <a:rPr sz="2000" spc="90" dirty="0">
                <a:latin typeface="Arial MT"/>
                <a:cs typeface="Arial MT"/>
              </a:rPr>
              <a:t> </a:t>
            </a:r>
            <a:r>
              <a:rPr sz="2000" spc="35" dirty="0">
                <a:latin typeface="Arial MT"/>
                <a:cs typeface="Arial MT"/>
              </a:rPr>
              <a:t>month.</a:t>
            </a:r>
            <a:endParaRPr sz="2000" dirty="0">
              <a:latin typeface="Arial MT"/>
              <a:cs typeface="Arial MT"/>
            </a:endParaRPr>
          </a:p>
          <a:p>
            <a:pPr marL="355600" marR="222885" indent="-342900">
              <a:lnSpc>
                <a:spcPts val="2160"/>
              </a:lnSpc>
              <a:spcBef>
                <a:spcPts val="1030"/>
              </a:spcBef>
              <a:buFont typeface="Arial MT"/>
              <a:buChar char="•"/>
              <a:tabLst>
                <a:tab pos="354965" algn="l"/>
                <a:tab pos="355600" algn="l"/>
              </a:tabLst>
            </a:pPr>
            <a:r>
              <a:rPr sz="2000" b="1" spc="35" dirty="0">
                <a:latin typeface="Arial"/>
                <a:cs typeface="Arial"/>
              </a:rPr>
              <a:t>Availability_365</a:t>
            </a:r>
            <a:r>
              <a:rPr sz="2000" b="1" spc="145" dirty="0">
                <a:latin typeface="Arial"/>
                <a:cs typeface="Arial"/>
              </a:rPr>
              <a:t> </a:t>
            </a:r>
            <a:r>
              <a:rPr sz="2000" spc="-5" dirty="0">
                <a:latin typeface="Arial MT"/>
                <a:cs typeface="Arial MT"/>
              </a:rPr>
              <a:t>:</a:t>
            </a:r>
            <a:r>
              <a:rPr sz="2000" spc="85" dirty="0">
                <a:latin typeface="Arial MT"/>
                <a:cs typeface="Arial MT"/>
              </a:rPr>
              <a:t> </a:t>
            </a:r>
            <a:r>
              <a:rPr sz="2000" spc="35" dirty="0">
                <a:latin typeface="Arial MT"/>
                <a:cs typeface="Arial MT"/>
              </a:rPr>
              <a:t>telling</a:t>
            </a:r>
            <a:r>
              <a:rPr sz="2000" spc="120" dirty="0">
                <a:latin typeface="Arial MT"/>
                <a:cs typeface="Arial MT"/>
              </a:rPr>
              <a:t> </a:t>
            </a:r>
            <a:r>
              <a:rPr sz="2000" spc="20" dirty="0">
                <a:latin typeface="Arial MT"/>
                <a:cs typeface="Arial MT"/>
              </a:rPr>
              <a:t>us</a:t>
            </a:r>
            <a:r>
              <a:rPr sz="2000" spc="105" dirty="0">
                <a:latin typeface="Arial MT"/>
                <a:cs typeface="Arial MT"/>
              </a:rPr>
              <a:t> </a:t>
            </a:r>
            <a:r>
              <a:rPr sz="2000" spc="30" dirty="0">
                <a:latin typeface="Arial MT"/>
                <a:cs typeface="Arial MT"/>
              </a:rPr>
              <a:t>about</a:t>
            </a:r>
            <a:r>
              <a:rPr sz="2000" spc="105" dirty="0">
                <a:latin typeface="Arial MT"/>
                <a:cs typeface="Arial MT"/>
              </a:rPr>
              <a:t> </a:t>
            </a:r>
            <a:r>
              <a:rPr sz="2000" spc="25" dirty="0">
                <a:latin typeface="Arial MT"/>
                <a:cs typeface="Arial MT"/>
              </a:rPr>
              <a:t>the</a:t>
            </a:r>
            <a:r>
              <a:rPr sz="2000" spc="90" dirty="0">
                <a:latin typeface="Arial MT"/>
                <a:cs typeface="Arial MT"/>
              </a:rPr>
              <a:t> </a:t>
            </a:r>
            <a:r>
              <a:rPr sz="2000" spc="35" dirty="0">
                <a:latin typeface="Arial MT"/>
                <a:cs typeface="Arial MT"/>
              </a:rPr>
              <a:t>number</a:t>
            </a:r>
            <a:r>
              <a:rPr sz="2000" spc="114" dirty="0">
                <a:latin typeface="Arial MT"/>
                <a:cs typeface="Arial MT"/>
              </a:rPr>
              <a:t> </a:t>
            </a:r>
            <a:r>
              <a:rPr sz="2000" spc="20" dirty="0">
                <a:latin typeface="Arial MT"/>
                <a:cs typeface="Arial MT"/>
              </a:rPr>
              <a:t>of</a:t>
            </a:r>
            <a:r>
              <a:rPr sz="2000" spc="85" dirty="0">
                <a:latin typeface="Arial MT"/>
                <a:cs typeface="Arial MT"/>
              </a:rPr>
              <a:t> </a:t>
            </a:r>
            <a:r>
              <a:rPr sz="2000" spc="30" dirty="0">
                <a:latin typeface="Arial MT"/>
                <a:cs typeface="Arial MT"/>
              </a:rPr>
              <a:t>days</a:t>
            </a:r>
            <a:r>
              <a:rPr sz="2000" spc="110" dirty="0">
                <a:latin typeface="Arial MT"/>
                <a:cs typeface="Arial MT"/>
              </a:rPr>
              <a:t> </a:t>
            </a:r>
            <a:r>
              <a:rPr sz="2000" spc="-5" dirty="0">
                <a:latin typeface="Arial MT"/>
                <a:cs typeface="Arial MT"/>
              </a:rPr>
              <a:t>a</a:t>
            </a:r>
            <a:r>
              <a:rPr sz="2000" spc="95" dirty="0">
                <a:latin typeface="Arial MT"/>
                <a:cs typeface="Arial MT"/>
              </a:rPr>
              <a:t> </a:t>
            </a:r>
            <a:r>
              <a:rPr sz="2000" spc="35" dirty="0">
                <a:latin typeface="Arial MT"/>
                <a:cs typeface="Arial MT"/>
              </a:rPr>
              <a:t>particular</a:t>
            </a:r>
            <a:r>
              <a:rPr sz="2000" spc="114" dirty="0">
                <a:latin typeface="Arial MT"/>
                <a:cs typeface="Arial MT"/>
              </a:rPr>
              <a:t> </a:t>
            </a:r>
            <a:r>
              <a:rPr sz="2000" spc="35" dirty="0">
                <a:latin typeface="Arial MT"/>
                <a:cs typeface="Arial MT"/>
              </a:rPr>
              <a:t>property</a:t>
            </a:r>
            <a:r>
              <a:rPr sz="2000" spc="100" dirty="0">
                <a:latin typeface="Arial MT"/>
                <a:cs typeface="Arial MT"/>
              </a:rPr>
              <a:t> </a:t>
            </a:r>
            <a:r>
              <a:rPr sz="2000" spc="20" dirty="0">
                <a:latin typeface="Arial MT"/>
                <a:cs typeface="Arial MT"/>
              </a:rPr>
              <a:t>is </a:t>
            </a:r>
            <a:r>
              <a:rPr sz="2000" spc="-540" dirty="0">
                <a:latin typeface="Arial MT"/>
                <a:cs typeface="Arial MT"/>
              </a:rPr>
              <a:t> </a:t>
            </a:r>
            <a:r>
              <a:rPr sz="2000" spc="40" dirty="0">
                <a:latin typeface="Arial MT"/>
                <a:cs typeface="Arial MT"/>
              </a:rPr>
              <a:t>available</a:t>
            </a:r>
            <a:r>
              <a:rPr sz="2000" spc="110" dirty="0">
                <a:latin typeface="Arial MT"/>
                <a:cs typeface="Arial MT"/>
              </a:rPr>
              <a:t> </a:t>
            </a:r>
            <a:r>
              <a:rPr sz="2000" spc="20" dirty="0">
                <a:latin typeface="Arial MT"/>
                <a:cs typeface="Arial MT"/>
              </a:rPr>
              <a:t>to</a:t>
            </a:r>
            <a:r>
              <a:rPr sz="2000" spc="85" dirty="0">
                <a:latin typeface="Arial MT"/>
                <a:cs typeface="Arial MT"/>
              </a:rPr>
              <a:t> </a:t>
            </a:r>
            <a:r>
              <a:rPr sz="2000" spc="30" dirty="0">
                <a:latin typeface="Arial MT"/>
                <a:cs typeface="Arial MT"/>
              </a:rPr>
              <a:t>rent</a:t>
            </a:r>
            <a:r>
              <a:rPr sz="2000" spc="85" dirty="0">
                <a:latin typeface="Arial MT"/>
                <a:cs typeface="Arial MT"/>
              </a:rPr>
              <a:t> </a:t>
            </a:r>
            <a:r>
              <a:rPr sz="2000" spc="30" dirty="0">
                <a:latin typeface="Arial MT"/>
                <a:cs typeface="Arial MT"/>
              </a:rPr>
              <a:t>out.</a:t>
            </a:r>
            <a:endParaRPr sz="2000" dirty="0">
              <a:latin typeface="Arial MT"/>
              <a:cs typeface="Arial MT"/>
            </a:endParaRPr>
          </a:p>
        </p:txBody>
      </p:sp>
      <p:pic>
        <p:nvPicPr>
          <p:cNvPr id="3" name="object 3"/>
          <p:cNvPicPr/>
          <p:nvPr/>
        </p:nvPicPr>
        <p:blipFill>
          <a:blip r:embed="rId2" cstate="print"/>
          <a:stretch>
            <a:fillRect/>
          </a:stretch>
        </p:blipFill>
        <p:spPr>
          <a:xfrm>
            <a:off x="11640311" y="116586"/>
            <a:ext cx="452627" cy="45262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188173" y="607694"/>
            <a:ext cx="2423198" cy="367537"/>
          </a:xfrm>
          <a:prstGeom prst="rect">
            <a:avLst/>
          </a:prstGeom>
        </p:spPr>
      </p:pic>
      <p:pic>
        <p:nvPicPr>
          <p:cNvPr id="4" name="object 4"/>
          <p:cNvPicPr/>
          <p:nvPr/>
        </p:nvPicPr>
        <p:blipFill>
          <a:blip r:embed="rId3" cstate="print"/>
          <a:stretch>
            <a:fillRect/>
          </a:stretch>
        </p:blipFill>
        <p:spPr>
          <a:xfrm>
            <a:off x="3854958" y="607822"/>
            <a:ext cx="3332861" cy="367410"/>
          </a:xfrm>
          <a:prstGeom prst="rect">
            <a:avLst/>
          </a:prstGeom>
        </p:spPr>
      </p:pic>
      <p:sp>
        <p:nvSpPr>
          <p:cNvPr id="5" name="object 5"/>
          <p:cNvSpPr/>
          <p:nvPr/>
        </p:nvSpPr>
        <p:spPr>
          <a:xfrm>
            <a:off x="7285101" y="885444"/>
            <a:ext cx="69850" cy="69850"/>
          </a:xfrm>
          <a:custGeom>
            <a:avLst/>
            <a:gdLst/>
            <a:ahLst/>
            <a:cxnLst/>
            <a:rect l="l" t="t" r="r" b="b"/>
            <a:pathLst>
              <a:path w="69850" h="69850">
                <a:moveTo>
                  <a:pt x="69723" y="0"/>
                </a:moveTo>
                <a:lnTo>
                  <a:pt x="0" y="0"/>
                </a:lnTo>
                <a:lnTo>
                  <a:pt x="0" y="69722"/>
                </a:lnTo>
                <a:lnTo>
                  <a:pt x="69723" y="69722"/>
                </a:lnTo>
                <a:lnTo>
                  <a:pt x="69723" y="0"/>
                </a:lnTo>
                <a:close/>
              </a:path>
            </a:pathLst>
          </a:custGeom>
          <a:solidFill>
            <a:srgbClr val="000000"/>
          </a:solidFill>
        </p:spPr>
        <p:txBody>
          <a:bodyPr wrap="square" lIns="0" tIns="0" rIns="0" bIns="0" rtlCol="0"/>
          <a:lstStyle/>
          <a:p>
            <a:endParaRPr/>
          </a:p>
        </p:txBody>
      </p:sp>
      <p:sp>
        <p:nvSpPr>
          <p:cNvPr id="6" name="object 6"/>
          <p:cNvSpPr/>
          <p:nvPr/>
        </p:nvSpPr>
        <p:spPr>
          <a:xfrm>
            <a:off x="7285101" y="691641"/>
            <a:ext cx="69850" cy="69850"/>
          </a:xfrm>
          <a:custGeom>
            <a:avLst/>
            <a:gdLst/>
            <a:ahLst/>
            <a:cxnLst/>
            <a:rect l="l" t="t" r="r" b="b"/>
            <a:pathLst>
              <a:path w="69850" h="69850">
                <a:moveTo>
                  <a:pt x="69723" y="0"/>
                </a:moveTo>
                <a:lnTo>
                  <a:pt x="0" y="0"/>
                </a:lnTo>
                <a:lnTo>
                  <a:pt x="0" y="69723"/>
                </a:lnTo>
                <a:lnTo>
                  <a:pt x="69723" y="69723"/>
                </a:lnTo>
                <a:lnTo>
                  <a:pt x="69723" y="0"/>
                </a:lnTo>
                <a:close/>
              </a:path>
            </a:pathLst>
          </a:custGeom>
          <a:solidFill>
            <a:srgbClr val="000000"/>
          </a:solidFill>
        </p:spPr>
        <p:txBody>
          <a:bodyPr wrap="square" lIns="0" tIns="0" rIns="0" bIns="0" rtlCol="0"/>
          <a:lstStyle/>
          <a:p>
            <a:endParaRPr/>
          </a:p>
        </p:txBody>
      </p:sp>
      <p:sp>
        <p:nvSpPr>
          <p:cNvPr id="7" name="object 7"/>
          <p:cNvSpPr/>
          <p:nvPr/>
        </p:nvSpPr>
        <p:spPr>
          <a:xfrm>
            <a:off x="7285101" y="885444"/>
            <a:ext cx="69850" cy="69850"/>
          </a:xfrm>
          <a:custGeom>
            <a:avLst/>
            <a:gdLst/>
            <a:ahLst/>
            <a:cxnLst/>
            <a:rect l="l" t="t" r="r" b="b"/>
            <a:pathLst>
              <a:path w="69850" h="69850">
                <a:moveTo>
                  <a:pt x="0" y="0"/>
                </a:moveTo>
                <a:lnTo>
                  <a:pt x="69723" y="0"/>
                </a:lnTo>
                <a:lnTo>
                  <a:pt x="69723" y="69722"/>
                </a:lnTo>
                <a:lnTo>
                  <a:pt x="0" y="69722"/>
                </a:lnTo>
                <a:lnTo>
                  <a:pt x="0" y="0"/>
                </a:lnTo>
                <a:close/>
              </a:path>
            </a:pathLst>
          </a:custGeom>
          <a:ln w="28956">
            <a:solidFill>
              <a:srgbClr val="000000"/>
            </a:solidFill>
          </a:ln>
        </p:spPr>
        <p:txBody>
          <a:bodyPr wrap="square" lIns="0" tIns="0" rIns="0" bIns="0" rtlCol="0"/>
          <a:lstStyle/>
          <a:p>
            <a:endParaRPr/>
          </a:p>
        </p:txBody>
      </p:sp>
      <p:sp>
        <p:nvSpPr>
          <p:cNvPr id="8" name="object 8"/>
          <p:cNvSpPr/>
          <p:nvPr/>
        </p:nvSpPr>
        <p:spPr>
          <a:xfrm>
            <a:off x="7285101" y="691641"/>
            <a:ext cx="69850" cy="69850"/>
          </a:xfrm>
          <a:custGeom>
            <a:avLst/>
            <a:gdLst/>
            <a:ahLst/>
            <a:cxnLst/>
            <a:rect l="l" t="t" r="r" b="b"/>
            <a:pathLst>
              <a:path w="69850" h="69850">
                <a:moveTo>
                  <a:pt x="0" y="0"/>
                </a:moveTo>
                <a:lnTo>
                  <a:pt x="69723" y="0"/>
                </a:lnTo>
                <a:lnTo>
                  <a:pt x="69723" y="69723"/>
                </a:lnTo>
                <a:lnTo>
                  <a:pt x="0" y="69723"/>
                </a:lnTo>
                <a:lnTo>
                  <a:pt x="0" y="0"/>
                </a:lnTo>
                <a:close/>
              </a:path>
            </a:pathLst>
          </a:custGeom>
          <a:ln w="28956">
            <a:solidFill>
              <a:srgbClr val="000000"/>
            </a:solidFill>
          </a:ln>
        </p:spPr>
        <p:txBody>
          <a:bodyPr wrap="square" lIns="0" tIns="0" rIns="0" bIns="0" rtlCol="0"/>
          <a:lstStyle/>
          <a:p>
            <a:endParaRPr/>
          </a:p>
        </p:txBody>
      </p:sp>
      <p:sp>
        <p:nvSpPr>
          <p:cNvPr id="9" name="object 9"/>
          <p:cNvSpPr txBox="1"/>
          <p:nvPr/>
        </p:nvSpPr>
        <p:spPr>
          <a:xfrm>
            <a:off x="1154683" y="1785365"/>
            <a:ext cx="9528175" cy="4647565"/>
          </a:xfrm>
          <a:prstGeom prst="rect">
            <a:avLst/>
          </a:prstGeom>
        </p:spPr>
        <p:txBody>
          <a:bodyPr vert="horz" wrap="square" lIns="0" tIns="48895" rIns="0" bIns="0" rtlCol="0">
            <a:spAutoFit/>
          </a:bodyPr>
          <a:lstStyle/>
          <a:p>
            <a:pPr marL="12700" marR="5080">
              <a:lnSpc>
                <a:spcPct val="90000"/>
              </a:lnSpc>
              <a:spcBef>
                <a:spcPts val="385"/>
              </a:spcBef>
            </a:pPr>
            <a:r>
              <a:rPr sz="2400" spc="25" dirty="0">
                <a:latin typeface="Arial MT"/>
                <a:cs typeface="Arial MT"/>
              </a:rPr>
              <a:t>Our</a:t>
            </a:r>
            <a:r>
              <a:rPr sz="2400" spc="90" dirty="0">
                <a:latin typeface="Arial MT"/>
                <a:cs typeface="Arial MT"/>
              </a:rPr>
              <a:t> </a:t>
            </a:r>
            <a:r>
              <a:rPr sz="2400" spc="35" dirty="0">
                <a:latin typeface="Arial MT"/>
                <a:cs typeface="Arial MT"/>
              </a:rPr>
              <a:t>problem</a:t>
            </a:r>
            <a:r>
              <a:rPr sz="2400" spc="114" dirty="0">
                <a:latin typeface="Arial MT"/>
                <a:cs typeface="Arial MT"/>
              </a:rPr>
              <a:t> </a:t>
            </a:r>
            <a:r>
              <a:rPr sz="2400" spc="35" dirty="0">
                <a:latin typeface="Arial MT"/>
                <a:cs typeface="Arial MT"/>
              </a:rPr>
              <a:t>statement</a:t>
            </a:r>
            <a:r>
              <a:rPr sz="2400" spc="114" dirty="0">
                <a:latin typeface="Arial MT"/>
                <a:cs typeface="Arial MT"/>
              </a:rPr>
              <a:t> </a:t>
            </a:r>
            <a:r>
              <a:rPr sz="2400" spc="25" dirty="0">
                <a:latin typeface="Arial MT"/>
                <a:cs typeface="Arial MT"/>
              </a:rPr>
              <a:t>was</a:t>
            </a:r>
            <a:r>
              <a:rPr sz="2400" spc="110" dirty="0">
                <a:latin typeface="Arial MT"/>
                <a:cs typeface="Arial MT"/>
              </a:rPr>
              <a:t> </a:t>
            </a:r>
            <a:r>
              <a:rPr sz="2400" spc="20" dirty="0">
                <a:latin typeface="Arial MT"/>
                <a:cs typeface="Arial MT"/>
              </a:rPr>
              <a:t>to</a:t>
            </a:r>
            <a:r>
              <a:rPr sz="2400" spc="90" dirty="0">
                <a:latin typeface="Arial MT"/>
                <a:cs typeface="Arial MT"/>
              </a:rPr>
              <a:t> </a:t>
            </a:r>
            <a:r>
              <a:rPr sz="2400" spc="30" dirty="0">
                <a:latin typeface="Arial MT"/>
                <a:cs typeface="Arial MT"/>
              </a:rPr>
              <a:t>find</a:t>
            </a:r>
            <a:r>
              <a:rPr sz="2400" spc="105" dirty="0">
                <a:latin typeface="Arial MT"/>
                <a:cs typeface="Arial MT"/>
              </a:rPr>
              <a:t> </a:t>
            </a:r>
            <a:r>
              <a:rPr sz="2400" spc="25" dirty="0">
                <a:latin typeface="Arial MT"/>
                <a:cs typeface="Arial MT"/>
              </a:rPr>
              <a:t>the</a:t>
            </a:r>
            <a:r>
              <a:rPr sz="2400" spc="195" dirty="0">
                <a:latin typeface="Arial MT"/>
                <a:cs typeface="Arial MT"/>
              </a:rPr>
              <a:t> </a:t>
            </a:r>
            <a:r>
              <a:rPr sz="2400" spc="35" dirty="0">
                <a:solidFill>
                  <a:srgbClr val="202020"/>
                </a:solidFill>
                <a:latin typeface="Arial MT"/>
                <a:cs typeface="Arial MT"/>
              </a:rPr>
              <a:t>behaviour</a:t>
            </a:r>
            <a:r>
              <a:rPr sz="2400" spc="120" dirty="0">
                <a:solidFill>
                  <a:srgbClr val="202020"/>
                </a:solidFill>
                <a:latin typeface="Arial MT"/>
                <a:cs typeface="Arial MT"/>
              </a:rPr>
              <a:t> </a:t>
            </a:r>
            <a:r>
              <a:rPr sz="2400" spc="20" dirty="0">
                <a:solidFill>
                  <a:srgbClr val="202020"/>
                </a:solidFill>
                <a:latin typeface="Arial MT"/>
                <a:cs typeface="Arial MT"/>
              </a:rPr>
              <a:t>of</a:t>
            </a:r>
            <a:r>
              <a:rPr sz="2400" spc="90" dirty="0">
                <a:solidFill>
                  <a:srgbClr val="202020"/>
                </a:solidFill>
                <a:latin typeface="Arial MT"/>
                <a:cs typeface="Arial MT"/>
              </a:rPr>
              <a:t> </a:t>
            </a:r>
            <a:r>
              <a:rPr sz="2400" spc="30" dirty="0">
                <a:solidFill>
                  <a:srgbClr val="202020"/>
                </a:solidFill>
                <a:latin typeface="Arial MT"/>
                <a:cs typeface="Arial MT"/>
              </a:rPr>
              <a:t>guests</a:t>
            </a:r>
            <a:r>
              <a:rPr sz="2400" spc="120" dirty="0">
                <a:solidFill>
                  <a:srgbClr val="202020"/>
                </a:solidFill>
                <a:latin typeface="Arial MT"/>
                <a:cs typeface="Arial MT"/>
              </a:rPr>
              <a:t> </a:t>
            </a:r>
            <a:r>
              <a:rPr sz="2400" spc="25" dirty="0">
                <a:solidFill>
                  <a:srgbClr val="202020"/>
                </a:solidFill>
                <a:latin typeface="Arial MT"/>
                <a:cs typeface="Arial MT"/>
              </a:rPr>
              <a:t>for </a:t>
            </a:r>
            <a:r>
              <a:rPr sz="2400" spc="30" dirty="0">
                <a:solidFill>
                  <a:srgbClr val="202020"/>
                </a:solidFill>
                <a:latin typeface="Arial MT"/>
                <a:cs typeface="Arial MT"/>
              </a:rPr>
              <a:t> </a:t>
            </a:r>
            <a:r>
              <a:rPr sz="2400" spc="35" dirty="0">
                <a:solidFill>
                  <a:srgbClr val="202020"/>
                </a:solidFill>
                <a:latin typeface="Arial MT"/>
                <a:cs typeface="Arial MT"/>
              </a:rPr>
              <a:t>booking</a:t>
            </a:r>
            <a:r>
              <a:rPr sz="2400" spc="114" dirty="0">
                <a:solidFill>
                  <a:srgbClr val="202020"/>
                </a:solidFill>
                <a:latin typeface="Arial MT"/>
                <a:cs typeface="Arial MT"/>
              </a:rPr>
              <a:t> </a:t>
            </a:r>
            <a:r>
              <a:rPr sz="2400" dirty="0">
                <a:solidFill>
                  <a:srgbClr val="202020"/>
                </a:solidFill>
                <a:latin typeface="Arial MT"/>
                <a:cs typeface="Arial MT"/>
              </a:rPr>
              <a:t>a</a:t>
            </a:r>
            <a:r>
              <a:rPr sz="2400" spc="95" dirty="0">
                <a:solidFill>
                  <a:srgbClr val="202020"/>
                </a:solidFill>
                <a:latin typeface="Arial MT"/>
                <a:cs typeface="Arial MT"/>
              </a:rPr>
              <a:t> </a:t>
            </a:r>
            <a:r>
              <a:rPr sz="2400" spc="35" dirty="0">
                <a:solidFill>
                  <a:srgbClr val="202020"/>
                </a:solidFill>
                <a:latin typeface="Arial MT"/>
                <a:cs typeface="Arial MT"/>
              </a:rPr>
              <a:t>property</a:t>
            </a:r>
            <a:r>
              <a:rPr sz="2400" spc="114" dirty="0">
                <a:solidFill>
                  <a:srgbClr val="202020"/>
                </a:solidFill>
                <a:latin typeface="Arial MT"/>
                <a:cs typeface="Arial MT"/>
              </a:rPr>
              <a:t> </a:t>
            </a:r>
            <a:r>
              <a:rPr sz="2400" spc="20" dirty="0">
                <a:solidFill>
                  <a:srgbClr val="202020"/>
                </a:solidFill>
                <a:latin typeface="Arial MT"/>
                <a:cs typeface="Arial MT"/>
              </a:rPr>
              <a:t>in</a:t>
            </a:r>
            <a:r>
              <a:rPr sz="2400" spc="100" dirty="0">
                <a:solidFill>
                  <a:srgbClr val="202020"/>
                </a:solidFill>
                <a:latin typeface="Arial MT"/>
                <a:cs typeface="Arial MT"/>
              </a:rPr>
              <a:t> </a:t>
            </a:r>
            <a:r>
              <a:rPr sz="2400" spc="25" dirty="0">
                <a:solidFill>
                  <a:srgbClr val="202020"/>
                </a:solidFill>
                <a:latin typeface="Arial MT"/>
                <a:cs typeface="Arial MT"/>
              </a:rPr>
              <a:t>New</a:t>
            </a:r>
            <a:r>
              <a:rPr sz="2400" spc="65" dirty="0">
                <a:solidFill>
                  <a:srgbClr val="202020"/>
                </a:solidFill>
                <a:latin typeface="Arial MT"/>
                <a:cs typeface="Arial MT"/>
              </a:rPr>
              <a:t> </a:t>
            </a:r>
            <a:r>
              <a:rPr sz="2400" spc="-25" dirty="0">
                <a:solidFill>
                  <a:srgbClr val="202020"/>
                </a:solidFill>
                <a:latin typeface="Arial MT"/>
                <a:cs typeface="Arial MT"/>
              </a:rPr>
              <a:t>York</a:t>
            </a:r>
            <a:r>
              <a:rPr sz="2400" spc="105" dirty="0">
                <a:solidFill>
                  <a:srgbClr val="202020"/>
                </a:solidFill>
                <a:latin typeface="Arial MT"/>
                <a:cs typeface="Arial MT"/>
              </a:rPr>
              <a:t> </a:t>
            </a:r>
            <a:r>
              <a:rPr sz="2400" spc="30" dirty="0">
                <a:solidFill>
                  <a:srgbClr val="202020"/>
                </a:solidFill>
                <a:latin typeface="Arial MT"/>
                <a:cs typeface="Arial MT"/>
              </a:rPr>
              <a:t>City</a:t>
            </a:r>
            <a:r>
              <a:rPr sz="2400" spc="105" dirty="0">
                <a:solidFill>
                  <a:srgbClr val="202020"/>
                </a:solidFill>
                <a:latin typeface="Arial MT"/>
                <a:cs typeface="Arial MT"/>
              </a:rPr>
              <a:t> </a:t>
            </a:r>
            <a:r>
              <a:rPr sz="2400" spc="25" dirty="0">
                <a:solidFill>
                  <a:srgbClr val="202020"/>
                </a:solidFill>
                <a:latin typeface="Arial MT"/>
                <a:cs typeface="Arial MT"/>
              </a:rPr>
              <a:t>and</a:t>
            </a:r>
            <a:r>
              <a:rPr sz="2400" spc="110" dirty="0">
                <a:solidFill>
                  <a:srgbClr val="202020"/>
                </a:solidFill>
                <a:latin typeface="Arial MT"/>
                <a:cs typeface="Arial MT"/>
              </a:rPr>
              <a:t> </a:t>
            </a:r>
            <a:r>
              <a:rPr sz="2400" spc="20" dirty="0">
                <a:solidFill>
                  <a:srgbClr val="202020"/>
                </a:solidFill>
                <a:latin typeface="Arial MT"/>
                <a:cs typeface="Arial MT"/>
              </a:rPr>
              <a:t>to</a:t>
            </a:r>
            <a:r>
              <a:rPr sz="2400" spc="90" dirty="0">
                <a:solidFill>
                  <a:srgbClr val="202020"/>
                </a:solidFill>
                <a:latin typeface="Arial MT"/>
                <a:cs typeface="Arial MT"/>
              </a:rPr>
              <a:t> </a:t>
            </a:r>
            <a:r>
              <a:rPr sz="2400" spc="35" dirty="0">
                <a:solidFill>
                  <a:srgbClr val="202020"/>
                </a:solidFill>
                <a:latin typeface="Arial MT"/>
                <a:cs typeface="Arial MT"/>
              </a:rPr>
              <a:t>provide</a:t>
            </a:r>
            <a:r>
              <a:rPr sz="2400" spc="120" dirty="0">
                <a:solidFill>
                  <a:srgbClr val="202020"/>
                </a:solidFill>
                <a:latin typeface="Arial MT"/>
                <a:cs typeface="Arial MT"/>
              </a:rPr>
              <a:t> </a:t>
            </a:r>
            <a:r>
              <a:rPr sz="2400" spc="30" dirty="0">
                <a:solidFill>
                  <a:srgbClr val="202020"/>
                </a:solidFill>
                <a:latin typeface="Arial MT"/>
                <a:cs typeface="Arial MT"/>
              </a:rPr>
              <a:t>them</a:t>
            </a:r>
            <a:r>
              <a:rPr sz="2400" spc="100" dirty="0">
                <a:solidFill>
                  <a:srgbClr val="202020"/>
                </a:solidFill>
                <a:latin typeface="Arial MT"/>
                <a:cs typeface="Arial MT"/>
              </a:rPr>
              <a:t> </a:t>
            </a:r>
            <a:r>
              <a:rPr sz="2400" spc="30" dirty="0">
                <a:solidFill>
                  <a:srgbClr val="202020"/>
                </a:solidFill>
                <a:latin typeface="Arial MT"/>
                <a:cs typeface="Arial MT"/>
              </a:rPr>
              <a:t>with</a:t>
            </a:r>
            <a:r>
              <a:rPr sz="2400" spc="110" dirty="0">
                <a:solidFill>
                  <a:srgbClr val="202020"/>
                </a:solidFill>
                <a:latin typeface="Arial MT"/>
                <a:cs typeface="Arial MT"/>
              </a:rPr>
              <a:t> </a:t>
            </a:r>
            <a:r>
              <a:rPr sz="2400" spc="30" dirty="0">
                <a:solidFill>
                  <a:srgbClr val="202020"/>
                </a:solidFill>
                <a:latin typeface="Arial MT"/>
                <a:cs typeface="Arial MT"/>
              </a:rPr>
              <a:t>better </a:t>
            </a:r>
            <a:r>
              <a:rPr sz="2400" spc="-655" dirty="0">
                <a:solidFill>
                  <a:srgbClr val="202020"/>
                </a:solidFill>
                <a:latin typeface="Arial MT"/>
                <a:cs typeface="Arial MT"/>
              </a:rPr>
              <a:t> </a:t>
            </a:r>
            <a:r>
              <a:rPr sz="2400" spc="25" dirty="0">
                <a:solidFill>
                  <a:srgbClr val="202020"/>
                </a:solidFill>
                <a:latin typeface="Arial MT"/>
                <a:cs typeface="Arial MT"/>
              </a:rPr>
              <a:t>and</a:t>
            </a:r>
            <a:r>
              <a:rPr sz="2400" spc="110" dirty="0">
                <a:solidFill>
                  <a:srgbClr val="202020"/>
                </a:solidFill>
                <a:latin typeface="Arial MT"/>
                <a:cs typeface="Arial MT"/>
              </a:rPr>
              <a:t> </a:t>
            </a:r>
            <a:r>
              <a:rPr sz="2400" spc="25" dirty="0">
                <a:solidFill>
                  <a:srgbClr val="202020"/>
                </a:solidFill>
                <a:latin typeface="Arial MT"/>
                <a:cs typeface="Arial MT"/>
              </a:rPr>
              <a:t>more</a:t>
            </a:r>
            <a:r>
              <a:rPr sz="2400" spc="110" dirty="0">
                <a:solidFill>
                  <a:srgbClr val="202020"/>
                </a:solidFill>
                <a:latin typeface="Arial MT"/>
                <a:cs typeface="Arial MT"/>
              </a:rPr>
              <a:t> </a:t>
            </a:r>
            <a:r>
              <a:rPr sz="2400" spc="35" dirty="0">
                <a:solidFill>
                  <a:srgbClr val="202020"/>
                </a:solidFill>
                <a:latin typeface="Arial MT"/>
                <a:cs typeface="Arial MT"/>
              </a:rPr>
              <a:t>options</a:t>
            </a:r>
            <a:r>
              <a:rPr sz="2400" spc="125" dirty="0">
                <a:solidFill>
                  <a:srgbClr val="202020"/>
                </a:solidFill>
                <a:latin typeface="Arial MT"/>
                <a:cs typeface="Arial MT"/>
              </a:rPr>
              <a:t> </a:t>
            </a:r>
            <a:r>
              <a:rPr sz="2400" spc="15" dirty="0">
                <a:solidFill>
                  <a:srgbClr val="202020"/>
                </a:solidFill>
                <a:latin typeface="Arial MT"/>
                <a:cs typeface="Arial MT"/>
              </a:rPr>
              <a:t>as</a:t>
            </a:r>
            <a:r>
              <a:rPr sz="2400" spc="100" dirty="0">
                <a:solidFill>
                  <a:srgbClr val="202020"/>
                </a:solidFill>
                <a:latin typeface="Arial MT"/>
                <a:cs typeface="Arial MT"/>
              </a:rPr>
              <a:t> </a:t>
            </a:r>
            <a:r>
              <a:rPr sz="2400" spc="25" dirty="0">
                <a:solidFill>
                  <a:srgbClr val="202020"/>
                </a:solidFill>
                <a:latin typeface="Arial MT"/>
                <a:cs typeface="Arial MT"/>
              </a:rPr>
              <a:t>per</a:t>
            </a:r>
            <a:r>
              <a:rPr sz="2400" spc="110" dirty="0">
                <a:solidFill>
                  <a:srgbClr val="202020"/>
                </a:solidFill>
                <a:latin typeface="Arial MT"/>
                <a:cs typeface="Arial MT"/>
              </a:rPr>
              <a:t> </a:t>
            </a:r>
            <a:r>
              <a:rPr sz="2400" spc="30" dirty="0">
                <a:solidFill>
                  <a:srgbClr val="202020"/>
                </a:solidFill>
                <a:latin typeface="Arial MT"/>
                <a:cs typeface="Arial MT"/>
              </a:rPr>
              <a:t>their</a:t>
            </a:r>
            <a:r>
              <a:rPr sz="2400" spc="114" dirty="0">
                <a:solidFill>
                  <a:srgbClr val="202020"/>
                </a:solidFill>
                <a:latin typeface="Arial MT"/>
                <a:cs typeface="Arial MT"/>
              </a:rPr>
              <a:t> </a:t>
            </a:r>
            <a:r>
              <a:rPr sz="2400" spc="30" dirty="0">
                <a:solidFill>
                  <a:srgbClr val="202020"/>
                </a:solidFill>
                <a:latin typeface="Arial MT"/>
                <a:cs typeface="Arial MT"/>
              </a:rPr>
              <a:t>demand</a:t>
            </a:r>
            <a:r>
              <a:rPr sz="2400" spc="120" dirty="0">
                <a:solidFill>
                  <a:srgbClr val="202020"/>
                </a:solidFill>
                <a:latin typeface="Arial MT"/>
                <a:cs typeface="Arial MT"/>
              </a:rPr>
              <a:t> </a:t>
            </a:r>
            <a:r>
              <a:rPr sz="2400" spc="30" dirty="0">
                <a:solidFill>
                  <a:srgbClr val="202020"/>
                </a:solidFill>
                <a:latin typeface="Arial MT"/>
                <a:cs typeface="Arial MT"/>
              </a:rPr>
              <a:t>with</a:t>
            </a:r>
            <a:r>
              <a:rPr sz="2400" spc="110" dirty="0">
                <a:solidFill>
                  <a:srgbClr val="202020"/>
                </a:solidFill>
                <a:latin typeface="Arial MT"/>
                <a:cs typeface="Arial MT"/>
              </a:rPr>
              <a:t> </a:t>
            </a:r>
            <a:r>
              <a:rPr sz="2400" spc="35" dirty="0">
                <a:solidFill>
                  <a:srgbClr val="202020"/>
                </a:solidFill>
                <a:latin typeface="Arial MT"/>
                <a:cs typeface="Arial MT"/>
              </a:rPr>
              <a:t>better</a:t>
            </a:r>
            <a:r>
              <a:rPr sz="2400" spc="114" dirty="0">
                <a:solidFill>
                  <a:srgbClr val="202020"/>
                </a:solidFill>
                <a:latin typeface="Arial MT"/>
                <a:cs typeface="Arial MT"/>
              </a:rPr>
              <a:t> </a:t>
            </a:r>
            <a:r>
              <a:rPr sz="2400" spc="50" dirty="0">
                <a:solidFill>
                  <a:srgbClr val="202020"/>
                </a:solidFill>
                <a:latin typeface="Arial MT"/>
                <a:cs typeface="Arial MT"/>
              </a:rPr>
              <a:t>services</a:t>
            </a:r>
            <a:r>
              <a:rPr sz="2400" spc="50" dirty="0">
                <a:latin typeface="Arial MT"/>
                <a:cs typeface="Arial MT"/>
              </a:rPr>
              <a:t>.</a:t>
            </a:r>
            <a:r>
              <a:rPr sz="2400" spc="125" dirty="0">
                <a:latin typeface="Arial MT"/>
                <a:cs typeface="Arial MT"/>
              </a:rPr>
              <a:t> </a:t>
            </a:r>
            <a:r>
              <a:rPr sz="2400" spc="25" dirty="0">
                <a:latin typeface="Arial MT"/>
                <a:cs typeface="Arial MT"/>
              </a:rPr>
              <a:t>For</a:t>
            </a:r>
            <a:r>
              <a:rPr sz="2400" spc="90" dirty="0">
                <a:latin typeface="Arial MT"/>
                <a:cs typeface="Arial MT"/>
              </a:rPr>
              <a:t> </a:t>
            </a:r>
            <a:r>
              <a:rPr sz="2400" spc="30" dirty="0">
                <a:latin typeface="Arial MT"/>
                <a:cs typeface="Arial MT"/>
              </a:rPr>
              <a:t>that </a:t>
            </a:r>
            <a:r>
              <a:rPr sz="2400" spc="-650" dirty="0">
                <a:latin typeface="Arial MT"/>
                <a:cs typeface="Arial MT"/>
              </a:rPr>
              <a:t> </a:t>
            </a:r>
            <a:r>
              <a:rPr sz="2400" spc="20" dirty="0">
                <a:latin typeface="Arial MT"/>
                <a:cs typeface="Arial MT"/>
              </a:rPr>
              <a:t>we</a:t>
            </a:r>
            <a:r>
              <a:rPr sz="2400" spc="95" dirty="0">
                <a:latin typeface="Arial MT"/>
                <a:cs typeface="Arial MT"/>
              </a:rPr>
              <a:t> </a:t>
            </a:r>
            <a:r>
              <a:rPr sz="2400" spc="30" dirty="0">
                <a:latin typeface="Arial MT"/>
                <a:cs typeface="Arial MT"/>
              </a:rPr>
              <a:t>have</a:t>
            </a:r>
            <a:r>
              <a:rPr sz="2400" spc="110" dirty="0">
                <a:latin typeface="Arial MT"/>
                <a:cs typeface="Arial MT"/>
              </a:rPr>
              <a:t> </a:t>
            </a:r>
            <a:r>
              <a:rPr sz="2400" spc="20" dirty="0">
                <a:latin typeface="Arial MT"/>
                <a:cs typeface="Arial MT"/>
              </a:rPr>
              <a:t>to</a:t>
            </a:r>
            <a:r>
              <a:rPr sz="2400" spc="90" dirty="0">
                <a:latin typeface="Arial MT"/>
                <a:cs typeface="Arial MT"/>
              </a:rPr>
              <a:t> </a:t>
            </a:r>
            <a:r>
              <a:rPr sz="2400" spc="40" dirty="0">
                <a:latin typeface="Arial MT"/>
                <a:cs typeface="Arial MT"/>
              </a:rPr>
              <a:t>find:-</a:t>
            </a:r>
            <a:endParaRPr sz="2400" dirty="0">
              <a:latin typeface="Arial MT"/>
              <a:cs typeface="Arial MT"/>
            </a:endParaRPr>
          </a:p>
          <a:p>
            <a:pPr marL="459740" indent="-447675">
              <a:lnSpc>
                <a:spcPct val="100000"/>
              </a:lnSpc>
              <a:spcBef>
                <a:spcPts val="710"/>
              </a:spcBef>
              <a:buAutoNum type="arabicPeriod"/>
              <a:tabLst>
                <a:tab pos="459740" algn="l"/>
                <a:tab pos="460375" algn="l"/>
              </a:tabLst>
            </a:pPr>
            <a:r>
              <a:rPr sz="2400" spc="35" dirty="0">
                <a:latin typeface="Arial MT"/>
                <a:cs typeface="Arial MT"/>
              </a:rPr>
              <a:t>Relation</a:t>
            </a:r>
            <a:r>
              <a:rPr sz="2400" spc="114" dirty="0">
                <a:latin typeface="Arial MT"/>
                <a:cs typeface="Arial MT"/>
              </a:rPr>
              <a:t> </a:t>
            </a:r>
            <a:r>
              <a:rPr sz="2400" spc="35" dirty="0">
                <a:latin typeface="Arial MT"/>
                <a:cs typeface="Arial MT"/>
              </a:rPr>
              <a:t>between</a:t>
            </a:r>
            <a:r>
              <a:rPr sz="2400" spc="120" dirty="0">
                <a:latin typeface="Arial MT"/>
                <a:cs typeface="Arial MT"/>
              </a:rPr>
              <a:t> </a:t>
            </a:r>
            <a:r>
              <a:rPr sz="2400" spc="30" dirty="0">
                <a:latin typeface="Arial MT"/>
                <a:cs typeface="Arial MT"/>
              </a:rPr>
              <a:t>different</a:t>
            </a:r>
            <a:r>
              <a:rPr sz="2400" spc="125" dirty="0">
                <a:latin typeface="Arial MT"/>
                <a:cs typeface="Arial MT"/>
              </a:rPr>
              <a:t> </a:t>
            </a:r>
            <a:r>
              <a:rPr sz="2400" spc="30" dirty="0">
                <a:latin typeface="Arial MT"/>
                <a:cs typeface="Arial MT"/>
              </a:rPr>
              <a:t>hosts</a:t>
            </a:r>
            <a:r>
              <a:rPr sz="2400" spc="105" dirty="0">
                <a:latin typeface="Arial MT"/>
                <a:cs typeface="Arial MT"/>
              </a:rPr>
              <a:t> </a:t>
            </a:r>
            <a:r>
              <a:rPr sz="2400" spc="25" dirty="0">
                <a:latin typeface="Arial MT"/>
                <a:cs typeface="Arial MT"/>
              </a:rPr>
              <a:t>and</a:t>
            </a:r>
            <a:r>
              <a:rPr sz="2400" spc="114" dirty="0">
                <a:latin typeface="Arial MT"/>
                <a:cs typeface="Arial MT"/>
              </a:rPr>
              <a:t> </a:t>
            </a:r>
            <a:r>
              <a:rPr sz="2400" spc="30" dirty="0">
                <a:latin typeface="Arial MT"/>
                <a:cs typeface="Arial MT"/>
              </a:rPr>
              <a:t>different</a:t>
            </a:r>
            <a:r>
              <a:rPr sz="2400" spc="120" dirty="0">
                <a:latin typeface="Arial MT"/>
                <a:cs typeface="Arial MT"/>
              </a:rPr>
              <a:t> </a:t>
            </a:r>
            <a:r>
              <a:rPr sz="2400" spc="30" dirty="0">
                <a:latin typeface="Arial MT"/>
                <a:cs typeface="Arial MT"/>
              </a:rPr>
              <a:t>areas.</a:t>
            </a:r>
            <a:endParaRPr lang="en-US" sz="2400" dirty="0">
              <a:latin typeface="Arial MT"/>
              <a:cs typeface="Arial MT"/>
            </a:endParaRPr>
          </a:p>
          <a:p>
            <a:pPr marL="12700" marR="818515">
              <a:lnSpc>
                <a:spcPts val="2590"/>
              </a:lnSpc>
              <a:spcBef>
                <a:spcPts val="1040"/>
              </a:spcBef>
              <a:buAutoNum type="arabicPeriod"/>
              <a:tabLst>
                <a:tab pos="459740" algn="l"/>
                <a:tab pos="460375" algn="l"/>
              </a:tabLst>
            </a:pPr>
            <a:r>
              <a:rPr lang="en-US" sz="2400" spc="35" dirty="0">
                <a:latin typeface="Arial MT"/>
                <a:cs typeface="Arial MT"/>
              </a:rPr>
              <a:t>  Finding</a:t>
            </a:r>
            <a:r>
              <a:rPr lang="en-US" sz="2400" spc="114" dirty="0">
                <a:latin typeface="Arial MT"/>
                <a:cs typeface="Arial MT"/>
              </a:rPr>
              <a:t> </a:t>
            </a:r>
            <a:r>
              <a:rPr lang="en-US" sz="2400" spc="25" dirty="0">
                <a:latin typeface="Arial MT"/>
                <a:cs typeface="Arial MT"/>
              </a:rPr>
              <a:t>the</a:t>
            </a:r>
            <a:r>
              <a:rPr lang="en-US" sz="2400" spc="100" dirty="0">
                <a:latin typeface="Arial MT"/>
                <a:cs typeface="Arial MT"/>
              </a:rPr>
              <a:t> </a:t>
            </a:r>
            <a:r>
              <a:rPr lang="en-US" sz="2400" spc="30" dirty="0">
                <a:latin typeface="Arial MT"/>
                <a:cs typeface="Arial MT"/>
              </a:rPr>
              <a:t>guest</a:t>
            </a:r>
            <a:r>
              <a:rPr lang="en-US" sz="2400" spc="114" dirty="0">
                <a:latin typeface="Arial MT"/>
                <a:cs typeface="Arial MT"/>
              </a:rPr>
              <a:t> </a:t>
            </a:r>
            <a:r>
              <a:rPr lang="en-US" sz="2400" spc="35" dirty="0">
                <a:latin typeface="Arial MT"/>
                <a:cs typeface="Arial MT"/>
              </a:rPr>
              <a:t>behavior</a:t>
            </a:r>
            <a:r>
              <a:rPr lang="en-US" sz="2400" spc="114" dirty="0">
                <a:latin typeface="Arial MT"/>
                <a:cs typeface="Arial MT"/>
              </a:rPr>
              <a:t> </a:t>
            </a:r>
            <a:r>
              <a:rPr lang="en-US" sz="2400" spc="30" dirty="0">
                <a:latin typeface="Arial MT"/>
                <a:cs typeface="Arial MT"/>
              </a:rPr>
              <a:t>with</a:t>
            </a:r>
            <a:r>
              <a:rPr lang="en-US" sz="2400" spc="110" dirty="0">
                <a:latin typeface="Arial MT"/>
                <a:cs typeface="Arial MT"/>
              </a:rPr>
              <a:t> </a:t>
            </a:r>
            <a:r>
              <a:rPr lang="en-US" sz="2400" spc="35" dirty="0">
                <a:latin typeface="Arial MT"/>
                <a:cs typeface="Arial MT"/>
              </a:rPr>
              <a:t>prices,</a:t>
            </a:r>
            <a:r>
              <a:rPr lang="en-US" sz="2400" spc="114" dirty="0">
                <a:latin typeface="Arial MT"/>
                <a:cs typeface="Arial MT"/>
              </a:rPr>
              <a:t> </a:t>
            </a:r>
            <a:r>
              <a:rPr lang="en-US" sz="2400" spc="30" dirty="0">
                <a:latin typeface="Arial MT"/>
                <a:cs typeface="Arial MT"/>
              </a:rPr>
              <a:t>type</a:t>
            </a:r>
            <a:r>
              <a:rPr lang="en-US" sz="2400" spc="100" dirty="0">
                <a:latin typeface="Arial MT"/>
                <a:cs typeface="Arial MT"/>
              </a:rPr>
              <a:t> </a:t>
            </a:r>
            <a:r>
              <a:rPr lang="en-US" sz="2400" spc="20" dirty="0">
                <a:latin typeface="Arial MT"/>
                <a:cs typeface="Arial MT"/>
              </a:rPr>
              <a:t>of</a:t>
            </a:r>
            <a:r>
              <a:rPr lang="en-US" sz="2400" spc="95" dirty="0">
                <a:latin typeface="Arial MT"/>
                <a:cs typeface="Arial MT"/>
              </a:rPr>
              <a:t> </a:t>
            </a:r>
            <a:r>
              <a:rPr lang="en-US" sz="2400" spc="30" dirty="0">
                <a:latin typeface="Arial MT"/>
                <a:cs typeface="Arial MT"/>
              </a:rPr>
              <a:t>rooms</a:t>
            </a:r>
            <a:r>
              <a:rPr lang="en-US" sz="2400" spc="120" dirty="0">
                <a:latin typeface="Arial MT"/>
                <a:cs typeface="Arial MT"/>
              </a:rPr>
              <a:t> </a:t>
            </a:r>
            <a:r>
              <a:rPr lang="en-US" sz="2400" spc="25" dirty="0">
                <a:latin typeface="Arial MT"/>
                <a:cs typeface="Arial MT"/>
              </a:rPr>
              <a:t>and </a:t>
            </a:r>
            <a:r>
              <a:rPr lang="en-US" sz="2400" spc="-655" dirty="0">
                <a:latin typeface="Arial MT"/>
                <a:cs typeface="Arial MT"/>
              </a:rPr>
              <a:t> 	</a:t>
            </a:r>
            <a:r>
              <a:rPr lang="en-US" sz="2400" spc="40" dirty="0">
                <a:latin typeface="Arial MT"/>
                <a:cs typeface="Arial MT"/>
              </a:rPr>
              <a:t>availability</a:t>
            </a:r>
            <a:r>
              <a:rPr lang="en-US" sz="2400" spc="114" dirty="0">
                <a:latin typeface="Arial MT"/>
                <a:cs typeface="Arial MT"/>
              </a:rPr>
              <a:t> </a:t>
            </a:r>
            <a:r>
              <a:rPr lang="en-US" sz="2400" spc="25" dirty="0">
                <a:latin typeface="Arial MT"/>
                <a:cs typeface="Arial MT"/>
              </a:rPr>
              <a:t>and</a:t>
            </a:r>
            <a:r>
              <a:rPr lang="en-US" sz="2400" spc="105" dirty="0">
                <a:latin typeface="Arial MT"/>
                <a:cs typeface="Arial MT"/>
              </a:rPr>
              <a:t> </a:t>
            </a:r>
            <a:r>
              <a:rPr lang="en-US" sz="2400" spc="15" dirty="0">
                <a:latin typeface="Arial MT"/>
                <a:cs typeface="Arial MT"/>
              </a:rPr>
              <a:t>locality.</a:t>
            </a:r>
            <a:endParaRPr lang="en-US" sz="2400" dirty="0">
              <a:latin typeface="Arial MT"/>
              <a:cs typeface="Arial MT"/>
            </a:endParaRPr>
          </a:p>
          <a:p>
            <a:pPr marL="12700" marR="594995">
              <a:lnSpc>
                <a:spcPts val="2590"/>
              </a:lnSpc>
              <a:spcBef>
                <a:spcPts val="1010"/>
              </a:spcBef>
              <a:buAutoNum type="arabicPeriod"/>
              <a:tabLst>
                <a:tab pos="459740" algn="l"/>
                <a:tab pos="460375" algn="l"/>
              </a:tabLst>
            </a:pPr>
            <a:r>
              <a:rPr lang="en-US" sz="2400" spc="30" dirty="0">
                <a:latin typeface="Arial MT"/>
                <a:cs typeface="Arial MT"/>
              </a:rPr>
              <a:t>  </a:t>
            </a:r>
            <a:r>
              <a:rPr sz="2400" spc="30" dirty="0">
                <a:latin typeface="Arial MT"/>
                <a:cs typeface="Arial MT"/>
              </a:rPr>
              <a:t>Which</a:t>
            </a:r>
            <a:r>
              <a:rPr sz="2400" spc="105" dirty="0">
                <a:latin typeface="Arial MT"/>
                <a:cs typeface="Arial MT"/>
              </a:rPr>
              <a:t> </a:t>
            </a:r>
            <a:r>
              <a:rPr sz="2400" spc="35" dirty="0">
                <a:latin typeface="Arial MT"/>
                <a:cs typeface="Arial MT"/>
              </a:rPr>
              <a:t>locality</a:t>
            </a:r>
            <a:r>
              <a:rPr sz="2400" spc="130" dirty="0">
                <a:latin typeface="Arial MT"/>
                <a:cs typeface="Arial MT"/>
              </a:rPr>
              <a:t> </a:t>
            </a:r>
            <a:r>
              <a:rPr sz="2400" spc="30" dirty="0">
                <a:latin typeface="Arial MT"/>
                <a:cs typeface="Arial MT"/>
              </a:rPr>
              <a:t>have</a:t>
            </a:r>
            <a:r>
              <a:rPr sz="2400" spc="114" dirty="0">
                <a:latin typeface="Arial MT"/>
                <a:cs typeface="Arial MT"/>
              </a:rPr>
              <a:t> </a:t>
            </a:r>
            <a:r>
              <a:rPr sz="2400" spc="25" dirty="0">
                <a:latin typeface="Arial MT"/>
                <a:cs typeface="Arial MT"/>
              </a:rPr>
              <a:t>the</a:t>
            </a:r>
            <a:r>
              <a:rPr sz="2400" spc="110" dirty="0">
                <a:latin typeface="Arial MT"/>
                <a:cs typeface="Arial MT"/>
              </a:rPr>
              <a:t> </a:t>
            </a:r>
            <a:r>
              <a:rPr sz="2400" spc="35" dirty="0">
                <a:latin typeface="Arial MT"/>
                <a:cs typeface="Arial MT"/>
              </a:rPr>
              <a:t>expensive</a:t>
            </a:r>
            <a:r>
              <a:rPr sz="2400" spc="120" dirty="0">
                <a:latin typeface="Arial MT"/>
                <a:cs typeface="Arial MT"/>
              </a:rPr>
              <a:t> </a:t>
            </a:r>
            <a:r>
              <a:rPr sz="2400" spc="25" dirty="0">
                <a:latin typeface="Arial MT"/>
                <a:cs typeface="Arial MT"/>
              </a:rPr>
              <a:t>and</a:t>
            </a:r>
            <a:r>
              <a:rPr sz="2400" spc="114" dirty="0">
                <a:latin typeface="Arial MT"/>
                <a:cs typeface="Arial MT"/>
              </a:rPr>
              <a:t> </a:t>
            </a:r>
            <a:r>
              <a:rPr sz="2400" spc="30" dirty="0">
                <a:latin typeface="Arial MT"/>
                <a:cs typeface="Arial MT"/>
              </a:rPr>
              <a:t>cheap</a:t>
            </a:r>
            <a:r>
              <a:rPr sz="2400" spc="120" dirty="0">
                <a:latin typeface="Arial MT"/>
                <a:cs typeface="Arial MT"/>
              </a:rPr>
              <a:t> </a:t>
            </a:r>
            <a:r>
              <a:rPr sz="2400" spc="35" dirty="0">
                <a:latin typeface="Arial MT"/>
                <a:cs typeface="Arial MT"/>
              </a:rPr>
              <a:t>properties</a:t>
            </a:r>
            <a:r>
              <a:rPr sz="2400" spc="130" dirty="0">
                <a:latin typeface="Arial MT"/>
                <a:cs typeface="Arial MT"/>
              </a:rPr>
              <a:t> </a:t>
            </a:r>
            <a:r>
              <a:rPr sz="2400" spc="25" dirty="0">
                <a:latin typeface="Arial MT"/>
                <a:cs typeface="Arial MT"/>
              </a:rPr>
              <a:t>and </a:t>
            </a:r>
            <a:r>
              <a:rPr sz="2400" spc="-650" dirty="0">
                <a:latin typeface="Arial MT"/>
                <a:cs typeface="Arial MT"/>
              </a:rPr>
              <a:t> </a:t>
            </a:r>
            <a:r>
              <a:rPr lang="en-US" sz="2400" spc="-650" dirty="0">
                <a:latin typeface="Arial MT"/>
                <a:cs typeface="Arial MT"/>
              </a:rPr>
              <a:t>	</a:t>
            </a:r>
            <a:r>
              <a:rPr sz="2400" spc="35" dirty="0">
                <a:latin typeface="Arial MT"/>
                <a:cs typeface="Arial MT"/>
              </a:rPr>
              <a:t>guests</a:t>
            </a:r>
            <a:r>
              <a:rPr sz="2400" spc="105" dirty="0">
                <a:latin typeface="Arial MT"/>
                <a:cs typeface="Arial MT"/>
              </a:rPr>
              <a:t> </a:t>
            </a:r>
            <a:r>
              <a:rPr sz="2400" spc="35" dirty="0">
                <a:latin typeface="Arial MT"/>
                <a:cs typeface="Arial MT"/>
              </a:rPr>
              <a:t>preferences</a:t>
            </a:r>
            <a:r>
              <a:rPr sz="2400" spc="120" dirty="0">
                <a:latin typeface="Arial MT"/>
                <a:cs typeface="Arial MT"/>
              </a:rPr>
              <a:t> </a:t>
            </a:r>
            <a:r>
              <a:rPr sz="2400" spc="30" dirty="0">
                <a:latin typeface="Arial MT"/>
                <a:cs typeface="Arial MT"/>
              </a:rPr>
              <a:t>with</a:t>
            </a:r>
            <a:r>
              <a:rPr sz="2400" spc="105" dirty="0">
                <a:latin typeface="Arial MT"/>
                <a:cs typeface="Arial MT"/>
              </a:rPr>
              <a:t> </a:t>
            </a:r>
            <a:r>
              <a:rPr sz="2400" spc="30" dirty="0">
                <a:latin typeface="Arial MT"/>
                <a:cs typeface="Arial MT"/>
              </a:rPr>
              <a:t>them.</a:t>
            </a:r>
            <a:endParaRPr sz="2400" dirty="0">
              <a:latin typeface="Arial MT"/>
              <a:cs typeface="Arial MT"/>
            </a:endParaRPr>
          </a:p>
          <a:p>
            <a:pPr marL="459740" indent="-447675">
              <a:lnSpc>
                <a:spcPct val="100000"/>
              </a:lnSpc>
              <a:spcBef>
                <a:spcPts val="670"/>
              </a:spcBef>
              <a:buAutoNum type="arabicPeriod"/>
              <a:tabLst>
                <a:tab pos="459740" algn="l"/>
                <a:tab pos="460375" algn="l"/>
              </a:tabLst>
            </a:pPr>
            <a:r>
              <a:rPr sz="2400" spc="30" dirty="0">
                <a:latin typeface="Arial MT"/>
                <a:cs typeface="Arial MT"/>
              </a:rPr>
              <a:t>Which</a:t>
            </a:r>
            <a:r>
              <a:rPr sz="2400" spc="95" dirty="0">
                <a:latin typeface="Arial MT"/>
                <a:cs typeface="Arial MT"/>
              </a:rPr>
              <a:t> </a:t>
            </a:r>
            <a:r>
              <a:rPr sz="2400" spc="25" dirty="0">
                <a:latin typeface="Arial MT"/>
                <a:cs typeface="Arial MT"/>
              </a:rPr>
              <a:t>are</a:t>
            </a:r>
            <a:r>
              <a:rPr sz="2400" spc="105" dirty="0">
                <a:latin typeface="Arial MT"/>
                <a:cs typeface="Arial MT"/>
              </a:rPr>
              <a:t> </a:t>
            </a:r>
            <a:r>
              <a:rPr sz="2400" spc="25" dirty="0">
                <a:latin typeface="Arial MT"/>
                <a:cs typeface="Arial MT"/>
              </a:rPr>
              <a:t>the</a:t>
            </a:r>
            <a:r>
              <a:rPr sz="2400" spc="95" dirty="0">
                <a:latin typeface="Arial MT"/>
                <a:cs typeface="Arial MT"/>
              </a:rPr>
              <a:t> </a:t>
            </a:r>
            <a:r>
              <a:rPr sz="2400" spc="35" dirty="0">
                <a:latin typeface="Arial MT"/>
                <a:cs typeface="Arial MT"/>
              </a:rPr>
              <a:t>busiest</a:t>
            </a:r>
            <a:r>
              <a:rPr sz="2400" spc="114" dirty="0">
                <a:latin typeface="Arial MT"/>
                <a:cs typeface="Arial MT"/>
              </a:rPr>
              <a:t> </a:t>
            </a:r>
            <a:r>
              <a:rPr sz="2400" spc="30" dirty="0">
                <a:latin typeface="Arial MT"/>
                <a:cs typeface="Arial MT"/>
              </a:rPr>
              <a:t>hosts</a:t>
            </a:r>
            <a:r>
              <a:rPr sz="2400" spc="100" dirty="0">
                <a:latin typeface="Arial MT"/>
                <a:cs typeface="Arial MT"/>
              </a:rPr>
              <a:t> </a:t>
            </a:r>
            <a:r>
              <a:rPr sz="2400" spc="25" dirty="0">
                <a:latin typeface="Arial MT"/>
                <a:cs typeface="Arial MT"/>
              </a:rPr>
              <a:t>and</a:t>
            </a:r>
            <a:r>
              <a:rPr sz="2400" spc="105" dirty="0">
                <a:latin typeface="Arial MT"/>
                <a:cs typeface="Arial MT"/>
              </a:rPr>
              <a:t> </a:t>
            </a:r>
            <a:r>
              <a:rPr sz="2400" spc="30" dirty="0">
                <a:latin typeface="Arial MT"/>
                <a:cs typeface="Arial MT"/>
              </a:rPr>
              <a:t>why?</a:t>
            </a:r>
            <a:endParaRPr sz="2400" dirty="0">
              <a:latin typeface="Arial MT"/>
              <a:cs typeface="Arial MT"/>
            </a:endParaRPr>
          </a:p>
          <a:p>
            <a:pPr marL="12700" marR="931544">
              <a:lnSpc>
                <a:spcPts val="2590"/>
              </a:lnSpc>
              <a:spcBef>
                <a:spcPts val="1045"/>
              </a:spcBef>
              <a:buAutoNum type="arabicPeriod"/>
              <a:tabLst>
                <a:tab pos="369570" algn="l"/>
              </a:tabLst>
            </a:pPr>
            <a:r>
              <a:rPr lang="en-US" sz="2400" spc="20" dirty="0">
                <a:latin typeface="Arial MT"/>
                <a:cs typeface="Arial MT"/>
              </a:rPr>
              <a:t>  </a:t>
            </a:r>
            <a:r>
              <a:rPr sz="2400" spc="20" dirty="0">
                <a:latin typeface="Arial MT"/>
                <a:cs typeface="Arial MT"/>
              </a:rPr>
              <a:t>Is</a:t>
            </a:r>
            <a:r>
              <a:rPr sz="2400" spc="90" dirty="0">
                <a:latin typeface="Arial MT"/>
                <a:cs typeface="Arial MT"/>
              </a:rPr>
              <a:t> </a:t>
            </a:r>
            <a:r>
              <a:rPr sz="2400" spc="30" dirty="0">
                <a:latin typeface="Arial MT"/>
                <a:cs typeface="Arial MT"/>
              </a:rPr>
              <a:t>there</a:t>
            </a:r>
            <a:r>
              <a:rPr sz="2400" spc="114" dirty="0">
                <a:latin typeface="Arial MT"/>
                <a:cs typeface="Arial MT"/>
              </a:rPr>
              <a:t> </a:t>
            </a:r>
            <a:r>
              <a:rPr sz="2400" spc="25" dirty="0">
                <a:latin typeface="Arial MT"/>
                <a:cs typeface="Arial MT"/>
              </a:rPr>
              <a:t>any</a:t>
            </a:r>
            <a:r>
              <a:rPr sz="2400" spc="100" dirty="0">
                <a:latin typeface="Arial MT"/>
                <a:cs typeface="Arial MT"/>
              </a:rPr>
              <a:t> </a:t>
            </a:r>
            <a:r>
              <a:rPr sz="2400" spc="35" dirty="0">
                <a:latin typeface="Arial MT"/>
                <a:cs typeface="Arial MT"/>
              </a:rPr>
              <a:t>relation</a:t>
            </a:r>
            <a:r>
              <a:rPr sz="2400" spc="120" dirty="0">
                <a:latin typeface="Arial MT"/>
                <a:cs typeface="Arial MT"/>
              </a:rPr>
              <a:t> </a:t>
            </a:r>
            <a:r>
              <a:rPr sz="2400" spc="20" dirty="0">
                <a:latin typeface="Arial MT"/>
                <a:cs typeface="Arial MT"/>
              </a:rPr>
              <a:t>of</a:t>
            </a:r>
            <a:r>
              <a:rPr sz="2400" spc="95" dirty="0">
                <a:latin typeface="Arial MT"/>
                <a:cs typeface="Arial MT"/>
              </a:rPr>
              <a:t> </a:t>
            </a:r>
            <a:r>
              <a:rPr sz="2400" spc="25" dirty="0">
                <a:latin typeface="Arial MT"/>
                <a:cs typeface="Arial MT"/>
              </a:rPr>
              <a:t>the</a:t>
            </a:r>
            <a:r>
              <a:rPr sz="2400" spc="105" dirty="0">
                <a:latin typeface="Arial MT"/>
                <a:cs typeface="Arial MT"/>
              </a:rPr>
              <a:t> </a:t>
            </a:r>
            <a:r>
              <a:rPr sz="2400" spc="35" dirty="0">
                <a:latin typeface="Arial MT"/>
                <a:cs typeface="Arial MT"/>
              </a:rPr>
              <a:t>properties</a:t>
            </a:r>
            <a:r>
              <a:rPr sz="2400" spc="120" dirty="0">
                <a:latin typeface="Arial MT"/>
                <a:cs typeface="Arial MT"/>
              </a:rPr>
              <a:t> </a:t>
            </a:r>
            <a:r>
              <a:rPr sz="2400" spc="30" dirty="0">
                <a:latin typeface="Arial MT"/>
                <a:cs typeface="Arial MT"/>
              </a:rPr>
              <a:t>with</a:t>
            </a:r>
            <a:r>
              <a:rPr sz="2400" spc="110" dirty="0">
                <a:latin typeface="Arial MT"/>
                <a:cs typeface="Arial MT"/>
              </a:rPr>
              <a:t> </a:t>
            </a:r>
            <a:r>
              <a:rPr sz="2400" spc="25" dirty="0">
                <a:latin typeface="Arial MT"/>
                <a:cs typeface="Arial MT"/>
              </a:rPr>
              <a:t>the</a:t>
            </a:r>
            <a:r>
              <a:rPr sz="2400" spc="100" dirty="0">
                <a:latin typeface="Arial MT"/>
                <a:cs typeface="Arial MT"/>
              </a:rPr>
              <a:t> </a:t>
            </a:r>
            <a:r>
              <a:rPr sz="2400" spc="30" dirty="0">
                <a:latin typeface="Arial MT"/>
                <a:cs typeface="Arial MT"/>
              </a:rPr>
              <a:t>traffic</a:t>
            </a:r>
            <a:r>
              <a:rPr sz="2400" spc="105" dirty="0">
                <a:latin typeface="Arial MT"/>
                <a:cs typeface="Arial MT"/>
              </a:rPr>
              <a:t> </a:t>
            </a:r>
            <a:r>
              <a:rPr sz="2400" spc="20" dirty="0">
                <a:latin typeface="Arial MT"/>
                <a:cs typeface="Arial MT"/>
              </a:rPr>
              <a:t>in</a:t>
            </a:r>
            <a:r>
              <a:rPr sz="2400" spc="100" dirty="0">
                <a:latin typeface="Arial MT"/>
                <a:cs typeface="Arial MT"/>
              </a:rPr>
              <a:t> </a:t>
            </a:r>
            <a:r>
              <a:rPr lang="en-US" sz="2400" spc="100" dirty="0">
                <a:latin typeface="Arial MT"/>
                <a:cs typeface="Arial MT"/>
              </a:rPr>
              <a:t>	  		</a:t>
            </a:r>
            <a:r>
              <a:rPr sz="2400" spc="30" dirty="0">
                <a:latin typeface="Arial MT"/>
                <a:cs typeface="Arial MT"/>
              </a:rPr>
              <a:t>that </a:t>
            </a:r>
            <a:r>
              <a:rPr sz="2400" spc="-650" dirty="0">
                <a:latin typeface="Arial MT"/>
                <a:cs typeface="Arial MT"/>
              </a:rPr>
              <a:t> </a:t>
            </a:r>
            <a:r>
              <a:rPr sz="2400" spc="35" dirty="0">
                <a:latin typeface="Arial MT"/>
                <a:cs typeface="Arial MT"/>
              </a:rPr>
              <a:t>particular</a:t>
            </a:r>
            <a:r>
              <a:rPr sz="2400" spc="110" dirty="0">
                <a:latin typeface="Arial MT"/>
                <a:cs typeface="Arial MT"/>
              </a:rPr>
              <a:t> </a:t>
            </a:r>
            <a:r>
              <a:rPr sz="2400" spc="15" dirty="0">
                <a:latin typeface="Arial MT"/>
                <a:cs typeface="Arial MT"/>
              </a:rPr>
              <a:t>locality.</a:t>
            </a:r>
            <a:endParaRPr sz="2400" dirty="0">
              <a:latin typeface="Arial MT"/>
              <a:cs typeface="Arial MT"/>
            </a:endParaRPr>
          </a:p>
        </p:txBody>
      </p:sp>
      <p:pic>
        <p:nvPicPr>
          <p:cNvPr id="10" name="object 10"/>
          <p:cNvPicPr/>
          <p:nvPr/>
        </p:nvPicPr>
        <p:blipFill>
          <a:blip r:embed="rId4" cstate="print"/>
          <a:stretch>
            <a:fillRect/>
          </a:stretch>
        </p:blipFill>
        <p:spPr>
          <a:xfrm>
            <a:off x="11613642" y="130302"/>
            <a:ext cx="490727" cy="49072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306830" y="583819"/>
            <a:ext cx="8195691" cy="480186"/>
          </a:xfrm>
          <a:prstGeom prst="rect">
            <a:avLst/>
          </a:prstGeom>
        </p:spPr>
      </p:pic>
      <p:sp>
        <p:nvSpPr>
          <p:cNvPr id="4" name="object 4"/>
          <p:cNvSpPr txBox="1"/>
          <p:nvPr/>
        </p:nvSpPr>
        <p:spPr>
          <a:xfrm>
            <a:off x="78739" y="1957069"/>
            <a:ext cx="3855085" cy="604520"/>
          </a:xfrm>
          <a:prstGeom prst="rect">
            <a:avLst/>
          </a:prstGeom>
        </p:spPr>
        <p:txBody>
          <a:bodyPr vert="horz" wrap="square" lIns="0" tIns="46990" rIns="0" bIns="0" rtlCol="0">
            <a:spAutoFit/>
          </a:bodyPr>
          <a:lstStyle/>
          <a:p>
            <a:pPr marL="241300" marR="5080" indent="-228600">
              <a:lnSpc>
                <a:spcPts val="2160"/>
              </a:lnSpc>
              <a:spcBef>
                <a:spcPts val="370"/>
              </a:spcBef>
              <a:buChar char="•"/>
              <a:tabLst>
                <a:tab pos="240665" algn="l"/>
                <a:tab pos="241300" algn="l"/>
              </a:tabLst>
            </a:pPr>
            <a:r>
              <a:rPr sz="2000" spc="35" dirty="0">
                <a:latin typeface="Arial MT"/>
                <a:cs typeface="Arial MT"/>
              </a:rPr>
              <a:t>Finding</a:t>
            </a:r>
            <a:r>
              <a:rPr sz="2000" spc="105" dirty="0">
                <a:latin typeface="Arial MT"/>
                <a:cs typeface="Arial MT"/>
              </a:rPr>
              <a:t> </a:t>
            </a:r>
            <a:r>
              <a:rPr sz="2000" spc="25" dirty="0">
                <a:latin typeface="Arial MT"/>
                <a:cs typeface="Arial MT"/>
              </a:rPr>
              <a:t>the</a:t>
            </a:r>
            <a:r>
              <a:rPr sz="2000" spc="85" dirty="0">
                <a:latin typeface="Arial MT"/>
                <a:cs typeface="Arial MT"/>
              </a:rPr>
              <a:t> </a:t>
            </a:r>
            <a:r>
              <a:rPr sz="2000" spc="30" dirty="0">
                <a:latin typeface="Arial MT"/>
                <a:cs typeface="Arial MT"/>
              </a:rPr>
              <a:t>null</a:t>
            </a:r>
            <a:r>
              <a:rPr sz="2000" spc="100" dirty="0">
                <a:latin typeface="Arial MT"/>
                <a:cs typeface="Arial MT"/>
              </a:rPr>
              <a:t> </a:t>
            </a:r>
            <a:r>
              <a:rPr sz="2000" spc="35" dirty="0">
                <a:latin typeface="Arial MT"/>
                <a:cs typeface="Arial MT"/>
              </a:rPr>
              <a:t>values</a:t>
            </a:r>
            <a:r>
              <a:rPr sz="2000" spc="100" dirty="0">
                <a:latin typeface="Arial MT"/>
                <a:cs typeface="Arial MT"/>
              </a:rPr>
              <a:t> </a:t>
            </a:r>
            <a:r>
              <a:rPr sz="2000" spc="20" dirty="0">
                <a:latin typeface="Arial MT"/>
                <a:cs typeface="Arial MT"/>
              </a:rPr>
              <a:t>in</a:t>
            </a:r>
            <a:r>
              <a:rPr sz="2000" spc="100" dirty="0">
                <a:latin typeface="Arial MT"/>
                <a:cs typeface="Arial MT"/>
              </a:rPr>
              <a:t> </a:t>
            </a:r>
            <a:r>
              <a:rPr sz="2000" spc="30" dirty="0">
                <a:latin typeface="Arial MT"/>
                <a:cs typeface="Arial MT"/>
              </a:rPr>
              <a:t>each </a:t>
            </a:r>
            <a:r>
              <a:rPr sz="2000" spc="-545" dirty="0">
                <a:latin typeface="Arial MT"/>
                <a:cs typeface="Arial MT"/>
              </a:rPr>
              <a:t> </a:t>
            </a:r>
            <a:r>
              <a:rPr sz="2000" spc="35" dirty="0">
                <a:latin typeface="Arial MT"/>
                <a:cs typeface="Arial MT"/>
              </a:rPr>
              <a:t>column</a:t>
            </a:r>
            <a:r>
              <a:rPr sz="2000" spc="100" dirty="0">
                <a:latin typeface="Arial MT"/>
                <a:cs typeface="Arial MT"/>
              </a:rPr>
              <a:t> </a:t>
            </a:r>
            <a:r>
              <a:rPr sz="2000" spc="20" dirty="0">
                <a:latin typeface="Arial MT"/>
                <a:cs typeface="Arial MT"/>
              </a:rPr>
              <a:t>if</a:t>
            </a:r>
            <a:r>
              <a:rPr sz="2000" spc="80" dirty="0">
                <a:latin typeface="Arial MT"/>
                <a:cs typeface="Arial MT"/>
              </a:rPr>
              <a:t> </a:t>
            </a:r>
            <a:r>
              <a:rPr sz="2000" spc="25" dirty="0">
                <a:latin typeface="Arial MT"/>
                <a:cs typeface="Arial MT"/>
              </a:rPr>
              <a:t>any</a:t>
            </a:r>
            <a:r>
              <a:rPr sz="2000" spc="95" dirty="0">
                <a:latin typeface="Arial MT"/>
                <a:cs typeface="Arial MT"/>
              </a:rPr>
              <a:t> </a:t>
            </a:r>
            <a:r>
              <a:rPr sz="2000" spc="40" dirty="0">
                <a:latin typeface="Arial MT"/>
                <a:cs typeface="Arial MT"/>
              </a:rPr>
              <a:t>available.</a:t>
            </a:r>
            <a:endParaRPr sz="2000">
              <a:latin typeface="Arial MT"/>
              <a:cs typeface="Arial MT"/>
            </a:endParaRPr>
          </a:p>
        </p:txBody>
      </p:sp>
      <p:sp>
        <p:nvSpPr>
          <p:cNvPr id="5" name="object 5"/>
          <p:cNvSpPr txBox="1"/>
          <p:nvPr/>
        </p:nvSpPr>
        <p:spPr>
          <a:xfrm>
            <a:off x="78739" y="3490467"/>
            <a:ext cx="4621530" cy="604520"/>
          </a:xfrm>
          <a:prstGeom prst="rect">
            <a:avLst/>
          </a:prstGeom>
        </p:spPr>
        <p:txBody>
          <a:bodyPr vert="horz" wrap="square" lIns="0" tIns="46990" rIns="0" bIns="0" rtlCol="0">
            <a:spAutoFit/>
          </a:bodyPr>
          <a:lstStyle/>
          <a:p>
            <a:pPr marL="355600" marR="5080" indent="-342900">
              <a:lnSpc>
                <a:spcPts val="2160"/>
              </a:lnSpc>
              <a:spcBef>
                <a:spcPts val="370"/>
              </a:spcBef>
              <a:buChar char="•"/>
              <a:tabLst>
                <a:tab pos="354965" algn="l"/>
                <a:tab pos="355600" algn="l"/>
              </a:tabLst>
            </a:pPr>
            <a:r>
              <a:rPr sz="2000" dirty="0">
                <a:latin typeface="Arial MT"/>
                <a:cs typeface="Arial MT"/>
              </a:rPr>
              <a:t>We</a:t>
            </a:r>
            <a:r>
              <a:rPr sz="2000" spc="90" dirty="0">
                <a:latin typeface="Arial MT"/>
                <a:cs typeface="Arial MT"/>
              </a:rPr>
              <a:t> </a:t>
            </a:r>
            <a:r>
              <a:rPr sz="2000" spc="25" dirty="0">
                <a:latin typeface="Arial MT"/>
                <a:cs typeface="Arial MT"/>
              </a:rPr>
              <a:t>can</a:t>
            </a:r>
            <a:r>
              <a:rPr sz="2000" spc="85" dirty="0">
                <a:latin typeface="Arial MT"/>
                <a:cs typeface="Arial MT"/>
              </a:rPr>
              <a:t> </a:t>
            </a:r>
            <a:r>
              <a:rPr sz="2000" spc="25" dirty="0">
                <a:latin typeface="Arial MT"/>
                <a:cs typeface="Arial MT"/>
              </a:rPr>
              <a:t>see</a:t>
            </a:r>
            <a:r>
              <a:rPr sz="2000" spc="90" dirty="0">
                <a:latin typeface="Arial MT"/>
                <a:cs typeface="Arial MT"/>
              </a:rPr>
              <a:t> </a:t>
            </a:r>
            <a:r>
              <a:rPr sz="2000" spc="30" dirty="0">
                <a:latin typeface="Arial MT"/>
                <a:cs typeface="Arial MT"/>
              </a:rPr>
              <a:t>only</a:t>
            </a:r>
            <a:r>
              <a:rPr sz="2000" spc="100" dirty="0">
                <a:latin typeface="Arial MT"/>
                <a:cs typeface="Arial MT"/>
              </a:rPr>
              <a:t> </a:t>
            </a:r>
            <a:r>
              <a:rPr sz="2000" spc="-5" dirty="0">
                <a:latin typeface="Arial MT"/>
                <a:cs typeface="Arial MT"/>
              </a:rPr>
              <a:t>a</a:t>
            </a:r>
            <a:r>
              <a:rPr sz="2000" spc="85" dirty="0">
                <a:latin typeface="Arial MT"/>
                <a:cs typeface="Arial MT"/>
              </a:rPr>
              <a:t> </a:t>
            </a:r>
            <a:r>
              <a:rPr sz="2000" spc="25" dirty="0">
                <a:latin typeface="Arial MT"/>
                <a:cs typeface="Arial MT"/>
              </a:rPr>
              <a:t>few</a:t>
            </a:r>
            <a:r>
              <a:rPr sz="2000" spc="90" dirty="0">
                <a:latin typeface="Arial MT"/>
                <a:cs typeface="Arial MT"/>
              </a:rPr>
              <a:t> </a:t>
            </a:r>
            <a:r>
              <a:rPr sz="2000" spc="35" dirty="0">
                <a:latin typeface="Arial MT"/>
                <a:cs typeface="Arial MT"/>
              </a:rPr>
              <a:t>columns</a:t>
            </a:r>
            <a:r>
              <a:rPr sz="2000" spc="110" dirty="0">
                <a:latin typeface="Arial MT"/>
                <a:cs typeface="Arial MT"/>
              </a:rPr>
              <a:t> </a:t>
            </a:r>
            <a:r>
              <a:rPr sz="2000" spc="25" dirty="0">
                <a:latin typeface="Arial MT"/>
                <a:cs typeface="Arial MT"/>
              </a:rPr>
              <a:t>had </a:t>
            </a:r>
            <a:r>
              <a:rPr sz="2000" spc="-540" dirty="0">
                <a:latin typeface="Arial MT"/>
                <a:cs typeface="Arial MT"/>
              </a:rPr>
              <a:t> </a:t>
            </a:r>
            <a:r>
              <a:rPr sz="2000" spc="30" dirty="0">
                <a:latin typeface="Arial MT"/>
                <a:cs typeface="Arial MT"/>
              </a:rPr>
              <a:t>null</a:t>
            </a:r>
            <a:r>
              <a:rPr sz="2000" spc="105" dirty="0">
                <a:latin typeface="Arial MT"/>
                <a:cs typeface="Arial MT"/>
              </a:rPr>
              <a:t> </a:t>
            </a:r>
            <a:r>
              <a:rPr sz="2000" spc="35" dirty="0">
                <a:latin typeface="Arial MT"/>
                <a:cs typeface="Arial MT"/>
              </a:rPr>
              <a:t>values.</a:t>
            </a:r>
            <a:endParaRPr sz="2000">
              <a:latin typeface="Arial MT"/>
              <a:cs typeface="Arial MT"/>
            </a:endParaRPr>
          </a:p>
        </p:txBody>
      </p:sp>
      <p:pic>
        <p:nvPicPr>
          <p:cNvPr id="6" name="object 6"/>
          <p:cNvPicPr/>
          <p:nvPr/>
        </p:nvPicPr>
        <p:blipFill>
          <a:blip r:embed="rId3" cstate="print"/>
          <a:stretch>
            <a:fillRect/>
          </a:stretch>
        </p:blipFill>
        <p:spPr>
          <a:xfrm>
            <a:off x="5448300" y="1507235"/>
            <a:ext cx="6408420" cy="5347714"/>
          </a:xfrm>
          <a:prstGeom prst="rect">
            <a:avLst/>
          </a:prstGeom>
        </p:spPr>
      </p:pic>
      <p:pic>
        <p:nvPicPr>
          <p:cNvPr id="7" name="object 7"/>
          <p:cNvPicPr/>
          <p:nvPr/>
        </p:nvPicPr>
        <p:blipFill>
          <a:blip r:embed="rId4" cstate="print"/>
          <a:stretch>
            <a:fillRect/>
          </a:stretch>
        </p:blipFill>
        <p:spPr>
          <a:xfrm>
            <a:off x="11630406" y="116586"/>
            <a:ext cx="452627" cy="453390"/>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89</TotalTime>
  <Words>1819</Words>
  <Application>Microsoft Office PowerPoint</Application>
  <PresentationFormat>Widescreen</PresentationFormat>
  <Paragraphs>93</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Arial MT</vt:lpstr>
      <vt:lpstr>Trebuchet MS</vt:lpstr>
      <vt:lpstr>Wingdings</vt:lpstr>
      <vt:lpstr>Wingdings 3</vt:lpstr>
      <vt:lpstr>Facet</vt:lpstr>
      <vt:lpstr>PowerPoint Presentation</vt:lpstr>
      <vt:lpstr>Introduction  Data Summary</vt:lpstr>
      <vt:lpstr>PowerPoint Presentation</vt:lpstr>
      <vt:lpstr>Exploratory  Data  Analysis</vt:lpstr>
      <vt:lpstr>PowerPoint Presentation</vt:lpstr>
      <vt:lpstr>Features description:</vt:lpstr>
      <vt:lpstr>PowerPoint Presentation</vt:lpstr>
      <vt:lpstr>PowerPoint Presentation</vt:lpstr>
      <vt:lpstr>PowerPoint Presentation</vt:lpstr>
      <vt:lpstr>PowerPoint Presentation</vt:lpstr>
      <vt:lpstr>Mapping the neighbourhood groups</vt:lpstr>
      <vt:lpstr>Number of hosts available in five neighbourhood groups</vt:lpstr>
      <vt:lpstr>Neighbourhood groups available for how many  days</vt:lpstr>
      <vt:lpstr>Now to check the guests preference of areas on the basis of  reviews, we plotted a scatter chart of top 10 locations preferred  by guests with respect to latitude and longitude.</vt:lpstr>
      <vt:lpstr>We are trying to check what type of rooms and which area is most  preferrable by the guests.</vt:lpstr>
      <vt:lpstr>Here, we have plotted a pie chart of number of reviews for  different types of rooms</vt:lpstr>
      <vt:lpstr>Price ranges for room types</vt:lpstr>
      <vt:lpstr>PowerPoint Presentation</vt:lpstr>
      <vt:lpstr>Average pricing with respect to neighbourhood groups</vt:lpstr>
      <vt:lpstr>Prices preferred by guests based on the 10 highest  reviewed properties:</vt:lpstr>
      <vt:lpstr>Most Expensive Neighbourhoods:</vt:lpstr>
      <vt:lpstr>Plotting the graph of hosts availability in different  neighbourhoods</vt:lpstr>
      <vt:lpstr>Neighbourhood that consists least number of hosts</vt:lpstr>
      <vt:lpstr>Top 20 neighbourhood with most number of reviews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project-1    Airbnb booking analysis(eda)</dc:title>
  <dc:creator>Lokendra</dc:creator>
  <cp:lastModifiedBy>Sameer Thete</cp:lastModifiedBy>
  <cp:revision>5</cp:revision>
  <dcterms:created xsi:type="dcterms:W3CDTF">2023-03-09T07:01:57Z</dcterms:created>
  <dcterms:modified xsi:type="dcterms:W3CDTF">2023-03-13T10:37:44Z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2022-11-11T00:00:00Z</vt:filetime>
  </property>
  <property fmtid="{D5CDD505-2E9C-101B-9397-08002B2CF9AE}" pid="3" name="Creator">
    <vt:lpwstr>Microsoft® PowerPoint® 2021</vt:lpwstr>
  </property>
  <property fmtid="{D5CDD505-2E9C-101B-9397-08002B2CF9AE}" pid="4" name="LastSaved">
    <vt:filetime>2023-03-09T00:00:00Z</vt:filetime>
  </property>
</Properties>
</file>