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sldIdLst>
    <p:sldId id="330" r:id="rId2"/>
    <p:sldId id="373" r:id="rId3"/>
    <p:sldId id="407" r:id="rId4"/>
    <p:sldId id="408" r:id="rId5"/>
    <p:sldId id="322" r:id="rId6"/>
    <p:sldId id="409" r:id="rId7"/>
    <p:sldId id="410" r:id="rId8"/>
    <p:sldId id="411" r:id="rId9"/>
    <p:sldId id="412" r:id="rId10"/>
    <p:sldId id="393" r:id="rId11"/>
    <p:sldId id="375" r:id="rId12"/>
    <p:sldId id="413" r:id="rId13"/>
    <p:sldId id="414" r:id="rId14"/>
    <p:sldId id="380" r:id="rId15"/>
    <p:sldId id="379" r:id="rId16"/>
    <p:sldId id="456" r:id="rId17"/>
    <p:sldId id="457" r:id="rId18"/>
    <p:sldId id="381" r:id="rId19"/>
    <p:sldId id="417" r:id="rId20"/>
    <p:sldId id="357" r:id="rId21"/>
    <p:sldId id="404" r:id="rId22"/>
    <p:sldId id="418" r:id="rId23"/>
    <p:sldId id="419" r:id="rId24"/>
    <p:sldId id="420" r:id="rId25"/>
    <p:sldId id="421" r:id="rId26"/>
    <p:sldId id="422" r:id="rId27"/>
    <p:sldId id="423" r:id="rId28"/>
    <p:sldId id="424" r:id="rId29"/>
    <p:sldId id="425" r:id="rId30"/>
    <p:sldId id="426" r:id="rId31"/>
    <p:sldId id="427" r:id="rId32"/>
    <p:sldId id="428" r:id="rId33"/>
    <p:sldId id="324" r:id="rId34"/>
    <p:sldId id="363" r:id="rId35"/>
    <p:sldId id="335" r:id="rId36"/>
    <p:sldId id="354" r:id="rId37"/>
    <p:sldId id="429" r:id="rId38"/>
    <p:sldId id="430" r:id="rId39"/>
    <p:sldId id="259" r:id="rId40"/>
    <p:sldId id="394" r:id="rId41"/>
    <p:sldId id="437" r:id="rId42"/>
    <p:sldId id="439" r:id="rId43"/>
    <p:sldId id="440" r:id="rId44"/>
    <p:sldId id="431" r:id="rId45"/>
    <p:sldId id="383" r:id="rId46"/>
    <p:sldId id="384" r:id="rId4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p:scale>
          <a:sx n="81" d="100"/>
          <a:sy n="81" d="100"/>
        </p:scale>
        <p:origin x="-2484" y="-107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68"/>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579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4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1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3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1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3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7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1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fld id="{025789BE-9ADE-46FC-B18B-F66E495A400A}" type="datetime1">
              <a:rPr lang="en-US"/>
              <a:pPr/>
              <a:t>9/10/2012</a:t>
            </a:fld>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Ninth Edition, (c) 2013 Pearson Education, Inc. All rights reserved. </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8AFCE047-6EEF-4C38-B88E-ABFA239C712D}"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fld id="{8995E96A-FB5F-4101-8938-033487A352C4}" type="datetime1">
              <a:rPr lang="en-US"/>
              <a:pPr/>
              <a:t>9/10/2012</a:t>
            </a:fld>
            <a:endParaRPr lang="en-US"/>
          </a:p>
        </p:txBody>
      </p:sp>
      <p:sp>
        <p:nvSpPr>
          <p:cNvPr id="5" name="Slide Number Placeholder 4"/>
          <p:cNvSpPr>
            <a:spLocks noGrp="1"/>
          </p:cNvSpPr>
          <p:nvPr>
            <p:ph type="sldNum" sz="quarter" idx="11"/>
          </p:nvPr>
        </p:nvSpPr>
        <p:spPr/>
        <p:txBody>
          <a:bodyPr/>
          <a:lstStyle>
            <a:lvl1pPr>
              <a:defRPr/>
            </a:lvl1pPr>
          </a:lstStyle>
          <a:p>
            <a:fld id="{74B21354-833C-43CE-A58C-7EDACDF68D5A}" type="slidenum">
              <a:rPr lang="en-US"/>
              <a:pPr/>
              <a:t>‹#›</a:t>
            </a:fld>
            <a:endParaRPr lang="en-US"/>
          </a:p>
        </p:txBody>
      </p:sp>
    </p:spTree>
    <p:extLst>
      <p:ext uri="{BB962C8B-B14F-4D97-AF65-F5344CB8AC3E}">
        <p14:creationId xmlns:p14="http://schemas.microsoft.com/office/powerpoint/2010/main" val="6390315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fld id="{C5281821-91B5-44C7-87E6-61C58844E485}" type="datetime1">
              <a:rPr lang="en-US"/>
              <a:pPr/>
              <a:t>9/10/2012</a:t>
            </a:fld>
            <a:endParaRPr lang="en-US"/>
          </a:p>
        </p:txBody>
      </p:sp>
      <p:sp>
        <p:nvSpPr>
          <p:cNvPr id="5" name="Slide Number Placeholder 4"/>
          <p:cNvSpPr>
            <a:spLocks noGrp="1"/>
          </p:cNvSpPr>
          <p:nvPr>
            <p:ph type="sldNum" sz="quarter" idx="11"/>
          </p:nvPr>
        </p:nvSpPr>
        <p:spPr/>
        <p:txBody>
          <a:bodyPr/>
          <a:lstStyle>
            <a:lvl1pPr>
              <a:defRPr/>
            </a:lvl1pPr>
          </a:lstStyle>
          <a:p>
            <a:fld id="{3642C229-026A-4456-99F6-49BDF9984670}" type="slidenum">
              <a:rPr lang="en-US"/>
              <a:pPr/>
              <a:t>‹#›</a:t>
            </a:fld>
            <a:endParaRPr lang="en-US"/>
          </a:p>
        </p:txBody>
      </p:sp>
    </p:spTree>
    <p:extLst>
      <p:ext uri="{BB962C8B-B14F-4D97-AF65-F5344CB8AC3E}">
        <p14:creationId xmlns:p14="http://schemas.microsoft.com/office/powerpoint/2010/main" val="41355836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fld id="{E38FC831-B7AC-473A-9294-3C5A0CF374AC}" type="datetime1">
              <a:rPr lang="en-US"/>
              <a:pPr/>
              <a:t>9/10/2012</a:t>
            </a:fld>
            <a:endParaRPr lang="en-US"/>
          </a:p>
        </p:txBody>
      </p:sp>
      <p:sp>
        <p:nvSpPr>
          <p:cNvPr id="5" name="Slide Number Placeholder 4"/>
          <p:cNvSpPr>
            <a:spLocks noGrp="1"/>
          </p:cNvSpPr>
          <p:nvPr>
            <p:ph type="sldNum" sz="quarter" idx="11"/>
          </p:nvPr>
        </p:nvSpPr>
        <p:spPr/>
        <p:txBody>
          <a:bodyPr/>
          <a:lstStyle>
            <a:lvl1pPr>
              <a:defRPr/>
            </a:lvl1pPr>
          </a:lstStyle>
          <a:p>
            <a:fld id="{F529D27E-4BC1-46DE-B73F-58B66D45D1E2}" type="slidenum">
              <a:rPr lang="en-US"/>
              <a:pPr/>
              <a:t>‹#›</a:t>
            </a:fld>
            <a:endParaRPr lang="en-US"/>
          </a:p>
        </p:txBody>
      </p:sp>
    </p:spTree>
    <p:extLst>
      <p:ext uri="{BB962C8B-B14F-4D97-AF65-F5344CB8AC3E}">
        <p14:creationId xmlns:p14="http://schemas.microsoft.com/office/powerpoint/2010/main" val="16693449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48A52A7-F1D5-4748-9DEE-7CC6BCABB787}" type="datetime1">
              <a:rPr lang="en-US"/>
              <a:pPr/>
              <a:t>9/10/2012</a:t>
            </a:fld>
            <a:endParaRPr lang="en-US"/>
          </a:p>
        </p:txBody>
      </p:sp>
      <p:sp>
        <p:nvSpPr>
          <p:cNvPr id="5" name="Slide Number Placeholder 4"/>
          <p:cNvSpPr>
            <a:spLocks noGrp="1"/>
          </p:cNvSpPr>
          <p:nvPr>
            <p:ph type="sldNum" sz="quarter" idx="11"/>
          </p:nvPr>
        </p:nvSpPr>
        <p:spPr/>
        <p:txBody>
          <a:bodyPr/>
          <a:lstStyle>
            <a:lvl1pPr>
              <a:defRPr/>
            </a:lvl1pPr>
          </a:lstStyle>
          <a:p>
            <a:fld id="{D81BD58B-DC6F-4F11-8411-92F916DD778F}" type="slidenum">
              <a:rPr lang="en-US"/>
              <a:pPr/>
              <a:t>‹#›</a:t>
            </a:fld>
            <a:endParaRPr lang="en-US"/>
          </a:p>
        </p:txBody>
      </p:sp>
    </p:spTree>
    <p:extLst>
      <p:ext uri="{BB962C8B-B14F-4D97-AF65-F5344CB8AC3E}">
        <p14:creationId xmlns:p14="http://schemas.microsoft.com/office/powerpoint/2010/main" val="16154568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fld id="{70BA4667-847F-4CCC-9FF0-0DC0E562566C}" type="datetime1">
              <a:rPr lang="en-US"/>
              <a:pPr/>
              <a:t>9/10/2012</a:t>
            </a:fld>
            <a:endParaRPr lang="en-US"/>
          </a:p>
        </p:txBody>
      </p:sp>
      <p:sp>
        <p:nvSpPr>
          <p:cNvPr id="6" name="Slide Number Placeholder 5"/>
          <p:cNvSpPr>
            <a:spLocks noGrp="1"/>
          </p:cNvSpPr>
          <p:nvPr>
            <p:ph type="sldNum" sz="quarter" idx="11"/>
          </p:nvPr>
        </p:nvSpPr>
        <p:spPr/>
        <p:txBody>
          <a:bodyPr/>
          <a:lstStyle>
            <a:lvl1pPr>
              <a:defRPr/>
            </a:lvl1pPr>
          </a:lstStyle>
          <a:p>
            <a:fld id="{89025797-85E9-4AF7-9ADD-63480A915C93}" type="slidenum">
              <a:rPr lang="en-US"/>
              <a:pPr/>
              <a:t>‹#›</a:t>
            </a:fld>
            <a:endParaRPr lang="en-US"/>
          </a:p>
        </p:txBody>
      </p:sp>
    </p:spTree>
    <p:extLst>
      <p:ext uri="{BB962C8B-B14F-4D97-AF65-F5344CB8AC3E}">
        <p14:creationId xmlns:p14="http://schemas.microsoft.com/office/powerpoint/2010/main" val="24074139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fld id="{738E71F8-CEC5-4E36-A913-D6EA5138C794}" type="datetime1">
              <a:rPr lang="en-US"/>
              <a:pPr/>
              <a:t>9/10/2012</a:t>
            </a:fld>
            <a:endParaRPr lang="en-US"/>
          </a:p>
        </p:txBody>
      </p:sp>
      <p:sp>
        <p:nvSpPr>
          <p:cNvPr id="8" name="Slide Number Placeholder 7"/>
          <p:cNvSpPr>
            <a:spLocks noGrp="1"/>
          </p:cNvSpPr>
          <p:nvPr>
            <p:ph type="sldNum" sz="quarter" idx="11"/>
          </p:nvPr>
        </p:nvSpPr>
        <p:spPr/>
        <p:txBody>
          <a:bodyPr/>
          <a:lstStyle>
            <a:lvl1pPr>
              <a:defRPr/>
            </a:lvl1pPr>
          </a:lstStyle>
          <a:p>
            <a:fld id="{0A7F420B-C8F0-4A03-AA85-8E9DABFABE66}" type="slidenum">
              <a:rPr lang="en-US"/>
              <a:pPr/>
              <a:t>‹#›</a:t>
            </a:fld>
            <a:endParaRPr lang="en-US"/>
          </a:p>
        </p:txBody>
      </p:sp>
    </p:spTree>
    <p:extLst>
      <p:ext uri="{BB962C8B-B14F-4D97-AF65-F5344CB8AC3E}">
        <p14:creationId xmlns:p14="http://schemas.microsoft.com/office/powerpoint/2010/main" val="14176791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fld id="{EE5B070C-188C-4F5F-992C-49680413B99D}" type="datetime1">
              <a:rPr lang="en-US"/>
              <a:pPr/>
              <a:t>9/10/2012</a:t>
            </a:fld>
            <a:endParaRPr lang="en-US"/>
          </a:p>
        </p:txBody>
      </p:sp>
      <p:sp>
        <p:nvSpPr>
          <p:cNvPr id="4" name="Slide Number Placeholder 3"/>
          <p:cNvSpPr>
            <a:spLocks noGrp="1"/>
          </p:cNvSpPr>
          <p:nvPr>
            <p:ph type="sldNum" sz="quarter" idx="11"/>
          </p:nvPr>
        </p:nvSpPr>
        <p:spPr/>
        <p:txBody>
          <a:bodyPr/>
          <a:lstStyle>
            <a:lvl1pPr>
              <a:defRPr/>
            </a:lvl1pPr>
          </a:lstStyle>
          <a:p>
            <a:fld id="{32178C9E-0B20-4A71-9EBB-EA356C8F283A}" type="slidenum">
              <a:rPr lang="en-US"/>
              <a:pPr/>
              <a:t>‹#›</a:t>
            </a:fld>
            <a:endParaRPr lang="en-US"/>
          </a:p>
        </p:txBody>
      </p:sp>
    </p:spTree>
    <p:extLst>
      <p:ext uri="{BB962C8B-B14F-4D97-AF65-F5344CB8AC3E}">
        <p14:creationId xmlns:p14="http://schemas.microsoft.com/office/powerpoint/2010/main" val="11059070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E8A6F70-D807-4633-BA87-C1B6A87EB90E}" type="datetime1">
              <a:rPr lang="en-US"/>
              <a:pPr/>
              <a:t>9/10/2012</a:t>
            </a:fld>
            <a:endParaRPr lang="en-US"/>
          </a:p>
        </p:txBody>
      </p:sp>
      <p:sp>
        <p:nvSpPr>
          <p:cNvPr id="3" name="Slide Number Placeholder 2"/>
          <p:cNvSpPr>
            <a:spLocks noGrp="1"/>
          </p:cNvSpPr>
          <p:nvPr>
            <p:ph type="sldNum" sz="quarter" idx="11"/>
          </p:nvPr>
        </p:nvSpPr>
        <p:spPr/>
        <p:txBody>
          <a:bodyPr/>
          <a:lstStyle>
            <a:lvl1pPr>
              <a:defRPr/>
            </a:lvl1pPr>
          </a:lstStyle>
          <a:p>
            <a:fld id="{B585E543-EDBC-4B09-8227-21C7D3790588}" type="slidenum">
              <a:rPr lang="en-US"/>
              <a:pPr/>
              <a:t>‹#›</a:t>
            </a:fld>
            <a:endParaRPr lang="en-US"/>
          </a:p>
        </p:txBody>
      </p:sp>
    </p:spTree>
    <p:extLst>
      <p:ext uri="{BB962C8B-B14F-4D97-AF65-F5344CB8AC3E}">
        <p14:creationId xmlns:p14="http://schemas.microsoft.com/office/powerpoint/2010/main" val="36264229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C628AE6-C69D-486A-A4FD-BAE193801134}" type="datetime1">
              <a:rPr lang="en-US"/>
              <a:pPr/>
              <a:t>9/10/2012</a:t>
            </a:fld>
            <a:endParaRPr lang="en-US"/>
          </a:p>
        </p:txBody>
      </p:sp>
      <p:sp>
        <p:nvSpPr>
          <p:cNvPr id="6" name="Slide Number Placeholder 5"/>
          <p:cNvSpPr>
            <a:spLocks noGrp="1"/>
          </p:cNvSpPr>
          <p:nvPr>
            <p:ph type="sldNum" sz="quarter" idx="11"/>
          </p:nvPr>
        </p:nvSpPr>
        <p:spPr/>
        <p:txBody>
          <a:bodyPr/>
          <a:lstStyle>
            <a:lvl1pPr>
              <a:defRPr/>
            </a:lvl1pPr>
          </a:lstStyle>
          <a:p>
            <a:fld id="{23983E7C-22BF-4A5B-A66C-9D419C9AFA95}" type="slidenum">
              <a:rPr lang="en-US"/>
              <a:pPr/>
              <a:t>‹#›</a:t>
            </a:fld>
            <a:endParaRPr lang="en-US"/>
          </a:p>
        </p:txBody>
      </p:sp>
    </p:spTree>
    <p:extLst>
      <p:ext uri="{BB962C8B-B14F-4D97-AF65-F5344CB8AC3E}">
        <p14:creationId xmlns:p14="http://schemas.microsoft.com/office/powerpoint/2010/main" val="31604263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AC128C-E625-4C07-A27B-05111C3CD3AC}" type="datetime1">
              <a:rPr lang="en-US"/>
              <a:pPr/>
              <a:t>9/10/2012</a:t>
            </a:fld>
            <a:endParaRPr lang="en-US"/>
          </a:p>
        </p:txBody>
      </p:sp>
      <p:sp>
        <p:nvSpPr>
          <p:cNvPr id="6" name="Slide Number Placeholder 5"/>
          <p:cNvSpPr>
            <a:spLocks noGrp="1"/>
          </p:cNvSpPr>
          <p:nvPr>
            <p:ph type="sldNum" sz="quarter" idx="11"/>
          </p:nvPr>
        </p:nvSpPr>
        <p:spPr/>
        <p:txBody>
          <a:bodyPr/>
          <a:lstStyle>
            <a:lvl1pPr>
              <a:defRPr/>
            </a:lvl1pPr>
          </a:lstStyle>
          <a:p>
            <a:fld id="{489E8B2E-112A-48F5-A3B0-8C573367B520}" type="slidenum">
              <a:rPr lang="en-US"/>
              <a:pPr/>
              <a:t>‹#›</a:t>
            </a:fld>
            <a:endParaRPr lang="en-US"/>
          </a:p>
        </p:txBody>
      </p:sp>
    </p:spTree>
    <p:extLst>
      <p:ext uri="{BB962C8B-B14F-4D97-AF65-F5344CB8AC3E}">
        <p14:creationId xmlns:p14="http://schemas.microsoft.com/office/powerpoint/2010/main" val="16972761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fld id="{B0E062B0-C0DC-49AA-8DE8-A261E2289EC9}" type="datetime1">
              <a:rPr lang="en-US"/>
              <a:pPr/>
              <a:t>9/10/2012</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80D49B73-1BE9-43AB-9C12-725D9D1F1F30}" type="slidenum">
              <a:rPr lang="en-US"/>
              <a:pPr/>
              <a:t>‹#›</a:t>
            </a:fld>
            <a:endParaRPr lang="en-US"/>
          </a:p>
        </p:txBody>
      </p:sp>
      <p:sp>
        <p:nvSpPr>
          <p:cNvPr id="1059"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cs.armstrong.edu/liang/intro9e/html/Welcome.html" TargetMode="External"/><Relationship Id="rId4" Type="http://schemas.openxmlformats.org/officeDocument/2006/relationships/hyperlink" Target="html/Welcome.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png"/><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2.png"/><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3B6234A-FB19-44BE-AEF2-D81BB6EF55E1}" type="slidenum">
              <a:rPr lang="en-US"/>
              <a:pPr/>
              <a:t>1</a:t>
            </a:fld>
            <a:endParaRPr lang="en-US"/>
          </a:p>
        </p:txBody>
      </p:sp>
      <p:sp>
        <p:nvSpPr>
          <p:cNvPr id="88066" name="Rectangle 2"/>
          <p:cNvSpPr>
            <a:spLocks noGrp="1" noChangeArrowheads="1"/>
          </p:cNvSpPr>
          <p:nvPr>
            <p:ph type="title"/>
          </p:nvPr>
        </p:nvSpPr>
        <p:spPr>
          <a:xfrm>
            <a:off x="685800" y="304800"/>
            <a:ext cx="7924800" cy="2438400"/>
          </a:xfrm>
        </p:spPr>
        <p:txBody>
          <a:bodyPr/>
          <a:lstStyle/>
          <a:p>
            <a:r>
              <a:rPr lang="en-US"/>
              <a:t>Chapter 1 Introduction to Computers, Programs, and Java</a:t>
            </a:r>
          </a:p>
        </p:txBody>
      </p:sp>
      <p:sp>
        <p:nvSpPr>
          <p:cNvPr id="88070" name="Rectangle 6"/>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76133" name="Rectangle 1029"/>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76135" name="Rectangle 1031"/>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5CBA7D5-7B27-4CC2-A137-D5B66E10970D}" type="slidenum">
              <a:rPr lang="en-US"/>
              <a:pPr/>
              <a:t>10</a:t>
            </a:fld>
            <a:endParaRPr lang="en-US"/>
          </a:p>
        </p:txBody>
      </p:sp>
      <p:sp>
        <p:nvSpPr>
          <p:cNvPr id="184322" name="Rectangle 1026"/>
          <p:cNvSpPr>
            <a:spLocks noGrp="1" noChangeArrowheads="1"/>
          </p:cNvSpPr>
          <p:nvPr>
            <p:ph type="title"/>
          </p:nvPr>
        </p:nvSpPr>
        <p:spPr>
          <a:xfrm>
            <a:off x="685800" y="228600"/>
            <a:ext cx="7772400" cy="762000"/>
          </a:xfrm>
        </p:spPr>
        <p:txBody>
          <a:bodyPr/>
          <a:lstStyle/>
          <a:p>
            <a:r>
              <a:rPr lang="en-US"/>
              <a:t>Programs</a:t>
            </a:r>
          </a:p>
        </p:txBody>
      </p:sp>
      <p:sp>
        <p:nvSpPr>
          <p:cNvPr id="184323" name="Rectangle 1027"/>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sz="2800">
                <a:cs typeface="Times New Roman" pitchFamily="18" charset="0"/>
              </a:rPr>
              <a:t>Computer </a:t>
            </a:r>
            <a:r>
              <a:rPr lang="en-US" sz="2800" i="1">
                <a:cs typeface="Times New Roman" pitchFamily="18" charset="0"/>
              </a:rPr>
              <a:t>programs</a:t>
            </a:r>
            <a:r>
              <a:rPr lang="en-US" sz="2800">
                <a:cs typeface="Times New Roman" pitchFamily="18" charset="0"/>
              </a:rPr>
              <a:t>, known as </a:t>
            </a:r>
            <a:r>
              <a:rPr lang="en-US" sz="2800" i="1">
                <a:cs typeface="Times New Roman" pitchFamily="18" charset="0"/>
              </a:rPr>
              <a:t>software</a:t>
            </a:r>
            <a:r>
              <a:rPr lang="en-US" sz="2800">
                <a:cs typeface="Times New Roman" pitchFamily="18" charset="0"/>
              </a:rPr>
              <a:t>, are instructions to the computer.</a:t>
            </a:r>
          </a:p>
          <a:p>
            <a:pPr marL="0" indent="0">
              <a:buFont typeface="Monotype Sorts" pitchFamily="2" charset="2"/>
              <a:buNone/>
            </a:pPr>
            <a:r>
              <a:rPr lang="en-US" sz="2800"/>
              <a:t> </a:t>
            </a:r>
          </a:p>
          <a:p>
            <a:pPr marL="0" indent="0">
              <a:buFont typeface="Monotype Sorts" pitchFamily="2" charset="2"/>
              <a:buNone/>
            </a:pPr>
            <a:r>
              <a:rPr lang="en-US" sz="2800">
                <a:cs typeface="Times New Roman" pitchFamily="18" charset="0"/>
              </a:rPr>
              <a:t>You tell a computer what to do through programs. Without programs, a computer is an empty machine. Computers do not understand human languages, so you need to use computer languages to communicate with them.</a:t>
            </a:r>
            <a:r>
              <a:rPr lang="en-US" sz="2800"/>
              <a:t> </a:t>
            </a:r>
          </a:p>
          <a:p>
            <a:pPr marL="0" indent="0">
              <a:buFont typeface="Monotype Sorts" pitchFamily="2" charset="2"/>
              <a:buNone/>
            </a:pPr>
            <a:endParaRPr lang="en-US" sz="2800"/>
          </a:p>
          <a:p>
            <a:pPr marL="0" indent="0">
              <a:buFont typeface="Monotype Sorts" pitchFamily="2" charset="2"/>
              <a:buNone/>
            </a:pPr>
            <a:r>
              <a:rPr lang="en-US" sz="2800"/>
              <a:t>Programs are written using programming languages.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7ADFAE0-9A45-4DB4-8674-A3E683B32C95}" type="slidenum">
              <a:rPr lang="en-US"/>
              <a:pPr/>
              <a:t>11</a:t>
            </a:fld>
            <a:endParaRPr lang="en-US"/>
          </a:p>
        </p:txBody>
      </p:sp>
      <p:sp>
        <p:nvSpPr>
          <p:cNvPr id="159746"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159747"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solidFill>
                  <a:schemeClr val="tx2"/>
                </a:solidFill>
              </a:rPr>
              <a:t>Machine Language</a:t>
            </a:r>
            <a:r>
              <a:rPr lang="en-US" sz="2400"/>
              <a:t>    Assembly Language      High-Level Language</a:t>
            </a:r>
          </a:p>
        </p:txBody>
      </p:sp>
      <p:sp>
        <p:nvSpPr>
          <p:cNvPr id="159748"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3200">
                <a:solidFill>
                  <a:schemeClr val="tx2"/>
                </a:solidFill>
              </a:rPr>
              <a:t>Machine language </a:t>
            </a:r>
            <a:r>
              <a:rPr lang="en-US" sz="3200">
                <a:solidFill>
                  <a:schemeClr val="tx2"/>
                </a:solidFill>
                <a:cs typeface="Times New Roman" pitchFamily="18" charset="0"/>
              </a:rPr>
              <a:t>is a set of primitive instructions built into every computer. The instructions are in the form of binary code, so you have to enter binary codes for various instructions.</a:t>
            </a:r>
            <a:r>
              <a:rPr lang="en-US" sz="3200">
                <a:solidFill>
                  <a:schemeClr val="tx2"/>
                </a:solidFill>
              </a:rPr>
              <a:t> </a:t>
            </a:r>
            <a:r>
              <a:rPr lang="en-US" sz="3200">
                <a:solidFill>
                  <a:schemeClr val="tx2"/>
                </a:solidFill>
                <a:cs typeface="Times New Roman"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pPr>
            <a:r>
              <a:rPr lang="en-US" sz="3200">
                <a:solidFill>
                  <a:schemeClr val="tx2"/>
                </a:solidFill>
              </a:rPr>
              <a:t> </a:t>
            </a:r>
          </a:p>
          <a:p>
            <a:pPr marL="742950" lvl="1" indent="-285750">
              <a:lnSpc>
                <a:spcPct val="90000"/>
              </a:lnSpc>
              <a:spcBef>
                <a:spcPct val="20000"/>
              </a:spcBef>
              <a:buClr>
                <a:schemeClr val="tx1"/>
              </a:buClr>
            </a:pPr>
            <a:r>
              <a:rPr lang="en-US" sz="2800">
                <a:solidFill>
                  <a:schemeClr val="tx2"/>
                </a:solidFill>
                <a:latin typeface="Courier New" pitchFamily="49" charset="0"/>
                <a:cs typeface="Times New Roman" pitchFamily="18" charset="0"/>
              </a:rPr>
              <a:t>1101101010011010</a:t>
            </a:r>
            <a:endParaRPr lang="en-US" sz="2800">
              <a:solidFill>
                <a:schemeClr val="tx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378569E-5672-4A9E-A65F-3682D5CD7BAF}" type="slidenum">
              <a:rPr lang="en-US"/>
              <a:pPr/>
              <a:t>12</a:t>
            </a:fld>
            <a:endParaRPr lang="en-US"/>
          </a:p>
        </p:txBody>
      </p:sp>
      <p:sp>
        <p:nvSpPr>
          <p:cNvPr id="212994"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212995"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t>Machine Language    </a:t>
            </a:r>
            <a:r>
              <a:rPr lang="en-US" sz="2400">
                <a:solidFill>
                  <a:schemeClr val="tx2"/>
                </a:solidFill>
              </a:rPr>
              <a:t>Assembly Language</a:t>
            </a:r>
            <a:r>
              <a:rPr lang="en-US" sz="2400"/>
              <a:t>      High-Level Language</a:t>
            </a:r>
          </a:p>
        </p:txBody>
      </p:sp>
      <p:sp>
        <p:nvSpPr>
          <p:cNvPr id="212996"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800">
                <a:solidFill>
                  <a:schemeClr val="tx2"/>
                </a:solidFill>
                <a:cs typeface="Times New Roman"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spcBef>
                <a:spcPct val="20000"/>
              </a:spcBef>
              <a:buClr>
                <a:schemeClr val="tx2"/>
              </a:buClr>
              <a:buSzPct val="75000"/>
              <a:buFont typeface="Monotype Sorts" pitchFamily="2" charset="2"/>
              <a:buNone/>
            </a:pPr>
            <a:r>
              <a:rPr lang="en-US" sz="2800">
                <a:solidFill>
                  <a:schemeClr val="tx2"/>
                </a:solidFill>
                <a:cs typeface="Times New Roman" pitchFamily="18" charset="0"/>
              </a:rPr>
              <a:t>      ADDF3 R1, R2, R3</a:t>
            </a:r>
          </a:p>
        </p:txBody>
      </p:sp>
      <p:graphicFrame>
        <p:nvGraphicFramePr>
          <p:cNvPr id="212997" name="Object 1029"/>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213002" r:id="rId3" imgW="4847844" imgH="1287780" progId="Word.Picture.8">
                  <p:embed/>
                </p:oleObj>
              </mc:Choice>
              <mc:Fallback>
                <p:oleObj r:id="rId3" imgW="4847844" imgH="128778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8228041-DE16-40C8-81F4-C23A2C250F01}" type="slidenum">
              <a:rPr lang="en-US"/>
              <a:pPr/>
              <a:t>13</a:t>
            </a:fld>
            <a:endParaRPr lang="en-US"/>
          </a:p>
        </p:txBody>
      </p:sp>
      <p:sp>
        <p:nvSpPr>
          <p:cNvPr id="214018"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214019"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t>Machine Language    Assembly Language      </a:t>
            </a:r>
            <a:r>
              <a:rPr lang="en-US" sz="2400">
                <a:solidFill>
                  <a:schemeClr val="tx2"/>
                </a:solidFill>
              </a:rPr>
              <a:t>High-Level Language</a:t>
            </a:r>
          </a:p>
        </p:txBody>
      </p:sp>
      <p:sp>
        <p:nvSpPr>
          <p:cNvPr id="214020"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The high-level languages are English-like and easy to learn and program. For example, the following is a high-level language statement that computes the area of a circle with radius 5:</a:t>
            </a:r>
          </a:p>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         area = 5 * 5 * 3.1415;</a:t>
            </a:r>
          </a:p>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 </a:t>
            </a:r>
          </a:p>
          <a:p>
            <a:pPr>
              <a:spcBef>
                <a:spcPct val="20000"/>
              </a:spcBef>
              <a:buClr>
                <a:schemeClr val="tx2"/>
              </a:buClr>
              <a:buSzPct val="75000"/>
              <a:buFont typeface="Monotype Sorts" pitchFamily="2" charset="2"/>
              <a:buNone/>
            </a:pPr>
            <a:endParaRPr lang="en-US" sz="2800">
              <a:solidFill>
                <a:schemeClr val="tx2"/>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6CB03D3-61AC-4E61-B992-24EBF758BE19}" type="slidenum">
              <a:rPr lang="en-US"/>
              <a:pPr/>
              <a:t>14</a:t>
            </a:fld>
            <a:endParaRPr lang="en-US"/>
          </a:p>
        </p:txBody>
      </p:sp>
      <p:sp>
        <p:nvSpPr>
          <p:cNvPr id="164866" name="Rectangle 1026"/>
          <p:cNvSpPr>
            <a:spLocks noGrp="1" noChangeArrowheads="1"/>
          </p:cNvSpPr>
          <p:nvPr>
            <p:ph type="title"/>
          </p:nvPr>
        </p:nvSpPr>
        <p:spPr>
          <a:xfrm>
            <a:off x="685800" y="228600"/>
            <a:ext cx="7772400" cy="762000"/>
          </a:xfrm>
        </p:spPr>
        <p:txBody>
          <a:bodyPr/>
          <a:lstStyle/>
          <a:p>
            <a:r>
              <a:rPr lang="en-US"/>
              <a:t>Popular High-Level Languages</a:t>
            </a:r>
          </a:p>
        </p:txBody>
      </p:sp>
      <p:sp>
        <p:nvSpPr>
          <p:cNvPr id="164870" name="Rectangle 1030"/>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164869" name="Object 1029"/>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164875" name="Picture" r:id="rId3" imgW="4826160" imgH="2844720" progId="Word.Picture.8">
                  <p:embed/>
                </p:oleObj>
              </mc:Choice>
              <mc:Fallback>
                <p:oleObj name="Picture" r:id="rId3" imgW="4826160" imgH="284472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6C97B0D-FF9F-473D-87C9-2A25EC241B25}" type="slidenum">
              <a:rPr lang="en-US"/>
              <a:pPr/>
              <a:t>15</a:t>
            </a:fld>
            <a:endParaRPr lang="en-US"/>
          </a:p>
        </p:txBody>
      </p:sp>
      <p:sp>
        <p:nvSpPr>
          <p:cNvPr id="163842" name="Rectangle 1026"/>
          <p:cNvSpPr>
            <a:spLocks noGrp="1" noChangeArrowheads="1"/>
          </p:cNvSpPr>
          <p:nvPr>
            <p:ph type="title"/>
          </p:nvPr>
        </p:nvSpPr>
        <p:spPr>
          <a:xfrm>
            <a:off x="685800" y="228600"/>
            <a:ext cx="7772400" cy="762000"/>
          </a:xfrm>
        </p:spPr>
        <p:txBody>
          <a:bodyPr/>
          <a:lstStyle/>
          <a:p>
            <a:r>
              <a:rPr lang="en-US" sz="4000"/>
              <a:t>Interpreting/Compiling Source Code</a:t>
            </a:r>
          </a:p>
        </p:txBody>
      </p:sp>
      <p:sp>
        <p:nvSpPr>
          <p:cNvPr id="163843" name="Rectangle 1027"/>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t>A program written in a high-level language is called a </a:t>
            </a:r>
            <a:r>
              <a:rPr lang="en-US" i="1"/>
              <a:t>source program </a:t>
            </a:r>
            <a:r>
              <a:rPr lang="en-US"/>
              <a:t>or</a:t>
            </a:r>
            <a:r>
              <a:rPr lang="en-US" i="1"/>
              <a:t> source code</a:t>
            </a:r>
            <a:r>
              <a:rPr lang="en-US"/>
              <a:t>. Because a computer cannot understand a source program, a source program must be translated into machine code for execution. The translation can be done using another programming tool called an </a:t>
            </a:r>
            <a:r>
              <a:rPr lang="en-US" i="1"/>
              <a:t>interpreter</a:t>
            </a:r>
            <a:r>
              <a:rPr lang="en-US"/>
              <a:t> or a </a:t>
            </a:r>
            <a:r>
              <a:rPr lang="en-US" i="1"/>
              <a:t>compiler</a:t>
            </a:r>
            <a:r>
              <a:rPr lang="en-US"/>
              <a:t>.</a:t>
            </a:r>
          </a:p>
        </p:txBody>
      </p:sp>
      <p:sp>
        <p:nvSpPr>
          <p:cNvPr id="163845" name="Rectangle 1029"/>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3872" name="Rectangle 105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921CA3F-40D2-4EAA-AA6E-C3AC699F161A}" type="slidenum">
              <a:rPr lang="en-US"/>
              <a:pPr/>
              <a:t>16</a:t>
            </a:fld>
            <a:endParaRPr lang="en-US"/>
          </a:p>
        </p:txBody>
      </p:sp>
      <p:sp>
        <p:nvSpPr>
          <p:cNvPr id="310274" name="Rectangle 2"/>
          <p:cNvSpPr>
            <a:spLocks noGrp="1" noChangeArrowheads="1"/>
          </p:cNvSpPr>
          <p:nvPr>
            <p:ph type="title"/>
          </p:nvPr>
        </p:nvSpPr>
        <p:spPr>
          <a:xfrm>
            <a:off x="685800" y="228600"/>
            <a:ext cx="7772400" cy="762000"/>
          </a:xfrm>
        </p:spPr>
        <p:txBody>
          <a:bodyPr/>
          <a:lstStyle/>
          <a:p>
            <a:r>
              <a:rPr lang="en-US"/>
              <a:t>Interpreting Source Code</a:t>
            </a:r>
          </a:p>
        </p:txBody>
      </p:sp>
      <p:sp>
        <p:nvSpPr>
          <p:cNvPr id="310275" name="Rectangle 3"/>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310277" name="Rectangle 5"/>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10279" name="Rectangle 7"/>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310278" name="Object 6"/>
          <p:cNvGraphicFramePr>
            <a:graphicFrameLocks noChangeAspect="1"/>
          </p:cNvGraphicFramePr>
          <p:nvPr/>
        </p:nvGraphicFramePr>
        <p:xfrm>
          <a:off x="2057400" y="4191000"/>
          <a:ext cx="5410200" cy="2124075"/>
        </p:xfrm>
        <a:graphic>
          <a:graphicData uri="http://schemas.openxmlformats.org/presentationml/2006/ole">
            <mc:AlternateContent xmlns:mc="http://schemas.openxmlformats.org/markup-compatibility/2006">
              <mc:Choice xmlns:v="urn:schemas-microsoft-com:vml" Requires="v">
                <p:oleObj spid="_x0000_s310284" name="Picture" r:id="rId3" imgW="1979720" imgH="781235" progId="Word.Picture.8">
                  <p:embed/>
                </p:oleObj>
              </mc:Choice>
              <mc:Fallback>
                <p:oleObj name="Picture" r:id="rId3" imgW="1979720" imgH="781235"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91000"/>
                        <a:ext cx="5410200" cy="21240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4E48C45-9A6A-4471-904B-385653C882E9}" type="slidenum">
              <a:rPr lang="en-US"/>
              <a:pPr/>
              <a:t>17</a:t>
            </a:fld>
            <a:endParaRPr lang="en-US"/>
          </a:p>
        </p:txBody>
      </p:sp>
      <p:sp>
        <p:nvSpPr>
          <p:cNvPr id="311298" name="Rectangle 2"/>
          <p:cNvSpPr>
            <a:spLocks noGrp="1" noChangeArrowheads="1"/>
          </p:cNvSpPr>
          <p:nvPr>
            <p:ph type="title"/>
          </p:nvPr>
        </p:nvSpPr>
        <p:spPr>
          <a:xfrm>
            <a:off x="685800" y="228600"/>
            <a:ext cx="7772400" cy="762000"/>
          </a:xfrm>
        </p:spPr>
        <p:txBody>
          <a:bodyPr/>
          <a:lstStyle/>
          <a:p>
            <a:r>
              <a:rPr lang="en-US"/>
              <a:t>Compiling Source Code</a:t>
            </a:r>
          </a:p>
        </p:txBody>
      </p:sp>
      <p:sp>
        <p:nvSpPr>
          <p:cNvPr id="311299" name="Rectangle 3"/>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t>A compiler translates the entire source code into a machine-code file, and the machine-code file is then executed, as shown in the following figure.</a:t>
            </a:r>
          </a:p>
        </p:txBody>
      </p:sp>
      <p:sp>
        <p:nvSpPr>
          <p:cNvPr id="311300" name="Rectangle 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11301" name="Rectangle 5"/>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11304" name="Rectangle 8"/>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311303" name="Object 7"/>
          <p:cNvGraphicFramePr>
            <a:graphicFrameLocks noChangeAspect="1"/>
          </p:cNvGraphicFramePr>
          <p:nvPr/>
        </p:nvGraphicFramePr>
        <p:xfrm>
          <a:off x="304800" y="3505200"/>
          <a:ext cx="8458200" cy="1952625"/>
        </p:xfrm>
        <a:graphic>
          <a:graphicData uri="http://schemas.openxmlformats.org/presentationml/2006/ole">
            <mc:AlternateContent xmlns:mc="http://schemas.openxmlformats.org/markup-compatibility/2006">
              <mc:Choice xmlns:v="urn:schemas-microsoft-com:vml" Requires="v">
                <p:oleObj spid="_x0000_s311309" name="Picture" r:id="rId3" imgW="2977662" imgH="687754" progId="Word.Picture.8">
                  <p:embed/>
                </p:oleObj>
              </mc:Choice>
              <mc:Fallback>
                <p:oleObj name="Picture" r:id="rId3" imgW="2977662" imgH="687754"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05200"/>
                        <a:ext cx="8458200" cy="195262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2D3E410-0FEA-423C-AC1C-A16CC2EAAFE6}" type="slidenum">
              <a:rPr lang="en-US"/>
              <a:pPr/>
              <a:t>18</a:t>
            </a:fld>
            <a:endParaRPr lang="en-US"/>
          </a:p>
        </p:txBody>
      </p:sp>
      <p:sp>
        <p:nvSpPr>
          <p:cNvPr id="165890" name="Rectangle 1026"/>
          <p:cNvSpPr>
            <a:spLocks noGrp="1" noChangeArrowheads="1"/>
          </p:cNvSpPr>
          <p:nvPr>
            <p:ph type="title"/>
          </p:nvPr>
        </p:nvSpPr>
        <p:spPr>
          <a:xfrm>
            <a:off x="685800" y="228600"/>
            <a:ext cx="7772400" cy="762000"/>
          </a:xfrm>
        </p:spPr>
        <p:txBody>
          <a:bodyPr/>
          <a:lstStyle/>
          <a:p>
            <a:r>
              <a:rPr lang="en-US"/>
              <a:t>Operating Systems</a:t>
            </a:r>
          </a:p>
        </p:txBody>
      </p:sp>
      <p:sp>
        <p:nvSpPr>
          <p:cNvPr id="165891" name="Rectangle 1027"/>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sz="2400">
                <a:cs typeface="Times New Roman" pitchFamily="18" charset="0"/>
              </a:rPr>
              <a:t>The </a:t>
            </a:r>
            <a:r>
              <a:rPr lang="en-US" sz="2400" i="1">
                <a:cs typeface="Times New Roman" pitchFamily="18" charset="0"/>
              </a:rPr>
              <a:t>operating system</a:t>
            </a:r>
            <a:r>
              <a:rPr lang="en-US" sz="2400">
                <a:cs typeface="Times New Roman" pitchFamily="18" charset="0"/>
              </a:rPr>
              <a:t> (OS) is a program that manages and controls a computer’s activities. </a:t>
            </a:r>
            <a:r>
              <a:rPr 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165892"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5895" name="Rectangle 1031"/>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5897" name="Rectangle 103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165896" name="Object 1032"/>
          <p:cNvGraphicFramePr>
            <a:graphicFrameLocks noChangeAspect="1"/>
          </p:cNvGraphicFramePr>
          <p:nvPr/>
        </p:nvGraphicFramePr>
        <p:xfrm>
          <a:off x="5257800" y="1371600"/>
          <a:ext cx="3657600" cy="3360738"/>
        </p:xfrm>
        <a:graphic>
          <a:graphicData uri="http://schemas.openxmlformats.org/presentationml/2006/ole">
            <mc:AlternateContent xmlns:mc="http://schemas.openxmlformats.org/markup-compatibility/2006">
              <mc:Choice xmlns:v="urn:schemas-microsoft-com:vml" Requires="v">
                <p:oleObj spid="_x0000_s165902" name="Picture" r:id="rId3" imgW="1914144" imgH="1755648" progId="Word.Picture.8">
                  <p:embed/>
                </p:oleObj>
              </mc:Choice>
              <mc:Fallback>
                <p:oleObj name="Picture" r:id="rId3" imgW="1914144" imgH="17556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71600"/>
                        <a:ext cx="3657600" cy="33607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56C010-96F2-4E3E-8373-61AF0E53B7FB}" type="slidenum">
              <a:rPr lang="en-US"/>
              <a:pPr/>
              <a:t>19</a:t>
            </a:fld>
            <a:endParaRPr lang="en-US"/>
          </a:p>
        </p:txBody>
      </p:sp>
      <p:sp>
        <p:nvSpPr>
          <p:cNvPr id="218114" name="Rectangle 1026"/>
          <p:cNvSpPr>
            <a:spLocks noGrp="1" noChangeArrowheads="1"/>
          </p:cNvSpPr>
          <p:nvPr>
            <p:ph type="title"/>
          </p:nvPr>
        </p:nvSpPr>
        <p:spPr>
          <a:xfrm>
            <a:off x="685800" y="228600"/>
            <a:ext cx="7772400" cy="628650"/>
          </a:xfrm>
        </p:spPr>
        <p:txBody>
          <a:bodyPr/>
          <a:lstStyle/>
          <a:p>
            <a:r>
              <a:rPr lang="en-US" sz="3600"/>
              <a:t>Why Java?</a:t>
            </a:r>
            <a:endParaRPr lang="en-US"/>
          </a:p>
        </p:txBody>
      </p:sp>
      <p:sp>
        <p:nvSpPr>
          <p:cNvPr id="218115" name="Rectangle 1027"/>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10000"/>
              </a:lnSpc>
              <a:spcBef>
                <a:spcPct val="20000"/>
              </a:spcBef>
              <a:buClr>
                <a:schemeClr val="tx2"/>
              </a:buClr>
              <a:buSzPct val="75000"/>
              <a:buFont typeface="Monotype Sorts" pitchFamily="2" charset="2"/>
              <a:buNone/>
            </a:pPr>
            <a:r>
              <a:rPr 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ct val="20000"/>
              </a:spcBef>
              <a:buClr>
                <a:schemeClr val="tx2"/>
              </a:buClr>
              <a:buSzPct val="75000"/>
              <a:buFont typeface="Monotype Sorts" pitchFamily="2" charset="2"/>
              <a:buNone/>
            </a:pPr>
            <a:endParaRPr lang="en-US" sz="2800"/>
          </a:p>
          <a:p>
            <a:pPr>
              <a:lnSpc>
                <a:spcPct val="110000"/>
              </a:lnSpc>
              <a:spcBef>
                <a:spcPct val="20000"/>
              </a:spcBef>
              <a:buClr>
                <a:schemeClr val="tx2"/>
              </a:buClr>
              <a:buSzPct val="75000"/>
              <a:buFont typeface="Monotype Sorts" pitchFamily="2" charset="2"/>
              <a:buChar char="F"/>
            </a:pPr>
            <a:r>
              <a:rPr lang="en-US" sz="2800"/>
              <a:t>Java is a general purpose programming language. </a:t>
            </a:r>
          </a:p>
          <a:p>
            <a:pPr>
              <a:lnSpc>
                <a:spcPct val="110000"/>
              </a:lnSpc>
              <a:spcBef>
                <a:spcPct val="20000"/>
              </a:spcBef>
              <a:buClr>
                <a:schemeClr val="tx2"/>
              </a:buClr>
              <a:buSzPct val="75000"/>
              <a:buFont typeface="Monotype Sorts" pitchFamily="2" charset="2"/>
              <a:buChar char="F"/>
            </a:pPr>
            <a:r>
              <a:rPr lang="en-US" sz="2800"/>
              <a:t>Java is the Internet programming language.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1109E87-64D3-4D59-924B-CCBDE7E6DF3E}" type="slidenum">
              <a:rPr lang="en-US"/>
              <a:pPr/>
              <a:t>2</a:t>
            </a:fld>
            <a:endParaRPr lang="en-US"/>
          </a:p>
        </p:txBody>
      </p:sp>
      <p:sp>
        <p:nvSpPr>
          <p:cNvPr id="156674" name="Rectangle 2"/>
          <p:cNvSpPr>
            <a:spLocks noGrp="1" noChangeArrowheads="1"/>
          </p:cNvSpPr>
          <p:nvPr>
            <p:ph type="title"/>
          </p:nvPr>
        </p:nvSpPr>
        <p:spPr>
          <a:xfrm>
            <a:off x="685800" y="304800"/>
            <a:ext cx="7772400" cy="914400"/>
          </a:xfrm>
        </p:spPr>
        <p:txBody>
          <a:bodyPr/>
          <a:lstStyle/>
          <a:p>
            <a:r>
              <a:rPr lang="en-US"/>
              <a:t>What is a Computer?</a:t>
            </a:r>
          </a:p>
        </p:txBody>
      </p:sp>
      <p:sp>
        <p:nvSpPr>
          <p:cNvPr id="156678" name="Rectangle 6"/>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56679" name="Text Box 7"/>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Times New Roman" pitchFamily="18" charset="0"/>
              </a:rPr>
              <a:t>A computer consists of a CPU, memory, hard disk, floppy disk, monitor, printer, and communication devices</a:t>
            </a:r>
            <a:r>
              <a:rPr lang="en-US"/>
              <a:t>.</a:t>
            </a:r>
          </a:p>
        </p:txBody>
      </p:sp>
      <p:sp>
        <p:nvSpPr>
          <p:cNvPr id="156681" name="Rectangle 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56683" name="Rectangle 11"/>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9992" name="Rectangle 1032"/>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169991" name="Object 1031"/>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169997" name="Picture" r:id="rId4" imgW="5087112" imgH="1261872" progId="Word.Picture.8">
                  <p:embed/>
                </p:oleObj>
              </mc:Choice>
              <mc:Fallback>
                <p:oleObj name="Picture" r:id="rId4" imgW="5087112" imgH="1261872"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6F5A94-8B4D-4AE7-B232-BA2DB15DEF60}" type="slidenum">
              <a:rPr lang="en-US"/>
              <a:pPr/>
              <a:t>20</a:t>
            </a:fld>
            <a:endParaRPr lang="en-US"/>
          </a:p>
        </p:txBody>
      </p:sp>
      <p:sp>
        <p:nvSpPr>
          <p:cNvPr id="135170" name="Rectangle 2"/>
          <p:cNvSpPr>
            <a:spLocks noGrp="1" noChangeArrowheads="1"/>
          </p:cNvSpPr>
          <p:nvPr>
            <p:ph type="title"/>
          </p:nvPr>
        </p:nvSpPr>
        <p:spPr>
          <a:xfrm>
            <a:off x="609600" y="228600"/>
            <a:ext cx="7772400" cy="762000"/>
          </a:xfrm>
          <a:noFill/>
          <a:ln/>
        </p:spPr>
        <p:txBody>
          <a:bodyPr/>
          <a:lstStyle/>
          <a:p>
            <a:r>
              <a:rPr lang="en-US" sz="4000"/>
              <a:t>Java, Web, and Beyond</a:t>
            </a:r>
            <a:endParaRPr lang="en-US"/>
          </a:p>
        </p:txBody>
      </p:sp>
      <p:sp>
        <p:nvSpPr>
          <p:cNvPr id="135171" name="Rectangle 3"/>
          <p:cNvSpPr>
            <a:spLocks noGrp="1" noChangeArrowheads="1"/>
          </p:cNvSpPr>
          <p:nvPr>
            <p:ph type="body" idx="1"/>
          </p:nvPr>
        </p:nvSpPr>
        <p:spPr>
          <a:xfrm>
            <a:off x="304800" y="1143000"/>
            <a:ext cx="8458200" cy="5181600"/>
          </a:xfrm>
          <a:noFill/>
          <a:ln/>
        </p:spPr>
        <p:txBody>
          <a:bodyPr/>
          <a:lstStyle/>
          <a:p>
            <a:r>
              <a:rPr lang="en-US" sz="3400"/>
              <a:t>Java can be used to develop Web applications.</a:t>
            </a:r>
          </a:p>
          <a:p>
            <a:r>
              <a:rPr lang="en-US" sz="3400"/>
              <a:t>Java Applets</a:t>
            </a:r>
          </a:p>
          <a:p>
            <a:r>
              <a:rPr lang="en-US" sz="3400"/>
              <a:t>Java Web Applications</a:t>
            </a:r>
          </a:p>
          <a:p>
            <a:r>
              <a:rPr lang="en-US" sz="3400"/>
              <a:t>Java can also be used to develop applications for hand-held devices such as Palm and cell phones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BE87F3B-2B2A-49AF-8FF5-29A02208187A}" type="slidenum">
              <a:rPr lang="en-US"/>
              <a:pPr/>
              <a:t>21</a:t>
            </a:fld>
            <a:endParaRPr lang="en-US"/>
          </a:p>
        </p:txBody>
      </p:sp>
      <p:sp>
        <p:nvSpPr>
          <p:cNvPr id="196610" name="Rectangle 2"/>
          <p:cNvSpPr>
            <a:spLocks noGrp="1" noChangeArrowheads="1"/>
          </p:cNvSpPr>
          <p:nvPr>
            <p:ph type="title"/>
          </p:nvPr>
        </p:nvSpPr>
        <p:spPr>
          <a:xfrm>
            <a:off x="685800" y="228600"/>
            <a:ext cx="7772400" cy="533400"/>
          </a:xfrm>
        </p:spPr>
        <p:txBody>
          <a:bodyPr/>
          <a:lstStyle/>
          <a:p>
            <a:r>
              <a:rPr lang="en-US"/>
              <a:t>Characteristics of Java</a:t>
            </a:r>
          </a:p>
        </p:txBody>
      </p:sp>
      <p:sp>
        <p:nvSpPr>
          <p:cNvPr id="196611" name="Rectangle 3"/>
          <p:cNvSpPr>
            <a:spLocks noGrp="1" noChangeArrowheads="1"/>
          </p:cNvSpPr>
          <p:nvPr>
            <p:ph type="body" idx="1"/>
          </p:nvPr>
        </p:nvSpPr>
        <p:spPr>
          <a:xfrm>
            <a:off x="304800" y="838200"/>
            <a:ext cx="8610600" cy="5257800"/>
          </a:xfrm>
        </p:spPr>
        <p:txBody>
          <a:bodyPr/>
          <a:lstStyle/>
          <a:p>
            <a:pPr>
              <a:lnSpc>
                <a:spcPct val="90000"/>
              </a:lnSpc>
            </a:pPr>
            <a:r>
              <a:rPr lang="en-US" sz="2800">
                <a:cs typeface="Times New Roman" pitchFamily="18" charset="0"/>
              </a:rPr>
              <a:t>Java Is Simple</a:t>
            </a:r>
            <a:r>
              <a:rPr lang="en-US" sz="2800"/>
              <a:t> </a:t>
            </a:r>
          </a:p>
          <a:p>
            <a:pPr>
              <a:lnSpc>
                <a:spcPct val="90000"/>
              </a:lnSpc>
            </a:pPr>
            <a:r>
              <a:rPr lang="en-US" sz="2800">
                <a:cs typeface="Times New Roman" pitchFamily="18" charset="0"/>
              </a:rPr>
              <a:t>Java Is Object-Oriented</a:t>
            </a:r>
            <a:r>
              <a:rPr lang="en-US" sz="2800"/>
              <a:t> </a:t>
            </a:r>
          </a:p>
          <a:p>
            <a:pPr>
              <a:lnSpc>
                <a:spcPct val="90000"/>
              </a:lnSpc>
            </a:pPr>
            <a:r>
              <a:rPr lang="en-US" sz="2800">
                <a:cs typeface="Times New Roman" pitchFamily="18" charset="0"/>
              </a:rPr>
              <a:t>Java Is Distributed</a:t>
            </a:r>
            <a:r>
              <a:rPr lang="en-US" sz="2800"/>
              <a:t> </a:t>
            </a:r>
          </a:p>
          <a:p>
            <a:pPr>
              <a:lnSpc>
                <a:spcPct val="90000"/>
              </a:lnSpc>
            </a:pPr>
            <a:r>
              <a:rPr lang="en-US" sz="2800">
                <a:cs typeface="Times New Roman" pitchFamily="18" charset="0"/>
              </a:rPr>
              <a:t>Java Is Interpreted</a:t>
            </a:r>
            <a:r>
              <a:rPr lang="en-US" sz="2800"/>
              <a:t> </a:t>
            </a:r>
          </a:p>
          <a:p>
            <a:pPr>
              <a:lnSpc>
                <a:spcPct val="90000"/>
              </a:lnSpc>
            </a:pPr>
            <a:r>
              <a:rPr lang="en-US" sz="2800">
                <a:cs typeface="Times New Roman" pitchFamily="18" charset="0"/>
              </a:rPr>
              <a:t>Java Is Robust</a:t>
            </a:r>
            <a:r>
              <a:rPr lang="en-US" sz="2800"/>
              <a:t> </a:t>
            </a:r>
          </a:p>
          <a:p>
            <a:pPr>
              <a:lnSpc>
                <a:spcPct val="90000"/>
              </a:lnSpc>
            </a:pPr>
            <a:r>
              <a:rPr lang="en-US" sz="2800">
                <a:cs typeface="Times New Roman" pitchFamily="18" charset="0"/>
              </a:rPr>
              <a:t>Java Is Secure</a:t>
            </a:r>
            <a:r>
              <a:rPr lang="en-US" sz="2800"/>
              <a:t> </a:t>
            </a:r>
          </a:p>
          <a:p>
            <a:pPr>
              <a:lnSpc>
                <a:spcPct val="90000"/>
              </a:lnSpc>
            </a:pPr>
            <a:r>
              <a:rPr lang="en-US" sz="2800">
                <a:cs typeface="Times New Roman" pitchFamily="18" charset="0"/>
              </a:rPr>
              <a:t>Java Is Architecture-Neutral</a:t>
            </a:r>
            <a:r>
              <a:rPr lang="en-US" sz="2800"/>
              <a:t> </a:t>
            </a:r>
          </a:p>
          <a:p>
            <a:pPr>
              <a:lnSpc>
                <a:spcPct val="90000"/>
              </a:lnSpc>
            </a:pPr>
            <a:r>
              <a:rPr lang="en-US" sz="2800">
                <a:cs typeface="Times New Roman" pitchFamily="18" charset="0"/>
              </a:rPr>
              <a:t>Java Is Portable</a:t>
            </a:r>
            <a:r>
              <a:rPr lang="en-US" sz="2800"/>
              <a:t> </a:t>
            </a:r>
          </a:p>
          <a:p>
            <a:pPr>
              <a:lnSpc>
                <a:spcPct val="90000"/>
              </a:lnSpc>
            </a:pPr>
            <a:r>
              <a:rPr lang="en-US" sz="2800">
                <a:cs typeface="Times New Roman" pitchFamily="18" charset="0"/>
              </a:rPr>
              <a:t>Java's Performance</a:t>
            </a:r>
            <a:r>
              <a:rPr lang="en-US" sz="2800"/>
              <a:t> </a:t>
            </a:r>
          </a:p>
          <a:p>
            <a:pPr>
              <a:lnSpc>
                <a:spcPct val="90000"/>
              </a:lnSpc>
            </a:pPr>
            <a:r>
              <a:rPr lang="en-US" sz="2800">
                <a:cs typeface="Times New Roman" pitchFamily="18" charset="0"/>
              </a:rPr>
              <a:t>Java Is Multithreaded</a:t>
            </a:r>
            <a:r>
              <a:rPr lang="en-US" sz="2800"/>
              <a:t> </a:t>
            </a:r>
          </a:p>
          <a:p>
            <a:pPr>
              <a:lnSpc>
                <a:spcPct val="90000"/>
              </a:lnSpc>
            </a:pPr>
            <a:r>
              <a:rPr lang="en-US" sz="2800">
                <a:cs typeface="Times New Roman" pitchFamily="18" charset="0"/>
              </a:rPr>
              <a:t>Java Is Dynamic</a:t>
            </a:r>
            <a:r>
              <a:rPr lang="en-US" sz="2800"/>
              <a:t> </a:t>
            </a:r>
          </a:p>
        </p:txBody>
      </p:sp>
      <p:sp>
        <p:nvSpPr>
          <p:cNvPr id="196613" name="Rectangle 5"/>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
        <p:nvSpPr>
          <p:cNvPr id="228357" name="Rectangle 1029"/>
          <p:cNvSpPr>
            <a:spLocks noChangeArrowheads="1"/>
          </p:cNvSpPr>
          <p:nvPr/>
        </p:nvSpPr>
        <p:spPr bwMode="auto">
          <a:xfrm>
            <a:off x="685800" y="6019800"/>
            <a:ext cx="7780338"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50000"/>
              </a:spcBef>
              <a:buClr>
                <a:schemeClr val="tx2"/>
              </a:buClr>
              <a:buSzPct val="75000"/>
              <a:buFont typeface="Monotype Sorts" pitchFamily="2" charset="2"/>
              <a:buNone/>
            </a:pPr>
            <a:r>
              <a:rPr lang="en-US">
                <a:hlinkClick r:id="rId2"/>
              </a:rPr>
              <a:t>www.cs.armstrong.edu/liang/JavaCharacteristics.pdf</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7202CF9-D69F-4A5D-AE01-92B7980D1253}" type="slidenum">
              <a:rPr lang="en-US"/>
              <a:pPr/>
              <a:t>22</a:t>
            </a:fld>
            <a:endParaRPr lang="en-US"/>
          </a:p>
        </p:txBody>
      </p:sp>
      <p:sp>
        <p:nvSpPr>
          <p:cNvPr id="22016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0163" name="Rectangle 3"/>
          <p:cNvSpPr>
            <a:spLocks noGrp="1" noChangeArrowheads="1"/>
          </p:cNvSpPr>
          <p:nvPr>
            <p:ph type="body" idx="1"/>
          </p:nvPr>
        </p:nvSpPr>
        <p:spPr>
          <a:xfrm>
            <a:off x="304800" y="990600"/>
            <a:ext cx="4038600" cy="5257800"/>
          </a:xfrm>
        </p:spPr>
        <p:txBody>
          <a:bodyPr/>
          <a:lstStyle/>
          <a:p>
            <a:r>
              <a:rPr lang="en-US" sz="2400">
                <a:solidFill>
                  <a:srgbClr val="FF9900"/>
                </a:solidFill>
                <a:cs typeface="Times New Roman" pitchFamily="18" charset="0"/>
              </a:rPr>
              <a:t>Java Is Simple</a:t>
            </a:r>
            <a:r>
              <a:rPr lang="en-US" sz="2400"/>
              <a:t> </a:t>
            </a:r>
          </a:p>
          <a:p>
            <a:r>
              <a:rPr lang="en-US" sz="2400">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0164" name="Text Box 4"/>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9900"/>
                </a:solidFill>
                <a:cs typeface="Times New Roman" pitchFamily="18" charset="0"/>
              </a:rPr>
              <a:t>Java is partially modeled on C++, but greatly simplified and improved. Some people refer to Java as "C++--" because it is like C++ but with more functionality and fewer negative aspects.</a:t>
            </a:r>
          </a:p>
        </p:txBody>
      </p:sp>
      <p:sp>
        <p:nvSpPr>
          <p:cNvPr id="227334"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947D199-A2A4-4824-93E8-4BF62E95D9A8}" type="slidenum">
              <a:rPr lang="en-US"/>
              <a:pPr/>
              <a:t>23</a:t>
            </a:fld>
            <a:endParaRPr lang="en-US"/>
          </a:p>
        </p:txBody>
      </p:sp>
      <p:sp>
        <p:nvSpPr>
          <p:cNvPr id="22118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118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solidFill>
                  <a:srgbClr val="FF9900"/>
                </a:solidFill>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1188" name="Text Box 4"/>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sz="2000">
              <a:solidFill>
                <a:srgbClr val="FF9900"/>
              </a:solidFill>
              <a:cs typeface="Times New Roman" pitchFamily="18" charset="0"/>
            </a:endParaRPr>
          </a:p>
          <a:p>
            <a:r>
              <a:rPr lang="en-US" sz="2000">
                <a:solidFill>
                  <a:srgbClr val="FF9900"/>
                </a:solidFill>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26310"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487A225-16CC-4920-9535-39D3CE6BFA7C}" type="slidenum">
              <a:rPr lang="en-US"/>
              <a:pPr/>
              <a:t>24</a:t>
            </a:fld>
            <a:endParaRPr lang="en-US"/>
          </a:p>
        </p:txBody>
      </p:sp>
      <p:sp>
        <p:nvSpPr>
          <p:cNvPr id="22221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221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solidFill>
                  <a:srgbClr val="FF9900"/>
                </a:solidFill>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2212" name="Text Box 4"/>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sz="2000">
                <a:solidFill>
                  <a:srgbClr val="FF9900"/>
                </a:solidFill>
                <a:latin typeface="Courier New" pitchFamily="49" charset="0"/>
                <a:cs typeface="Courier New" pitchFamily="49" charset="0"/>
              </a:rPr>
              <a:t> </a:t>
            </a:r>
          </a:p>
        </p:txBody>
      </p:sp>
      <p:sp>
        <p:nvSpPr>
          <p:cNvPr id="225286"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6AA656-EE43-43CB-8CA6-ADA00F4C3060}" type="slidenum">
              <a:rPr lang="en-US"/>
              <a:pPr/>
              <a:t>25</a:t>
            </a:fld>
            <a:endParaRPr lang="en-US"/>
          </a:p>
        </p:txBody>
      </p:sp>
      <p:sp>
        <p:nvSpPr>
          <p:cNvPr id="22323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323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solidFill>
                  <a:srgbClr val="FF9900"/>
                </a:solidFill>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3236" name="Text Box 4"/>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224262"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66F8E43-49E2-4349-AD0D-0AE020C26AFC}" type="slidenum">
              <a:rPr lang="en-US"/>
              <a:pPr/>
              <a:t>26</a:t>
            </a:fld>
            <a:endParaRPr lang="en-US"/>
          </a:p>
        </p:txBody>
      </p:sp>
      <p:sp>
        <p:nvSpPr>
          <p:cNvPr id="22425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425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solidFill>
                  <a:srgbClr val="FF9900"/>
                </a:solidFill>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4260" name="Text Box 4"/>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compilers can detect many problems that would first show up at execution time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eliminated certain types of error-prone programming constructs found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a runtime exception-handling feature to provide programming support for robustness. </a:t>
            </a:r>
          </a:p>
        </p:txBody>
      </p:sp>
      <p:sp>
        <p:nvSpPr>
          <p:cNvPr id="267267"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E5EE09B-2F52-4A0C-BFE3-4AE3BA80ADF1}" type="slidenum">
              <a:rPr lang="en-US"/>
              <a:pPr/>
              <a:t>27</a:t>
            </a:fld>
            <a:endParaRPr lang="en-US"/>
          </a:p>
        </p:txBody>
      </p:sp>
      <p:sp>
        <p:nvSpPr>
          <p:cNvPr id="22528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528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solidFill>
                  <a:srgbClr val="FF9900"/>
                </a:solidFill>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5284" name="Text Box 4"/>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implements several security mechanisms to protect your system against harm caused by stray programs. </a:t>
            </a:r>
          </a:p>
        </p:txBody>
      </p:sp>
      <p:sp>
        <p:nvSpPr>
          <p:cNvPr id="266243"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2A0C88C-D610-4260-812F-0E6EF4670119}" type="slidenum">
              <a:rPr lang="en-US"/>
              <a:pPr/>
              <a:t>28</a:t>
            </a:fld>
            <a:endParaRPr lang="en-US"/>
          </a:p>
        </p:txBody>
      </p:sp>
      <p:sp>
        <p:nvSpPr>
          <p:cNvPr id="22630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630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solidFill>
                  <a:srgbClr val="FF9900"/>
                </a:solidFill>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6308" name="Text Box 4"/>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Write once, run anywhere</a:t>
            </a:r>
          </a:p>
          <a:p>
            <a:endParaRPr lang="en-US" sz="2000">
              <a:solidFill>
                <a:srgbClr val="FF9900"/>
              </a:solidFill>
              <a:latin typeface="Book Antiqua" pitchFamily="18" charset="0"/>
              <a:cs typeface="Times New Roman" pitchFamily="18" charset="0"/>
            </a:endParaRPr>
          </a:p>
          <a:p>
            <a:r>
              <a:rPr lang="en-US" sz="2000">
                <a:solidFill>
                  <a:srgbClr val="FF9900"/>
                </a:solidFill>
                <a:latin typeface="Book Antiqua" pitchFamily="18" charset="0"/>
                <a:cs typeface="Times New Roman" pitchFamily="18" charset="0"/>
              </a:rPr>
              <a:t>With a Java Virtual Machine (JVM), you can write one program that will run on any platform.</a:t>
            </a:r>
          </a:p>
        </p:txBody>
      </p:sp>
      <p:sp>
        <p:nvSpPr>
          <p:cNvPr id="265219"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AA04F43-5D08-4492-AA06-C0636D27F96A}" type="slidenum">
              <a:rPr lang="en-US"/>
              <a:pPr/>
              <a:t>29</a:t>
            </a:fld>
            <a:endParaRPr lang="en-US"/>
          </a:p>
        </p:txBody>
      </p:sp>
      <p:sp>
        <p:nvSpPr>
          <p:cNvPr id="22733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733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solidFill>
                  <a:srgbClr val="FF9900"/>
                </a:solidFill>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7332"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Because Java is architecture neutral, Java programs are portable. They can be run on any platform without being recompiled. </a:t>
            </a:r>
          </a:p>
        </p:txBody>
      </p:sp>
      <p:sp>
        <p:nvSpPr>
          <p:cNvPr id="264195"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A2E3037-A272-4E4B-A37C-418275784454}" type="slidenum">
              <a:rPr lang="en-US"/>
              <a:pPr/>
              <a:t>3</a:t>
            </a:fld>
            <a:endParaRPr lang="en-US"/>
          </a:p>
        </p:txBody>
      </p:sp>
      <p:sp>
        <p:nvSpPr>
          <p:cNvPr id="200706" name="Rectangle 1026"/>
          <p:cNvSpPr>
            <a:spLocks noGrp="1" noChangeArrowheads="1"/>
          </p:cNvSpPr>
          <p:nvPr>
            <p:ph type="title"/>
          </p:nvPr>
        </p:nvSpPr>
        <p:spPr>
          <a:xfrm>
            <a:off x="685800" y="285750"/>
            <a:ext cx="7772400" cy="628650"/>
          </a:xfrm>
        </p:spPr>
        <p:txBody>
          <a:bodyPr/>
          <a:lstStyle/>
          <a:p>
            <a:r>
              <a:rPr lang="en-US" sz="4000"/>
              <a:t>CPU</a:t>
            </a:r>
          </a:p>
        </p:txBody>
      </p:sp>
      <p:sp>
        <p:nvSpPr>
          <p:cNvPr id="200707"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0708" name="Text Box 1028"/>
          <p:cNvSpPr txBox="1">
            <a:spLocks noChangeArrowheads="1"/>
          </p:cNvSpPr>
          <p:nvPr/>
        </p:nvSpPr>
        <p:spPr bwMode="auto">
          <a:xfrm>
            <a:off x="304800" y="1066800"/>
            <a:ext cx="861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cs typeface="Courier New"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r>
              <a:rPr lang="en-US" dirty="0" smtClean="0">
                <a:cs typeface="Courier New" pitchFamily="49" charset="0"/>
              </a:rPr>
              <a:t>). Max is 3 due to too much heat dissipation. </a:t>
            </a:r>
            <a:endParaRPr lang="en-US" dirty="0">
              <a:cs typeface="Courier New" pitchFamily="49" charset="0"/>
            </a:endParaRPr>
          </a:p>
        </p:txBody>
      </p:sp>
      <p:sp>
        <p:nvSpPr>
          <p:cNvPr id="200709"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0710"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200712" name="Object 1032"/>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200718"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DA16DD1-6114-4075-800D-432FF4842FD3}" type="slidenum">
              <a:rPr lang="en-US"/>
              <a:pPr/>
              <a:t>30</a:t>
            </a:fld>
            <a:endParaRPr lang="en-US"/>
          </a:p>
        </p:txBody>
      </p:sp>
      <p:sp>
        <p:nvSpPr>
          <p:cNvPr id="22835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835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solidFill>
                  <a:srgbClr val="FF9900"/>
                </a:solidFill>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8356"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Java</a:t>
            </a:r>
            <a:r>
              <a:rPr lang="en-US" sz="2000">
                <a:solidFill>
                  <a:srgbClr val="FF9900"/>
                </a:solidFill>
                <a:latin typeface="Times New Roman"/>
                <a:cs typeface="Times New Roman" pitchFamily="18" charset="0"/>
              </a:rPr>
              <a:t>’</a:t>
            </a:r>
            <a:r>
              <a:rPr lang="en-US" sz="2000">
                <a:solidFill>
                  <a:srgbClr val="FF9900"/>
                </a:solidFill>
                <a:latin typeface="Book Antiqua" pitchFamily="18" charset="0"/>
                <a:cs typeface="Times New Roman" pitchFamily="18" charset="0"/>
              </a:rPr>
              <a:t>s performance Because Java is architecture neutral, Java programs are portable. They can be run on any platform without being recompiled. </a:t>
            </a:r>
          </a:p>
        </p:txBody>
      </p:sp>
      <p:sp>
        <p:nvSpPr>
          <p:cNvPr id="263171"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8A196BC-4695-4713-B57A-B97BB1BCC285}" type="slidenum">
              <a:rPr lang="en-US"/>
              <a:pPr/>
              <a:t>31</a:t>
            </a:fld>
            <a:endParaRPr lang="en-US"/>
          </a:p>
        </p:txBody>
      </p:sp>
      <p:sp>
        <p:nvSpPr>
          <p:cNvPr id="22937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937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solidFill>
                  <a:srgbClr val="FF9900"/>
                </a:solidFill>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9380" name="Text Box 4"/>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Multithread programming is smoothly integrated in Java, whereas in other languages you have to call procedures specific to the operating system to enable multithreading.</a:t>
            </a:r>
          </a:p>
        </p:txBody>
      </p:sp>
      <p:sp>
        <p:nvSpPr>
          <p:cNvPr id="262147"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F63A821-0507-4FD6-B243-1F6638E26F30}" type="slidenum">
              <a:rPr lang="en-US"/>
              <a:pPr/>
              <a:t>32</a:t>
            </a:fld>
            <a:endParaRPr lang="en-US"/>
          </a:p>
        </p:txBody>
      </p:sp>
      <p:sp>
        <p:nvSpPr>
          <p:cNvPr id="23040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3040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solidFill>
                  <a:srgbClr val="FF9900"/>
                </a:solidFill>
                <a:cs typeface="Times New Roman" pitchFamily="18" charset="0"/>
              </a:rPr>
              <a:t>Java Is Dynamic</a:t>
            </a:r>
            <a:r>
              <a:rPr lang="en-US" sz="2400"/>
              <a:t> </a:t>
            </a:r>
          </a:p>
        </p:txBody>
      </p:sp>
      <p:sp>
        <p:nvSpPr>
          <p:cNvPr id="230404" name="Text Box 4"/>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FF9900"/>
                </a:solidFill>
                <a:latin typeface="Book Antiqua" pitchFamily="18"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a:solidFill>
                  <a:srgbClr val="FF9900"/>
                </a:solidFill>
                <a:latin typeface="Book Antiqua" pitchFamily="18" charset="0"/>
                <a:cs typeface="Times New Roman" pitchFamily="18" charset="0"/>
              </a:rPr>
              <a:t> </a:t>
            </a:r>
          </a:p>
        </p:txBody>
      </p:sp>
      <p:sp>
        <p:nvSpPr>
          <p:cNvPr id="261123"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AAB8564-C39F-42A7-A7EF-762437370330}" type="slidenum">
              <a:rPr lang="en-US"/>
              <a:pPr/>
              <a:t>33</a:t>
            </a:fld>
            <a:endParaRPr lang="en-US"/>
          </a:p>
        </p:txBody>
      </p:sp>
      <p:sp>
        <p:nvSpPr>
          <p:cNvPr id="75778" name="Rectangle 2"/>
          <p:cNvSpPr>
            <a:spLocks noGrp="1" noChangeArrowheads="1"/>
          </p:cNvSpPr>
          <p:nvPr>
            <p:ph type="title"/>
          </p:nvPr>
        </p:nvSpPr>
        <p:spPr>
          <a:xfrm>
            <a:off x="685800" y="228600"/>
            <a:ext cx="7772400" cy="685800"/>
          </a:xfrm>
        </p:spPr>
        <p:txBody>
          <a:bodyPr/>
          <a:lstStyle/>
          <a:p>
            <a:r>
              <a:rPr lang="en-US"/>
              <a:t>JDK Versions</a:t>
            </a:r>
          </a:p>
        </p:txBody>
      </p:sp>
      <p:sp>
        <p:nvSpPr>
          <p:cNvPr id="75779" name="Rectangle 3"/>
          <p:cNvSpPr>
            <a:spLocks noGrp="1" noChangeArrowheads="1"/>
          </p:cNvSpPr>
          <p:nvPr>
            <p:ph type="body" idx="1"/>
          </p:nvPr>
        </p:nvSpPr>
        <p:spPr>
          <a:xfrm>
            <a:off x="381000" y="1143000"/>
            <a:ext cx="8305800" cy="5105400"/>
          </a:xfrm>
        </p:spPr>
        <p:txBody>
          <a:bodyPr/>
          <a:lstStyle/>
          <a:p>
            <a:pPr>
              <a:lnSpc>
                <a:spcPct val="90000"/>
              </a:lnSpc>
            </a:pPr>
            <a:r>
              <a:rPr lang="en-US" sz="3000"/>
              <a:t>JDK 1.02 (1995)</a:t>
            </a:r>
          </a:p>
          <a:p>
            <a:pPr>
              <a:lnSpc>
                <a:spcPct val="90000"/>
              </a:lnSpc>
            </a:pPr>
            <a:r>
              <a:rPr lang="en-US" sz="3000"/>
              <a:t>JDK 1.1 (1996)</a:t>
            </a:r>
          </a:p>
          <a:p>
            <a:pPr>
              <a:lnSpc>
                <a:spcPct val="90000"/>
              </a:lnSpc>
            </a:pPr>
            <a:r>
              <a:rPr lang="en-US" sz="3000"/>
              <a:t>JDK 1.2 (1998)</a:t>
            </a:r>
          </a:p>
          <a:p>
            <a:pPr>
              <a:lnSpc>
                <a:spcPct val="90000"/>
              </a:lnSpc>
            </a:pPr>
            <a:r>
              <a:rPr lang="en-US" sz="3000"/>
              <a:t>JDK 1.3 (2000)</a:t>
            </a:r>
          </a:p>
          <a:p>
            <a:pPr>
              <a:lnSpc>
                <a:spcPct val="90000"/>
              </a:lnSpc>
            </a:pPr>
            <a:r>
              <a:rPr lang="en-US" sz="3000"/>
              <a:t>JDK 1.4 (2002)</a:t>
            </a:r>
          </a:p>
          <a:p>
            <a:pPr>
              <a:lnSpc>
                <a:spcPct val="90000"/>
              </a:lnSpc>
            </a:pPr>
            <a:r>
              <a:rPr lang="en-US" sz="3000"/>
              <a:t>JDK 1.5 (2004) a. k. a. JDK 5 or Java 5</a:t>
            </a:r>
          </a:p>
          <a:p>
            <a:pPr>
              <a:lnSpc>
                <a:spcPct val="90000"/>
              </a:lnSpc>
            </a:pPr>
            <a:r>
              <a:rPr lang="en-US" sz="3000"/>
              <a:t>JDK 1.6 (2006) a. k. a. JDK 6 or Java 6</a:t>
            </a:r>
          </a:p>
          <a:p>
            <a:pPr>
              <a:lnSpc>
                <a:spcPct val="90000"/>
              </a:lnSpc>
            </a:pPr>
            <a:r>
              <a:rPr lang="en-US" sz="3000"/>
              <a:t>JDK 1.7 (2011) a. k. a. JDK 7 or Java 7</a:t>
            </a:r>
          </a:p>
          <a:p>
            <a:pPr>
              <a:lnSpc>
                <a:spcPct val="90000"/>
              </a:lnSpc>
            </a:pPr>
            <a:endParaRPr lang="en-US" sz="3000"/>
          </a:p>
          <a:p>
            <a:pPr>
              <a:lnSpc>
                <a:spcPct val="90000"/>
              </a:lnSpc>
            </a:pPr>
            <a:endParaRPr lang="en-US" sz="300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E36401-67B0-46C8-BFCB-E166FED9614F}" type="slidenum">
              <a:rPr lang="en-US"/>
              <a:pPr/>
              <a:t>34</a:t>
            </a:fld>
            <a:endParaRPr lang="en-US"/>
          </a:p>
        </p:txBody>
      </p:sp>
      <p:sp>
        <p:nvSpPr>
          <p:cNvPr id="141314" name="Rectangle 2"/>
          <p:cNvSpPr>
            <a:spLocks noGrp="1" noChangeArrowheads="1"/>
          </p:cNvSpPr>
          <p:nvPr>
            <p:ph type="title"/>
          </p:nvPr>
        </p:nvSpPr>
        <p:spPr>
          <a:xfrm>
            <a:off x="685800" y="228600"/>
            <a:ext cx="7772400" cy="609600"/>
          </a:xfrm>
        </p:spPr>
        <p:txBody>
          <a:bodyPr/>
          <a:lstStyle/>
          <a:p>
            <a:r>
              <a:rPr lang="en-US"/>
              <a:t>JDK Editions</a:t>
            </a:r>
          </a:p>
        </p:txBody>
      </p:sp>
      <p:sp>
        <p:nvSpPr>
          <p:cNvPr id="141315" name="Rectangle 3"/>
          <p:cNvSpPr>
            <a:spLocks noGrp="1" noChangeArrowheads="1"/>
          </p:cNvSpPr>
          <p:nvPr>
            <p:ph type="body" idx="1"/>
          </p:nvPr>
        </p:nvSpPr>
        <p:spPr>
          <a:xfrm>
            <a:off x="228600" y="1066800"/>
            <a:ext cx="8763000" cy="5257800"/>
          </a:xfrm>
        </p:spPr>
        <p:txBody>
          <a:bodyPr/>
          <a:lstStyle/>
          <a:p>
            <a:r>
              <a:rPr lang="en-US" sz="3000">
                <a:latin typeface="Palatino" pitchFamily="18" charset="0"/>
                <a:cs typeface="Times New Roman" pitchFamily="18" charset="0"/>
              </a:rPr>
              <a:t>Java Standard Edition (J2SE)</a:t>
            </a:r>
          </a:p>
          <a:p>
            <a:pPr lvl="1"/>
            <a:r>
              <a:rPr lang="en-US" sz="2500">
                <a:latin typeface="Palatino" pitchFamily="18" charset="0"/>
                <a:cs typeface="Times New Roman" pitchFamily="18" charset="0"/>
              </a:rPr>
              <a:t>J2SE can be used to develop client-side standalone applications or applets.</a:t>
            </a:r>
          </a:p>
          <a:p>
            <a:r>
              <a:rPr lang="en-US" sz="3000">
                <a:latin typeface="Palatino" pitchFamily="18" charset="0"/>
                <a:cs typeface="Times New Roman" pitchFamily="18" charset="0"/>
              </a:rPr>
              <a:t>Java Enterprise Edition (J2EE)</a:t>
            </a:r>
          </a:p>
          <a:p>
            <a:pPr lvl="1"/>
            <a:r>
              <a:rPr lang="en-US" sz="2500">
                <a:latin typeface="Palatino" pitchFamily="18" charset="0"/>
                <a:cs typeface="Times New Roman" pitchFamily="18" charset="0"/>
              </a:rPr>
              <a:t>J2EE can be used to develop server-side applications such as Java servlets, Java ServerPages, and Java ServerFaces. </a:t>
            </a:r>
          </a:p>
          <a:p>
            <a:r>
              <a:rPr lang="en-US" sz="3000">
                <a:latin typeface="Palatino" pitchFamily="18" charset="0"/>
                <a:cs typeface="Times New Roman" pitchFamily="18" charset="0"/>
              </a:rPr>
              <a:t>Java Micro Edition (J2ME). </a:t>
            </a:r>
          </a:p>
          <a:p>
            <a:pPr lvl="1"/>
            <a:r>
              <a:rPr lang="en-US" sz="2500">
                <a:latin typeface="Palatino" pitchFamily="18" charset="0"/>
                <a:cs typeface="Times New Roman" pitchFamily="18" charset="0"/>
              </a:rPr>
              <a:t>J2ME can be used to develop applications for mobile devices such as cell phones. </a:t>
            </a:r>
          </a:p>
          <a:p>
            <a:pPr>
              <a:buFont typeface="Monotype Sorts" pitchFamily="2" charset="2"/>
              <a:buNone/>
            </a:pPr>
            <a:r>
              <a:rPr lang="en-US" sz="3000">
                <a:latin typeface="Palatino" pitchFamily="18" charset="0"/>
                <a:cs typeface="Times New Roman" pitchFamily="18" charset="0"/>
              </a:rPr>
              <a:t>This book uses J2SE to introduce Java programming.</a:t>
            </a:r>
            <a:r>
              <a:rPr lang="en-US" sz="3000"/>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7DD6E7-5841-46B4-B1B4-519C505135D4}" type="slidenum">
              <a:rPr lang="en-US"/>
              <a:pPr/>
              <a:t>35</a:t>
            </a:fld>
            <a:endParaRPr lang="en-US"/>
          </a:p>
        </p:txBody>
      </p:sp>
      <p:sp>
        <p:nvSpPr>
          <p:cNvPr id="98306" name="Rectangle 2"/>
          <p:cNvSpPr>
            <a:spLocks noGrp="1" noChangeArrowheads="1"/>
          </p:cNvSpPr>
          <p:nvPr>
            <p:ph type="title"/>
          </p:nvPr>
        </p:nvSpPr>
        <p:spPr>
          <a:xfrm>
            <a:off x="685800" y="304800"/>
            <a:ext cx="7772400" cy="762000"/>
          </a:xfrm>
        </p:spPr>
        <p:txBody>
          <a:bodyPr/>
          <a:lstStyle/>
          <a:p>
            <a:r>
              <a:rPr lang="en-US"/>
              <a:t>Popular Java IDEs</a:t>
            </a:r>
          </a:p>
        </p:txBody>
      </p:sp>
      <p:sp>
        <p:nvSpPr>
          <p:cNvPr id="98307" name="Rectangle 3"/>
          <p:cNvSpPr>
            <a:spLocks noGrp="1" noChangeArrowheads="1"/>
          </p:cNvSpPr>
          <p:nvPr>
            <p:ph type="body" idx="1"/>
          </p:nvPr>
        </p:nvSpPr>
        <p:spPr>
          <a:xfrm>
            <a:off x="457200" y="1371600"/>
            <a:ext cx="8229600" cy="4419600"/>
          </a:xfrm>
        </p:spPr>
        <p:txBody>
          <a:bodyPr/>
          <a:lstStyle/>
          <a:p>
            <a:pPr>
              <a:lnSpc>
                <a:spcPct val="90000"/>
              </a:lnSpc>
            </a:pPr>
            <a:r>
              <a:rPr lang="en-US" sz="3000"/>
              <a:t>NetBeans</a:t>
            </a:r>
          </a:p>
          <a:p>
            <a:pPr>
              <a:lnSpc>
                <a:spcPct val="90000"/>
              </a:lnSpc>
              <a:spcBef>
                <a:spcPct val="50000"/>
              </a:spcBef>
            </a:pPr>
            <a:r>
              <a:rPr lang="en-US" sz="3000"/>
              <a:t>Eclipse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0028237-D56C-4BB0-A60D-ECE9E474450C}" type="slidenum">
              <a:rPr lang="en-US"/>
              <a:pPr/>
              <a:t>36</a:t>
            </a:fld>
            <a:endParaRPr lang="en-US"/>
          </a:p>
        </p:txBody>
      </p:sp>
      <p:sp>
        <p:nvSpPr>
          <p:cNvPr id="129026" name="Rectangle 2"/>
          <p:cNvSpPr>
            <a:spLocks noGrp="1" noChangeArrowheads="1"/>
          </p:cNvSpPr>
          <p:nvPr>
            <p:ph type="title"/>
          </p:nvPr>
        </p:nvSpPr>
        <p:spPr>
          <a:xfrm>
            <a:off x="685800" y="152400"/>
            <a:ext cx="7772400" cy="609600"/>
          </a:xfrm>
          <a:noFill/>
          <a:ln/>
        </p:spPr>
        <p:txBody>
          <a:bodyPr/>
          <a:lstStyle/>
          <a:p>
            <a:r>
              <a:rPr lang="en-US"/>
              <a:t>A Simple Java Program</a:t>
            </a:r>
            <a:endParaRPr lang="en-US">
              <a:solidFill>
                <a:schemeClr val="tx1"/>
              </a:solidFill>
            </a:endParaRPr>
          </a:p>
        </p:txBody>
      </p:sp>
      <p:sp>
        <p:nvSpPr>
          <p:cNvPr id="129027" name="Rectangle 3"/>
          <p:cNvSpPr>
            <a:spLocks noGrp="1" noChangeArrowheads="1"/>
          </p:cNvSpPr>
          <p:nvPr>
            <p:ph type="body" idx="1"/>
          </p:nvPr>
        </p:nvSpPr>
        <p:spPr>
          <a:xfrm>
            <a:off x="457200" y="1676400"/>
            <a:ext cx="8305800" cy="2286000"/>
          </a:xfrm>
          <a:solidFill>
            <a:schemeClr val="tx1"/>
          </a:solidFill>
          <a:ln>
            <a:solidFill>
              <a:schemeClr val="bg2"/>
            </a:solidFill>
            <a:miter lim="800000"/>
            <a:headEnd/>
            <a:tailEnd/>
          </a:ln>
        </p:spPr>
        <p:txBody>
          <a:bodyPr/>
          <a:lstStyle/>
          <a:p>
            <a:pPr>
              <a:lnSpc>
                <a:spcPct val="90000"/>
              </a:lnSpc>
              <a:buFont typeface="Monotype Sorts" pitchFamily="2" charset="2"/>
              <a:buNone/>
            </a:pPr>
            <a:r>
              <a:rPr lang="en-US" sz="2400">
                <a:solidFill>
                  <a:schemeClr val="bg2"/>
                </a:solidFill>
                <a:latin typeface="Courier New" pitchFamily="49" charset="0"/>
              </a:rPr>
              <a:t>//This program prints Welcome to Java! </a:t>
            </a:r>
          </a:p>
          <a:p>
            <a:pPr>
              <a:lnSpc>
                <a:spcPct val="90000"/>
              </a:lnSpc>
              <a:spcBef>
                <a:spcPct val="0"/>
              </a:spcBef>
              <a:buFont typeface="Monotype Sorts" pitchFamily="2" charset="2"/>
              <a:buNone/>
            </a:pPr>
            <a:r>
              <a:rPr lang="en-US" sz="2400">
                <a:solidFill>
                  <a:schemeClr val="bg2"/>
                </a:solidFill>
                <a:latin typeface="Courier New" pitchFamily="49" charset="0"/>
              </a:rPr>
              <a:t>public class Welcome {	</a:t>
            </a:r>
          </a:p>
          <a:p>
            <a:pPr>
              <a:lnSpc>
                <a:spcPct val="90000"/>
              </a:lnSpc>
              <a:spcBef>
                <a:spcPct val="0"/>
              </a:spcBef>
              <a:buFont typeface="Monotype Sorts" pitchFamily="2" charset="2"/>
              <a:buNone/>
            </a:pPr>
            <a:r>
              <a:rPr lang="en-US" sz="2400">
                <a:solidFill>
                  <a:schemeClr val="bg2"/>
                </a:solidFill>
                <a:latin typeface="Courier New" pitchFamily="49" charset="0"/>
              </a:rPr>
              <a:t>  public static void main(String[] args) { </a:t>
            </a:r>
          </a:p>
          <a:p>
            <a:pPr>
              <a:lnSpc>
                <a:spcPct val="90000"/>
              </a:lnSpc>
              <a:spcBef>
                <a:spcPct val="0"/>
              </a:spcBef>
              <a:buFont typeface="Monotype Sorts" pitchFamily="2" charset="2"/>
              <a:buNone/>
            </a:pPr>
            <a:r>
              <a:rPr lang="en-US" sz="2400">
                <a:solidFill>
                  <a:schemeClr val="bg2"/>
                </a:solidFill>
                <a:latin typeface="Courier New" pitchFamily="49" charset="0"/>
              </a:rPr>
              <a:t>    System.out.println("Welcome to Java!");</a:t>
            </a:r>
          </a:p>
          <a:p>
            <a:pPr>
              <a:lnSpc>
                <a:spcPct val="90000"/>
              </a:lnSpc>
              <a:spcBef>
                <a:spcPct val="0"/>
              </a:spcBef>
              <a:buFont typeface="Monotype Sorts" pitchFamily="2" charset="2"/>
              <a:buNone/>
            </a:pPr>
            <a:r>
              <a:rPr lang="en-US" sz="2400">
                <a:solidFill>
                  <a:schemeClr val="bg2"/>
                </a:solidFill>
                <a:latin typeface="Courier New" pitchFamily="49" charset="0"/>
              </a:rPr>
              <a:t>  }</a:t>
            </a:r>
          </a:p>
          <a:p>
            <a:pPr>
              <a:lnSpc>
                <a:spcPct val="90000"/>
              </a:lnSpc>
              <a:spcBef>
                <a:spcPct val="0"/>
              </a:spcBef>
              <a:buFont typeface="Monotype Sorts" pitchFamily="2" charset="2"/>
              <a:buNone/>
            </a:pPr>
            <a:r>
              <a:rPr lang="en-US" sz="2400">
                <a:solidFill>
                  <a:schemeClr val="bg2"/>
                </a:solidFill>
                <a:latin typeface="Courier New" pitchFamily="49" charset="0"/>
              </a:rPr>
              <a:t>}</a:t>
            </a:r>
            <a:endParaRPr lang="en-US" sz="2800">
              <a:solidFill>
                <a:schemeClr val="bg2"/>
              </a:solidFill>
            </a:endParaRPr>
          </a:p>
        </p:txBody>
      </p:sp>
      <p:sp>
        <p:nvSpPr>
          <p:cNvPr id="129028" name="AutoShape 4">
            <a:hlinkClick r:id="rId3" action="ppaction://program" highlightClick="1"/>
          </p:cNvPr>
          <p:cNvSpPr>
            <a:spLocks noChangeArrowheads="1"/>
          </p:cNvSpPr>
          <p:nvPr/>
        </p:nvSpPr>
        <p:spPr bwMode="auto">
          <a:xfrm>
            <a:off x="533400" y="4953000"/>
            <a:ext cx="1143000" cy="595313"/>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129029" name="AutoShape 5">
            <a:hlinkClick r:id="" action="ppaction://noaction" highlightClick="1"/>
          </p:cNvPr>
          <p:cNvSpPr>
            <a:spLocks noChangeArrowheads="1"/>
          </p:cNvSpPr>
          <p:nvPr/>
        </p:nvSpPr>
        <p:spPr bwMode="auto">
          <a:xfrm>
            <a:off x="533400" y="4267200"/>
            <a:ext cx="1600200" cy="595313"/>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pitchFamily="18" charset="0"/>
                <a:hlinkClick r:id="rId4" action="ppaction://program"/>
              </a:rPr>
              <a:t>Welcome</a:t>
            </a:r>
            <a:endParaRPr lang="en-US">
              <a:solidFill>
                <a:schemeClr val="accent1"/>
              </a:solidFill>
            </a:endParaRPr>
          </a:p>
        </p:txBody>
      </p:sp>
      <p:sp>
        <p:nvSpPr>
          <p:cNvPr id="129034" name="Text Box 10"/>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Monotype Sorts" pitchFamily="2" charset="2"/>
              <a:buNone/>
            </a:pPr>
            <a:r>
              <a:rPr lang="en-US" sz="3600">
                <a:solidFill>
                  <a:schemeClr val="tx2"/>
                </a:solidFill>
              </a:rPr>
              <a:t>Listing 1.1</a:t>
            </a:r>
            <a:endParaRPr lang="en-US"/>
          </a:p>
        </p:txBody>
      </p:sp>
      <p:sp>
        <p:nvSpPr>
          <p:cNvPr id="129035" name="Rectangle 11"/>
          <p:cNvSpPr>
            <a:spLocks noChangeArrowheads="1"/>
          </p:cNvSpPr>
          <p:nvPr/>
        </p:nvSpPr>
        <p:spPr bwMode="auto">
          <a:xfrm>
            <a:off x="2362200" y="4191000"/>
            <a:ext cx="6477000" cy="2209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115888" indent="-115888">
              <a:lnSpc>
                <a:spcPct val="90000"/>
              </a:lnSpc>
              <a:spcBef>
                <a:spcPct val="20000"/>
              </a:spcBef>
              <a:buClr>
                <a:schemeClr val="tx2"/>
              </a:buClr>
              <a:buSzPct val="75000"/>
              <a:buFont typeface="Monotype Sorts" pitchFamily="2" charset="2"/>
              <a:buNone/>
            </a:pPr>
            <a:r>
              <a:rPr lang="en-US" sz="2000"/>
              <a:t>IMPORTANT NOTE: (1) To enable the buttons, you must download the entire slide file </a:t>
            </a:r>
            <a:r>
              <a:rPr lang="en-US" sz="2000" i="1"/>
              <a:t>slide.zip</a:t>
            </a:r>
            <a:r>
              <a:rPr lang="en-US" sz="2000"/>
              <a:t> and unzip the files into a directory (e.g., c:\slide) . (2) You must have installed JDK and set JDK’s bin directory in your environment path (e.g., c:\Program Files\java\jdk1.7.0\bin in your environment path. (3) If you are using Office 2010, check PowerPoint2010.doc located in the same folder with this ppt file. </a:t>
            </a:r>
          </a:p>
        </p:txBody>
      </p:sp>
      <p:sp>
        <p:nvSpPr>
          <p:cNvPr id="129037" name="AutoShape 13">
            <a:hlinkClick r:id="rId5" highlightClick="1"/>
          </p:cNvPr>
          <p:cNvSpPr>
            <a:spLocks noChangeArrowheads="1"/>
          </p:cNvSpPr>
          <p:nvPr/>
        </p:nvSpPr>
        <p:spPr bwMode="auto">
          <a:xfrm>
            <a:off x="0" y="4267200"/>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3610E5B-7B74-4D90-AE61-1C286F4B312F}" type="slidenum">
              <a:rPr lang="en-US"/>
              <a:pPr/>
              <a:t>37</a:t>
            </a:fld>
            <a:endParaRPr lang="en-US"/>
          </a:p>
        </p:txBody>
      </p:sp>
      <p:sp>
        <p:nvSpPr>
          <p:cNvPr id="231426" name="Rectangle 2"/>
          <p:cNvSpPr>
            <a:spLocks noGrp="1" noChangeArrowheads="1"/>
          </p:cNvSpPr>
          <p:nvPr>
            <p:ph type="title"/>
          </p:nvPr>
        </p:nvSpPr>
        <p:spPr>
          <a:xfrm>
            <a:off x="228600" y="228600"/>
            <a:ext cx="8534400" cy="609600"/>
          </a:xfrm>
        </p:spPr>
        <p:txBody>
          <a:bodyPr/>
          <a:lstStyle/>
          <a:p>
            <a:r>
              <a:rPr lang="en-US"/>
              <a:t>Creating and Editing Using NotePad</a:t>
            </a:r>
          </a:p>
        </p:txBody>
      </p:sp>
      <p:sp>
        <p:nvSpPr>
          <p:cNvPr id="231427"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NotePad, type </a:t>
            </a:r>
          </a:p>
          <a:p>
            <a:pPr lvl="1">
              <a:lnSpc>
                <a:spcPct val="90000"/>
              </a:lnSpc>
              <a:buFontTx/>
              <a:buNone/>
            </a:pPr>
            <a:r>
              <a:rPr lang="en-US" sz="3000">
                <a:latin typeface="Palatino" pitchFamily="18" charset="0"/>
                <a:cs typeface="Times New Roman" pitchFamily="18" charset="0"/>
              </a:rPr>
              <a:t>notepad Welcome.java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58674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1431"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1432"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D71E14C-D817-4B99-85B2-9C5B971B3659}" type="slidenum">
              <a:rPr lang="en-US"/>
              <a:pPr/>
              <a:t>38</a:t>
            </a:fld>
            <a:endParaRPr lang="en-US"/>
          </a:p>
        </p:txBody>
      </p:sp>
      <p:sp>
        <p:nvSpPr>
          <p:cNvPr id="232450" name="Rectangle 2"/>
          <p:cNvSpPr>
            <a:spLocks noGrp="1" noChangeArrowheads="1"/>
          </p:cNvSpPr>
          <p:nvPr>
            <p:ph type="title"/>
          </p:nvPr>
        </p:nvSpPr>
        <p:spPr>
          <a:xfrm>
            <a:off x="228600" y="228600"/>
            <a:ext cx="8763000" cy="533400"/>
          </a:xfrm>
        </p:spPr>
        <p:txBody>
          <a:bodyPr/>
          <a:lstStyle/>
          <a:p>
            <a:r>
              <a:rPr lang="en-US"/>
              <a:t>Creating and Editing Using WordPad</a:t>
            </a:r>
          </a:p>
        </p:txBody>
      </p:sp>
      <p:sp>
        <p:nvSpPr>
          <p:cNvPr id="232451"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WordPad, type </a:t>
            </a:r>
          </a:p>
          <a:p>
            <a:pPr lvl="1">
              <a:lnSpc>
                <a:spcPct val="90000"/>
              </a:lnSpc>
              <a:buFontTx/>
              <a:buNone/>
            </a:pPr>
            <a:r>
              <a:rPr lang="en-US" sz="3000">
                <a:latin typeface="Palatino" pitchFamily="18" charset="0"/>
                <a:cs typeface="Times New Roman" pitchFamily="18" charset="0"/>
              </a:rPr>
              <a:t>write Welcome.java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pic>
        <p:nvPicPr>
          <p:cNvPr id="232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0960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6"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2457" name="Line 9"/>
          <p:cNvSpPr>
            <a:spLocks noChangeShapeType="1"/>
          </p:cNvSpPr>
          <p:nvPr/>
        </p:nvSpPr>
        <p:spPr bwMode="auto">
          <a:xfrm>
            <a:off x="2514600" y="1447800"/>
            <a:ext cx="1066800" cy="1752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4B4BAB0-D8DA-41B4-90E9-F1C1858F184A}" type="slidenum">
              <a:rPr lang="en-US"/>
              <a:pPr/>
              <a:t>39</a:t>
            </a:fld>
            <a:endParaRPr lang="en-US"/>
          </a:p>
        </p:txBody>
      </p:sp>
      <p:sp>
        <p:nvSpPr>
          <p:cNvPr id="7170" name="Rectangle 2"/>
          <p:cNvSpPr>
            <a:spLocks noGrp="1" noChangeArrowheads="1"/>
          </p:cNvSpPr>
          <p:nvPr>
            <p:ph type="title"/>
          </p:nvPr>
        </p:nvSpPr>
        <p:spPr>
          <a:xfrm>
            <a:off x="3886200" y="152400"/>
            <a:ext cx="5105400" cy="685800"/>
          </a:xfrm>
          <a:noFill/>
          <a:ln/>
        </p:spPr>
        <p:txBody>
          <a:bodyPr/>
          <a:lstStyle/>
          <a:p>
            <a:r>
              <a:rPr lang="en-US" sz="3000"/>
              <a:t>Creating, Compiling, and Running Programs</a:t>
            </a:r>
            <a:endParaRPr lang="en-US" sz="3000">
              <a:solidFill>
                <a:schemeClr val="tx1"/>
              </a:solidFill>
              <a:latin typeface="Book Antiqua" pitchFamily="18" charset="0"/>
            </a:endParaRPr>
          </a:p>
        </p:txBody>
      </p:sp>
      <p:sp>
        <p:nvSpPr>
          <p:cNvPr id="7177" name="Rectangle 9"/>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7179" name="Rectangle 11"/>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7181" name="Rectangle 13"/>
          <p:cNvSpPr>
            <a:spLocks noChangeArrowheads="1"/>
          </p:cNvSpPr>
          <p:nvPr/>
        </p:nvSpPr>
        <p:spPr bwMode="auto">
          <a:xfrm>
            <a:off x="257175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7180" name="Object 12"/>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spid="_x0000_s257030" name="Picture" r:id="rId3" imgW="4000680" imgH="4000680" progId="Word.Picture.8">
                  <p:embed/>
                </p:oleObj>
              </mc:Choice>
              <mc:Fallback>
                <p:oleObj name="Picture" r:id="rId3" imgW="4000680" imgH="400068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5"/>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pic>
        <p:nvPicPr>
          <p:cNvPr id="71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276600" cy="109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6722EA7-9FBD-4CA4-AB37-B6DA91A7BB0C}" type="slidenum">
              <a:rPr lang="en-US"/>
              <a:pPr/>
              <a:t>4</a:t>
            </a:fld>
            <a:endParaRPr lang="en-US"/>
          </a:p>
        </p:txBody>
      </p:sp>
      <p:sp>
        <p:nvSpPr>
          <p:cNvPr id="202754" name="Rectangle 1026"/>
          <p:cNvSpPr>
            <a:spLocks noGrp="1" noChangeArrowheads="1"/>
          </p:cNvSpPr>
          <p:nvPr>
            <p:ph type="title"/>
          </p:nvPr>
        </p:nvSpPr>
        <p:spPr>
          <a:xfrm>
            <a:off x="685800" y="285750"/>
            <a:ext cx="7772400" cy="628650"/>
          </a:xfrm>
        </p:spPr>
        <p:txBody>
          <a:bodyPr/>
          <a:lstStyle/>
          <a:p>
            <a:r>
              <a:rPr lang="en-US" sz="4000"/>
              <a:t>Memory</a:t>
            </a:r>
          </a:p>
        </p:txBody>
      </p:sp>
      <p:sp>
        <p:nvSpPr>
          <p:cNvPr id="202755"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2756"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Memory</a:t>
            </a:r>
            <a:r>
              <a:rPr lang="en-US">
                <a:cs typeface="Courier New"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202757"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2758"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202760" name="Object 1032"/>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202766"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DEC72AC-3F5F-4A26-86E7-C43DF1A6D739}" type="slidenum">
              <a:rPr lang="en-US"/>
              <a:pPr/>
              <a:t>40</a:t>
            </a:fld>
            <a:endParaRPr lang="en-US"/>
          </a:p>
        </p:txBody>
      </p:sp>
      <p:sp>
        <p:nvSpPr>
          <p:cNvPr id="185346" name="Rectangle 1026"/>
          <p:cNvSpPr>
            <a:spLocks noGrp="1" noChangeArrowheads="1"/>
          </p:cNvSpPr>
          <p:nvPr>
            <p:ph type="title"/>
          </p:nvPr>
        </p:nvSpPr>
        <p:spPr>
          <a:xfrm>
            <a:off x="685800" y="228600"/>
            <a:ext cx="7772400" cy="533400"/>
          </a:xfrm>
        </p:spPr>
        <p:txBody>
          <a:bodyPr/>
          <a:lstStyle/>
          <a:p>
            <a:r>
              <a:rPr lang="en-US"/>
              <a:t>Compiling Java Source Code</a:t>
            </a:r>
          </a:p>
        </p:txBody>
      </p:sp>
      <p:sp>
        <p:nvSpPr>
          <p:cNvPr id="185347"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sz="2400">
                <a:cs typeface="Times New Roman"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sz="2400" i="1">
                <a:cs typeface="Times New Roman" pitchFamily="18" charset="0"/>
              </a:rPr>
              <a:t>bytecode</a:t>
            </a:r>
            <a:r>
              <a:rPr lang="en-US" sz="2400">
                <a:cs typeface="Times New Roman" pitchFamily="18" charset="0"/>
              </a:rPr>
              <a:t>. The bytecode can then run on any computer with a Java Virtual Machine, as shown below. Java Virtual Machine is a software that interprets Java bytecode. </a:t>
            </a:r>
          </a:p>
        </p:txBody>
      </p:sp>
      <p:sp>
        <p:nvSpPr>
          <p:cNvPr id="185348"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85351" name="Rectangle 1031"/>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85350" name="Object 1030"/>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185356" r:id="rId3" imgW="1824228" imgH="1687068" progId="Word.Picture.8">
                  <p:embed/>
                </p:oleObj>
              </mc:Choice>
              <mc:Fallback>
                <p:oleObj r:id="rId3" imgW="1824228" imgH="1687068"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2AA437F-C350-4E20-8416-B591FD2EF44F}" type="slidenum">
              <a:rPr lang="en-US"/>
              <a:pPr/>
              <a:t>41</a:t>
            </a:fld>
            <a:endParaRPr lang="en-US"/>
          </a:p>
        </p:txBody>
      </p:sp>
      <p:sp>
        <p:nvSpPr>
          <p:cNvPr id="28468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4674" name="Rectangle 2"/>
          <p:cNvSpPr>
            <a:spLocks noGrp="1" noChangeArrowheads="1"/>
          </p:cNvSpPr>
          <p:nvPr>
            <p:ph type="title"/>
          </p:nvPr>
        </p:nvSpPr>
        <p:spPr>
          <a:xfrm>
            <a:off x="685800" y="457200"/>
            <a:ext cx="7772400" cy="533400"/>
          </a:xfrm>
          <a:noFill/>
          <a:ln/>
        </p:spPr>
        <p:txBody>
          <a:bodyPr/>
          <a:lstStyle/>
          <a:p>
            <a:r>
              <a:rPr lang="en-US" sz="4300"/>
              <a:t>Trace a Program Execution</a:t>
            </a:r>
          </a:p>
        </p:txBody>
      </p:sp>
      <p:sp>
        <p:nvSpPr>
          <p:cNvPr id="284678" name="Rectangle 6"/>
          <p:cNvSpPr>
            <a:spLocks noChangeArrowheads="1"/>
          </p:cNvSpPr>
          <p:nvPr/>
        </p:nvSpPr>
        <p:spPr bwMode="auto">
          <a:xfrm>
            <a:off x="838200" y="3124200"/>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Enter main method</a:t>
            </a:r>
          </a:p>
        </p:txBody>
      </p:sp>
      <p:sp>
        <p:nvSpPr>
          <p:cNvPr id="28468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48133C3-466B-46C6-986A-A237D9A0C158}" type="slidenum">
              <a:rPr lang="en-US"/>
              <a:pPr/>
              <a:t>42</a:t>
            </a:fld>
            <a:endParaRPr lang="en-US"/>
          </a:p>
        </p:txBody>
      </p:sp>
      <p:sp>
        <p:nvSpPr>
          <p:cNvPr id="286722"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6723"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6724"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Execute statement</a:t>
            </a:r>
          </a:p>
        </p:txBody>
      </p:sp>
      <p:sp>
        <p:nvSpPr>
          <p:cNvPr id="286726"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98FCDB9-DE58-469B-ACDA-B22328CEDF08}" type="slidenum">
              <a:rPr lang="en-US"/>
              <a:pPr/>
              <a:t>43</a:t>
            </a:fld>
            <a:endParaRPr lang="en-US"/>
          </a:p>
        </p:txBody>
      </p:sp>
      <p:sp>
        <p:nvSpPr>
          <p:cNvPr id="287746"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7747"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7748"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7750"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
        <p:nvSpPr>
          <p:cNvPr id="287752"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sz="1800"/>
              <a:t>print a message to the console</a:t>
            </a:r>
          </a:p>
        </p:txBody>
      </p:sp>
      <p:pic>
        <p:nvPicPr>
          <p:cNvPr id="2877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40265DB-FDAB-44D5-AE49-819A38695B07}" type="slidenum">
              <a:rPr lang="en-US"/>
              <a:pPr/>
              <a:t>44</a:t>
            </a:fld>
            <a:endParaRPr lang="en-US"/>
          </a:p>
        </p:txBody>
      </p:sp>
      <p:sp>
        <p:nvSpPr>
          <p:cNvPr id="233474" name="Rectangle 2"/>
          <p:cNvSpPr>
            <a:spLocks noGrp="1" noChangeArrowheads="1"/>
          </p:cNvSpPr>
          <p:nvPr>
            <p:ph type="title"/>
          </p:nvPr>
        </p:nvSpPr>
        <p:spPr>
          <a:xfrm>
            <a:off x="1371600" y="152400"/>
            <a:ext cx="7010400" cy="1143000"/>
          </a:xfrm>
          <a:noFill/>
          <a:ln/>
        </p:spPr>
        <p:txBody>
          <a:bodyPr/>
          <a:lstStyle/>
          <a:p>
            <a:r>
              <a:rPr lang="en-US"/>
              <a:t>Compiling and Running Java from the Command Window</a:t>
            </a:r>
            <a:endParaRPr lang="en-US">
              <a:solidFill>
                <a:schemeClr val="tx1"/>
              </a:solidFill>
            </a:endParaRPr>
          </a:p>
        </p:txBody>
      </p:sp>
      <p:sp>
        <p:nvSpPr>
          <p:cNvPr id="233475" name="Rectangle 3"/>
          <p:cNvSpPr>
            <a:spLocks noGrp="1" noChangeArrowheads="1"/>
          </p:cNvSpPr>
          <p:nvPr>
            <p:ph type="body" idx="1"/>
          </p:nvPr>
        </p:nvSpPr>
        <p:spPr>
          <a:xfrm>
            <a:off x="457200" y="1524000"/>
            <a:ext cx="8382000" cy="4800600"/>
          </a:xfrm>
          <a:noFill/>
          <a:ln/>
        </p:spPr>
        <p:txBody>
          <a:bodyPr/>
          <a:lstStyle/>
          <a:p>
            <a:r>
              <a:rPr lang="en-US" sz="3400"/>
              <a:t>Set path to JDK bin directory</a:t>
            </a:r>
          </a:p>
          <a:p>
            <a:pPr lvl="1"/>
            <a:r>
              <a:rPr lang="en-US" sz="3000"/>
              <a:t>set path=c:\Program Files\java\jdk1.6.0\bin</a:t>
            </a:r>
          </a:p>
          <a:p>
            <a:r>
              <a:rPr lang="en-US" sz="3400"/>
              <a:t>Set classpath to include the current directory</a:t>
            </a:r>
          </a:p>
          <a:p>
            <a:pPr lvl="1"/>
            <a:r>
              <a:rPr lang="en-US" sz="3000"/>
              <a:t>set classpath=.</a:t>
            </a:r>
          </a:p>
          <a:p>
            <a:r>
              <a:rPr lang="en-US" sz="3400"/>
              <a:t>Compile</a:t>
            </a:r>
          </a:p>
          <a:p>
            <a:pPr lvl="1"/>
            <a:r>
              <a:rPr lang="en-US" sz="3000"/>
              <a:t>javac Welcome.java</a:t>
            </a:r>
          </a:p>
          <a:p>
            <a:r>
              <a:rPr lang="en-US" sz="3400"/>
              <a:t>Run</a:t>
            </a:r>
          </a:p>
          <a:p>
            <a:pPr lvl="1"/>
            <a:r>
              <a:rPr lang="en-US" sz="3000"/>
              <a:t>java Welcome</a:t>
            </a:r>
          </a:p>
        </p:txBody>
      </p:sp>
      <p:sp>
        <p:nvSpPr>
          <p:cNvPr id="233476" name="Rectangle 4"/>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extLst>
            <a:ext uri="{909E8E84-426E-40DD-AFC4-6F175D3DCCD1}">
              <a14:hiddenFill xmlns:a14="http://schemas.microsoft.com/office/drawing/2010/main">
                <a:solidFill>
                  <a:srgbClr val="FFFFFF"/>
                </a:solidFill>
              </a14:hiddenFill>
            </a:ext>
          </a:extLst>
        </p:spPr>
      </p:pic>
      <p:sp>
        <p:nvSpPr>
          <p:cNvPr id="233478" name="Rectangle 6"/>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8C99CF2-ABD2-4D16-A791-8CA7F139D30F}" type="slidenum">
              <a:rPr lang="en-US"/>
              <a:pPr/>
              <a:t>45</a:t>
            </a:fld>
            <a:endParaRPr lang="en-US"/>
          </a:p>
        </p:txBody>
      </p:sp>
      <p:sp>
        <p:nvSpPr>
          <p:cNvPr id="169986" name="Rectangle 2"/>
          <p:cNvSpPr>
            <a:spLocks noGrp="1" noChangeArrowheads="1"/>
          </p:cNvSpPr>
          <p:nvPr>
            <p:ph type="title"/>
          </p:nvPr>
        </p:nvSpPr>
        <p:spPr>
          <a:xfrm>
            <a:off x="685800" y="152400"/>
            <a:ext cx="7848600" cy="1143000"/>
          </a:xfrm>
          <a:noFill/>
          <a:ln/>
        </p:spPr>
        <p:txBody>
          <a:bodyPr/>
          <a:lstStyle/>
          <a:p>
            <a:r>
              <a:rPr lang="en-US"/>
              <a:t>Compiling and Running Java from TextPad</a:t>
            </a:r>
            <a:endParaRPr lang="en-US">
              <a:solidFill>
                <a:schemeClr val="tx1"/>
              </a:solidFill>
            </a:endParaRPr>
          </a:p>
        </p:txBody>
      </p:sp>
      <p:sp>
        <p:nvSpPr>
          <p:cNvPr id="169987" name="Rectangle 3"/>
          <p:cNvSpPr>
            <a:spLocks noGrp="1" noChangeArrowheads="1"/>
          </p:cNvSpPr>
          <p:nvPr>
            <p:ph type="body" idx="1"/>
          </p:nvPr>
        </p:nvSpPr>
        <p:spPr>
          <a:xfrm>
            <a:off x="457200" y="1524000"/>
            <a:ext cx="8382000" cy="609600"/>
          </a:xfrm>
          <a:noFill/>
          <a:ln/>
        </p:spPr>
        <p:txBody>
          <a:bodyPr/>
          <a:lstStyle/>
          <a:p>
            <a:r>
              <a:rPr lang="en-US" sz="3000"/>
              <a:t>See Supplement II.A on the Website for details</a:t>
            </a:r>
          </a:p>
        </p:txBody>
      </p:sp>
      <p:sp>
        <p:nvSpPr>
          <p:cNvPr id="169989" name="Rectangle 5"/>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69988" name="Object 4"/>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254984"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79" name="Rectangle 3"/>
          <p:cNvSpPr>
            <a:spLocks noChangeArrowheads="1"/>
          </p:cNvSpPr>
          <p:nvPr/>
        </p:nvSpPr>
        <p:spPr bwMode="auto">
          <a:xfrm>
            <a:off x="152400" y="7620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90B223B-B6A1-45AE-AC6B-5246B7F62502}" type="slidenum">
              <a:rPr lang="en-US"/>
              <a:pPr/>
              <a:t>46</a:t>
            </a:fld>
            <a:endParaRPr lang="en-US"/>
          </a:p>
        </p:txBody>
      </p:sp>
      <p:sp>
        <p:nvSpPr>
          <p:cNvPr id="172034" name="Rectangle 2"/>
          <p:cNvSpPr>
            <a:spLocks noGrp="1" noChangeArrowheads="1"/>
          </p:cNvSpPr>
          <p:nvPr>
            <p:ph type="title"/>
          </p:nvPr>
        </p:nvSpPr>
        <p:spPr>
          <a:xfrm>
            <a:off x="1600200" y="152400"/>
            <a:ext cx="6781800" cy="1143000"/>
          </a:xfrm>
          <a:noFill/>
          <a:ln/>
        </p:spPr>
        <p:txBody>
          <a:bodyPr/>
          <a:lstStyle/>
          <a:p>
            <a:r>
              <a:rPr lang="en-US"/>
              <a:t>Compiling and Running Java from Eclipse</a:t>
            </a:r>
            <a:endParaRPr lang="en-US">
              <a:solidFill>
                <a:schemeClr val="tx1"/>
              </a:solidFill>
            </a:endParaRPr>
          </a:p>
        </p:txBody>
      </p:sp>
      <p:sp>
        <p:nvSpPr>
          <p:cNvPr id="172035" name="Rectangle 3"/>
          <p:cNvSpPr>
            <a:spLocks noGrp="1" noChangeArrowheads="1"/>
          </p:cNvSpPr>
          <p:nvPr>
            <p:ph type="body" idx="1"/>
          </p:nvPr>
        </p:nvSpPr>
        <p:spPr>
          <a:xfrm>
            <a:off x="457200" y="1524000"/>
            <a:ext cx="8382000" cy="609600"/>
          </a:xfrm>
          <a:noFill/>
          <a:ln/>
        </p:spPr>
        <p:txBody>
          <a:bodyPr/>
          <a:lstStyle/>
          <a:p>
            <a:r>
              <a:rPr lang="en-US" sz="3000"/>
              <a:t>See Supplement II.D on the Website for details</a:t>
            </a:r>
          </a:p>
        </p:txBody>
      </p:sp>
      <p:sp>
        <p:nvSpPr>
          <p:cNvPr id="172036" name="Rectangle 4"/>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72040" name="Rectangle 8"/>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66AA4FC-4D40-4B94-838C-43380EE4F373}" type="slidenum">
              <a:rPr lang="en-US"/>
              <a:pPr/>
              <a:t>5</a:t>
            </a:fld>
            <a:endParaRPr lang="en-US"/>
          </a:p>
        </p:txBody>
      </p:sp>
      <p:sp>
        <p:nvSpPr>
          <p:cNvPr id="73730" name="Rectangle 2"/>
          <p:cNvSpPr>
            <a:spLocks noGrp="1" noChangeArrowheads="1"/>
          </p:cNvSpPr>
          <p:nvPr>
            <p:ph type="title"/>
          </p:nvPr>
        </p:nvSpPr>
        <p:spPr>
          <a:xfrm>
            <a:off x="685800" y="228600"/>
            <a:ext cx="7772400" cy="762000"/>
          </a:xfrm>
        </p:spPr>
        <p:txBody>
          <a:bodyPr/>
          <a:lstStyle/>
          <a:p>
            <a:r>
              <a:rPr lang="en-US"/>
              <a:t>How Data is Stored?</a:t>
            </a:r>
          </a:p>
        </p:txBody>
      </p:sp>
      <p:sp>
        <p:nvSpPr>
          <p:cNvPr id="73731" name="Rectangle 3"/>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sz="2000">
                <a:cs typeface="Times New Roman" pitchFamily="18" charset="0"/>
              </a:rPr>
              <a:t>Data of various kinds, such as numbers, characters, and strings, are encoded as a series of bits (zeros and ones). Computers use zeros and ones because digital devices have two stable states, which are referred to as </a:t>
            </a:r>
            <a:r>
              <a:rPr lang="en-US" sz="2000" i="1">
                <a:cs typeface="Times New Roman" pitchFamily="18" charset="0"/>
              </a:rPr>
              <a:t>zero</a:t>
            </a:r>
            <a:r>
              <a:rPr lang="en-US" sz="2000">
                <a:cs typeface="Times New Roman" pitchFamily="18" charset="0"/>
              </a:rPr>
              <a:t> and </a:t>
            </a:r>
            <a:r>
              <a:rPr lang="en-US" sz="2000" i="1">
                <a:cs typeface="Times New Roman" pitchFamily="18" charset="0"/>
              </a:rPr>
              <a:t>one</a:t>
            </a:r>
            <a:r>
              <a:rPr lang="en-US" sz="2000">
                <a:cs typeface="Times New Roman"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73734" name="Rectangle 6"/>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73733" name="Object 5"/>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73739" r:id="rId3" imgW="2820924" imgH="2115312" progId="Word.Picture.8">
                  <p:embed/>
                </p:oleObj>
              </mc:Choice>
              <mc:Fallback>
                <p:oleObj r:id="rId3" imgW="2820924" imgH="21153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C80DA1A-79E6-469C-80F4-C8265C925EBB}" type="slidenum">
              <a:rPr lang="en-US"/>
              <a:pPr/>
              <a:t>6</a:t>
            </a:fld>
            <a:endParaRPr lang="en-US"/>
          </a:p>
        </p:txBody>
      </p:sp>
      <p:sp>
        <p:nvSpPr>
          <p:cNvPr id="204802" name="Rectangle 2"/>
          <p:cNvSpPr>
            <a:spLocks noGrp="1" noChangeArrowheads="1"/>
          </p:cNvSpPr>
          <p:nvPr>
            <p:ph type="title"/>
          </p:nvPr>
        </p:nvSpPr>
        <p:spPr>
          <a:xfrm>
            <a:off x="685800" y="285750"/>
            <a:ext cx="7772400" cy="628650"/>
          </a:xfrm>
        </p:spPr>
        <p:txBody>
          <a:bodyPr/>
          <a:lstStyle/>
          <a:p>
            <a:r>
              <a:rPr lang="en-US" sz="4000"/>
              <a:t>Storage Devices</a:t>
            </a:r>
          </a:p>
        </p:txBody>
      </p:sp>
      <p:sp>
        <p:nvSpPr>
          <p:cNvPr id="204803" name="Rectangle 3"/>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4804" name="Text Box 4"/>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204805" name="Rectangle 5"/>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4806" name="Rectangle 6"/>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204808" name="Object 8"/>
          <p:cNvGraphicFramePr>
            <a:graphicFrameLocks noGrp="1"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204814" name="Picture" r:id="rId4" imgW="5078880" imgH="1261080" progId="Word.Picture.8">
                  <p:embed/>
                </p:oleObj>
              </mc:Choice>
              <mc:Fallback>
                <p:oleObj name="Picture" r:id="rId4" imgW="5078880" imgH="126108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EC9C272-631F-4B7B-9408-254BA244116C}" type="slidenum">
              <a:rPr lang="en-US"/>
              <a:pPr/>
              <a:t>7</a:t>
            </a:fld>
            <a:endParaRPr lang="en-US"/>
          </a:p>
        </p:txBody>
      </p:sp>
      <p:sp>
        <p:nvSpPr>
          <p:cNvPr id="206850" name="Rectangle 1026"/>
          <p:cNvSpPr>
            <a:spLocks noGrp="1" noChangeArrowheads="1"/>
          </p:cNvSpPr>
          <p:nvPr>
            <p:ph type="title"/>
          </p:nvPr>
        </p:nvSpPr>
        <p:spPr>
          <a:xfrm>
            <a:off x="685800" y="285750"/>
            <a:ext cx="7772400" cy="552450"/>
          </a:xfrm>
        </p:spPr>
        <p:txBody>
          <a:bodyPr/>
          <a:lstStyle/>
          <a:p>
            <a:r>
              <a:rPr lang="en-US" sz="4000"/>
              <a:t>Output Devices: Monitor</a:t>
            </a:r>
          </a:p>
        </p:txBody>
      </p:sp>
      <p:sp>
        <p:nvSpPr>
          <p:cNvPr id="206851"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6852" name="Text Box 1028"/>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The monitor displays information (text and graphics). The resolution and dot pitch determine the quality of the display.</a:t>
            </a:r>
            <a:r>
              <a:rPr lang="en-US">
                <a:latin typeface="Courier New" pitchFamily="49" charset="0"/>
                <a:cs typeface="Courier New" pitchFamily="49" charset="0"/>
              </a:rPr>
              <a:t>  </a:t>
            </a:r>
          </a:p>
        </p:txBody>
      </p:sp>
      <p:sp>
        <p:nvSpPr>
          <p:cNvPr id="206853"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6854"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206856" name="Object 1032"/>
          <p:cNvGraphicFramePr>
            <a:graphicFrameLocks noGrp="1"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206862"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46B40E2-1219-4202-B3CF-5C9A281E6DB0}" type="slidenum">
              <a:rPr lang="en-US"/>
              <a:pPr/>
              <a:t>8</a:t>
            </a:fld>
            <a:endParaRPr lang="en-US"/>
          </a:p>
        </p:txBody>
      </p:sp>
      <p:sp>
        <p:nvSpPr>
          <p:cNvPr id="208898" name="Rectangle 1026"/>
          <p:cNvSpPr>
            <a:spLocks noGrp="1" noChangeArrowheads="1"/>
          </p:cNvSpPr>
          <p:nvPr>
            <p:ph type="title"/>
          </p:nvPr>
        </p:nvSpPr>
        <p:spPr>
          <a:xfrm>
            <a:off x="304800" y="304800"/>
            <a:ext cx="8534400" cy="457200"/>
          </a:xfrm>
        </p:spPr>
        <p:txBody>
          <a:bodyPr/>
          <a:lstStyle/>
          <a:p>
            <a:r>
              <a:rPr lang="en-US"/>
              <a:t>Monitor Resolution and Dot Pitch</a:t>
            </a:r>
          </a:p>
        </p:txBody>
      </p:sp>
      <p:sp>
        <p:nvSpPr>
          <p:cNvPr id="208899"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8900" name="Text Box 1028"/>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a:t>
            </a:r>
            <a:r>
              <a:rPr lang="en-US" i="1"/>
              <a:t>screen resolution</a:t>
            </a:r>
            <a:r>
              <a:rPr lang="en-US"/>
              <a:t> specifies the number of pixels in horizontal and vertical dimensions of the display device. </a:t>
            </a:r>
            <a:r>
              <a:rPr lang="en-US" i="1"/>
              <a:t>Pixels</a:t>
            </a:r>
            <a:r>
              <a:rPr lang="en-US"/>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208901"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8902"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08904" name="Text Box 1032"/>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resolution</a:t>
            </a:r>
            <a:endParaRPr lang="en-US">
              <a:cs typeface="Courier New" pitchFamily="49" charset="0"/>
            </a:endParaRPr>
          </a:p>
        </p:txBody>
      </p:sp>
      <p:sp>
        <p:nvSpPr>
          <p:cNvPr id="208905" name="Text Box 1033"/>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a:t>
            </a:r>
            <a:r>
              <a:rPr lang="en-US" i="1"/>
              <a:t>dot pitch</a:t>
            </a:r>
            <a:r>
              <a:rPr lang="en-US"/>
              <a:t> is the amount of space between pixels, measured in millimeters. The smaller the dot pitch, the sharper the display.</a:t>
            </a:r>
          </a:p>
        </p:txBody>
      </p:sp>
      <p:sp>
        <p:nvSpPr>
          <p:cNvPr id="208906" name="Text Box 1034"/>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dot pitch</a:t>
            </a:r>
            <a:endParaRPr lang="en-US">
              <a:cs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703A74F-6774-41FA-ACFF-5B229F1B87AF}" type="slidenum">
              <a:rPr lang="en-US"/>
              <a:pPr/>
              <a:t>9</a:t>
            </a:fld>
            <a:endParaRPr lang="en-US"/>
          </a:p>
        </p:txBody>
      </p:sp>
      <p:sp>
        <p:nvSpPr>
          <p:cNvPr id="210946" name="Rectangle 1026"/>
          <p:cNvSpPr>
            <a:spLocks noGrp="1" noChangeArrowheads="1"/>
          </p:cNvSpPr>
          <p:nvPr>
            <p:ph type="title"/>
          </p:nvPr>
        </p:nvSpPr>
        <p:spPr>
          <a:xfrm>
            <a:off x="685800" y="285750"/>
            <a:ext cx="7772400" cy="476250"/>
          </a:xfrm>
        </p:spPr>
        <p:txBody>
          <a:bodyPr/>
          <a:lstStyle/>
          <a:p>
            <a:r>
              <a:rPr lang="en-US" sz="4000"/>
              <a:t>Communication Devices</a:t>
            </a:r>
          </a:p>
        </p:txBody>
      </p:sp>
      <p:sp>
        <p:nvSpPr>
          <p:cNvPr id="210947"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10948" name="Text Box 1028"/>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cs typeface="Courier New" pitchFamily="49" charset="0"/>
              </a:rPr>
              <a:t>A </a:t>
            </a:r>
            <a:r>
              <a:rPr lang="en-US" sz="2200" i="1">
                <a:solidFill>
                  <a:srgbClr val="FF7C80"/>
                </a:solidFill>
                <a:cs typeface="Courier New" pitchFamily="49" charset="0"/>
              </a:rPr>
              <a:t>regular modem</a:t>
            </a:r>
            <a:r>
              <a:rPr lang="en-US" sz="2200">
                <a:cs typeface="Courier New" pitchFamily="49" charset="0"/>
              </a:rPr>
              <a:t> uses a phone line and can transfer data in a speed up to 56,000 bps (bits per second). A </a:t>
            </a:r>
            <a:r>
              <a:rPr lang="en-US" sz="2200" i="1">
                <a:solidFill>
                  <a:srgbClr val="FF7C80"/>
                </a:solidFill>
                <a:cs typeface="Courier New" pitchFamily="49" charset="0"/>
              </a:rPr>
              <a:t>DSL</a:t>
            </a:r>
            <a:r>
              <a:rPr lang="en-US" sz="2200">
                <a:cs typeface="Courier New" pitchFamily="49" charset="0"/>
              </a:rPr>
              <a:t> (digital subscriber line) also uses a phone line and can transfer data in a speed 20 times faster than a regular modem. A </a:t>
            </a:r>
            <a:r>
              <a:rPr lang="en-US" sz="2200" i="1">
                <a:solidFill>
                  <a:srgbClr val="FF7C80"/>
                </a:solidFill>
                <a:cs typeface="Courier New" pitchFamily="49" charset="0"/>
              </a:rPr>
              <a:t>cable modem</a:t>
            </a:r>
            <a:r>
              <a:rPr lang="en-US" sz="2200">
                <a:cs typeface="Courier New" pitchFamily="49" charset="0"/>
              </a:rPr>
              <a:t> uses the TV cable line maintained by the cable company. A cable modem is as fast as a DSL. Network interface card (</a:t>
            </a:r>
            <a:r>
              <a:rPr lang="en-US" sz="2200" i="1">
                <a:solidFill>
                  <a:srgbClr val="FF7C80"/>
                </a:solidFill>
                <a:cs typeface="Courier New" pitchFamily="49" charset="0"/>
              </a:rPr>
              <a:t>NIC</a:t>
            </a:r>
            <a:r>
              <a:rPr lang="en-US" sz="2200">
                <a:cs typeface="Courier New" pitchFamily="49" charset="0"/>
              </a:rPr>
              <a:t>) is a device to connect a computer to a local area network (LAN). The LAN is commonly used in business, universities, and government organizations. A typical type of NIC, called </a:t>
            </a:r>
            <a:r>
              <a:rPr lang="en-US" sz="2200" i="1">
                <a:solidFill>
                  <a:srgbClr val="FF7C80"/>
                </a:solidFill>
                <a:cs typeface="Courier New" pitchFamily="49" charset="0"/>
              </a:rPr>
              <a:t>10BaseT</a:t>
            </a:r>
            <a:r>
              <a:rPr lang="en-US" sz="2200">
                <a:cs typeface="Courier New" pitchFamily="49" charset="0"/>
              </a:rPr>
              <a:t>, can transfer data at 10 mbps (million bits per second).</a:t>
            </a:r>
          </a:p>
        </p:txBody>
      </p:sp>
      <p:sp>
        <p:nvSpPr>
          <p:cNvPr id="210949"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210950"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210952" name="Object 1032"/>
          <p:cNvGraphicFramePr>
            <a:graphicFrameLocks noGrp="1"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210958"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12751</TotalTime>
  <Words>2729</Words>
  <Application>Microsoft Office PowerPoint</Application>
  <PresentationFormat>On-screen Show (4:3)</PresentationFormat>
  <Paragraphs>366</Paragraphs>
  <Slides>46</Slides>
  <Notes>13</Notes>
  <HiddenSlides>0</HiddenSlides>
  <MMClips>0</MMClips>
  <ScaleCrop>false</ScaleCrop>
  <HeadingPairs>
    <vt:vector size="8" baseType="variant">
      <vt:variant>
        <vt:lpstr>Theme</vt:lpstr>
      </vt:variant>
      <vt:variant>
        <vt:i4>1</vt:i4>
      </vt:variant>
      <vt:variant>
        <vt:lpstr>Embedded OLE Servers</vt:lpstr>
      </vt:variant>
      <vt:variant>
        <vt:i4>3</vt:i4>
      </vt:variant>
      <vt:variant>
        <vt:lpstr>Slide Titles</vt:lpstr>
      </vt:variant>
      <vt:variant>
        <vt:i4>46</vt:i4>
      </vt:variant>
      <vt:variant>
        <vt:lpstr>Custom Shows</vt:lpstr>
      </vt:variant>
      <vt:variant>
        <vt:i4>1</vt:i4>
      </vt:variant>
    </vt:vector>
  </HeadingPairs>
  <TitlesOfParts>
    <vt:vector size="51" baseType="lpstr">
      <vt:lpstr>International</vt:lpstr>
      <vt:lpstr>Picture</vt:lpstr>
      <vt:lpstr>Microsoft Word Picture</vt:lpstr>
      <vt:lpstr>Bitmap Image</vt:lpstr>
      <vt:lpstr>Chapter 1 Introduction to Computers, Programs, and Java</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Compiling and Running Java from the Command Window</vt:lpstr>
      <vt:lpstr>Compiling and Running Java from TextPad</vt:lpstr>
      <vt:lpstr>Compiling and Running Java from Eclipse</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Jonathan</cp:lastModifiedBy>
  <cp:revision>208</cp:revision>
  <cp:lastPrinted>1998-02-24T16:19:51Z</cp:lastPrinted>
  <dcterms:created xsi:type="dcterms:W3CDTF">1995-06-10T17:31:50Z</dcterms:created>
  <dcterms:modified xsi:type="dcterms:W3CDTF">2012-09-10T18:51:00Z</dcterms:modified>
</cp:coreProperties>
</file>