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5"/>
  </p:notesMasterIdLst>
  <p:sldIdLst>
    <p:sldId id="268" r:id="rId2"/>
    <p:sldId id="426" r:id="rId3"/>
    <p:sldId id="430" r:id="rId4"/>
    <p:sldId id="431" r:id="rId5"/>
    <p:sldId id="432" r:id="rId6"/>
    <p:sldId id="269" r:id="rId7"/>
    <p:sldId id="407" r:id="rId8"/>
    <p:sldId id="408" r:id="rId9"/>
    <p:sldId id="409" r:id="rId10"/>
    <p:sldId id="410" r:id="rId11"/>
    <p:sldId id="411" r:id="rId12"/>
    <p:sldId id="398" r:id="rId13"/>
    <p:sldId id="433" r:id="rId14"/>
    <p:sldId id="329" r:id="rId15"/>
    <p:sldId id="270" r:id="rId16"/>
    <p:sldId id="434" r:id="rId17"/>
    <p:sldId id="271" r:id="rId18"/>
    <p:sldId id="272" r:id="rId19"/>
    <p:sldId id="273" r:id="rId20"/>
    <p:sldId id="274" r:id="rId21"/>
    <p:sldId id="435" r:id="rId22"/>
    <p:sldId id="427" r:id="rId23"/>
    <p:sldId id="428" r:id="rId24"/>
    <p:sldId id="275" r:id="rId25"/>
    <p:sldId id="421" r:id="rId26"/>
    <p:sldId id="338" r:id="rId27"/>
    <p:sldId id="401" r:id="rId28"/>
    <p:sldId id="368" r:id="rId29"/>
    <p:sldId id="276" r:id="rId30"/>
    <p:sldId id="429" r:id="rId31"/>
    <p:sldId id="364" r:id="rId32"/>
    <p:sldId id="365" r:id="rId33"/>
    <p:sldId id="343" r:id="rId3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p:scale>
          <a:sx n="75" d="100"/>
          <a:sy n="75" d="100"/>
        </p:scale>
        <p:origin x="-2664" y="-120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804"/>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448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40642" name="Group 2"/>
          <p:cNvGrpSpPr>
            <a:grpSpLocks/>
          </p:cNvGrpSpPr>
          <p:nvPr/>
        </p:nvGrpSpPr>
        <p:grpSpPr bwMode="auto">
          <a:xfrm>
            <a:off x="0" y="114300"/>
            <a:ext cx="9142413" cy="6742113"/>
            <a:chOff x="0" y="72"/>
            <a:chExt cx="5759" cy="4247"/>
          </a:xfrm>
        </p:grpSpPr>
        <p:sp>
          <p:nvSpPr>
            <p:cNvPr id="240643"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40644" name="Group 4"/>
            <p:cNvGrpSpPr>
              <a:grpSpLocks/>
            </p:cNvGrpSpPr>
            <p:nvPr/>
          </p:nvGrpSpPr>
          <p:grpSpPr bwMode="auto">
            <a:xfrm>
              <a:off x="0" y="72"/>
              <a:ext cx="5759" cy="2040"/>
              <a:chOff x="0" y="72"/>
              <a:chExt cx="5759" cy="2040"/>
            </a:xfrm>
          </p:grpSpPr>
          <p:sp>
            <p:nvSpPr>
              <p:cNvPr id="240645"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40646" name="Group 6"/>
              <p:cNvGrpSpPr>
                <a:grpSpLocks/>
              </p:cNvGrpSpPr>
              <p:nvPr/>
            </p:nvGrpSpPr>
            <p:grpSpPr bwMode="auto">
              <a:xfrm>
                <a:off x="2289" y="72"/>
                <a:ext cx="1440" cy="1984"/>
                <a:chOff x="2289" y="72"/>
                <a:chExt cx="1440" cy="1984"/>
              </a:xfrm>
            </p:grpSpPr>
            <p:sp>
              <p:nvSpPr>
                <p:cNvPr id="240647" name="Freeform 7"/>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48"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0649"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0650"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0651" name="Freeform 11"/>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240652"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40653" name="Group 13"/>
              <p:cNvGrpSpPr>
                <a:grpSpLocks/>
              </p:cNvGrpSpPr>
              <p:nvPr/>
            </p:nvGrpSpPr>
            <p:grpSpPr bwMode="auto">
              <a:xfrm>
                <a:off x="2071" y="406"/>
                <a:ext cx="1392" cy="1109"/>
                <a:chOff x="2071" y="406"/>
                <a:chExt cx="1392" cy="1109"/>
              </a:xfrm>
            </p:grpSpPr>
            <p:sp>
              <p:nvSpPr>
                <p:cNvPr id="240654" name="Freeform 14"/>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55" name="Freeform 15"/>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56" name="Freeform 16"/>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57" name="Freeform 17"/>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58" name="Freeform 18"/>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59" name="Freeform 19"/>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0" name="Freeform 20"/>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1" name="Freeform 21"/>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2" name="Freeform 22"/>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3" name="Freeform 23"/>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4" name="Freeform 24"/>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5" name="Freeform 25"/>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6" name="Freeform 26"/>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7" name="Freeform 27"/>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8" name="Freeform 28"/>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69" name="Freeform 29"/>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70" name="Freeform 30"/>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0671" name="Freeform 31"/>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240674" name="Rectangle 34"/>
          <p:cNvSpPr>
            <a:spLocks noGrp="1" noChangeArrowheads="1"/>
          </p:cNvSpPr>
          <p:nvPr>
            <p:ph type="dt" sz="quarter" idx="2"/>
          </p:nvPr>
        </p:nvSpPr>
        <p:spPr/>
        <p:txBody>
          <a:bodyPr/>
          <a:lstStyle>
            <a:lvl1pPr>
              <a:defRPr/>
            </a:lvl1pPr>
          </a:lstStyle>
          <a:p>
            <a:endParaRPr lang="en-US"/>
          </a:p>
        </p:txBody>
      </p:sp>
      <p:sp>
        <p:nvSpPr>
          <p:cNvPr id="240675"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Ninth Edition, (c) 2013 Pearson Education, Inc. All rights reserved. </a:t>
            </a:r>
          </a:p>
        </p:txBody>
      </p:sp>
      <p:sp>
        <p:nvSpPr>
          <p:cNvPr id="240676" name="Rectangle 36"/>
          <p:cNvSpPr>
            <a:spLocks noGrp="1" noChangeArrowheads="1"/>
          </p:cNvSpPr>
          <p:nvPr>
            <p:ph type="sldNum" sz="quarter" idx="4"/>
          </p:nvPr>
        </p:nvSpPr>
        <p:spPr>
          <a:xfrm>
            <a:off x="6553200" y="6400800"/>
            <a:ext cx="1905000" cy="457200"/>
          </a:xfrm>
        </p:spPr>
        <p:txBody>
          <a:bodyPr/>
          <a:lstStyle>
            <a:lvl1pPr>
              <a:defRPr/>
            </a:lvl1pPr>
          </a:lstStyle>
          <a:p>
            <a:fld id="{574579BB-6878-44D6-A87A-C3E76E80D5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DB365CB-ED44-4EEA-B375-657506DBFF48}" type="slidenum">
              <a:rPr lang="en-US"/>
              <a:pPr/>
              <a:t>‹#›</a:t>
            </a:fld>
            <a:endParaRPr lang="en-US"/>
          </a:p>
        </p:txBody>
      </p:sp>
    </p:spTree>
    <p:extLst>
      <p:ext uri="{BB962C8B-B14F-4D97-AF65-F5344CB8AC3E}">
        <p14:creationId xmlns:p14="http://schemas.microsoft.com/office/powerpoint/2010/main" val="354607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932D828-0E71-438F-9FF5-08656157E247}" type="slidenum">
              <a:rPr lang="en-US"/>
              <a:pPr/>
              <a:t>‹#›</a:t>
            </a:fld>
            <a:endParaRPr lang="en-US"/>
          </a:p>
        </p:txBody>
      </p:sp>
    </p:spTree>
    <p:extLst>
      <p:ext uri="{BB962C8B-B14F-4D97-AF65-F5344CB8AC3E}">
        <p14:creationId xmlns:p14="http://schemas.microsoft.com/office/powerpoint/2010/main" val="274733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5440B92-2153-45D1-9AE2-4F6293EE6C29}" type="slidenum">
              <a:rPr lang="en-US"/>
              <a:pPr/>
              <a:t>‹#›</a:t>
            </a:fld>
            <a:endParaRPr lang="en-US"/>
          </a:p>
        </p:txBody>
      </p:sp>
    </p:spTree>
    <p:extLst>
      <p:ext uri="{BB962C8B-B14F-4D97-AF65-F5344CB8AC3E}">
        <p14:creationId xmlns:p14="http://schemas.microsoft.com/office/powerpoint/2010/main" val="103976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A44F3CD-9288-40AB-B243-6B3B4A78C485}" type="slidenum">
              <a:rPr lang="en-US"/>
              <a:pPr/>
              <a:t>‹#›</a:t>
            </a:fld>
            <a:endParaRPr lang="en-US"/>
          </a:p>
        </p:txBody>
      </p:sp>
    </p:spTree>
    <p:extLst>
      <p:ext uri="{BB962C8B-B14F-4D97-AF65-F5344CB8AC3E}">
        <p14:creationId xmlns:p14="http://schemas.microsoft.com/office/powerpoint/2010/main" val="114806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C0A628A-EBFB-4B3C-BD36-1BE92237F2BB}" type="slidenum">
              <a:rPr lang="en-US"/>
              <a:pPr/>
              <a:t>‹#›</a:t>
            </a:fld>
            <a:endParaRPr lang="en-US"/>
          </a:p>
        </p:txBody>
      </p:sp>
    </p:spTree>
    <p:extLst>
      <p:ext uri="{BB962C8B-B14F-4D97-AF65-F5344CB8AC3E}">
        <p14:creationId xmlns:p14="http://schemas.microsoft.com/office/powerpoint/2010/main" val="151354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3405309-5BC6-4B6C-B86C-ED5C1BAF6D36}" type="slidenum">
              <a:rPr lang="en-US"/>
              <a:pPr/>
              <a:t>‹#›</a:t>
            </a:fld>
            <a:endParaRPr lang="en-US"/>
          </a:p>
        </p:txBody>
      </p:sp>
    </p:spTree>
    <p:extLst>
      <p:ext uri="{BB962C8B-B14F-4D97-AF65-F5344CB8AC3E}">
        <p14:creationId xmlns:p14="http://schemas.microsoft.com/office/powerpoint/2010/main" val="204413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4FD69B3C-39C5-4F4B-B0CF-E78FFCFB6D6F}" type="slidenum">
              <a:rPr lang="en-US"/>
              <a:pPr/>
              <a:t>‹#›</a:t>
            </a:fld>
            <a:endParaRPr lang="en-US"/>
          </a:p>
        </p:txBody>
      </p:sp>
    </p:spTree>
    <p:extLst>
      <p:ext uri="{BB962C8B-B14F-4D97-AF65-F5344CB8AC3E}">
        <p14:creationId xmlns:p14="http://schemas.microsoft.com/office/powerpoint/2010/main" val="83199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D79A285-983A-4292-8A89-D35687526C0A}" type="slidenum">
              <a:rPr lang="en-US"/>
              <a:pPr/>
              <a:t>‹#›</a:t>
            </a:fld>
            <a:endParaRPr lang="en-US"/>
          </a:p>
        </p:txBody>
      </p:sp>
    </p:spTree>
    <p:extLst>
      <p:ext uri="{BB962C8B-B14F-4D97-AF65-F5344CB8AC3E}">
        <p14:creationId xmlns:p14="http://schemas.microsoft.com/office/powerpoint/2010/main" val="273377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A893C2B-9DDE-4124-BDF6-9A653972B25E}" type="slidenum">
              <a:rPr lang="en-US"/>
              <a:pPr/>
              <a:t>‹#›</a:t>
            </a:fld>
            <a:endParaRPr lang="en-US"/>
          </a:p>
        </p:txBody>
      </p:sp>
    </p:spTree>
    <p:extLst>
      <p:ext uri="{BB962C8B-B14F-4D97-AF65-F5344CB8AC3E}">
        <p14:creationId xmlns:p14="http://schemas.microsoft.com/office/powerpoint/2010/main" val="57817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4F6EB4C-3B29-4837-8E50-007F1C9402FE}" type="slidenum">
              <a:rPr lang="en-US"/>
              <a:pPr/>
              <a:t>‹#›</a:t>
            </a:fld>
            <a:endParaRPr lang="en-US"/>
          </a:p>
        </p:txBody>
      </p:sp>
    </p:spTree>
    <p:extLst>
      <p:ext uri="{BB962C8B-B14F-4D97-AF65-F5344CB8AC3E}">
        <p14:creationId xmlns:p14="http://schemas.microsoft.com/office/powerpoint/2010/main" val="349059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39618" name="Group 2"/>
          <p:cNvGrpSpPr>
            <a:grpSpLocks/>
          </p:cNvGrpSpPr>
          <p:nvPr/>
        </p:nvGrpSpPr>
        <p:grpSpPr bwMode="auto">
          <a:xfrm>
            <a:off x="0" y="4367213"/>
            <a:ext cx="9131300" cy="2478087"/>
            <a:chOff x="0" y="2751"/>
            <a:chExt cx="5752" cy="1561"/>
          </a:xfrm>
        </p:grpSpPr>
        <p:sp>
          <p:nvSpPr>
            <p:cNvPr id="239619"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39620" name="Group 4"/>
            <p:cNvGrpSpPr>
              <a:grpSpLocks/>
            </p:cNvGrpSpPr>
            <p:nvPr/>
          </p:nvGrpSpPr>
          <p:grpSpPr bwMode="auto">
            <a:xfrm>
              <a:off x="4458" y="2751"/>
              <a:ext cx="1190" cy="1426"/>
              <a:chOff x="4458" y="2751"/>
              <a:chExt cx="1190" cy="1426"/>
            </a:xfrm>
          </p:grpSpPr>
          <p:sp>
            <p:nvSpPr>
              <p:cNvPr id="239621" name="Freeform 5"/>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22"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3"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4"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5" name="Freeform 9"/>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26"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39627" name="Group 11"/>
              <p:cNvGrpSpPr>
                <a:grpSpLocks/>
              </p:cNvGrpSpPr>
              <p:nvPr/>
            </p:nvGrpSpPr>
            <p:grpSpPr bwMode="auto">
              <a:xfrm>
                <a:off x="4458" y="2991"/>
                <a:ext cx="999" cy="797"/>
                <a:chOff x="4458" y="2991"/>
                <a:chExt cx="999" cy="797"/>
              </a:xfrm>
            </p:grpSpPr>
            <p:sp>
              <p:nvSpPr>
                <p:cNvPr id="239628" name="Freeform 12"/>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29" name="Freeform 13"/>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0" name="Freeform 14"/>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1" name="Freeform 15"/>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2" name="Freeform 16"/>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3" name="Freeform 17"/>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4" name="Freeform 18"/>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5" name="Freeform 19"/>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6" name="Freeform 20"/>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7" name="Freeform 21"/>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8" name="Freeform 22"/>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39" name="Freeform 23"/>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0" name="Freeform 24"/>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1" name="Freeform 25"/>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2" name="Freeform 26"/>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3" name="Freeform 27"/>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4" name="Freeform 28"/>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9645" name="Freeform 29"/>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grpSp>
      <p:sp>
        <p:nvSpPr>
          <p:cNvPr id="239646"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39647"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CAF9F0A-A4D6-4FAC-A2ED-697689ABE207}" type="slidenum">
              <a:rPr lang="en-US"/>
              <a:pPr/>
              <a:t>‹#›</a:t>
            </a:fld>
            <a:endParaRPr lang="en-US"/>
          </a:p>
        </p:txBody>
      </p:sp>
      <p:sp>
        <p:nvSpPr>
          <p:cNvPr id="239650"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000">
                <a:latin typeface="Arial" pitchFamily="34" charset="0"/>
              </a:rPr>
              <a:t>Liang, Introduction to Java Programming, Ninth Edition, (c) 2013 Pearson Education, Inc. All rights reserved. </a:t>
            </a:r>
          </a:p>
        </p:txBody>
      </p:sp>
      <p:sp>
        <p:nvSpPr>
          <p:cNvPr id="23965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000">
                <a:latin typeface="Arial"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1FF9BB79-333C-429D-B899-67C626EB77E9}" type="slidenum">
              <a:rPr lang="en-US"/>
              <a:pPr/>
              <a:t>1</a:t>
            </a:fld>
            <a:endParaRPr lang="en-US"/>
          </a:p>
        </p:txBody>
      </p:sp>
      <p:sp>
        <p:nvSpPr>
          <p:cNvPr id="16386" name="Rectangle 2"/>
          <p:cNvSpPr>
            <a:spLocks noGrp="1" noChangeArrowheads="1"/>
          </p:cNvSpPr>
          <p:nvPr>
            <p:ph type="title"/>
          </p:nvPr>
        </p:nvSpPr>
        <p:spPr>
          <a:xfrm>
            <a:off x="693738" y="893763"/>
            <a:ext cx="7772400" cy="1143000"/>
          </a:xfrm>
          <a:noFill/>
          <a:ln/>
        </p:spPr>
        <p:txBody>
          <a:bodyPr/>
          <a:lstStyle/>
          <a:p>
            <a:r>
              <a:rPr lang="en-US" sz="3600" b="1" dirty="0">
                <a:solidFill>
                  <a:schemeClr val="bg2"/>
                </a:solidFill>
              </a:rPr>
              <a:t>Chapter 2 Elementary Programming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8ABE016C-02AA-4D4B-8C2C-0B66BF1ED51F}" type="slidenum">
              <a:rPr lang="en-US"/>
              <a:pPr/>
              <a:t>10</a:t>
            </a:fld>
            <a:endParaRPr lang="en-US"/>
          </a:p>
        </p:txBody>
      </p:sp>
      <p:sp>
        <p:nvSpPr>
          <p:cNvPr id="189442" name="Rectangle 2"/>
          <p:cNvSpPr>
            <a:spLocks noGrp="1" noChangeArrowheads="1"/>
          </p:cNvSpPr>
          <p:nvPr>
            <p:ph type="title"/>
          </p:nvPr>
        </p:nvSpPr>
        <p:spPr>
          <a:xfrm>
            <a:off x="685800" y="304800"/>
            <a:ext cx="7772400" cy="533400"/>
          </a:xfrm>
          <a:noFill/>
          <a:ln/>
        </p:spPr>
        <p:txBody>
          <a:bodyPr/>
          <a:lstStyle/>
          <a:p>
            <a:r>
              <a:rPr lang="en-US" sz="4300" b="1" dirty="0">
                <a:solidFill>
                  <a:schemeClr val="bg2"/>
                </a:solidFill>
              </a:rPr>
              <a:t>Trace a Program Execution</a:t>
            </a:r>
          </a:p>
        </p:txBody>
      </p:sp>
      <p:sp>
        <p:nvSpPr>
          <p:cNvPr id="189443"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b="1" dirty="0">
                <a:solidFill>
                  <a:schemeClr val="bg2"/>
                </a:solidFill>
              </a:rPr>
              <a:t>public class </a:t>
            </a:r>
            <a:r>
              <a:rPr lang="en-US" sz="1800" b="1" dirty="0" err="1">
                <a:solidFill>
                  <a:schemeClr val="bg2"/>
                </a:solidFill>
              </a:rPr>
              <a:t>ComputeArea</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Main method */</a:t>
            </a:r>
          </a:p>
          <a:p>
            <a:pPr>
              <a:lnSpc>
                <a:spcPct val="80000"/>
              </a:lnSpc>
              <a:buFont typeface="Monotype Sorts" pitchFamily="2" charset="2"/>
              <a:buNone/>
            </a:pPr>
            <a:r>
              <a:rPr lang="en-US" sz="1800" b="1" dirty="0">
                <a:solidFill>
                  <a:schemeClr val="bg2"/>
                </a:solidFill>
              </a:rPr>
              <a:t>  public static void main(String[] </a:t>
            </a:r>
            <a:r>
              <a:rPr lang="en-US" sz="1800" b="1" dirty="0" err="1">
                <a:solidFill>
                  <a:schemeClr val="bg2"/>
                </a:solidFill>
              </a:rPr>
              <a:t>args</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double radius;</a:t>
            </a:r>
          </a:p>
          <a:p>
            <a:pPr>
              <a:lnSpc>
                <a:spcPct val="80000"/>
              </a:lnSpc>
              <a:buFont typeface="Monotype Sorts" pitchFamily="2" charset="2"/>
              <a:buNone/>
            </a:pPr>
            <a:r>
              <a:rPr lang="en-US" sz="1800" b="1" dirty="0">
                <a:solidFill>
                  <a:schemeClr val="bg2"/>
                </a:solidFill>
              </a:rPr>
              <a:t>    double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Assign a radius</a:t>
            </a:r>
          </a:p>
          <a:p>
            <a:pPr>
              <a:lnSpc>
                <a:spcPct val="80000"/>
              </a:lnSpc>
              <a:buFont typeface="Monotype Sorts" pitchFamily="2" charset="2"/>
              <a:buNone/>
            </a:pPr>
            <a:r>
              <a:rPr lang="en-US" sz="1800" b="1" dirty="0">
                <a:solidFill>
                  <a:schemeClr val="bg2"/>
                </a:solidFill>
              </a:rPr>
              <a:t>    radius = 20;</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Compute area</a:t>
            </a:r>
          </a:p>
          <a:p>
            <a:pPr>
              <a:lnSpc>
                <a:spcPct val="80000"/>
              </a:lnSpc>
              <a:buFont typeface="Monotype Sorts" pitchFamily="2" charset="2"/>
              <a:buNone/>
            </a:pPr>
            <a:r>
              <a:rPr lang="en-US" sz="1800" b="1" dirty="0">
                <a:solidFill>
                  <a:schemeClr val="bg2"/>
                </a:solidFill>
              </a:rPr>
              <a:t>    area = radius * radius * 3.14159;</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Display results</a:t>
            </a:r>
          </a:p>
          <a:p>
            <a:pPr>
              <a:lnSpc>
                <a:spcPct val="80000"/>
              </a:lnSpc>
              <a:buFont typeface="Monotype Sorts" pitchFamily="2" charset="2"/>
              <a:buNone/>
            </a:pPr>
            <a:r>
              <a:rPr lang="en-US" sz="1800" b="1" dirty="0">
                <a:solidFill>
                  <a:schemeClr val="bg2"/>
                </a:solidFill>
              </a:rPr>
              <a:t>    </a:t>
            </a:r>
            <a:r>
              <a:rPr lang="en-US" sz="1800" b="1" dirty="0" err="1">
                <a:solidFill>
                  <a:schemeClr val="bg2"/>
                </a:solidFill>
              </a:rPr>
              <a:t>System.out.println</a:t>
            </a:r>
            <a:r>
              <a:rPr lang="en-US" sz="1800" b="1" dirty="0">
                <a:solidFill>
                  <a:schemeClr val="bg2"/>
                </a:solidFill>
              </a:rPr>
              <a:t>("The area for the circle of radius " +</a:t>
            </a:r>
          </a:p>
          <a:p>
            <a:pPr>
              <a:lnSpc>
                <a:spcPct val="80000"/>
              </a:lnSpc>
              <a:buFont typeface="Monotype Sorts" pitchFamily="2" charset="2"/>
              <a:buNone/>
            </a:pPr>
            <a:r>
              <a:rPr lang="en-US" sz="1800" b="1" dirty="0">
                <a:solidFill>
                  <a:schemeClr val="bg2"/>
                </a:solidFill>
              </a:rPr>
              <a:t>      radius + " is " +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a:t>
            </a:r>
          </a:p>
        </p:txBody>
      </p:sp>
      <p:sp>
        <p:nvSpPr>
          <p:cNvPr id="189444" name="Rectangle 4"/>
          <p:cNvSpPr>
            <a:spLocks noChangeArrowheads="1"/>
          </p:cNvSpPr>
          <p:nvPr/>
        </p:nvSpPr>
        <p:spPr bwMode="auto">
          <a:xfrm>
            <a:off x="6858000" y="17526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bg2"/>
                </a:solidFill>
              </a:rPr>
              <a:t>20</a:t>
            </a:r>
          </a:p>
        </p:txBody>
      </p:sp>
      <p:sp>
        <p:nvSpPr>
          <p:cNvPr id="189445"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radius</a:t>
            </a:r>
          </a:p>
        </p:txBody>
      </p:sp>
      <p:sp>
        <p:nvSpPr>
          <p:cNvPr id="189447"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memory</a:t>
            </a:r>
          </a:p>
        </p:txBody>
      </p:sp>
      <p:sp>
        <p:nvSpPr>
          <p:cNvPr id="189448" name="Rectangle 8"/>
          <p:cNvSpPr>
            <a:spLocks noChangeArrowheads="1"/>
          </p:cNvSpPr>
          <p:nvPr/>
        </p:nvSpPr>
        <p:spPr bwMode="auto">
          <a:xfrm>
            <a:off x="6858000" y="22098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solidFill>
                  <a:schemeClr val="bg2"/>
                </a:solidFill>
              </a:rPr>
              <a:t>1256.636</a:t>
            </a:r>
          </a:p>
        </p:txBody>
      </p:sp>
      <p:sp>
        <p:nvSpPr>
          <p:cNvPr id="189449"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area</a:t>
            </a:r>
          </a:p>
        </p:txBody>
      </p:sp>
      <p:sp>
        <p:nvSpPr>
          <p:cNvPr id="189450" name="Rectangle 10"/>
          <p:cNvSpPr>
            <a:spLocks noChangeArrowheads="1"/>
          </p:cNvSpPr>
          <p:nvPr/>
        </p:nvSpPr>
        <p:spPr bwMode="auto">
          <a:xfrm>
            <a:off x="457200" y="3810000"/>
            <a:ext cx="5105400" cy="309563"/>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9452" name="Line 12"/>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9453" name="AutoShape 13"/>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sz="1800"/>
              <a:t>compute area and assign it to variable area</a:t>
            </a:r>
          </a:p>
        </p:txBody>
      </p:sp>
      <p:sp>
        <p:nvSpPr>
          <p:cNvPr id="189455" name="Rectangle 1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300D2330-1DB1-49AD-AB92-AB97D1F46C22}" type="slidenum">
              <a:rPr lang="en-US"/>
              <a:pPr/>
              <a:t>11</a:t>
            </a:fld>
            <a:endParaRPr lang="en-US"/>
          </a:p>
        </p:txBody>
      </p:sp>
      <p:sp>
        <p:nvSpPr>
          <p:cNvPr id="190466" name="Rectangle 2"/>
          <p:cNvSpPr>
            <a:spLocks noGrp="1" noChangeArrowheads="1"/>
          </p:cNvSpPr>
          <p:nvPr>
            <p:ph type="title"/>
          </p:nvPr>
        </p:nvSpPr>
        <p:spPr>
          <a:xfrm>
            <a:off x="685800" y="304800"/>
            <a:ext cx="7772400" cy="533400"/>
          </a:xfrm>
          <a:noFill/>
          <a:ln/>
        </p:spPr>
        <p:txBody>
          <a:bodyPr/>
          <a:lstStyle/>
          <a:p>
            <a:r>
              <a:rPr lang="en-US" sz="4300" b="1" dirty="0">
                <a:solidFill>
                  <a:schemeClr val="bg2"/>
                </a:solidFill>
              </a:rPr>
              <a:t>Trace a Program Execution</a:t>
            </a:r>
          </a:p>
        </p:txBody>
      </p:sp>
      <p:sp>
        <p:nvSpPr>
          <p:cNvPr id="190467"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b="1" dirty="0">
                <a:solidFill>
                  <a:schemeClr val="bg2"/>
                </a:solidFill>
              </a:rPr>
              <a:t>public class </a:t>
            </a:r>
            <a:r>
              <a:rPr lang="en-US" sz="1800" b="1" dirty="0" err="1">
                <a:solidFill>
                  <a:schemeClr val="bg2"/>
                </a:solidFill>
              </a:rPr>
              <a:t>ComputeArea</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Main method */</a:t>
            </a:r>
          </a:p>
          <a:p>
            <a:pPr>
              <a:lnSpc>
                <a:spcPct val="80000"/>
              </a:lnSpc>
              <a:buFont typeface="Monotype Sorts" pitchFamily="2" charset="2"/>
              <a:buNone/>
            </a:pPr>
            <a:r>
              <a:rPr lang="en-US" sz="1800" b="1" dirty="0">
                <a:solidFill>
                  <a:schemeClr val="bg2"/>
                </a:solidFill>
              </a:rPr>
              <a:t>  public static void main(String[] </a:t>
            </a:r>
            <a:r>
              <a:rPr lang="en-US" sz="1800" b="1" dirty="0" err="1">
                <a:solidFill>
                  <a:schemeClr val="bg2"/>
                </a:solidFill>
              </a:rPr>
              <a:t>args</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double radius;</a:t>
            </a:r>
          </a:p>
          <a:p>
            <a:pPr>
              <a:lnSpc>
                <a:spcPct val="80000"/>
              </a:lnSpc>
              <a:buFont typeface="Monotype Sorts" pitchFamily="2" charset="2"/>
              <a:buNone/>
            </a:pPr>
            <a:r>
              <a:rPr lang="en-US" sz="1800" b="1" dirty="0">
                <a:solidFill>
                  <a:schemeClr val="bg2"/>
                </a:solidFill>
              </a:rPr>
              <a:t>    double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Assign a radius</a:t>
            </a:r>
          </a:p>
          <a:p>
            <a:pPr>
              <a:lnSpc>
                <a:spcPct val="80000"/>
              </a:lnSpc>
              <a:buFont typeface="Monotype Sorts" pitchFamily="2" charset="2"/>
              <a:buNone/>
            </a:pPr>
            <a:r>
              <a:rPr lang="en-US" sz="1800" b="1" dirty="0">
                <a:solidFill>
                  <a:schemeClr val="bg2"/>
                </a:solidFill>
              </a:rPr>
              <a:t>    radius = 20;</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Compute area</a:t>
            </a:r>
          </a:p>
          <a:p>
            <a:pPr>
              <a:lnSpc>
                <a:spcPct val="80000"/>
              </a:lnSpc>
              <a:buFont typeface="Monotype Sorts" pitchFamily="2" charset="2"/>
              <a:buNone/>
            </a:pPr>
            <a:r>
              <a:rPr lang="en-US" sz="1800" b="1" dirty="0">
                <a:solidFill>
                  <a:schemeClr val="bg2"/>
                </a:solidFill>
              </a:rPr>
              <a:t>    area = radius * radius * 3.14159;</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Display results</a:t>
            </a:r>
          </a:p>
          <a:p>
            <a:pPr>
              <a:lnSpc>
                <a:spcPct val="80000"/>
              </a:lnSpc>
              <a:buFont typeface="Monotype Sorts" pitchFamily="2" charset="2"/>
              <a:buNone/>
            </a:pPr>
            <a:r>
              <a:rPr lang="en-US" sz="1800" b="1" dirty="0">
                <a:solidFill>
                  <a:schemeClr val="bg2"/>
                </a:solidFill>
              </a:rPr>
              <a:t>    </a:t>
            </a:r>
            <a:r>
              <a:rPr lang="en-US" sz="1800" b="1" dirty="0" err="1">
                <a:solidFill>
                  <a:schemeClr val="bg2"/>
                </a:solidFill>
              </a:rPr>
              <a:t>System.out.println</a:t>
            </a:r>
            <a:r>
              <a:rPr lang="en-US" sz="1800" b="1" dirty="0">
                <a:solidFill>
                  <a:schemeClr val="bg2"/>
                </a:solidFill>
              </a:rPr>
              <a:t>("The area for the circle of radius " +</a:t>
            </a:r>
          </a:p>
          <a:p>
            <a:pPr>
              <a:lnSpc>
                <a:spcPct val="80000"/>
              </a:lnSpc>
              <a:buFont typeface="Monotype Sorts" pitchFamily="2" charset="2"/>
              <a:buNone/>
            </a:pPr>
            <a:r>
              <a:rPr lang="en-US" sz="1800" b="1" dirty="0">
                <a:solidFill>
                  <a:schemeClr val="bg2"/>
                </a:solidFill>
              </a:rPr>
              <a:t>      radius + " is " +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a:t>
            </a:r>
          </a:p>
        </p:txBody>
      </p:sp>
      <p:sp>
        <p:nvSpPr>
          <p:cNvPr id="190468" name="Rectangle 4"/>
          <p:cNvSpPr>
            <a:spLocks noChangeArrowheads="1"/>
          </p:cNvSpPr>
          <p:nvPr/>
        </p:nvSpPr>
        <p:spPr bwMode="auto">
          <a:xfrm>
            <a:off x="6858000" y="17526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rPr>
              <a:t>20</a:t>
            </a:r>
          </a:p>
        </p:txBody>
      </p:sp>
      <p:sp>
        <p:nvSpPr>
          <p:cNvPr id="190469"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radius</a:t>
            </a:r>
          </a:p>
        </p:txBody>
      </p:sp>
      <p:sp>
        <p:nvSpPr>
          <p:cNvPr id="190470" name="Text Box 6"/>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memory</a:t>
            </a:r>
          </a:p>
        </p:txBody>
      </p:sp>
      <p:sp>
        <p:nvSpPr>
          <p:cNvPr id="190471" name="Rectangle 7"/>
          <p:cNvSpPr>
            <a:spLocks noChangeArrowheads="1"/>
          </p:cNvSpPr>
          <p:nvPr/>
        </p:nvSpPr>
        <p:spPr bwMode="auto">
          <a:xfrm>
            <a:off x="6858000" y="22098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rPr>
              <a:t>1256.636</a:t>
            </a:r>
          </a:p>
        </p:txBody>
      </p:sp>
      <p:sp>
        <p:nvSpPr>
          <p:cNvPr id="190472" name="Text Box 8"/>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area</a:t>
            </a:r>
          </a:p>
        </p:txBody>
      </p:sp>
      <p:sp>
        <p:nvSpPr>
          <p:cNvPr id="190474" name="Rectangle 10"/>
          <p:cNvSpPr>
            <a:spLocks noChangeArrowheads="1"/>
          </p:cNvSpPr>
          <p:nvPr/>
        </p:nvSpPr>
        <p:spPr bwMode="auto">
          <a:xfrm>
            <a:off x="457200" y="4648200"/>
            <a:ext cx="5105400" cy="5334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pic>
        <p:nvPicPr>
          <p:cNvPr id="19047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477" name="Line 13"/>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0478" name="AutoShape 14"/>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sz="1800"/>
              <a:t>print a message to the console</a:t>
            </a:r>
          </a:p>
        </p:txBody>
      </p:sp>
      <p:sp>
        <p:nvSpPr>
          <p:cNvPr id="190481"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96BE353-471F-4423-B5D9-4C3E4050B100}" type="slidenum">
              <a:rPr lang="en-US"/>
              <a:pPr/>
              <a:t>12</a:t>
            </a:fld>
            <a:endParaRPr lang="en-US"/>
          </a:p>
        </p:txBody>
      </p:sp>
      <p:sp>
        <p:nvSpPr>
          <p:cNvPr id="174082" name="Rectangle 2"/>
          <p:cNvSpPr>
            <a:spLocks noGrp="1" noChangeArrowheads="1"/>
          </p:cNvSpPr>
          <p:nvPr>
            <p:ph type="title"/>
          </p:nvPr>
        </p:nvSpPr>
        <p:spPr>
          <a:xfrm>
            <a:off x="423863" y="296863"/>
            <a:ext cx="8334375" cy="417512"/>
          </a:xfrm>
        </p:spPr>
        <p:txBody>
          <a:bodyPr/>
          <a:lstStyle/>
          <a:p>
            <a:r>
              <a:rPr lang="en-US" b="1" dirty="0">
                <a:solidFill>
                  <a:schemeClr val="bg2"/>
                </a:solidFill>
              </a:rPr>
              <a:t>Reading Input from the Console</a:t>
            </a:r>
            <a:endParaRPr lang="en-US" b="1" dirty="0">
              <a:solidFill>
                <a:schemeClr val="bg2"/>
              </a:solidFill>
              <a:cs typeface="Times New Roman" pitchFamily="18" charset="0"/>
            </a:endParaRPr>
          </a:p>
        </p:txBody>
      </p:sp>
      <p:sp>
        <p:nvSpPr>
          <p:cNvPr id="174083"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p>
        </p:txBody>
      </p:sp>
      <p:sp>
        <p:nvSpPr>
          <p:cNvPr id="174084" name="Text Box 4"/>
          <p:cNvSpPr txBox="1">
            <a:spLocks noChangeArrowheads="1"/>
          </p:cNvSpPr>
          <p:nvPr/>
        </p:nvSpPr>
        <p:spPr bwMode="auto">
          <a:xfrm>
            <a:off x="228600" y="990600"/>
            <a:ext cx="8763000"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solidFill>
                  <a:schemeClr val="bg2"/>
                </a:solidFill>
                <a:cs typeface="Courier New" pitchFamily="49" charset="0"/>
              </a:rPr>
              <a:t>1. Create a Scanner object </a:t>
            </a:r>
          </a:p>
          <a:p>
            <a:pPr lvl="1">
              <a:spcBef>
                <a:spcPts val="600"/>
              </a:spcBef>
            </a:pPr>
            <a:r>
              <a:rPr lang="en-US" sz="2400" dirty="0">
                <a:solidFill>
                  <a:schemeClr val="bg2"/>
                </a:solidFill>
                <a:latin typeface="Courier New" pitchFamily="49" charset="0"/>
                <a:cs typeface="Courier New" pitchFamily="49" charset="0"/>
              </a:rPr>
              <a:t>Scanner input = new Scanner(System.in);</a:t>
            </a:r>
            <a:endParaRPr lang="en-US" sz="2400" dirty="0">
              <a:solidFill>
                <a:schemeClr val="bg2"/>
              </a:solidFill>
              <a:latin typeface="Courier" charset="0"/>
              <a:ea typeface="PMingLiU" pitchFamily="18" charset="-120"/>
            </a:endParaRPr>
          </a:p>
          <a:p>
            <a:pPr>
              <a:spcBef>
                <a:spcPct val="50000"/>
              </a:spcBef>
            </a:pPr>
            <a:r>
              <a:rPr lang="en-US" sz="2800" dirty="0">
                <a:solidFill>
                  <a:schemeClr val="bg2"/>
                </a:solidFill>
                <a:cs typeface="Courier New" pitchFamily="49" charset="0"/>
              </a:rPr>
              <a:t>2. Use the methods </a:t>
            </a:r>
            <a:r>
              <a:rPr lang="en-US" sz="2800" u="sng" dirty="0">
                <a:solidFill>
                  <a:schemeClr val="bg2"/>
                </a:solidFill>
                <a:latin typeface="Palatino" pitchFamily="18" charset="0"/>
                <a:ea typeface="PMingLiU" pitchFamily="18" charset="-120"/>
              </a:rPr>
              <a:t>next()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nextByte</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nextShort</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nextInt</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nextLong</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nextFloat</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nextDouble</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or </a:t>
            </a:r>
            <a:r>
              <a:rPr lang="en-US" sz="2800" u="sng" dirty="0" err="1">
                <a:solidFill>
                  <a:schemeClr val="bg2"/>
                </a:solidFill>
                <a:latin typeface="Palatino" pitchFamily="18" charset="0"/>
                <a:ea typeface="PMingLiU" pitchFamily="18" charset="-120"/>
              </a:rPr>
              <a:t>nextBoolean</a:t>
            </a:r>
            <a:r>
              <a:rPr lang="en-US" sz="2800" u="sng" dirty="0">
                <a:solidFill>
                  <a:schemeClr val="bg2"/>
                </a:solidFill>
                <a:latin typeface="Palatino" pitchFamily="18" charset="0"/>
                <a:ea typeface="PMingLiU" pitchFamily="18" charset="-120"/>
              </a:rPr>
              <a:t>()</a:t>
            </a:r>
            <a:r>
              <a:rPr lang="en-US" sz="2800" dirty="0">
                <a:solidFill>
                  <a:schemeClr val="bg2"/>
                </a:solidFill>
                <a:latin typeface="Palatino" pitchFamily="18" charset="0"/>
                <a:ea typeface="PMingLiU" pitchFamily="18" charset="-120"/>
              </a:rPr>
              <a:t> to obtain to a string, </a:t>
            </a:r>
            <a:r>
              <a:rPr lang="en-US" sz="2800" u="sng" dirty="0">
                <a:solidFill>
                  <a:schemeClr val="bg2"/>
                </a:solidFill>
                <a:latin typeface="Palatino" pitchFamily="18" charset="0"/>
                <a:ea typeface="PMingLiU" pitchFamily="18" charset="-120"/>
              </a:rPr>
              <a:t>byte</a:t>
            </a:r>
            <a:r>
              <a:rPr lang="en-US" sz="2800" dirty="0">
                <a:solidFill>
                  <a:schemeClr val="bg2"/>
                </a:solidFill>
                <a:latin typeface="Palatino" pitchFamily="18" charset="0"/>
                <a:ea typeface="PMingLiU" pitchFamily="18" charset="-120"/>
              </a:rPr>
              <a:t>, </a:t>
            </a:r>
            <a:r>
              <a:rPr lang="en-US" sz="2800" u="sng" dirty="0">
                <a:solidFill>
                  <a:schemeClr val="bg2"/>
                </a:solidFill>
                <a:latin typeface="Palatino" pitchFamily="18" charset="0"/>
                <a:ea typeface="PMingLiU" pitchFamily="18" charset="-120"/>
              </a:rPr>
              <a:t>short</a:t>
            </a:r>
            <a:r>
              <a:rPr lang="en-US" sz="2800" dirty="0">
                <a:solidFill>
                  <a:schemeClr val="bg2"/>
                </a:solidFill>
                <a:latin typeface="Palatino" pitchFamily="18" charset="0"/>
                <a:ea typeface="PMingLiU" pitchFamily="18" charset="-120"/>
              </a:rPr>
              <a:t>, </a:t>
            </a:r>
            <a:r>
              <a:rPr lang="en-US" sz="2800" u="sng" dirty="0" err="1">
                <a:solidFill>
                  <a:schemeClr val="bg2"/>
                </a:solidFill>
                <a:latin typeface="Palatino" pitchFamily="18" charset="0"/>
                <a:ea typeface="PMingLiU" pitchFamily="18" charset="-120"/>
              </a:rPr>
              <a:t>int</a:t>
            </a:r>
            <a:r>
              <a:rPr lang="en-US" sz="2800" dirty="0">
                <a:solidFill>
                  <a:schemeClr val="bg2"/>
                </a:solidFill>
                <a:latin typeface="Palatino" pitchFamily="18" charset="0"/>
                <a:ea typeface="PMingLiU" pitchFamily="18" charset="-120"/>
              </a:rPr>
              <a:t>, </a:t>
            </a:r>
            <a:r>
              <a:rPr lang="en-US" sz="2800" u="sng" dirty="0">
                <a:solidFill>
                  <a:schemeClr val="bg2"/>
                </a:solidFill>
                <a:latin typeface="Palatino" pitchFamily="18" charset="0"/>
                <a:ea typeface="PMingLiU" pitchFamily="18" charset="-120"/>
              </a:rPr>
              <a:t>long</a:t>
            </a:r>
            <a:r>
              <a:rPr lang="en-US" sz="2800" dirty="0">
                <a:solidFill>
                  <a:schemeClr val="bg2"/>
                </a:solidFill>
                <a:latin typeface="Palatino" pitchFamily="18" charset="0"/>
                <a:ea typeface="PMingLiU" pitchFamily="18" charset="-120"/>
              </a:rPr>
              <a:t>, </a:t>
            </a:r>
            <a:r>
              <a:rPr lang="en-US" sz="2800" u="sng" dirty="0">
                <a:solidFill>
                  <a:schemeClr val="bg2"/>
                </a:solidFill>
                <a:latin typeface="Palatino" pitchFamily="18" charset="0"/>
                <a:ea typeface="PMingLiU" pitchFamily="18" charset="-120"/>
              </a:rPr>
              <a:t>float</a:t>
            </a:r>
            <a:r>
              <a:rPr lang="en-US" sz="2800" dirty="0">
                <a:solidFill>
                  <a:schemeClr val="bg2"/>
                </a:solidFill>
                <a:latin typeface="Palatino" pitchFamily="18" charset="0"/>
                <a:ea typeface="PMingLiU" pitchFamily="18" charset="-120"/>
              </a:rPr>
              <a:t>, </a:t>
            </a:r>
            <a:r>
              <a:rPr lang="en-US" sz="2800" u="sng" dirty="0">
                <a:solidFill>
                  <a:schemeClr val="bg2"/>
                </a:solidFill>
                <a:latin typeface="Palatino" pitchFamily="18" charset="0"/>
                <a:ea typeface="PMingLiU" pitchFamily="18" charset="-120"/>
              </a:rPr>
              <a:t>double</a:t>
            </a:r>
            <a:r>
              <a:rPr lang="en-US" sz="2800" dirty="0">
                <a:solidFill>
                  <a:schemeClr val="bg2"/>
                </a:solidFill>
                <a:latin typeface="Palatino" pitchFamily="18" charset="0"/>
                <a:ea typeface="PMingLiU" pitchFamily="18" charset="-120"/>
              </a:rPr>
              <a:t>, or </a:t>
            </a:r>
            <a:r>
              <a:rPr lang="en-US" sz="2800" u="sng" dirty="0" err="1">
                <a:solidFill>
                  <a:schemeClr val="bg2"/>
                </a:solidFill>
                <a:latin typeface="Palatino" pitchFamily="18" charset="0"/>
                <a:ea typeface="PMingLiU" pitchFamily="18" charset="-120"/>
              </a:rPr>
              <a:t>boolean</a:t>
            </a:r>
            <a:r>
              <a:rPr lang="en-US" sz="2800" dirty="0">
                <a:solidFill>
                  <a:schemeClr val="bg2"/>
                </a:solidFill>
                <a:latin typeface="Palatino" pitchFamily="18" charset="0"/>
                <a:ea typeface="PMingLiU" pitchFamily="18" charset="-120"/>
              </a:rPr>
              <a:t> value. For example,</a:t>
            </a:r>
          </a:p>
          <a:p>
            <a:pPr lvl="1">
              <a:spcBef>
                <a:spcPts val="600"/>
              </a:spcBef>
            </a:pPr>
            <a:r>
              <a:rPr lang="en-US" sz="2400" dirty="0" smtClean="0">
                <a:solidFill>
                  <a:schemeClr val="bg2"/>
                </a:solidFill>
                <a:latin typeface="Courier New" pitchFamily="49" charset="0"/>
                <a:cs typeface="Courier New" pitchFamily="49" charset="0"/>
              </a:rPr>
              <a:t>Scanner input = new Scanner(System.in);</a:t>
            </a:r>
            <a:endParaRPr lang="en-US" sz="2400" dirty="0" smtClean="0">
              <a:solidFill>
                <a:schemeClr val="bg2"/>
              </a:solidFill>
              <a:latin typeface="Courier" charset="0"/>
              <a:ea typeface="PMingLiU" pitchFamily="18" charset="-120"/>
            </a:endParaRPr>
          </a:p>
          <a:p>
            <a:pPr lvl="1">
              <a:spcBef>
                <a:spcPts val="600"/>
              </a:spcBef>
            </a:pPr>
            <a:r>
              <a:rPr lang="en-US" sz="2400" dirty="0" err="1" smtClean="0">
                <a:solidFill>
                  <a:schemeClr val="bg2"/>
                </a:solidFill>
                <a:latin typeface="Courier New" pitchFamily="49" charset="0"/>
                <a:cs typeface="Courier New" pitchFamily="49" charset="0"/>
              </a:rPr>
              <a:t>System.out.print</a:t>
            </a:r>
            <a:r>
              <a:rPr lang="en-US" sz="2400" dirty="0">
                <a:solidFill>
                  <a:schemeClr val="bg2"/>
                </a:solidFill>
                <a:latin typeface="Courier New" pitchFamily="49" charset="0"/>
                <a:cs typeface="Courier New" pitchFamily="49" charset="0"/>
              </a:rPr>
              <a:t>("Enter a double value: ");</a:t>
            </a:r>
            <a:endParaRPr lang="en-US" sz="2400" dirty="0">
              <a:solidFill>
                <a:schemeClr val="bg2"/>
              </a:solidFill>
              <a:latin typeface="Courier" charset="0"/>
              <a:ea typeface="PMingLiU" pitchFamily="18" charset="-120"/>
            </a:endParaRPr>
          </a:p>
          <a:p>
            <a:pPr lvl="1"/>
            <a:r>
              <a:rPr lang="en-US" sz="2400" dirty="0" smtClean="0">
                <a:solidFill>
                  <a:schemeClr val="bg2"/>
                </a:solidFill>
                <a:latin typeface="Courier New" pitchFamily="49" charset="0"/>
                <a:cs typeface="Courier New" pitchFamily="49" charset="0"/>
              </a:rPr>
              <a:t>double </a:t>
            </a:r>
            <a:r>
              <a:rPr lang="en-US" sz="2400" dirty="0">
                <a:solidFill>
                  <a:schemeClr val="bg2"/>
                </a:solidFill>
                <a:latin typeface="Courier New" pitchFamily="49" charset="0"/>
                <a:cs typeface="Courier New" pitchFamily="49" charset="0"/>
              </a:rPr>
              <a:t>d = </a:t>
            </a:r>
            <a:r>
              <a:rPr lang="en-US" sz="2400" dirty="0" err="1">
                <a:solidFill>
                  <a:schemeClr val="bg2"/>
                </a:solidFill>
                <a:latin typeface="Courier New" pitchFamily="49" charset="0"/>
                <a:cs typeface="Courier New" pitchFamily="49" charset="0"/>
              </a:rPr>
              <a:t>input.nextDouble</a:t>
            </a:r>
            <a:r>
              <a:rPr lang="en-US" sz="2400" dirty="0">
                <a:solidFill>
                  <a:schemeClr val="bg2"/>
                </a:solidFill>
                <a:latin typeface="Courier New" pitchFamily="49" charset="0"/>
                <a:cs typeface="Courier New" pitchFamily="49" charset="0"/>
              </a:rPr>
              <a:t>();</a:t>
            </a:r>
            <a:endParaRPr lang="en-US" sz="2400" dirty="0">
              <a:solidFill>
                <a:schemeClr val="bg2"/>
              </a:solidFill>
              <a:cs typeface="Courier New"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Importing Java Library Classes</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The Scanner class is in the </a:t>
            </a:r>
            <a:r>
              <a:rPr lang="en-CA" dirty="0" err="1" smtClean="0">
                <a:solidFill>
                  <a:schemeClr val="bg1"/>
                </a:solidFill>
              </a:rPr>
              <a:t>java.util</a:t>
            </a:r>
            <a:r>
              <a:rPr lang="en-CA" dirty="0" smtClean="0">
                <a:solidFill>
                  <a:schemeClr val="bg1"/>
                </a:solidFill>
              </a:rPr>
              <a:t> package.  It needs to be imported to be used.</a:t>
            </a:r>
          </a:p>
          <a:p>
            <a:r>
              <a:rPr lang="en-CA" dirty="0" smtClean="0">
                <a:solidFill>
                  <a:schemeClr val="bg1"/>
                </a:solidFill>
              </a:rPr>
              <a:t>To import a package, you need to include an </a:t>
            </a:r>
            <a:r>
              <a:rPr lang="en-CA" b="1" i="1" dirty="0" smtClean="0">
                <a:solidFill>
                  <a:srgbClr val="00B0F0"/>
                </a:solidFill>
              </a:rPr>
              <a:t>import</a:t>
            </a:r>
            <a:r>
              <a:rPr lang="en-CA" dirty="0" smtClean="0">
                <a:solidFill>
                  <a:schemeClr val="bg1"/>
                </a:solidFill>
              </a:rPr>
              <a:t> statement at the start of your code file before the class declaration.</a:t>
            </a:r>
          </a:p>
          <a:p>
            <a:pPr marL="914400" lvl="2" indent="0">
              <a:buNone/>
            </a:pPr>
            <a:r>
              <a:rPr lang="en-CA" b="1" dirty="0">
                <a:solidFill>
                  <a:srgbClr val="00B0F0"/>
                </a:solidFill>
              </a:rPr>
              <a:t>i</a:t>
            </a:r>
            <a:r>
              <a:rPr lang="en-CA" b="1" dirty="0" smtClean="0">
                <a:solidFill>
                  <a:srgbClr val="00B0F0"/>
                </a:solidFill>
              </a:rPr>
              <a:t>mport </a:t>
            </a:r>
            <a:r>
              <a:rPr lang="en-CA" b="1" dirty="0" err="1" smtClean="0">
                <a:solidFill>
                  <a:srgbClr val="00B0F0"/>
                </a:solidFill>
              </a:rPr>
              <a:t>java.util.Scanner</a:t>
            </a:r>
            <a:r>
              <a:rPr lang="en-CA" b="1" dirty="0" smtClean="0">
                <a:solidFill>
                  <a:srgbClr val="00B0F0"/>
                </a:solidFill>
              </a:rPr>
              <a:t>;</a:t>
            </a:r>
            <a:endParaRPr lang="en-CA" b="1" dirty="0">
              <a:solidFill>
                <a:srgbClr val="00B0F0"/>
              </a:solidFill>
            </a:endParaRPr>
          </a:p>
        </p:txBody>
      </p:sp>
      <p:sp>
        <p:nvSpPr>
          <p:cNvPr id="4" name="Slide Number Placeholder 3"/>
          <p:cNvSpPr>
            <a:spLocks noGrp="1"/>
          </p:cNvSpPr>
          <p:nvPr>
            <p:ph type="sldNum" sz="quarter" idx="11"/>
          </p:nvPr>
        </p:nvSpPr>
        <p:spPr/>
        <p:txBody>
          <a:bodyPr/>
          <a:lstStyle/>
          <a:p>
            <a:fld id="{F5440B92-2153-45D1-9AE2-4F6293EE6C29}" type="slidenum">
              <a:rPr lang="en-US" smtClean="0"/>
              <a:pPr/>
              <a:t>13</a:t>
            </a:fld>
            <a:endParaRPr lang="en-US"/>
          </a:p>
        </p:txBody>
      </p:sp>
    </p:spTree>
    <p:extLst>
      <p:ext uri="{BB962C8B-B14F-4D97-AF65-F5344CB8AC3E}">
        <p14:creationId xmlns:p14="http://schemas.microsoft.com/office/powerpoint/2010/main" val="18715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0AA3A60-E7A7-4125-BD85-C516A3DF6A3E}" type="slidenum">
              <a:rPr lang="en-US"/>
              <a:pPr/>
              <a:t>14</a:t>
            </a:fld>
            <a:endParaRPr lang="en-US"/>
          </a:p>
        </p:txBody>
      </p:sp>
      <p:sp>
        <p:nvSpPr>
          <p:cNvPr id="83970" name="Rectangle 2"/>
          <p:cNvSpPr>
            <a:spLocks noGrp="1" noChangeArrowheads="1"/>
          </p:cNvSpPr>
          <p:nvPr>
            <p:ph type="title"/>
          </p:nvPr>
        </p:nvSpPr>
        <p:spPr>
          <a:xfrm>
            <a:off x="685800" y="228600"/>
            <a:ext cx="7772400" cy="685800"/>
          </a:xfrm>
          <a:noFill/>
          <a:ln/>
        </p:spPr>
        <p:txBody>
          <a:bodyPr/>
          <a:lstStyle/>
          <a:p>
            <a:r>
              <a:rPr lang="en-US" b="1" dirty="0" smtClean="0">
                <a:solidFill>
                  <a:schemeClr val="bg2"/>
                </a:solidFill>
              </a:rPr>
              <a:t>Rules for Identifiers</a:t>
            </a:r>
            <a:endParaRPr lang="en-US" b="1" dirty="0">
              <a:solidFill>
                <a:schemeClr val="bg2"/>
              </a:solidFill>
            </a:endParaRPr>
          </a:p>
        </p:txBody>
      </p:sp>
      <p:sp>
        <p:nvSpPr>
          <p:cNvPr id="83971" name="Rectangle 3"/>
          <p:cNvSpPr>
            <a:spLocks noGrp="1" noChangeArrowheads="1"/>
          </p:cNvSpPr>
          <p:nvPr>
            <p:ph type="body" idx="1"/>
          </p:nvPr>
        </p:nvSpPr>
        <p:spPr>
          <a:xfrm>
            <a:off x="228600" y="1143000"/>
            <a:ext cx="8686800" cy="4876800"/>
          </a:xfrm>
          <a:noFill/>
          <a:ln/>
        </p:spPr>
        <p:txBody>
          <a:bodyPr/>
          <a:lstStyle/>
          <a:p>
            <a:pPr marL="0" indent="0">
              <a:buNone/>
            </a:pPr>
            <a:r>
              <a:rPr lang="en-US" sz="2800" dirty="0" smtClean="0">
                <a:solidFill>
                  <a:srgbClr val="7030A0"/>
                </a:solidFill>
              </a:rPr>
              <a:t>Identifiers are the names that identify the elements of a Java program such as classes, methods and variables.</a:t>
            </a:r>
          </a:p>
          <a:p>
            <a:pPr marL="0" indent="0">
              <a:buNone/>
            </a:pPr>
            <a:r>
              <a:rPr lang="en-US" sz="2400" b="1" u="sng" dirty="0" smtClean="0">
                <a:solidFill>
                  <a:schemeClr val="bg1"/>
                </a:solidFill>
              </a:rPr>
              <a:t>RULES:</a:t>
            </a:r>
          </a:p>
          <a:p>
            <a:r>
              <a:rPr lang="en-US" sz="2400" dirty="0" smtClean="0">
                <a:solidFill>
                  <a:schemeClr val="bg2"/>
                </a:solidFill>
              </a:rPr>
              <a:t>An </a:t>
            </a:r>
            <a:r>
              <a:rPr lang="en-US" sz="2400" dirty="0">
                <a:solidFill>
                  <a:schemeClr val="bg2"/>
                </a:solidFill>
              </a:rPr>
              <a:t>identifier is a sequence of characters that consist of letters, digits, underscores (_), and dollar signs ($). </a:t>
            </a:r>
          </a:p>
          <a:p>
            <a:r>
              <a:rPr lang="en-US" sz="2400" dirty="0">
                <a:solidFill>
                  <a:schemeClr val="bg2"/>
                </a:solidFill>
              </a:rPr>
              <a:t>An identifier must start with a letter, an underscore (_), or a dollar sign ($). It cannot start with a digit. </a:t>
            </a:r>
          </a:p>
          <a:p>
            <a:pPr lvl="1"/>
            <a:r>
              <a:rPr lang="en-US" sz="2000" dirty="0">
                <a:solidFill>
                  <a:schemeClr val="bg2"/>
                </a:solidFill>
              </a:rPr>
              <a:t>An identifier cannot be a reserved word. (See Appendix A, “Java Keywords,” for a list of reserved words).</a:t>
            </a:r>
          </a:p>
          <a:p>
            <a:r>
              <a:rPr lang="en-US" sz="2400" dirty="0">
                <a:solidFill>
                  <a:schemeClr val="bg2"/>
                </a:solidFill>
              </a:rPr>
              <a:t>An identifier cannot be</a:t>
            </a:r>
            <a:r>
              <a:rPr lang="en-US" sz="2800" dirty="0">
                <a:solidFill>
                  <a:schemeClr val="bg2"/>
                </a:solidFill>
              </a:rPr>
              <a:t> </a:t>
            </a:r>
            <a:r>
              <a:rPr lang="en-US" sz="2400" dirty="0">
                <a:solidFill>
                  <a:schemeClr val="bg2"/>
                </a:solidFill>
                <a:latin typeface="Courier New" pitchFamily="49" charset="0"/>
              </a:rPr>
              <a:t>true</a:t>
            </a:r>
            <a:r>
              <a:rPr lang="en-US" sz="2400" dirty="0">
                <a:solidFill>
                  <a:schemeClr val="bg2"/>
                </a:solidFill>
              </a:rPr>
              <a:t>, </a:t>
            </a:r>
            <a:r>
              <a:rPr lang="en-US" sz="2400" dirty="0">
                <a:solidFill>
                  <a:schemeClr val="bg2"/>
                </a:solidFill>
                <a:latin typeface="Courier New" pitchFamily="49" charset="0"/>
              </a:rPr>
              <a:t>false</a:t>
            </a:r>
            <a:r>
              <a:rPr lang="en-US" sz="2400" dirty="0">
                <a:solidFill>
                  <a:schemeClr val="bg2"/>
                </a:solidFill>
              </a:rPr>
              <a:t>, or</a:t>
            </a:r>
            <a:br>
              <a:rPr lang="en-US" sz="2400" dirty="0">
                <a:solidFill>
                  <a:schemeClr val="bg2"/>
                </a:solidFill>
              </a:rPr>
            </a:br>
            <a:r>
              <a:rPr lang="en-US" sz="2400" dirty="0">
                <a:solidFill>
                  <a:schemeClr val="bg2"/>
                </a:solidFill>
                <a:latin typeface="Courier New" pitchFamily="49" charset="0"/>
              </a:rPr>
              <a:t>null</a:t>
            </a:r>
            <a:r>
              <a:rPr lang="en-US" sz="2400" dirty="0">
                <a:solidFill>
                  <a:schemeClr val="bg2"/>
                </a:solidFill>
              </a:rPr>
              <a:t>.</a:t>
            </a:r>
          </a:p>
          <a:p>
            <a:r>
              <a:rPr lang="en-US" sz="2400" dirty="0">
                <a:solidFill>
                  <a:schemeClr val="bg2"/>
                </a:solidFill>
              </a:rPr>
              <a:t>An identifier can be of any length.</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C5AD9A3-4778-4BAD-8529-D00946213BC1}" type="slidenum">
              <a:rPr lang="en-US"/>
              <a:pPr/>
              <a:t>15</a:t>
            </a:fld>
            <a:endParaRPr lang="en-US"/>
          </a:p>
        </p:txBody>
      </p:sp>
      <p:sp>
        <p:nvSpPr>
          <p:cNvPr id="18434" name="Rectangle 2"/>
          <p:cNvSpPr>
            <a:spLocks noGrp="1" noChangeArrowheads="1"/>
          </p:cNvSpPr>
          <p:nvPr>
            <p:ph type="title"/>
          </p:nvPr>
        </p:nvSpPr>
        <p:spPr>
          <a:xfrm>
            <a:off x="685800" y="87765"/>
            <a:ext cx="7772400" cy="921720"/>
          </a:xfrm>
          <a:noFill/>
          <a:ln/>
        </p:spPr>
        <p:txBody>
          <a:bodyPr/>
          <a:lstStyle/>
          <a:p>
            <a:r>
              <a:rPr lang="en-US" b="1" dirty="0" smtClean="0">
                <a:solidFill>
                  <a:schemeClr val="bg2"/>
                </a:solidFill>
              </a:rPr>
              <a:t>Declaring Variables</a:t>
            </a:r>
            <a:endParaRPr lang="en-US" b="1" dirty="0">
              <a:solidFill>
                <a:schemeClr val="bg2"/>
              </a:solidFill>
            </a:endParaRPr>
          </a:p>
        </p:txBody>
      </p:sp>
      <p:sp>
        <p:nvSpPr>
          <p:cNvPr id="18435" name="Rectangle 3"/>
          <p:cNvSpPr>
            <a:spLocks noGrp="1" noChangeArrowheads="1"/>
          </p:cNvSpPr>
          <p:nvPr>
            <p:ph type="body" idx="1"/>
          </p:nvPr>
        </p:nvSpPr>
        <p:spPr>
          <a:xfrm>
            <a:off x="602915" y="894270"/>
            <a:ext cx="7924800" cy="4953000"/>
          </a:xfrm>
          <a:noFill/>
          <a:ln/>
        </p:spPr>
        <p:txBody>
          <a:bodyPr/>
          <a:lstStyle/>
          <a:p>
            <a:pPr>
              <a:lnSpc>
                <a:spcPct val="90000"/>
              </a:lnSpc>
              <a:buFont typeface="Monotype Sorts" pitchFamily="2" charset="2"/>
              <a:buNone/>
            </a:pPr>
            <a:r>
              <a:rPr lang="en-US" sz="2600" dirty="0" smtClean="0">
                <a:solidFill>
                  <a:schemeClr val="bg2"/>
                </a:solidFill>
                <a:latin typeface="Courier New" pitchFamily="49" charset="0"/>
              </a:rPr>
              <a:t>Syntax for declaring a variable:</a:t>
            </a:r>
          </a:p>
          <a:p>
            <a:pPr>
              <a:lnSpc>
                <a:spcPct val="90000"/>
              </a:lnSpc>
              <a:buFont typeface="Monotype Sorts" pitchFamily="2" charset="2"/>
              <a:buNone/>
            </a:pPr>
            <a:r>
              <a:rPr lang="en-US" sz="2600" dirty="0">
                <a:solidFill>
                  <a:schemeClr val="bg2"/>
                </a:solidFill>
                <a:latin typeface="Courier New" pitchFamily="49" charset="0"/>
              </a:rPr>
              <a:t>	</a:t>
            </a: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datatype</a:t>
            </a: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variableName</a:t>
            </a:r>
            <a:r>
              <a:rPr lang="en-US" sz="2600" dirty="0" smtClean="0">
                <a:solidFill>
                  <a:schemeClr val="bg2"/>
                </a:solidFill>
                <a:latin typeface="Courier New" pitchFamily="49" charset="0"/>
              </a:rPr>
              <a:t>;</a:t>
            </a:r>
          </a:p>
          <a:p>
            <a:pPr>
              <a:lnSpc>
                <a:spcPct val="90000"/>
              </a:lnSpc>
              <a:buFont typeface="Monotype Sorts" pitchFamily="2" charset="2"/>
              <a:buNone/>
            </a:pPr>
            <a:r>
              <a:rPr lang="en-US" sz="2600" dirty="0" smtClean="0">
                <a:solidFill>
                  <a:schemeClr val="bg2"/>
                </a:solidFill>
                <a:latin typeface="Courier New" pitchFamily="49" charset="0"/>
              </a:rPr>
              <a:t>		Ex. </a:t>
            </a:r>
            <a:r>
              <a:rPr lang="en-US" sz="2600" dirty="0" err="1" smtClean="0">
                <a:solidFill>
                  <a:schemeClr val="bg2"/>
                </a:solidFill>
                <a:latin typeface="Courier New" pitchFamily="49" charset="0"/>
              </a:rPr>
              <a:t>int</a:t>
            </a:r>
            <a:r>
              <a:rPr lang="en-US" sz="2600" dirty="0" smtClean="0">
                <a:solidFill>
                  <a:schemeClr val="bg2"/>
                </a:solidFill>
                <a:latin typeface="Courier New" pitchFamily="49" charset="0"/>
              </a:rPr>
              <a:t> age;</a:t>
            </a:r>
          </a:p>
          <a:p>
            <a:pPr>
              <a:lnSpc>
                <a:spcPct val="90000"/>
              </a:lnSpc>
              <a:buFont typeface="Monotype Sorts" pitchFamily="2" charset="2"/>
              <a:buNone/>
            </a:pPr>
            <a:r>
              <a:rPr lang="en-US" sz="2600" dirty="0">
                <a:solidFill>
                  <a:schemeClr val="bg2"/>
                </a:solidFill>
                <a:latin typeface="Courier New" pitchFamily="49" charset="0"/>
              </a:rPr>
              <a:t>	</a:t>
            </a:r>
            <a:r>
              <a:rPr lang="en-US" sz="2600" dirty="0" smtClean="0">
                <a:solidFill>
                  <a:schemeClr val="bg2"/>
                </a:solidFill>
                <a:latin typeface="Courier New" pitchFamily="49" charset="0"/>
              </a:rPr>
              <a:t>		double radius;</a:t>
            </a:r>
          </a:p>
          <a:p>
            <a:pPr>
              <a:lnSpc>
                <a:spcPct val="90000"/>
              </a:lnSpc>
              <a:buFont typeface="Monotype Sorts" pitchFamily="2" charset="2"/>
              <a:buNone/>
            </a:pPr>
            <a:endParaRPr lang="en-US" sz="2600" dirty="0">
              <a:solidFill>
                <a:schemeClr val="bg2"/>
              </a:solidFill>
              <a:latin typeface="Courier New" pitchFamily="49" charset="0"/>
            </a:endParaRPr>
          </a:p>
          <a:p>
            <a:pPr>
              <a:lnSpc>
                <a:spcPct val="90000"/>
              </a:lnSpc>
              <a:buFont typeface="Monotype Sorts" pitchFamily="2" charset="2"/>
              <a:buNone/>
            </a:pPr>
            <a:r>
              <a:rPr lang="en-US" sz="2600" dirty="0" smtClean="0">
                <a:solidFill>
                  <a:schemeClr val="bg2"/>
                </a:solidFill>
                <a:latin typeface="Courier New" pitchFamily="49" charset="0"/>
              </a:rPr>
              <a:t>Syntax for declaring multiple variables of the same type together:</a:t>
            </a:r>
          </a:p>
          <a:p>
            <a:pPr>
              <a:lnSpc>
                <a:spcPct val="90000"/>
              </a:lnSpc>
              <a:buNone/>
            </a:pP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datatype</a:t>
            </a:r>
            <a:r>
              <a:rPr lang="en-US" sz="2600" dirty="0" smtClean="0">
                <a:solidFill>
                  <a:schemeClr val="bg2"/>
                </a:solidFill>
                <a:latin typeface="Courier New" pitchFamily="49" charset="0"/>
              </a:rPr>
              <a:t> variable1, variable2,…;</a:t>
            </a:r>
          </a:p>
          <a:p>
            <a:pPr>
              <a:lnSpc>
                <a:spcPct val="90000"/>
              </a:lnSpc>
              <a:buNone/>
            </a:pPr>
            <a:r>
              <a:rPr lang="en-US" sz="2600" dirty="0" smtClean="0">
                <a:solidFill>
                  <a:schemeClr val="bg2"/>
                </a:solidFill>
                <a:latin typeface="Courier New" pitchFamily="49" charset="0"/>
              </a:rPr>
              <a:t>		Ex. double radius, area;</a:t>
            </a:r>
          </a:p>
          <a:p>
            <a:pPr>
              <a:lnSpc>
                <a:spcPct val="90000"/>
              </a:lnSpc>
              <a:buFont typeface="Monotype Sorts" pitchFamily="2" charset="2"/>
              <a:buNone/>
            </a:pPr>
            <a:endParaRPr lang="en-US" sz="2600" dirty="0">
              <a:solidFill>
                <a:schemeClr val="bg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C5AD9A3-4778-4BAD-8529-D00946213BC1}" type="slidenum">
              <a:rPr lang="en-US"/>
              <a:pPr/>
              <a:t>16</a:t>
            </a:fld>
            <a:endParaRPr lang="en-US"/>
          </a:p>
        </p:txBody>
      </p:sp>
      <p:sp>
        <p:nvSpPr>
          <p:cNvPr id="18434" name="Rectangle 2"/>
          <p:cNvSpPr>
            <a:spLocks noGrp="1" noChangeArrowheads="1"/>
          </p:cNvSpPr>
          <p:nvPr>
            <p:ph type="title"/>
          </p:nvPr>
        </p:nvSpPr>
        <p:spPr>
          <a:xfrm>
            <a:off x="685800" y="87765"/>
            <a:ext cx="7772400" cy="921720"/>
          </a:xfrm>
          <a:noFill/>
          <a:ln/>
        </p:spPr>
        <p:txBody>
          <a:bodyPr/>
          <a:lstStyle/>
          <a:p>
            <a:r>
              <a:rPr lang="en-US" b="1" dirty="0" smtClean="0">
                <a:solidFill>
                  <a:schemeClr val="bg2"/>
                </a:solidFill>
              </a:rPr>
              <a:t>Declaring Variables</a:t>
            </a:r>
            <a:endParaRPr lang="en-US" b="1" dirty="0">
              <a:solidFill>
                <a:schemeClr val="bg2"/>
              </a:solidFill>
            </a:endParaRPr>
          </a:p>
        </p:txBody>
      </p:sp>
      <p:sp>
        <p:nvSpPr>
          <p:cNvPr id="18435" name="Rectangle 3"/>
          <p:cNvSpPr>
            <a:spLocks noGrp="1" noChangeArrowheads="1"/>
          </p:cNvSpPr>
          <p:nvPr>
            <p:ph type="body" idx="1"/>
          </p:nvPr>
        </p:nvSpPr>
        <p:spPr>
          <a:xfrm>
            <a:off x="602915" y="894270"/>
            <a:ext cx="7924800" cy="4953000"/>
          </a:xfrm>
          <a:noFill/>
          <a:ln/>
        </p:spPr>
        <p:txBody>
          <a:bodyPr/>
          <a:lstStyle/>
          <a:p>
            <a:pPr>
              <a:lnSpc>
                <a:spcPct val="90000"/>
              </a:lnSpc>
              <a:buFont typeface="Monotype Sorts" pitchFamily="2" charset="2"/>
              <a:buNone/>
            </a:pPr>
            <a:r>
              <a:rPr lang="en-US" sz="2600" dirty="0" smtClean="0">
                <a:solidFill>
                  <a:schemeClr val="bg2"/>
                </a:solidFill>
                <a:latin typeface="Courier New" pitchFamily="49" charset="0"/>
              </a:rPr>
              <a:t>Syntax for declaring and </a:t>
            </a:r>
            <a:r>
              <a:rPr lang="en-US" sz="2600" dirty="0" err="1" smtClean="0">
                <a:solidFill>
                  <a:schemeClr val="bg2"/>
                </a:solidFill>
                <a:latin typeface="Courier New" pitchFamily="49" charset="0"/>
              </a:rPr>
              <a:t>intializing</a:t>
            </a:r>
            <a:r>
              <a:rPr lang="en-US" sz="2600" dirty="0" smtClean="0">
                <a:solidFill>
                  <a:schemeClr val="bg2"/>
                </a:solidFill>
                <a:latin typeface="Courier New" pitchFamily="49" charset="0"/>
              </a:rPr>
              <a:t> a variable:</a:t>
            </a:r>
          </a:p>
          <a:p>
            <a:pPr>
              <a:lnSpc>
                <a:spcPct val="90000"/>
              </a:lnSpc>
              <a:buFont typeface="Monotype Sorts" pitchFamily="2" charset="2"/>
              <a:buNone/>
            </a:pPr>
            <a:r>
              <a:rPr lang="en-US" sz="2600" dirty="0">
                <a:solidFill>
                  <a:schemeClr val="bg2"/>
                </a:solidFill>
                <a:latin typeface="Courier New" pitchFamily="49" charset="0"/>
              </a:rPr>
              <a:t>	</a:t>
            </a: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datatype</a:t>
            </a: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variableName</a:t>
            </a:r>
            <a:r>
              <a:rPr lang="en-US" sz="2600" dirty="0" smtClean="0">
                <a:solidFill>
                  <a:schemeClr val="bg2"/>
                </a:solidFill>
                <a:latin typeface="Courier New" pitchFamily="49" charset="0"/>
              </a:rPr>
              <a:t> = value;</a:t>
            </a:r>
          </a:p>
          <a:p>
            <a:pPr>
              <a:lnSpc>
                <a:spcPct val="90000"/>
              </a:lnSpc>
              <a:buFont typeface="Monotype Sorts" pitchFamily="2" charset="2"/>
              <a:buNone/>
            </a:pPr>
            <a:r>
              <a:rPr lang="en-US" sz="2600" dirty="0" smtClean="0">
                <a:solidFill>
                  <a:schemeClr val="bg2"/>
                </a:solidFill>
                <a:latin typeface="Courier New" pitchFamily="49" charset="0"/>
              </a:rPr>
              <a:t>		Ex. </a:t>
            </a:r>
            <a:r>
              <a:rPr lang="en-US" sz="2600" dirty="0" err="1" smtClean="0">
                <a:solidFill>
                  <a:schemeClr val="bg2"/>
                </a:solidFill>
                <a:latin typeface="Courier New" pitchFamily="49" charset="0"/>
              </a:rPr>
              <a:t>int</a:t>
            </a:r>
            <a:r>
              <a:rPr lang="en-US" sz="2600" dirty="0" smtClean="0">
                <a:solidFill>
                  <a:schemeClr val="bg2"/>
                </a:solidFill>
                <a:latin typeface="Courier New" pitchFamily="49" charset="0"/>
              </a:rPr>
              <a:t> age = 19;</a:t>
            </a:r>
          </a:p>
          <a:p>
            <a:pPr>
              <a:lnSpc>
                <a:spcPct val="90000"/>
              </a:lnSpc>
              <a:buFont typeface="Monotype Sorts" pitchFamily="2" charset="2"/>
              <a:buNone/>
            </a:pPr>
            <a:r>
              <a:rPr lang="en-US" sz="2600" dirty="0">
                <a:solidFill>
                  <a:schemeClr val="bg2"/>
                </a:solidFill>
                <a:latin typeface="Courier New" pitchFamily="49" charset="0"/>
              </a:rPr>
              <a:t>	</a:t>
            </a:r>
            <a:r>
              <a:rPr lang="en-US" sz="2600" dirty="0" smtClean="0">
                <a:solidFill>
                  <a:schemeClr val="bg2"/>
                </a:solidFill>
                <a:latin typeface="Courier New" pitchFamily="49" charset="0"/>
              </a:rPr>
              <a:t>		double radius = 3.0;</a:t>
            </a:r>
          </a:p>
          <a:p>
            <a:pPr>
              <a:lnSpc>
                <a:spcPct val="90000"/>
              </a:lnSpc>
              <a:buFont typeface="Monotype Sorts" pitchFamily="2" charset="2"/>
              <a:buNone/>
            </a:pPr>
            <a:endParaRPr lang="en-US" sz="2600" dirty="0">
              <a:solidFill>
                <a:schemeClr val="bg2"/>
              </a:solidFill>
              <a:latin typeface="Courier New" pitchFamily="49" charset="0"/>
            </a:endParaRPr>
          </a:p>
          <a:p>
            <a:pPr>
              <a:lnSpc>
                <a:spcPct val="90000"/>
              </a:lnSpc>
              <a:buFont typeface="Monotype Sorts" pitchFamily="2" charset="2"/>
              <a:buNone/>
            </a:pPr>
            <a:r>
              <a:rPr lang="en-US" sz="2600" dirty="0" smtClean="0">
                <a:solidFill>
                  <a:schemeClr val="bg2"/>
                </a:solidFill>
                <a:latin typeface="Courier New" pitchFamily="49" charset="0"/>
              </a:rPr>
              <a:t>Syntax for declaring and initializing multiple variables of the same type together:</a:t>
            </a:r>
          </a:p>
          <a:p>
            <a:pPr>
              <a:lnSpc>
                <a:spcPct val="90000"/>
              </a:lnSpc>
              <a:buNone/>
            </a:pPr>
            <a:r>
              <a:rPr lang="en-US" sz="2600" dirty="0" smtClean="0">
                <a:solidFill>
                  <a:schemeClr val="bg2"/>
                </a:solidFill>
                <a:latin typeface="Courier New" pitchFamily="49" charset="0"/>
              </a:rPr>
              <a:t>	</a:t>
            </a:r>
            <a:r>
              <a:rPr lang="en-US" sz="2600" dirty="0" err="1" smtClean="0">
                <a:solidFill>
                  <a:schemeClr val="bg2"/>
                </a:solidFill>
                <a:latin typeface="Courier New" pitchFamily="49" charset="0"/>
              </a:rPr>
              <a:t>datatype</a:t>
            </a:r>
            <a:r>
              <a:rPr lang="en-US" sz="2600" dirty="0" smtClean="0">
                <a:solidFill>
                  <a:schemeClr val="bg2"/>
                </a:solidFill>
                <a:latin typeface="Courier New" pitchFamily="49" charset="0"/>
              </a:rPr>
              <a:t> variable1, variable2,…;</a:t>
            </a:r>
          </a:p>
          <a:p>
            <a:pPr>
              <a:lnSpc>
                <a:spcPct val="90000"/>
              </a:lnSpc>
              <a:buNone/>
            </a:pPr>
            <a:r>
              <a:rPr lang="en-US" sz="2600" dirty="0" smtClean="0">
                <a:solidFill>
                  <a:schemeClr val="bg2"/>
                </a:solidFill>
                <a:latin typeface="Courier New" pitchFamily="49" charset="0"/>
              </a:rPr>
              <a:t>		</a:t>
            </a:r>
          </a:p>
          <a:p>
            <a:pPr>
              <a:lnSpc>
                <a:spcPct val="90000"/>
              </a:lnSpc>
              <a:buNone/>
            </a:pPr>
            <a:r>
              <a:rPr lang="en-US" sz="2600" dirty="0" smtClean="0">
                <a:solidFill>
                  <a:schemeClr val="bg2"/>
                </a:solidFill>
                <a:latin typeface="Courier New" pitchFamily="49" charset="0"/>
              </a:rPr>
              <a:t>Ex. </a:t>
            </a:r>
            <a:r>
              <a:rPr lang="en-US" sz="2600" dirty="0" err="1" smtClean="0">
                <a:solidFill>
                  <a:schemeClr val="bg2"/>
                </a:solidFill>
                <a:latin typeface="Courier New" pitchFamily="49" charset="0"/>
              </a:rPr>
              <a:t>int</a:t>
            </a:r>
            <a:r>
              <a:rPr lang="en-US" sz="2600" dirty="0" smtClean="0">
                <a:solidFill>
                  <a:schemeClr val="bg2"/>
                </a:solidFill>
                <a:latin typeface="Courier New" pitchFamily="49" charset="0"/>
              </a:rPr>
              <a:t> width = 2, height = 3;</a:t>
            </a:r>
          </a:p>
          <a:p>
            <a:pPr>
              <a:lnSpc>
                <a:spcPct val="90000"/>
              </a:lnSpc>
              <a:buFont typeface="Monotype Sorts" pitchFamily="2" charset="2"/>
              <a:buNone/>
            </a:pPr>
            <a:endParaRPr lang="en-US" sz="2600" dirty="0">
              <a:solidFill>
                <a:schemeClr val="bg2"/>
              </a:solidFill>
              <a:latin typeface="Courier New" pitchFamily="49" charset="0"/>
            </a:endParaRPr>
          </a:p>
        </p:txBody>
      </p:sp>
    </p:spTree>
    <p:extLst>
      <p:ext uri="{BB962C8B-B14F-4D97-AF65-F5344CB8AC3E}">
        <p14:creationId xmlns:p14="http://schemas.microsoft.com/office/powerpoint/2010/main" val="1281036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9996977-80E8-4BE4-80BF-7F50C6DB0300}" type="slidenum">
              <a:rPr lang="en-US"/>
              <a:pPr/>
              <a:t>17</a:t>
            </a:fld>
            <a:endParaRPr lang="en-US"/>
          </a:p>
        </p:txBody>
      </p:sp>
      <p:sp>
        <p:nvSpPr>
          <p:cNvPr id="19458"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Declaring Variables</a:t>
            </a:r>
          </a:p>
        </p:txBody>
      </p:sp>
      <p:sp>
        <p:nvSpPr>
          <p:cNvPr id="19459" name="Rectangle 3"/>
          <p:cNvSpPr>
            <a:spLocks noGrp="1" noChangeArrowheads="1"/>
          </p:cNvSpPr>
          <p:nvPr>
            <p:ph type="body" idx="1"/>
          </p:nvPr>
        </p:nvSpPr>
        <p:spPr>
          <a:xfrm>
            <a:off x="914400" y="1371600"/>
            <a:ext cx="8153400" cy="2914650"/>
          </a:xfrm>
          <a:noFill/>
          <a:ln/>
        </p:spPr>
        <p:txBody>
          <a:bodyPr/>
          <a:lstStyle/>
          <a:p>
            <a:pPr>
              <a:lnSpc>
                <a:spcPct val="90000"/>
              </a:lnSpc>
              <a:buFont typeface="Monotype Sorts" pitchFamily="2" charset="2"/>
              <a:buNone/>
            </a:pPr>
            <a:r>
              <a:rPr lang="en-US" sz="2600" dirty="0" err="1">
                <a:solidFill>
                  <a:schemeClr val="bg2"/>
                </a:solidFill>
                <a:latin typeface="Courier New" pitchFamily="49" charset="0"/>
              </a:rPr>
              <a:t>int</a:t>
            </a:r>
            <a:r>
              <a:rPr lang="en-US" sz="2600" dirty="0">
                <a:solidFill>
                  <a:schemeClr val="bg2"/>
                </a:solidFill>
                <a:latin typeface="Courier New" pitchFamily="49" charset="0"/>
              </a:rPr>
              <a:t> x;         // Declare x to be an</a:t>
            </a:r>
          </a:p>
          <a:p>
            <a:pPr>
              <a:lnSpc>
                <a:spcPct val="90000"/>
              </a:lnSpc>
              <a:buFont typeface="Monotype Sorts" pitchFamily="2" charset="2"/>
              <a:buNone/>
            </a:pPr>
            <a:r>
              <a:rPr lang="en-US" sz="2600" dirty="0">
                <a:solidFill>
                  <a:schemeClr val="bg2"/>
                </a:solidFill>
                <a:latin typeface="Courier New" pitchFamily="49" charset="0"/>
              </a:rPr>
              <a:t>               // integer variable;</a:t>
            </a:r>
          </a:p>
          <a:p>
            <a:pPr>
              <a:lnSpc>
                <a:spcPct val="90000"/>
              </a:lnSpc>
              <a:spcBef>
                <a:spcPct val="50000"/>
              </a:spcBef>
              <a:buFont typeface="Monotype Sorts" pitchFamily="2" charset="2"/>
              <a:buNone/>
            </a:pPr>
            <a:r>
              <a:rPr lang="en-US" sz="2600" dirty="0">
                <a:solidFill>
                  <a:schemeClr val="bg2"/>
                </a:solidFill>
                <a:latin typeface="Courier New" pitchFamily="49" charset="0"/>
              </a:rPr>
              <a:t>double radius; // Declare radius to</a:t>
            </a:r>
          </a:p>
          <a:p>
            <a:pPr>
              <a:lnSpc>
                <a:spcPct val="90000"/>
              </a:lnSpc>
              <a:buFont typeface="Monotype Sorts" pitchFamily="2" charset="2"/>
              <a:buNone/>
            </a:pPr>
            <a:r>
              <a:rPr lang="en-US" sz="2600" dirty="0">
                <a:solidFill>
                  <a:schemeClr val="bg2"/>
                </a:solidFill>
                <a:latin typeface="Courier New" pitchFamily="49" charset="0"/>
              </a:rPr>
              <a:t>               // be a double variable;</a:t>
            </a:r>
          </a:p>
          <a:p>
            <a:pPr>
              <a:lnSpc>
                <a:spcPct val="90000"/>
              </a:lnSpc>
              <a:spcBef>
                <a:spcPct val="50000"/>
              </a:spcBef>
              <a:buFont typeface="Monotype Sorts" pitchFamily="2" charset="2"/>
              <a:buNone/>
            </a:pPr>
            <a:r>
              <a:rPr lang="en-US" sz="2600" dirty="0">
                <a:solidFill>
                  <a:schemeClr val="bg2"/>
                </a:solidFill>
                <a:latin typeface="Courier New" pitchFamily="49" charset="0"/>
              </a:rPr>
              <a:t>char a;        // Declare a to be </a:t>
            </a:r>
            <a:r>
              <a:rPr lang="en-US" sz="2600" dirty="0">
                <a:solidFill>
                  <a:schemeClr val="bg1"/>
                </a:solidFill>
                <a:latin typeface="Courier New" pitchFamily="49" charset="0"/>
              </a:rPr>
              <a:t>a</a:t>
            </a:r>
          </a:p>
          <a:p>
            <a:pPr>
              <a:lnSpc>
                <a:spcPct val="90000"/>
              </a:lnSpc>
              <a:buFont typeface="Monotype Sorts" pitchFamily="2" charset="2"/>
              <a:buNone/>
            </a:pPr>
            <a:r>
              <a:rPr lang="en-US" sz="2600" dirty="0">
                <a:solidFill>
                  <a:schemeClr val="bg1"/>
                </a:solidFill>
                <a:latin typeface="Courier New" pitchFamily="49" charset="0"/>
              </a:rPr>
              <a:t>               // character variable</a:t>
            </a:r>
            <a:r>
              <a:rPr lang="en-US" sz="2600" dirty="0">
                <a:latin typeface="Courier New" pitchFamily="49" charset="0"/>
              </a:rPr>
              <a:t>;</a:t>
            </a:r>
            <a:endParaRPr lang="en-US" sz="2800" dirty="0">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427BB9A-805F-4F50-B81B-EF364BC2BC43}" type="slidenum">
              <a:rPr lang="en-US"/>
              <a:pPr/>
              <a:t>18</a:t>
            </a:fld>
            <a:endParaRPr lang="en-US"/>
          </a:p>
        </p:txBody>
      </p:sp>
      <p:sp>
        <p:nvSpPr>
          <p:cNvPr id="20482"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Assignment Statements</a:t>
            </a:r>
          </a:p>
        </p:txBody>
      </p:sp>
      <p:sp>
        <p:nvSpPr>
          <p:cNvPr id="20483" name="Rectangle 3"/>
          <p:cNvSpPr>
            <a:spLocks noGrp="1" noChangeArrowheads="1"/>
          </p:cNvSpPr>
          <p:nvPr>
            <p:ph type="body" idx="1"/>
          </p:nvPr>
        </p:nvSpPr>
        <p:spPr>
          <a:xfrm>
            <a:off x="685800" y="1371600"/>
            <a:ext cx="8153400" cy="2990850"/>
          </a:xfrm>
          <a:noFill/>
          <a:ln/>
        </p:spPr>
        <p:txBody>
          <a:bodyPr/>
          <a:lstStyle/>
          <a:p>
            <a:pPr>
              <a:spcAft>
                <a:spcPct val="25000"/>
              </a:spcAft>
              <a:buFont typeface="Monotype Sorts" pitchFamily="2" charset="2"/>
              <a:buNone/>
            </a:pPr>
            <a:r>
              <a:rPr lang="en-US" sz="2400" dirty="0" smtClean="0">
                <a:solidFill>
                  <a:schemeClr val="bg2"/>
                </a:solidFill>
                <a:latin typeface="+mj-lt"/>
              </a:rPr>
              <a:t>An assignment statement designates a value.</a:t>
            </a:r>
          </a:p>
          <a:p>
            <a:pPr lvl="2">
              <a:spcBef>
                <a:spcPts val="0"/>
              </a:spcBef>
              <a:spcAft>
                <a:spcPts val="0"/>
              </a:spcAft>
              <a:buFont typeface="Monotype Sorts" pitchFamily="2" charset="2"/>
              <a:buNone/>
            </a:pPr>
            <a:r>
              <a:rPr lang="en-US" sz="1800" dirty="0" smtClean="0">
                <a:solidFill>
                  <a:schemeClr val="bg2"/>
                </a:solidFill>
                <a:latin typeface="Courier New" pitchFamily="49" charset="0"/>
              </a:rPr>
              <a:t>x </a:t>
            </a:r>
            <a:r>
              <a:rPr lang="en-US" sz="1800" dirty="0">
                <a:solidFill>
                  <a:schemeClr val="bg2"/>
                </a:solidFill>
                <a:latin typeface="Courier New" pitchFamily="49" charset="0"/>
              </a:rPr>
              <a:t>= 1;          // Assign 1 to x;</a:t>
            </a:r>
          </a:p>
          <a:p>
            <a:pPr lvl="2">
              <a:spcBef>
                <a:spcPts val="0"/>
              </a:spcBef>
              <a:spcAft>
                <a:spcPts val="0"/>
              </a:spcAft>
              <a:buFont typeface="Monotype Sorts" pitchFamily="2" charset="2"/>
              <a:buNone/>
            </a:pPr>
            <a:r>
              <a:rPr lang="en-US" sz="1800" dirty="0">
                <a:solidFill>
                  <a:schemeClr val="bg2"/>
                </a:solidFill>
                <a:latin typeface="Courier New" pitchFamily="49" charset="0"/>
              </a:rPr>
              <a:t>radius = 1.0;   // Assign 1.0 to radius;</a:t>
            </a:r>
          </a:p>
          <a:p>
            <a:pPr lvl="2">
              <a:spcBef>
                <a:spcPts val="0"/>
              </a:spcBef>
              <a:spcAft>
                <a:spcPts val="0"/>
              </a:spcAft>
              <a:buFont typeface="Monotype Sorts" pitchFamily="2" charset="2"/>
              <a:buNone/>
            </a:pPr>
            <a:r>
              <a:rPr lang="en-US" sz="1800" dirty="0">
                <a:solidFill>
                  <a:schemeClr val="bg2"/>
                </a:solidFill>
                <a:latin typeface="Courier New" pitchFamily="49" charset="0"/>
              </a:rPr>
              <a:t>a = 'A';        // Assign 'A' to a</a:t>
            </a:r>
            <a:r>
              <a:rPr lang="en-US" sz="1800" dirty="0" smtClean="0">
                <a:solidFill>
                  <a:schemeClr val="bg2"/>
                </a:solidFill>
                <a:latin typeface="Courier New" pitchFamily="49" charset="0"/>
              </a:rPr>
              <a:t>;</a:t>
            </a:r>
            <a:endParaRPr lang="en-US" sz="2000" dirty="0" smtClean="0">
              <a:solidFill>
                <a:schemeClr val="bg2"/>
              </a:solidFill>
              <a:latin typeface="Courier New" pitchFamily="49" charset="0"/>
            </a:endParaRPr>
          </a:p>
          <a:p>
            <a:pPr>
              <a:spcBef>
                <a:spcPts val="0"/>
              </a:spcBef>
              <a:spcAft>
                <a:spcPts val="0"/>
              </a:spcAft>
              <a:buFont typeface="Monotype Sorts" pitchFamily="2" charset="2"/>
              <a:buNone/>
            </a:pPr>
            <a:r>
              <a:rPr lang="en-US" sz="2400" dirty="0" smtClean="0">
                <a:solidFill>
                  <a:schemeClr val="bg2"/>
                </a:solidFill>
                <a:latin typeface="+mj-lt"/>
              </a:rPr>
              <a:t>An assignment statement can be used as an expression.</a:t>
            </a:r>
          </a:p>
          <a:p>
            <a:pPr marL="342900" lvl="2" indent="-342900">
              <a:spcBef>
                <a:spcPts val="0"/>
              </a:spcBef>
              <a:spcAft>
                <a:spcPts val="0"/>
              </a:spcAft>
              <a:buClr>
                <a:schemeClr val="tx2"/>
              </a:buClr>
              <a:buSzPct val="75000"/>
              <a:buNone/>
            </a:pPr>
            <a:r>
              <a:rPr lang="en-US" sz="1800" dirty="0" smtClean="0">
                <a:solidFill>
                  <a:schemeClr val="bg2"/>
                </a:solidFill>
                <a:latin typeface="Courier New" pitchFamily="49" charset="0"/>
              </a:rPr>
              <a:t>x = 1;          // Assign 1 to x;</a:t>
            </a:r>
          </a:p>
          <a:p>
            <a:pPr>
              <a:spcBef>
                <a:spcPts val="0"/>
              </a:spcBef>
              <a:spcAft>
                <a:spcPts val="0"/>
              </a:spcAft>
              <a:buFont typeface="Monotype Sorts" pitchFamily="2" charset="2"/>
              <a:buNone/>
            </a:pPr>
            <a:endParaRPr lang="en-US" sz="2400" dirty="0">
              <a:solidFill>
                <a:schemeClr val="bg2"/>
              </a:solidFill>
              <a:latin typeface="+mj-lt"/>
            </a:endParaRPr>
          </a:p>
          <a:p>
            <a:pPr>
              <a:spcBef>
                <a:spcPts val="0"/>
              </a:spcBef>
              <a:spcAft>
                <a:spcPts val="0"/>
              </a:spcAft>
              <a:buFont typeface="Monotype Sorts" pitchFamily="2" charset="2"/>
              <a:buNone/>
            </a:pPr>
            <a:r>
              <a:rPr lang="en-US" sz="2400" dirty="0" smtClean="0">
                <a:solidFill>
                  <a:schemeClr val="bg2"/>
                </a:solidFill>
                <a:latin typeface="+mj-lt"/>
              </a:rPr>
              <a:t>A variable can be used in an expression.</a:t>
            </a:r>
          </a:p>
          <a:p>
            <a:pPr marL="342900" lvl="2" indent="-342900">
              <a:spcBef>
                <a:spcPts val="0"/>
              </a:spcBef>
              <a:spcAft>
                <a:spcPts val="0"/>
              </a:spcAft>
              <a:buClr>
                <a:schemeClr val="tx2"/>
              </a:buClr>
              <a:buSzPct val="75000"/>
              <a:buNone/>
            </a:pPr>
            <a:r>
              <a:rPr lang="en-US" sz="1800" dirty="0" smtClean="0">
                <a:solidFill>
                  <a:schemeClr val="bg2"/>
                </a:solidFill>
                <a:latin typeface="Courier New" pitchFamily="49" charset="0"/>
              </a:rPr>
              <a:t>x = 1;          // Assign 1 to x;</a:t>
            </a:r>
          </a:p>
          <a:p>
            <a:pPr>
              <a:spcBef>
                <a:spcPts val="0"/>
              </a:spcBef>
              <a:spcAft>
                <a:spcPts val="0"/>
              </a:spcAft>
              <a:buFont typeface="Monotype Sorts" pitchFamily="2" charset="2"/>
              <a:buNone/>
            </a:pPr>
            <a:endParaRPr lang="en-US" sz="2400" dirty="0" smtClean="0">
              <a:solidFill>
                <a:schemeClr val="bg2"/>
              </a:solidFill>
              <a:latin typeface="+mj-lt"/>
            </a:endParaRPr>
          </a:p>
        </p:txBody>
      </p:sp>
      <p:sp>
        <p:nvSpPr>
          <p:cNvPr id="2" name="TextBox 1"/>
          <p:cNvSpPr txBox="1"/>
          <p:nvPr/>
        </p:nvSpPr>
        <p:spPr>
          <a:xfrm>
            <a:off x="597081" y="4619554"/>
            <a:ext cx="6394434" cy="1323439"/>
          </a:xfrm>
          <a:prstGeom prst="rect">
            <a:avLst/>
          </a:prstGeom>
          <a:noFill/>
        </p:spPr>
        <p:txBody>
          <a:bodyPr wrap="square" rtlCol="0">
            <a:spAutoFit/>
          </a:bodyPr>
          <a:lstStyle/>
          <a:p>
            <a:pPr>
              <a:spcBef>
                <a:spcPts val="0"/>
              </a:spcBef>
              <a:spcAft>
                <a:spcPts val="0"/>
              </a:spcAft>
              <a:buFont typeface="Monotype Sorts" pitchFamily="2" charset="2"/>
              <a:buNone/>
            </a:pPr>
            <a:r>
              <a:rPr lang="en-US" dirty="0">
                <a:solidFill>
                  <a:schemeClr val="bg2"/>
                </a:solidFill>
              </a:rPr>
              <a:t>In math, x = 2 * x +1 denotes an equation. We would solve for x and end up with -1. </a:t>
            </a:r>
          </a:p>
          <a:p>
            <a:pPr>
              <a:spcBef>
                <a:spcPts val="0"/>
              </a:spcBef>
              <a:spcAft>
                <a:spcPts val="0"/>
              </a:spcAft>
              <a:buFont typeface="Monotype Sorts" pitchFamily="2" charset="2"/>
              <a:buNone/>
            </a:pPr>
            <a:r>
              <a:rPr lang="en-US" dirty="0">
                <a:solidFill>
                  <a:schemeClr val="bg2"/>
                </a:solidFill>
              </a:rPr>
              <a:t>In Java, x = 2 * x + 1 is an assignment.  We calculate the value of 2 * x + 1 and store the result in x.</a:t>
            </a:r>
          </a:p>
          <a:p>
            <a:endParaRPr lang="en-CA"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9C1D3FF-CFA9-4507-AE62-B930DE568170}" type="slidenum">
              <a:rPr lang="en-US"/>
              <a:pPr/>
              <a:t>19</a:t>
            </a:fld>
            <a:endParaRPr lang="en-US"/>
          </a:p>
        </p:txBody>
      </p:sp>
      <p:sp>
        <p:nvSpPr>
          <p:cNvPr id="21506" name="Rectangle 2"/>
          <p:cNvSpPr>
            <a:spLocks noGrp="1" noChangeArrowheads="1"/>
          </p:cNvSpPr>
          <p:nvPr>
            <p:ph type="title"/>
          </p:nvPr>
        </p:nvSpPr>
        <p:spPr>
          <a:xfrm>
            <a:off x="685800" y="228600"/>
            <a:ext cx="7772400" cy="1676400"/>
          </a:xfrm>
          <a:noFill/>
          <a:ln/>
        </p:spPr>
        <p:txBody>
          <a:bodyPr/>
          <a:lstStyle/>
          <a:p>
            <a:r>
              <a:rPr lang="en-US" b="1" dirty="0" smtClean="0">
                <a:solidFill>
                  <a:schemeClr val="bg2"/>
                </a:solidFill>
              </a:rPr>
              <a:t>Assigning Values to Multiple Variables</a:t>
            </a:r>
            <a:endParaRPr lang="en-US" sz="3600" b="1" dirty="0">
              <a:solidFill>
                <a:schemeClr val="bg2"/>
              </a:solidFill>
            </a:endParaRPr>
          </a:p>
        </p:txBody>
      </p:sp>
      <p:sp>
        <p:nvSpPr>
          <p:cNvPr id="21507" name="Rectangle 3"/>
          <p:cNvSpPr>
            <a:spLocks noGrp="1" noChangeArrowheads="1"/>
          </p:cNvSpPr>
          <p:nvPr>
            <p:ph type="body" idx="1"/>
          </p:nvPr>
        </p:nvSpPr>
        <p:spPr>
          <a:xfrm>
            <a:off x="685800" y="2057400"/>
            <a:ext cx="6324600" cy="3373438"/>
          </a:xfrm>
          <a:noFill/>
          <a:ln/>
        </p:spPr>
        <p:txBody>
          <a:bodyPr/>
          <a:lstStyle/>
          <a:p>
            <a:pPr marL="0" indent="0">
              <a:spcBef>
                <a:spcPts val="0"/>
              </a:spcBef>
              <a:buNone/>
            </a:pPr>
            <a:r>
              <a:rPr lang="en-US" sz="3000" dirty="0" err="1">
                <a:solidFill>
                  <a:schemeClr val="bg2"/>
                </a:solidFill>
                <a:latin typeface="Courier New" pitchFamily="49" charset="0"/>
              </a:rPr>
              <a:t>i</a:t>
            </a:r>
            <a:r>
              <a:rPr lang="en-US" sz="3000" dirty="0" err="1" smtClean="0">
                <a:solidFill>
                  <a:schemeClr val="bg2"/>
                </a:solidFill>
                <a:latin typeface="Courier New" pitchFamily="49" charset="0"/>
              </a:rPr>
              <a:t>nt</a:t>
            </a:r>
            <a:r>
              <a:rPr lang="en-US" sz="3000" dirty="0" smtClean="0">
                <a:solidFill>
                  <a:schemeClr val="bg2"/>
                </a:solidFill>
                <a:latin typeface="Courier New" pitchFamily="49" charset="0"/>
              </a:rPr>
              <a:t> </a:t>
            </a:r>
            <a:r>
              <a:rPr lang="en-US" sz="3000" dirty="0" err="1" smtClean="0">
                <a:solidFill>
                  <a:schemeClr val="bg2"/>
                </a:solidFill>
                <a:latin typeface="Courier New" pitchFamily="49" charset="0"/>
              </a:rPr>
              <a:t>i</a:t>
            </a:r>
            <a:r>
              <a:rPr lang="en-US" sz="3000" dirty="0" smtClean="0">
                <a:solidFill>
                  <a:schemeClr val="bg2"/>
                </a:solidFill>
                <a:latin typeface="Courier New" pitchFamily="49" charset="0"/>
              </a:rPr>
              <a:t>, j, k;</a:t>
            </a:r>
          </a:p>
          <a:p>
            <a:pPr>
              <a:spcBef>
                <a:spcPts val="0"/>
              </a:spcBef>
            </a:pPr>
            <a:endParaRPr lang="en-US" sz="3000" dirty="0" smtClean="0">
              <a:solidFill>
                <a:schemeClr val="bg2"/>
              </a:solidFill>
              <a:latin typeface="Courier New" pitchFamily="49" charset="0"/>
            </a:endParaRPr>
          </a:p>
          <a:p>
            <a:pPr marL="400050" lvl="1" indent="0">
              <a:spcBef>
                <a:spcPts val="0"/>
              </a:spcBef>
              <a:buNone/>
            </a:pPr>
            <a:r>
              <a:rPr lang="en-US" sz="2600" dirty="0" err="1" smtClean="0">
                <a:solidFill>
                  <a:schemeClr val="bg2"/>
                </a:solidFill>
                <a:latin typeface="Courier New" pitchFamily="49" charset="0"/>
              </a:rPr>
              <a:t>i</a:t>
            </a:r>
            <a:r>
              <a:rPr lang="en-US" sz="2600" dirty="0" smtClean="0">
                <a:solidFill>
                  <a:schemeClr val="bg2"/>
                </a:solidFill>
                <a:latin typeface="Courier New" pitchFamily="49" charset="0"/>
              </a:rPr>
              <a:t> = j = k = 2;</a:t>
            </a:r>
            <a:endParaRPr lang="en-US" sz="2600" dirty="0">
              <a:solidFill>
                <a:schemeClr val="bg2"/>
              </a:solidFill>
              <a:latin typeface="Courier New" pitchFamily="49" charset="0"/>
            </a:endParaRPr>
          </a:p>
          <a:p>
            <a:pPr lvl="1">
              <a:spcBef>
                <a:spcPts val="0"/>
              </a:spcBef>
              <a:buFont typeface="Monotype Sorts" pitchFamily="2" charset="2"/>
              <a:buNone/>
            </a:pPr>
            <a:endParaRPr lang="en-US" sz="2400" dirty="0" smtClean="0">
              <a:solidFill>
                <a:schemeClr val="bg2"/>
              </a:solidFill>
              <a:latin typeface="Courier New" pitchFamily="49" charset="0"/>
            </a:endParaRPr>
          </a:p>
          <a:p>
            <a:pPr lvl="1">
              <a:spcBef>
                <a:spcPts val="0"/>
              </a:spcBef>
              <a:buFont typeface="Monotype Sorts" pitchFamily="2" charset="2"/>
              <a:buNone/>
            </a:pPr>
            <a:r>
              <a:rPr lang="en-US" sz="2400" dirty="0" smtClean="0">
                <a:solidFill>
                  <a:schemeClr val="bg2"/>
                </a:solidFill>
                <a:latin typeface="Courier New" pitchFamily="49" charset="0"/>
              </a:rPr>
              <a:t>equivalent to</a:t>
            </a:r>
          </a:p>
          <a:p>
            <a:pPr lvl="1">
              <a:spcBef>
                <a:spcPts val="0"/>
              </a:spcBef>
              <a:buFont typeface="Monotype Sorts" pitchFamily="2" charset="2"/>
              <a:buNone/>
            </a:pPr>
            <a:endParaRPr lang="en-US" sz="2400" dirty="0" smtClean="0">
              <a:solidFill>
                <a:schemeClr val="bg2"/>
              </a:solidFill>
              <a:latin typeface="Courier New" pitchFamily="49" charset="0"/>
            </a:endParaRPr>
          </a:p>
          <a:p>
            <a:pPr lvl="1">
              <a:spcBef>
                <a:spcPts val="0"/>
              </a:spcBef>
              <a:buFont typeface="Monotype Sorts" pitchFamily="2" charset="2"/>
              <a:buNone/>
            </a:pPr>
            <a:r>
              <a:rPr lang="en-US" sz="2400" dirty="0" smtClean="0">
                <a:solidFill>
                  <a:schemeClr val="bg2"/>
                </a:solidFill>
                <a:latin typeface="Courier New" pitchFamily="49" charset="0"/>
              </a:rPr>
              <a:t>k = 2;</a:t>
            </a:r>
          </a:p>
          <a:p>
            <a:pPr lvl="1">
              <a:spcBef>
                <a:spcPts val="0"/>
              </a:spcBef>
              <a:buFont typeface="Monotype Sorts" pitchFamily="2" charset="2"/>
              <a:buNone/>
            </a:pPr>
            <a:r>
              <a:rPr lang="en-US" sz="2400" dirty="0">
                <a:solidFill>
                  <a:schemeClr val="bg2"/>
                </a:solidFill>
                <a:latin typeface="Courier New" pitchFamily="49" charset="0"/>
              </a:rPr>
              <a:t>j</a:t>
            </a:r>
            <a:r>
              <a:rPr lang="en-US" sz="2400" dirty="0" smtClean="0">
                <a:solidFill>
                  <a:schemeClr val="bg2"/>
                </a:solidFill>
                <a:latin typeface="Courier New" pitchFamily="49" charset="0"/>
              </a:rPr>
              <a:t> = k;</a:t>
            </a:r>
          </a:p>
          <a:p>
            <a:pPr lvl="1">
              <a:spcBef>
                <a:spcPts val="0"/>
              </a:spcBef>
              <a:buFont typeface="Monotype Sorts" pitchFamily="2" charset="2"/>
              <a:buNone/>
            </a:pPr>
            <a:r>
              <a:rPr lang="en-US" sz="2400" dirty="0" err="1">
                <a:solidFill>
                  <a:schemeClr val="bg2"/>
                </a:solidFill>
                <a:latin typeface="Courier New" pitchFamily="49" charset="0"/>
              </a:rPr>
              <a:t>i</a:t>
            </a:r>
            <a:r>
              <a:rPr lang="en-US" sz="2400" dirty="0" smtClean="0">
                <a:solidFill>
                  <a:schemeClr val="bg2"/>
                </a:solidFill>
                <a:latin typeface="Courier New" pitchFamily="49" charset="0"/>
              </a:rPr>
              <a:t> = j;</a:t>
            </a:r>
            <a:endParaRPr lang="en-US" sz="2400" dirty="0">
              <a:solidFill>
                <a:schemeClr val="bg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8677FCF-E2B8-4FEE-820B-640C8E63F6DD}" type="slidenum">
              <a:rPr lang="en-US"/>
              <a:pPr/>
              <a:t>2</a:t>
            </a:fld>
            <a:endParaRPr lang="en-US"/>
          </a:p>
        </p:txBody>
      </p:sp>
      <p:sp>
        <p:nvSpPr>
          <p:cNvPr id="257026" name="Rectangle 2"/>
          <p:cNvSpPr>
            <a:spLocks noGrp="1" noChangeArrowheads="1"/>
          </p:cNvSpPr>
          <p:nvPr>
            <p:ph type="title"/>
          </p:nvPr>
        </p:nvSpPr>
        <p:spPr>
          <a:xfrm>
            <a:off x="152400" y="228600"/>
            <a:ext cx="8763000" cy="1066800"/>
          </a:xfrm>
          <a:noFill/>
          <a:ln/>
        </p:spPr>
        <p:txBody>
          <a:bodyPr/>
          <a:lstStyle/>
          <a:p>
            <a:r>
              <a:rPr lang="en-US" b="1" dirty="0">
                <a:solidFill>
                  <a:schemeClr val="bg2"/>
                </a:solidFill>
              </a:rPr>
              <a:t>Motivations</a:t>
            </a:r>
          </a:p>
        </p:txBody>
      </p:sp>
      <p:sp>
        <p:nvSpPr>
          <p:cNvPr id="257027" name="Rectangle 3"/>
          <p:cNvSpPr>
            <a:spLocks noGrp="1" noChangeArrowheads="1"/>
          </p:cNvSpPr>
          <p:nvPr>
            <p:ph type="body" idx="1"/>
          </p:nvPr>
        </p:nvSpPr>
        <p:spPr>
          <a:xfrm>
            <a:off x="304800" y="1371600"/>
            <a:ext cx="8610600" cy="4114800"/>
          </a:xfrm>
          <a:noFill/>
          <a:ln/>
        </p:spPr>
        <p:txBody>
          <a:bodyPr/>
          <a:lstStyle/>
          <a:p>
            <a:pPr marL="0" indent="0">
              <a:buFont typeface="Monotype Sorts" pitchFamily="2" charset="2"/>
              <a:buNone/>
            </a:pPr>
            <a:r>
              <a:rPr lang="en-US" dirty="0">
                <a:solidFill>
                  <a:schemeClr val="bg2"/>
                </a:solidFill>
              </a:rPr>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a:t>
            </a:r>
            <a:r>
              <a:rPr lang="en-US" dirty="0" smtClean="0">
                <a:solidFill>
                  <a:schemeClr val="bg2"/>
                </a:solidFill>
              </a:rPr>
              <a:t>,</a:t>
            </a:r>
          </a:p>
          <a:p>
            <a:pPr marL="0" indent="0">
              <a:buFont typeface="Monotype Sorts" pitchFamily="2" charset="2"/>
              <a:buNone/>
            </a:pPr>
            <a:r>
              <a:rPr lang="en-US" dirty="0" smtClean="0">
                <a:solidFill>
                  <a:schemeClr val="bg2"/>
                </a:solidFill>
              </a:rPr>
              <a:t>and </a:t>
            </a:r>
            <a:r>
              <a:rPr lang="en-US" dirty="0">
                <a:solidFill>
                  <a:schemeClr val="bg2"/>
                </a:solidFill>
              </a:rPr>
              <a:t>input and output.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42C011-5E24-4FC2-A131-FEC238E6F400}" type="slidenum">
              <a:rPr lang="en-US"/>
              <a:pPr/>
              <a:t>20</a:t>
            </a:fld>
            <a:endParaRPr lang="en-US"/>
          </a:p>
        </p:txBody>
      </p:sp>
      <p:sp>
        <p:nvSpPr>
          <p:cNvPr id="22530"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Named Constants</a:t>
            </a:r>
          </a:p>
        </p:txBody>
      </p:sp>
      <p:sp>
        <p:nvSpPr>
          <p:cNvPr id="22531" name="Rectangle 3"/>
          <p:cNvSpPr>
            <a:spLocks noGrp="1" noChangeArrowheads="1"/>
          </p:cNvSpPr>
          <p:nvPr>
            <p:ph type="body" idx="1"/>
          </p:nvPr>
        </p:nvSpPr>
        <p:spPr>
          <a:xfrm>
            <a:off x="914400" y="1371600"/>
            <a:ext cx="7772400" cy="4114800"/>
          </a:xfrm>
          <a:noFill/>
          <a:ln/>
        </p:spPr>
        <p:txBody>
          <a:bodyPr/>
          <a:lstStyle/>
          <a:p>
            <a:pPr>
              <a:buFont typeface="Monotype Sorts" pitchFamily="2" charset="2"/>
              <a:buNone/>
            </a:pPr>
            <a:r>
              <a:rPr lang="en-US" sz="2600" dirty="0" smtClean="0">
                <a:solidFill>
                  <a:schemeClr val="bg2"/>
                </a:solidFill>
                <a:latin typeface="+mj-lt"/>
              </a:rPr>
              <a:t>A named constant is an identifier that represents a permanent value.</a:t>
            </a:r>
          </a:p>
          <a:p>
            <a:pPr>
              <a:buFont typeface="Monotype Sorts" pitchFamily="2" charset="2"/>
              <a:buNone/>
            </a:pPr>
            <a:endParaRPr lang="en-US" sz="2600" dirty="0" smtClean="0">
              <a:solidFill>
                <a:schemeClr val="bg2"/>
              </a:solidFill>
              <a:latin typeface="Courier New" pitchFamily="49" charset="0"/>
            </a:endParaRPr>
          </a:p>
          <a:p>
            <a:pPr>
              <a:buFont typeface="Monotype Sorts" pitchFamily="2" charset="2"/>
              <a:buNone/>
            </a:pPr>
            <a:r>
              <a:rPr lang="en-US" sz="2600" dirty="0" smtClean="0">
                <a:solidFill>
                  <a:schemeClr val="bg2"/>
                </a:solidFill>
                <a:latin typeface="Courier New" pitchFamily="49" charset="0"/>
              </a:rPr>
              <a:t>final </a:t>
            </a:r>
            <a:r>
              <a:rPr lang="en-US" sz="2600" dirty="0" err="1">
                <a:solidFill>
                  <a:schemeClr val="bg2"/>
                </a:solidFill>
                <a:latin typeface="Courier New" pitchFamily="49" charset="0"/>
              </a:rPr>
              <a:t>datatype</a:t>
            </a:r>
            <a:r>
              <a:rPr lang="en-US" sz="2600" dirty="0">
                <a:solidFill>
                  <a:schemeClr val="bg2"/>
                </a:solidFill>
                <a:latin typeface="Courier New" pitchFamily="49" charset="0"/>
              </a:rPr>
              <a:t> CONSTANTNAME = VALUE;   </a:t>
            </a:r>
          </a:p>
          <a:p>
            <a:pPr>
              <a:buFont typeface="Monotype Sorts" pitchFamily="2" charset="2"/>
              <a:buNone/>
            </a:pPr>
            <a:endParaRPr lang="en-US" sz="2600" dirty="0">
              <a:solidFill>
                <a:schemeClr val="bg2"/>
              </a:solidFill>
              <a:latin typeface="Courier New" pitchFamily="49" charset="0"/>
            </a:endParaRPr>
          </a:p>
          <a:p>
            <a:pPr>
              <a:buFont typeface="Monotype Sorts" pitchFamily="2" charset="2"/>
              <a:buNone/>
            </a:pPr>
            <a:r>
              <a:rPr lang="en-US" sz="2600" dirty="0">
                <a:solidFill>
                  <a:schemeClr val="bg2"/>
                </a:solidFill>
                <a:latin typeface="Courier New" pitchFamily="49" charset="0"/>
              </a:rPr>
              <a:t>final double PI = 3.14159; </a:t>
            </a:r>
          </a:p>
          <a:p>
            <a:pPr>
              <a:buFont typeface="Monotype Sorts" pitchFamily="2" charset="2"/>
              <a:buNone/>
            </a:pPr>
            <a:r>
              <a:rPr lang="en-US" sz="2600" dirty="0">
                <a:solidFill>
                  <a:schemeClr val="bg2"/>
                </a:solidFill>
                <a:latin typeface="Courier New" pitchFamily="49" charset="0"/>
              </a:rPr>
              <a:t>final </a:t>
            </a:r>
            <a:r>
              <a:rPr lang="en-US" sz="2600" dirty="0" err="1">
                <a:solidFill>
                  <a:schemeClr val="bg2"/>
                </a:solidFill>
                <a:latin typeface="Courier New" pitchFamily="49" charset="0"/>
              </a:rPr>
              <a:t>int</a:t>
            </a:r>
            <a:r>
              <a:rPr lang="en-US" sz="2600" dirty="0">
                <a:solidFill>
                  <a:schemeClr val="bg2"/>
                </a:solidFill>
                <a:latin typeface="Courier New" pitchFamily="49" charset="0"/>
              </a:rPr>
              <a:t> SIZE = 3;</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Benefits of Named Constants</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Don’t have to repeatedly type the same number over and over (less potential errors)</a:t>
            </a:r>
          </a:p>
          <a:p>
            <a:r>
              <a:rPr lang="en-CA" dirty="0" smtClean="0">
                <a:solidFill>
                  <a:schemeClr val="bg1"/>
                </a:solidFill>
              </a:rPr>
              <a:t>If you need to change the constant value, it only needs to be changed in one place.</a:t>
            </a:r>
          </a:p>
          <a:p>
            <a:r>
              <a:rPr lang="en-CA" dirty="0" smtClean="0">
                <a:solidFill>
                  <a:schemeClr val="bg1"/>
                </a:solidFill>
              </a:rPr>
              <a:t>A descriptive name for the constant makes the program easier to read.</a:t>
            </a:r>
            <a:endParaRPr lang="en-CA" dirty="0">
              <a:solidFill>
                <a:schemeClr val="bg1"/>
              </a:solidFill>
            </a:endParaRPr>
          </a:p>
        </p:txBody>
      </p:sp>
      <p:sp>
        <p:nvSpPr>
          <p:cNvPr id="4" name="Slide Number Placeholder 3"/>
          <p:cNvSpPr>
            <a:spLocks noGrp="1"/>
          </p:cNvSpPr>
          <p:nvPr>
            <p:ph type="sldNum" sz="quarter" idx="11"/>
          </p:nvPr>
        </p:nvSpPr>
        <p:spPr/>
        <p:txBody>
          <a:bodyPr/>
          <a:lstStyle/>
          <a:p>
            <a:fld id="{F5440B92-2153-45D1-9AE2-4F6293EE6C29}" type="slidenum">
              <a:rPr lang="en-US" smtClean="0"/>
              <a:pPr/>
              <a:t>21</a:t>
            </a:fld>
            <a:endParaRPr lang="en-US"/>
          </a:p>
        </p:txBody>
      </p:sp>
    </p:spTree>
    <p:extLst>
      <p:ext uri="{BB962C8B-B14F-4D97-AF65-F5344CB8AC3E}">
        <p14:creationId xmlns:p14="http://schemas.microsoft.com/office/powerpoint/2010/main" val="310205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D22D9E3-E313-41B4-8362-5ABAEBA797A1}" type="slidenum">
              <a:rPr lang="en-US"/>
              <a:pPr/>
              <a:t>22</a:t>
            </a:fld>
            <a:endParaRPr lang="en-US"/>
          </a:p>
        </p:txBody>
      </p:sp>
      <p:sp>
        <p:nvSpPr>
          <p:cNvPr id="258050"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Naming Conventions</a:t>
            </a:r>
          </a:p>
        </p:txBody>
      </p:sp>
      <p:sp>
        <p:nvSpPr>
          <p:cNvPr id="258051" name="Rectangle 3"/>
          <p:cNvSpPr>
            <a:spLocks noGrp="1" noChangeArrowheads="1"/>
          </p:cNvSpPr>
          <p:nvPr>
            <p:ph type="body" idx="1"/>
          </p:nvPr>
        </p:nvSpPr>
        <p:spPr>
          <a:xfrm>
            <a:off x="685800" y="1239915"/>
            <a:ext cx="7696200" cy="4627485"/>
          </a:xfrm>
          <a:noFill/>
          <a:ln/>
        </p:spPr>
        <p:txBody>
          <a:bodyPr/>
          <a:lstStyle/>
          <a:p>
            <a:pPr algn="just"/>
            <a:r>
              <a:rPr lang="en-US" dirty="0">
                <a:solidFill>
                  <a:schemeClr val="bg2"/>
                </a:solidFill>
              </a:rPr>
              <a:t>Choose meaningful and descriptive names.</a:t>
            </a:r>
          </a:p>
          <a:p>
            <a:pPr algn="just"/>
            <a:r>
              <a:rPr lang="en-US" dirty="0">
                <a:solidFill>
                  <a:schemeClr val="bg2"/>
                </a:solidFill>
              </a:rPr>
              <a:t>Variables and method names:  </a:t>
            </a:r>
          </a:p>
          <a:p>
            <a:pPr lvl="1"/>
            <a:r>
              <a:rPr lang="en-US" dirty="0">
                <a:solidFill>
                  <a:schemeClr val="bg2"/>
                </a:solidFill>
              </a:rPr>
              <a:t>Use lowercase. If the name consists of several words, concatenate all in one, use lowercase for the first word, and capitalize the first letter of each subsequent word in the name. For example, the variables </a:t>
            </a:r>
            <a:r>
              <a:rPr lang="en-US" sz="2600" dirty="0">
                <a:solidFill>
                  <a:schemeClr val="bg2"/>
                </a:solidFill>
                <a:latin typeface="Courier New" pitchFamily="49" charset="0"/>
              </a:rPr>
              <a:t>radius</a:t>
            </a:r>
            <a:r>
              <a:rPr lang="en-US" dirty="0">
                <a:solidFill>
                  <a:schemeClr val="bg2"/>
                </a:solidFill>
              </a:rPr>
              <a:t> and </a:t>
            </a:r>
            <a:r>
              <a:rPr lang="en-US" sz="2600" dirty="0">
                <a:solidFill>
                  <a:schemeClr val="bg2"/>
                </a:solidFill>
                <a:latin typeface="Courier New" pitchFamily="49" charset="0"/>
              </a:rPr>
              <a:t>area</a:t>
            </a:r>
            <a:r>
              <a:rPr lang="en-US" dirty="0">
                <a:solidFill>
                  <a:schemeClr val="bg2"/>
                </a:solidFill>
              </a:rPr>
              <a:t>, and the method </a:t>
            </a:r>
            <a:r>
              <a:rPr lang="en-US" sz="2600" dirty="0" err="1">
                <a:solidFill>
                  <a:schemeClr val="bg2"/>
                </a:solidFill>
                <a:latin typeface="Courier New" pitchFamily="49" charset="0"/>
              </a:rPr>
              <a:t>computeArea</a:t>
            </a:r>
            <a:r>
              <a:rPr lang="en-US" dirty="0">
                <a:solidFill>
                  <a:schemeClr val="bg2"/>
                </a:solidFill>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F21FFEA-0F56-4E50-B849-4BD18DD633F3}" type="slidenum">
              <a:rPr lang="en-US"/>
              <a:pPr/>
              <a:t>23</a:t>
            </a:fld>
            <a:endParaRPr lang="en-US"/>
          </a:p>
        </p:txBody>
      </p:sp>
      <p:sp>
        <p:nvSpPr>
          <p:cNvPr id="259074" name="Rectangle 2"/>
          <p:cNvSpPr>
            <a:spLocks noGrp="1" noChangeArrowheads="1"/>
          </p:cNvSpPr>
          <p:nvPr>
            <p:ph type="title"/>
          </p:nvPr>
        </p:nvSpPr>
        <p:spPr>
          <a:xfrm>
            <a:off x="685800" y="0"/>
            <a:ext cx="7772400" cy="1428750"/>
          </a:xfrm>
          <a:noFill/>
          <a:ln/>
        </p:spPr>
        <p:txBody>
          <a:bodyPr/>
          <a:lstStyle/>
          <a:p>
            <a:r>
              <a:rPr lang="en-US" sz="4000" b="1" dirty="0">
                <a:solidFill>
                  <a:schemeClr val="bg2"/>
                </a:solidFill>
              </a:rPr>
              <a:t>Naming Conventions, cont.</a:t>
            </a:r>
            <a:endParaRPr lang="en-US" b="1" dirty="0">
              <a:solidFill>
                <a:schemeClr val="bg2"/>
              </a:solidFill>
            </a:endParaRPr>
          </a:p>
        </p:txBody>
      </p:sp>
      <p:sp>
        <p:nvSpPr>
          <p:cNvPr id="259075" name="Rectangle 3"/>
          <p:cNvSpPr>
            <a:spLocks noGrp="1" noChangeArrowheads="1"/>
          </p:cNvSpPr>
          <p:nvPr>
            <p:ph type="body" idx="1"/>
          </p:nvPr>
        </p:nvSpPr>
        <p:spPr>
          <a:xfrm>
            <a:off x="685800" y="1371600"/>
            <a:ext cx="6172200" cy="4114800"/>
          </a:xfrm>
          <a:noFill/>
          <a:ln/>
        </p:spPr>
        <p:txBody>
          <a:bodyPr/>
          <a:lstStyle/>
          <a:p>
            <a:pPr algn="just">
              <a:lnSpc>
                <a:spcPct val="90000"/>
              </a:lnSpc>
            </a:pPr>
            <a:r>
              <a:rPr lang="en-US" sz="2800" dirty="0">
                <a:solidFill>
                  <a:schemeClr val="bg2"/>
                </a:solidFill>
              </a:rPr>
              <a:t>Class names:</a:t>
            </a:r>
            <a:r>
              <a:rPr lang="en-US" sz="2800" dirty="0">
                <a:solidFill>
                  <a:schemeClr val="bg2"/>
                </a:solidFill>
                <a:latin typeface="Book Antiqua" pitchFamily="18" charset="0"/>
              </a:rPr>
              <a:t> </a:t>
            </a:r>
          </a:p>
          <a:p>
            <a:pPr lvl="1">
              <a:lnSpc>
                <a:spcPct val="90000"/>
              </a:lnSpc>
            </a:pPr>
            <a:r>
              <a:rPr lang="en-US" sz="2400" dirty="0">
                <a:solidFill>
                  <a:schemeClr val="bg2"/>
                </a:solidFill>
              </a:rPr>
              <a:t>Capitalize the first letter of each word in the name.  For example, the class name </a:t>
            </a:r>
            <a:r>
              <a:rPr lang="en-US" sz="2200" dirty="0" err="1">
                <a:solidFill>
                  <a:schemeClr val="bg2"/>
                </a:solidFill>
                <a:latin typeface="Courier New" pitchFamily="49" charset="0"/>
              </a:rPr>
              <a:t>ComputeArea</a:t>
            </a:r>
            <a:r>
              <a:rPr lang="en-US" sz="2400" dirty="0">
                <a:solidFill>
                  <a:schemeClr val="bg2"/>
                </a:solidFill>
              </a:rPr>
              <a:t>.</a:t>
            </a:r>
            <a:endParaRPr lang="en-US" sz="2400" dirty="0">
              <a:solidFill>
                <a:schemeClr val="bg2"/>
              </a:solidFill>
              <a:latin typeface="Book Antiqua" pitchFamily="18" charset="0"/>
            </a:endParaRPr>
          </a:p>
          <a:p>
            <a:pPr algn="just">
              <a:lnSpc>
                <a:spcPct val="90000"/>
              </a:lnSpc>
            </a:pPr>
            <a:endParaRPr lang="en-US" sz="2800" dirty="0">
              <a:solidFill>
                <a:schemeClr val="bg2"/>
              </a:solidFill>
              <a:latin typeface="Book Antiqua" pitchFamily="18" charset="0"/>
            </a:endParaRPr>
          </a:p>
          <a:p>
            <a:pPr algn="just">
              <a:lnSpc>
                <a:spcPct val="90000"/>
              </a:lnSpc>
              <a:spcBef>
                <a:spcPct val="0"/>
              </a:spcBef>
            </a:pPr>
            <a:r>
              <a:rPr lang="en-US" sz="2800" dirty="0">
                <a:solidFill>
                  <a:schemeClr val="bg2"/>
                </a:solidFill>
              </a:rPr>
              <a:t>Constants: </a:t>
            </a:r>
          </a:p>
          <a:p>
            <a:pPr lvl="1">
              <a:lnSpc>
                <a:spcPct val="90000"/>
              </a:lnSpc>
            </a:pPr>
            <a:r>
              <a:rPr lang="en-US" sz="2400" dirty="0">
                <a:solidFill>
                  <a:schemeClr val="bg2"/>
                </a:solidFill>
              </a:rPr>
              <a:t>Capitalize all letters in constants, and use underscores to connect words.  For example, the constant </a:t>
            </a:r>
            <a:r>
              <a:rPr lang="en-US" sz="2200" dirty="0">
                <a:solidFill>
                  <a:schemeClr val="bg2"/>
                </a:solidFill>
                <a:latin typeface="Courier New" pitchFamily="49" charset="0"/>
              </a:rPr>
              <a:t>PI and </a:t>
            </a:r>
            <a:r>
              <a:rPr lang="en-US" sz="2400" dirty="0">
                <a:solidFill>
                  <a:schemeClr val="bg2"/>
                </a:solidFill>
              </a:rPr>
              <a:t>MAX_VALUE</a:t>
            </a:r>
          </a:p>
        </p:txBody>
      </p:sp>
      <p:sp>
        <p:nvSpPr>
          <p:cNvPr id="2" name="TextBox 1"/>
          <p:cNvSpPr txBox="1"/>
          <p:nvPr/>
        </p:nvSpPr>
        <p:spPr>
          <a:xfrm>
            <a:off x="940384" y="5295655"/>
            <a:ext cx="5568725" cy="584775"/>
          </a:xfrm>
          <a:prstGeom prst="rect">
            <a:avLst/>
          </a:prstGeom>
          <a:noFill/>
        </p:spPr>
        <p:txBody>
          <a:bodyPr wrap="square" rtlCol="0">
            <a:spAutoFit/>
          </a:bodyPr>
          <a:lstStyle/>
          <a:p>
            <a:r>
              <a:rPr lang="en-CA" dirty="0" smtClean="0">
                <a:solidFill>
                  <a:schemeClr val="bg1"/>
                </a:solidFill>
              </a:rPr>
              <a:t>Cautions: Do not chose names that are already used in the Java library like System.</a:t>
            </a:r>
            <a:endParaRPr lang="en-CA" dirty="0">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6AB87AA-2ECE-4E73-A374-94DFF1186928}" type="slidenum">
              <a:rPr lang="en-US"/>
              <a:pPr/>
              <a:t>24</a:t>
            </a:fld>
            <a:endParaRPr lang="en-US"/>
          </a:p>
        </p:txBody>
      </p:sp>
      <p:sp>
        <p:nvSpPr>
          <p:cNvPr id="23554" name="Rectangle 2"/>
          <p:cNvSpPr>
            <a:spLocks noGrp="1" noChangeArrowheads="1"/>
          </p:cNvSpPr>
          <p:nvPr>
            <p:ph type="title"/>
          </p:nvPr>
        </p:nvSpPr>
        <p:spPr>
          <a:xfrm>
            <a:off x="685800" y="317500"/>
            <a:ext cx="7772400" cy="538163"/>
          </a:xfrm>
          <a:noFill/>
          <a:ln/>
        </p:spPr>
        <p:txBody>
          <a:bodyPr/>
          <a:lstStyle/>
          <a:p>
            <a:r>
              <a:rPr lang="en-US" sz="4000" b="1" dirty="0">
                <a:solidFill>
                  <a:schemeClr val="bg2"/>
                </a:solidFill>
              </a:rPr>
              <a:t>Numerical Data Types</a:t>
            </a:r>
          </a:p>
        </p:txBody>
      </p:sp>
      <p:sp>
        <p:nvSpPr>
          <p:cNvPr id="23559" name="Rectangle 7"/>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23561" name="Rectangle 9"/>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23560" name="Object 8"/>
          <p:cNvGraphicFramePr>
            <a:graphicFrameLocks noChangeAspect="1"/>
          </p:cNvGraphicFramePr>
          <p:nvPr/>
        </p:nvGraphicFramePr>
        <p:xfrm>
          <a:off x="155575" y="1201738"/>
          <a:ext cx="8870950" cy="4016375"/>
        </p:xfrm>
        <a:graphic>
          <a:graphicData uri="http://schemas.openxmlformats.org/presentationml/2006/ole">
            <mc:AlternateContent xmlns:mc="http://schemas.openxmlformats.org/markup-compatibility/2006">
              <mc:Choice xmlns:v="urn:schemas-microsoft-com:vml" Requires="v">
                <p:oleObj spid="_x0000_s23572" name="Picture" r:id="rId3" imgW="5299266" imgH="2556059" progId="Word.Picture.8">
                  <p:embed/>
                </p:oleObj>
              </mc:Choice>
              <mc:Fallback>
                <p:oleObj name="Picture" r:id="rId3" imgW="5299266" imgH="2556059"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201738"/>
                        <a:ext cx="8870950" cy="40163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3187783-F80D-4DE5-B0A9-B5AB3340CC9F}" type="slidenum">
              <a:rPr lang="en-US"/>
              <a:pPr/>
              <a:t>25</a:t>
            </a:fld>
            <a:endParaRPr lang="en-US"/>
          </a:p>
        </p:txBody>
      </p:sp>
      <p:sp>
        <p:nvSpPr>
          <p:cNvPr id="251906" name="Rectangle 2"/>
          <p:cNvSpPr>
            <a:spLocks noGrp="1" noChangeArrowheads="1"/>
          </p:cNvSpPr>
          <p:nvPr>
            <p:ph type="title"/>
          </p:nvPr>
        </p:nvSpPr>
        <p:spPr>
          <a:xfrm>
            <a:off x="693738" y="241300"/>
            <a:ext cx="7772400" cy="611188"/>
          </a:xfrm>
          <a:noFill/>
          <a:ln/>
        </p:spPr>
        <p:txBody>
          <a:bodyPr/>
          <a:lstStyle/>
          <a:p>
            <a:r>
              <a:rPr lang="en-US" sz="4000" b="1" dirty="0">
                <a:solidFill>
                  <a:schemeClr val="bg2"/>
                </a:solidFill>
              </a:rPr>
              <a:t>Numeric Operators</a:t>
            </a:r>
          </a:p>
        </p:txBody>
      </p:sp>
      <p:sp>
        <p:nvSpPr>
          <p:cNvPr id="251910"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51921" name="Picture" r:id="rId3" imgW="3416400" imgH="1511280" progId="Word.Picture.8">
                  <p:embed/>
                </p:oleObj>
              </mc:Choice>
              <mc:Fallback>
                <p:oleObj name="Picture" r:id="rId3" imgW="3416400" imgH="151128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DD51B99-721F-4004-9F12-9FF962700DBA}" type="slidenum">
              <a:rPr lang="en-US"/>
              <a:pPr/>
              <a:t>26</a:t>
            </a:fld>
            <a:endParaRPr lang="en-US"/>
          </a:p>
        </p:txBody>
      </p:sp>
      <p:sp>
        <p:nvSpPr>
          <p:cNvPr id="97282" name="Rectangle 2"/>
          <p:cNvSpPr>
            <a:spLocks noGrp="1" noChangeArrowheads="1"/>
          </p:cNvSpPr>
          <p:nvPr>
            <p:ph type="title"/>
          </p:nvPr>
        </p:nvSpPr>
        <p:spPr>
          <a:xfrm>
            <a:off x="693738" y="241300"/>
            <a:ext cx="7772400" cy="611188"/>
          </a:xfrm>
          <a:noFill/>
          <a:ln/>
        </p:spPr>
        <p:txBody>
          <a:bodyPr/>
          <a:lstStyle/>
          <a:p>
            <a:r>
              <a:rPr lang="en-US" sz="4000" b="1" dirty="0">
                <a:solidFill>
                  <a:schemeClr val="bg2"/>
                </a:solidFill>
              </a:rPr>
              <a:t>Integer </a:t>
            </a:r>
            <a:r>
              <a:rPr lang="en-US" sz="4000" b="1" dirty="0" smtClean="0">
                <a:solidFill>
                  <a:schemeClr val="bg2"/>
                </a:solidFill>
              </a:rPr>
              <a:t>Division and Modulo</a:t>
            </a:r>
            <a:endParaRPr lang="en-US" sz="4000" b="1" dirty="0">
              <a:solidFill>
                <a:schemeClr val="bg2"/>
              </a:solidFill>
            </a:endParaRPr>
          </a:p>
        </p:txBody>
      </p:sp>
      <p:sp>
        <p:nvSpPr>
          <p:cNvPr id="97283" name="Rectangle 3"/>
          <p:cNvSpPr>
            <a:spLocks noGrp="1" noChangeArrowheads="1"/>
          </p:cNvSpPr>
          <p:nvPr>
            <p:ph type="body" idx="1"/>
          </p:nvPr>
        </p:nvSpPr>
        <p:spPr>
          <a:xfrm>
            <a:off x="309563" y="1277938"/>
            <a:ext cx="8524875" cy="4916222"/>
          </a:xfrm>
          <a:noFill/>
          <a:ln/>
        </p:spPr>
        <p:txBody>
          <a:bodyPr/>
          <a:lstStyle/>
          <a:p>
            <a:pPr algn="just">
              <a:lnSpc>
                <a:spcPct val="90000"/>
              </a:lnSpc>
              <a:spcAft>
                <a:spcPct val="25000"/>
              </a:spcAft>
              <a:buFont typeface="Monotype Sorts" pitchFamily="2" charset="2"/>
              <a:buNone/>
            </a:pPr>
            <a:r>
              <a:rPr lang="en-US" sz="3400" dirty="0" smtClean="0">
                <a:solidFill>
                  <a:schemeClr val="bg2"/>
                </a:solidFill>
              </a:rPr>
              <a:t>5 </a:t>
            </a:r>
            <a:r>
              <a:rPr lang="en-US" sz="3400" dirty="0">
                <a:solidFill>
                  <a:schemeClr val="bg2"/>
                </a:solidFill>
              </a:rPr>
              <a:t>/ 2 yields an integer 2.</a:t>
            </a:r>
          </a:p>
          <a:p>
            <a:pPr algn="just">
              <a:lnSpc>
                <a:spcPct val="90000"/>
              </a:lnSpc>
              <a:spcAft>
                <a:spcPct val="25000"/>
              </a:spcAft>
              <a:buFont typeface="Monotype Sorts" pitchFamily="2" charset="2"/>
              <a:buNone/>
            </a:pPr>
            <a:r>
              <a:rPr lang="en-US" sz="3400" dirty="0">
                <a:solidFill>
                  <a:schemeClr val="bg2"/>
                </a:solidFill>
              </a:rPr>
              <a:t>5.0 / 2 yields a double value 2.5</a:t>
            </a:r>
          </a:p>
          <a:p>
            <a:pPr algn="just">
              <a:lnSpc>
                <a:spcPct val="90000"/>
              </a:lnSpc>
              <a:spcBef>
                <a:spcPts val="0"/>
              </a:spcBef>
              <a:spcAft>
                <a:spcPts val="0"/>
              </a:spcAft>
              <a:buFont typeface="Monotype Sorts" pitchFamily="2" charset="2"/>
              <a:buNone/>
            </a:pPr>
            <a:endParaRPr lang="en-US" sz="3400" dirty="0">
              <a:solidFill>
                <a:schemeClr val="bg2"/>
              </a:solidFill>
            </a:endParaRPr>
          </a:p>
          <a:p>
            <a:pPr algn="just">
              <a:lnSpc>
                <a:spcPct val="90000"/>
              </a:lnSpc>
              <a:spcAft>
                <a:spcPct val="25000"/>
              </a:spcAft>
              <a:buFont typeface="Monotype Sorts" pitchFamily="2" charset="2"/>
              <a:buNone/>
            </a:pPr>
            <a:r>
              <a:rPr lang="en-US" sz="3400" dirty="0">
                <a:solidFill>
                  <a:schemeClr val="bg2"/>
                </a:solidFill>
              </a:rPr>
              <a:t>5 % 2 yields 1 </a:t>
            </a:r>
            <a:endParaRPr lang="en-US" sz="3400" dirty="0" smtClean="0">
              <a:solidFill>
                <a:schemeClr val="bg2"/>
              </a:solidFill>
            </a:endParaRPr>
          </a:p>
          <a:p>
            <a:pPr algn="just">
              <a:lnSpc>
                <a:spcPct val="90000"/>
              </a:lnSpc>
              <a:spcAft>
                <a:spcPct val="25000"/>
              </a:spcAft>
              <a:buFont typeface="Monotype Sorts" pitchFamily="2" charset="2"/>
              <a:buNone/>
            </a:pPr>
            <a:r>
              <a:rPr lang="en-US" sz="3400" dirty="0">
                <a:solidFill>
                  <a:schemeClr val="bg2"/>
                </a:solidFill>
              </a:rPr>
              <a:t> </a:t>
            </a:r>
            <a:r>
              <a:rPr lang="en-US" sz="3400" dirty="0" smtClean="0">
                <a:solidFill>
                  <a:schemeClr val="bg2"/>
                </a:solidFill>
              </a:rPr>
              <a:t>   (</a:t>
            </a:r>
            <a:r>
              <a:rPr lang="en-US" sz="3400" dirty="0">
                <a:solidFill>
                  <a:schemeClr val="bg2"/>
                </a:solidFill>
              </a:rPr>
              <a:t>the remainder of the division)</a:t>
            </a:r>
            <a:r>
              <a:rPr lang="en-US" sz="3400" dirty="0">
                <a:solidFill>
                  <a:schemeClr val="bg2"/>
                </a:solidFill>
                <a:latin typeface="Book Antiqua" pitchFamily="18" charset="0"/>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3EBCBBE-5407-4FD8-ACA7-FB344588533A}" type="slidenum">
              <a:rPr lang="en-US"/>
              <a:pPr/>
              <a:t>27</a:t>
            </a:fld>
            <a:endParaRPr lang="en-US"/>
          </a:p>
        </p:txBody>
      </p:sp>
      <p:sp>
        <p:nvSpPr>
          <p:cNvPr id="180226" name="Rectangle 2"/>
          <p:cNvSpPr>
            <a:spLocks noGrp="1" noChangeArrowheads="1"/>
          </p:cNvSpPr>
          <p:nvPr>
            <p:ph type="title"/>
          </p:nvPr>
        </p:nvSpPr>
        <p:spPr>
          <a:xfrm>
            <a:off x="685800" y="152400"/>
            <a:ext cx="7772400" cy="762000"/>
          </a:xfrm>
          <a:noFill/>
          <a:ln/>
        </p:spPr>
        <p:txBody>
          <a:bodyPr/>
          <a:lstStyle/>
          <a:p>
            <a:r>
              <a:rPr lang="en-US" b="1" dirty="0">
                <a:solidFill>
                  <a:schemeClr val="bg2"/>
                </a:solidFill>
              </a:rPr>
              <a:t>Remainder Operator</a:t>
            </a:r>
          </a:p>
        </p:txBody>
      </p:sp>
      <p:sp>
        <p:nvSpPr>
          <p:cNvPr id="180227" name="Rectangle 3"/>
          <p:cNvSpPr>
            <a:spLocks noGrp="1" noChangeArrowheads="1"/>
          </p:cNvSpPr>
          <p:nvPr>
            <p:ph type="body" idx="1"/>
          </p:nvPr>
        </p:nvSpPr>
        <p:spPr>
          <a:xfrm>
            <a:off x="228600" y="1085850"/>
            <a:ext cx="8686800" cy="2876550"/>
          </a:xfrm>
          <a:noFill/>
          <a:ln/>
        </p:spPr>
        <p:txBody>
          <a:bodyPr/>
          <a:lstStyle/>
          <a:p>
            <a:pPr marL="0" indent="0">
              <a:lnSpc>
                <a:spcPct val="90000"/>
              </a:lnSpc>
              <a:spcBef>
                <a:spcPct val="0"/>
              </a:spcBef>
              <a:buFont typeface="Monotype Sorts" pitchFamily="2" charset="2"/>
              <a:buNone/>
            </a:pPr>
            <a:r>
              <a:rPr lang="en-US" sz="2600" dirty="0">
                <a:solidFill>
                  <a:schemeClr val="bg2"/>
                </a:solidFill>
              </a:rPr>
              <a:t>Remainder is very useful in programming. For example, an even number % 2 is always 0 and an odd number % 2 is always 1. So you can use this property to determine whether a number is even or odd. </a:t>
            </a:r>
            <a:r>
              <a:rPr lang="en-US" sz="2800" dirty="0">
                <a:solidFill>
                  <a:schemeClr val="bg2"/>
                </a:solidFill>
              </a:rPr>
              <a:t>Suppose today is Saturday and you and your friends are going to meet in 10 days. What day is in 10 days? You can find that day is Tuesday using the following expression: </a:t>
            </a:r>
          </a:p>
        </p:txBody>
      </p:sp>
      <p:sp>
        <p:nvSpPr>
          <p:cNvPr id="180229" name="Rectangle 5"/>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p>
        </p:txBody>
      </p:sp>
      <p:sp>
        <p:nvSpPr>
          <p:cNvPr id="180231" name="Rectangle 7"/>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180242" name="Picture" r:id="rId3" imgW="4762500" imgH="1091184" progId="Word.Picture.8">
                  <p:embed/>
                </p:oleObj>
              </mc:Choice>
              <mc:Fallback>
                <p:oleObj name="Picture" r:id="rId3" imgW="4762500" imgH="109118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237982F-B826-43EB-9835-197A081B02EE}" type="slidenum">
              <a:rPr lang="en-US"/>
              <a:pPr/>
              <a:t>28</a:t>
            </a:fld>
            <a:endParaRPr lang="en-US"/>
          </a:p>
        </p:txBody>
      </p:sp>
      <p:sp>
        <p:nvSpPr>
          <p:cNvPr id="139266" name="Rectangle 2"/>
          <p:cNvSpPr>
            <a:spLocks noGrp="1" noChangeArrowheads="1"/>
          </p:cNvSpPr>
          <p:nvPr>
            <p:ph type="title"/>
          </p:nvPr>
        </p:nvSpPr>
        <p:spPr>
          <a:xfrm>
            <a:off x="685800" y="152400"/>
            <a:ext cx="7772400" cy="762000"/>
          </a:xfrm>
          <a:noFill/>
          <a:ln/>
        </p:spPr>
        <p:txBody>
          <a:bodyPr/>
          <a:lstStyle/>
          <a:p>
            <a:r>
              <a:rPr lang="en-US" b="1" dirty="0">
                <a:solidFill>
                  <a:schemeClr val="bg2"/>
                </a:solidFill>
              </a:rPr>
              <a:t>NOTE</a:t>
            </a:r>
          </a:p>
        </p:txBody>
      </p:sp>
      <p:sp>
        <p:nvSpPr>
          <p:cNvPr id="139267" name="Rectangle 3"/>
          <p:cNvSpPr>
            <a:spLocks noGrp="1" noChangeArrowheads="1"/>
          </p:cNvSpPr>
          <p:nvPr>
            <p:ph type="body" idx="1"/>
          </p:nvPr>
        </p:nvSpPr>
        <p:spPr>
          <a:xfrm>
            <a:off x="381000" y="1143000"/>
            <a:ext cx="8610600" cy="5257800"/>
          </a:xfrm>
          <a:noFill/>
          <a:ln/>
        </p:spPr>
        <p:txBody>
          <a:bodyPr/>
          <a:lstStyle/>
          <a:p>
            <a:pPr marL="0" indent="0">
              <a:spcAft>
                <a:spcPct val="25000"/>
              </a:spcAft>
              <a:buFont typeface="Monotype Sorts" pitchFamily="2" charset="2"/>
              <a:buNone/>
            </a:pPr>
            <a:r>
              <a:rPr lang="en-US" sz="2800" dirty="0">
                <a:solidFill>
                  <a:schemeClr val="bg2"/>
                </a:solidFill>
              </a:rPr>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sz="2800" dirty="0" err="1">
                <a:solidFill>
                  <a:schemeClr val="bg2"/>
                </a:solidFill>
              </a:rPr>
              <a:t>System.out.println</a:t>
            </a:r>
            <a:r>
              <a:rPr lang="en-US" sz="2800" dirty="0">
                <a:solidFill>
                  <a:schemeClr val="bg2"/>
                </a:solidFill>
              </a:rPr>
              <a:t>(1.0 - 0.1 - 0.1 - 0.1 - 0.1 - 0.1);</a:t>
            </a:r>
          </a:p>
          <a:p>
            <a:pPr marL="0" indent="0" algn="just">
              <a:spcAft>
                <a:spcPct val="25000"/>
              </a:spcAft>
              <a:buFont typeface="Monotype Sorts" pitchFamily="2" charset="2"/>
              <a:buNone/>
            </a:pPr>
            <a:r>
              <a:rPr lang="en-US" sz="2800" dirty="0">
                <a:solidFill>
                  <a:schemeClr val="bg2"/>
                </a:solidFill>
              </a:rPr>
              <a:t>displays 0.5000000000000001, not 0.5, and </a:t>
            </a:r>
          </a:p>
          <a:p>
            <a:pPr marL="0" indent="0" algn="just">
              <a:spcAft>
                <a:spcPct val="25000"/>
              </a:spcAft>
              <a:buFont typeface="Monotype Sorts" pitchFamily="2" charset="2"/>
              <a:buNone/>
            </a:pPr>
            <a:r>
              <a:rPr lang="en-US" sz="2800" dirty="0" err="1">
                <a:solidFill>
                  <a:schemeClr val="bg2"/>
                </a:solidFill>
              </a:rPr>
              <a:t>System.out.println</a:t>
            </a:r>
            <a:r>
              <a:rPr lang="en-US" sz="2800" dirty="0">
                <a:solidFill>
                  <a:schemeClr val="bg2"/>
                </a:solidFill>
              </a:rPr>
              <a:t>(1.0 - 0.9);</a:t>
            </a:r>
          </a:p>
          <a:p>
            <a:pPr marL="0" indent="0">
              <a:spcBef>
                <a:spcPts val="24"/>
              </a:spcBef>
              <a:spcAft>
                <a:spcPts val="0"/>
              </a:spcAft>
              <a:buFont typeface="Monotype Sorts" pitchFamily="2" charset="2"/>
              <a:buNone/>
            </a:pPr>
            <a:r>
              <a:rPr lang="en-US" sz="2800" dirty="0">
                <a:solidFill>
                  <a:schemeClr val="bg2"/>
                </a:solidFill>
              </a:rPr>
              <a:t>displays 0.09999999999999998, not 0.1. </a:t>
            </a:r>
            <a:endParaRPr lang="en-US" sz="2800" dirty="0" smtClean="0">
              <a:solidFill>
                <a:schemeClr val="bg2"/>
              </a:solidFill>
            </a:endParaRPr>
          </a:p>
          <a:p>
            <a:pPr marL="0" indent="0">
              <a:spcBef>
                <a:spcPts val="0"/>
              </a:spcBef>
              <a:spcAft>
                <a:spcPts val="0"/>
              </a:spcAft>
              <a:buFont typeface="Monotype Sorts" pitchFamily="2" charset="2"/>
              <a:buNone/>
            </a:pPr>
            <a:r>
              <a:rPr lang="en-US" sz="2800" dirty="0" smtClean="0">
                <a:solidFill>
                  <a:schemeClr val="bg2"/>
                </a:solidFill>
              </a:rPr>
              <a:t>Integers </a:t>
            </a:r>
            <a:r>
              <a:rPr lang="en-US" sz="2800" dirty="0">
                <a:solidFill>
                  <a:schemeClr val="bg2"/>
                </a:solidFill>
              </a:rPr>
              <a:t>are stored precisely. Therefore, </a:t>
            </a:r>
            <a:endParaRPr lang="en-US" sz="2800" dirty="0" smtClean="0">
              <a:solidFill>
                <a:schemeClr val="bg2"/>
              </a:solidFill>
            </a:endParaRPr>
          </a:p>
          <a:p>
            <a:pPr marL="0" indent="0">
              <a:spcBef>
                <a:spcPts val="0"/>
              </a:spcBef>
              <a:spcAft>
                <a:spcPts val="0"/>
              </a:spcAft>
              <a:buFont typeface="Monotype Sorts" pitchFamily="2" charset="2"/>
              <a:buNone/>
            </a:pPr>
            <a:r>
              <a:rPr lang="en-US" sz="2800" dirty="0" smtClean="0">
                <a:solidFill>
                  <a:schemeClr val="bg2"/>
                </a:solidFill>
              </a:rPr>
              <a:t>calculations </a:t>
            </a:r>
            <a:r>
              <a:rPr lang="en-US" sz="2800" dirty="0">
                <a:solidFill>
                  <a:schemeClr val="bg2"/>
                </a:solidFill>
              </a:rPr>
              <a:t>with integers yield a precise </a:t>
            </a:r>
            <a:r>
              <a:rPr lang="en-US" sz="2800" dirty="0" smtClean="0">
                <a:solidFill>
                  <a:schemeClr val="bg2"/>
                </a:solidFill>
              </a:rPr>
              <a:t>                   integer </a:t>
            </a:r>
            <a:r>
              <a:rPr lang="en-US" sz="2800" dirty="0">
                <a:solidFill>
                  <a:schemeClr val="bg2"/>
                </a:solidFill>
              </a:rPr>
              <a:t>result.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6935CB-E8DC-494B-9AC8-A508D53D08D2}" type="slidenum">
              <a:rPr lang="en-US"/>
              <a:pPr/>
              <a:t>29</a:t>
            </a:fld>
            <a:endParaRPr lang="en-US"/>
          </a:p>
        </p:txBody>
      </p:sp>
      <p:sp>
        <p:nvSpPr>
          <p:cNvPr id="24578"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Exponent Operations </a:t>
            </a:r>
          </a:p>
        </p:txBody>
      </p:sp>
      <p:sp>
        <p:nvSpPr>
          <p:cNvPr id="24579" name="Rectangle 3"/>
          <p:cNvSpPr>
            <a:spLocks noGrp="1" noChangeArrowheads="1"/>
          </p:cNvSpPr>
          <p:nvPr>
            <p:ph type="body" idx="1"/>
          </p:nvPr>
        </p:nvSpPr>
        <p:spPr>
          <a:xfrm>
            <a:off x="269875" y="1470025"/>
            <a:ext cx="8642350" cy="4416425"/>
          </a:xfrm>
          <a:solidFill>
            <a:schemeClr val="tx1"/>
          </a:solidFill>
          <a:ln/>
        </p:spPr>
        <p:txBody>
          <a:bodyPr/>
          <a:lstStyle/>
          <a:p>
            <a:pPr marL="0" indent="0">
              <a:lnSpc>
                <a:spcPct val="90000"/>
              </a:lnSpc>
              <a:buFont typeface="Monotype Sorts" pitchFamily="2" charset="2"/>
              <a:buNone/>
            </a:pPr>
            <a:r>
              <a:rPr lang="en-US" sz="2800">
                <a:solidFill>
                  <a:schemeClr val="bg2"/>
                </a:solidFill>
                <a:latin typeface="Courier New" pitchFamily="49" charset="0"/>
              </a:rPr>
              <a:t>System.out.println(Math.pow(</a:t>
            </a:r>
            <a:r>
              <a:rPr lang="en-US" sz="2800" b="1">
                <a:solidFill>
                  <a:schemeClr val="bg2"/>
                </a:solidFill>
                <a:latin typeface="Courier New" pitchFamily="49" charset="0"/>
              </a:rPr>
              <a:t>2</a:t>
            </a:r>
            <a:r>
              <a:rPr lang="en-US" sz="2800">
                <a:solidFill>
                  <a:schemeClr val="bg2"/>
                </a:solidFill>
                <a:latin typeface="Courier New" pitchFamily="49" charset="0"/>
              </a:rPr>
              <a:t>, </a:t>
            </a:r>
            <a:r>
              <a:rPr lang="en-US" sz="2800" b="1">
                <a:solidFill>
                  <a:schemeClr val="bg2"/>
                </a:solidFill>
                <a:latin typeface="Courier New" pitchFamily="49" charset="0"/>
              </a:rPr>
              <a:t>3</a:t>
            </a:r>
            <a:r>
              <a:rPr lang="en-US" sz="2800">
                <a:solidFill>
                  <a:schemeClr val="bg2"/>
                </a:solidFill>
                <a:latin typeface="Courier New" pitchFamily="49" charset="0"/>
              </a:rPr>
              <a:t>)); </a:t>
            </a:r>
          </a:p>
          <a:p>
            <a:pPr marL="0" indent="0">
              <a:lnSpc>
                <a:spcPct val="90000"/>
              </a:lnSpc>
              <a:buFont typeface="Monotype Sorts" pitchFamily="2" charset="2"/>
              <a:buNone/>
            </a:pPr>
            <a:r>
              <a:rPr lang="en-US" sz="2800">
                <a:solidFill>
                  <a:schemeClr val="bg2"/>
                </a:solidFill>
                <a:latin typeface="Courier New" pitchFamily="49" charset="0"/>
              </a:rPr>
              <a:t>// Displays 8.0 </a:t>
            </a:r>
          </a:p>
          <a:p>
            <a:pPr marL="0" indent="0">
              <a:lnSpc>
                <a:spcPct val="90000"/>
              </a:lnSpc>
              <a:buFont typeface="Monotype Sorts" pitchFamily="2" charset="2"/>
              <a:buNone/>
            </a:pPr>
            <a:r>
              <a:rPr lang="en-US" sz="2800">
                <a:solidFill>
                  <a:schemeClr val="bg2"/>
                </a:solidFill>
                <a:latin typeface="Courier New" pitchFamily="49" charset="0"/>
              </a:rPr>
              <a:t>System.out.println(Math.pow(</a:t>
            </a:r>
            <a:r>
              <a:rPr lang="en-US" sz="2800" b="1">
                <a:solidFill>
                  <a:schemeClr val="bg2"/>
                </a:solidFill>
                <a:latin typeface="Courier New" pitchFamily="49" charset="0"/>
              </a:rPr>
              <a:t>4</a:t>
            </a:r>
            <a:r>
              <a:rPr lang="en-US" sz="2800">
                <a:solidFill>
                  <a:schemeClr val="bg2"/>
                </a:solidFill>
                <a:latin typeface="Courier New" pitchFamily="49" charset="0"/>
              </a:rPr>
              <a:t>, </a:t>
            </a:r>
            <a:r>
              <a:rPr lang="en-US" sz="2800" b="1">
                <a:solidFill>
                  <a:schemeClr val="bg2"/>
                </a:solidFill>
                <a:latin typeface="Courier New" pitchFamily="49" charset="0"/>
              </a:rPr>
              <a:t>0.5</a:t>
            </a:r>
            <a:r>
              <a:rPr lang="en-US" sz="2800">
                <a:solidFill>
                  <a:schemeClr val="bg2"/>
                </a:solidFill>
                <a:latin typeface="Courier New" pitchFamily="49" charset="0"/>
              </a:rPr>
              <a:t>)); </a:t>
            </a:r>
          </a:p>
          <a:p>
            <a:pPr marL="0" indent="0">
              <a:lnSpc>
                <a:spcPct val="90000"/>
              </a:lnSpc>
              <a:buFont typeface="Monotype Sorts" pitchFamily="2" charset="2"/>
              <a:buNone/>
            </a:pPr>
            <a:r>
              <a:rPr lang="en-US" sz="2800">
                <a:solidFill>
                  <a:schemeClr val="bg2"/>
                </a:solidFill>
                <a:latin typeface="Courier New" pitchFamily="49" charset="0"/>
              </a:rPr>
              <a:t>// Displays 2.0</a:t>
            </a:r>
          </a:p>
          <a:p>
            <a:pPr marL="0" indent="0">
              <a:lnSpc>
                <a:spcPct val="90000"/>
              </a:lnSpc>
              <a:buFont typeface="Monotype Sorts" pitchFamily="2" charset="2"/>
              <a:buNone/>
            </a:pPr>
            <a:r>
              <a:rPr lang="en-US" sz="2800">
                <a:solidFill>
                  <a:schemeClr val="bg2"/>
                </a:solidFill>
                <a:latin typeface="Courier New" pitchFamily="49" charset="0"/>
              </a:rPr>
              <a:t>System.out.println(Math.pow(</a:t>
            </a:r>
            <a:r>
              <a:rPr lang="en-US" sz="2800" b="1">
                <a:solidFill>
                  <a:schemeClr val="bg2"/>
                </a:solidFill>
                <a:latin typeface="Courier New" pitchFamily="49" charset="0"/>
              </a:rPr>
              <a:t>2.5</a:t>
            </a:r>
            <a:r>
              <a:rPr lang="en-US" sz="2800">
                <a:solidFill>
                  <a:schemeClr val="bg2"/>
                </a:solidFill>
                <a:latin typeface="Courier New" pitchFamily="49" charset="0"/>
              </a:rPr>
              <a:t>, </a:t>
            </a:r>
            <a:r>
              <a:rPr lang="en-US" sz="2800" b="1">
                <a:solidFill>
                  <a:schemeClr val="bg2"/>
                </a:solidFill>
                <a:latin typeface="Courier New" pitchFamily="49" charset="0"/>
              </a:rPr>
              <a:t>2</a:t>
            </a:r>
            <a:r>
              <a:rPr lang="en-US" sz="2800">
                <a:solidFill>
                  <a:schemeClr val="bg2"/>
                </a:solidFill>
                <a:latin typeface="Courier New" pitchFamily="49" charset="0"/>
              </a:rPr>
              <a:t>));</a:t>
            </a:r>
          </a:p>
          <a:p>
            <a:pPr marL="0" indent="0">
              <a:lnSpc>
                <a:spcPct val="90000"/>
              </a:lnSpc>
              <a:buFont typeface="Monotype Sorts" pitchFamily="2" charset="2"/>
              <a:buNone/>
            </a:pPr>
            <a:r>
              <a:rPr lang="en-US" sz="2800">
                <a:solidFill>
                  <a:schemeClr val="bg2"/>
                </a:solidFill>
                <a:latin typeface="Courier New" pitchFamily="49" charset="0"/>
              </a:rPr>
              <a:t>// Displays 6.25</a:t>
            </a:r>
          </a:p>
          <a:p>
            <a:pPr marL="0" indent="0">
              <a:lnSpc>
                <a:spcPct val="90000"/>
              </a:lnSpc>
              <a:buFont typeface="Monotype Sorts" pitchFamily="2" charset="2"/>
              <a:buNone/>
            </a:pPr>
            <a:r>
              <a:rPr lang="en-US" sz="2800">
                <a:solidFill>
                  <a:schemeClr val="bg2"/>
                </a:solidFill>
                <a:latin typeface="Courier New" pitchFamily="49" charset="0"/>
              </a:rPr>
              <a:t>System.out.println(Math.pow(</a:t>
            </a:r>
            <a:r>
              <a:rPr lang="en-US" sz="2800" b="1">
                <a:solidFill>
                  <a:schemeClr val="bg2"/>
                </a:solidFill>
                <a:latin typeface="Courier New" pitchFamily="49" charset="0"/>
              </a:rPr>
              <a:t>2.5</a:t>
            </a:r>
            <a:r>
              <a:rPr lang="en-US" sz="2800">
                <a:solidFill>
                  <a:schemeClr val="bg2"/>
                </a:solidFill>
                <a:latin typeface="Courier New" pitchFamily="49" charset="0"/>
              </a:rPr>
              <a:t>, </a:t>
            </a:r>
            <a:r>
              <a:rPr lang="en-US" sz="2800" b="1">
                <a:solidFill>
                  <a:schemeClr val="bg2"/>
                </a:solidFill>
                <a:latin typeface="Courier New" pitchFamily="49" charset="0"/>
              </a:rPr>
              <a:t>-2</a:t>
            </a:r>
            <a:r>
              <a:rPr lang="en-US" sz="2800">
                <a:solidFill>
                  <a:schemeClr val="bg2"/>
                </a:solidFill>
                <a:latin typeface="Courier New" pitchFamily="49" charset="0"/>
              </a:rPr>
              <a:t>)); </a:t>
            </a:r>
          </a:p>
          <a:p>
            <a:pPr marL="0" indent="0">
              <a:lnSpc>
                <a:spcPct val="90000"/>
              </a:lnSpc>
              <a:buFont typeface="Monotype Sorts" pitchFamily="2" charset="2"/>
              <a:buNone/>
            </a:pPr>
            <a:r>
              <a:rPr lang="en-US" sz="2800">
                <a:solidFill>
                  <a:schemeClr val="bg2"/>
                </a:solidFill>
                <a:latin typeface="Courier New" pitchFamily="49" charset="0"/>
              </a:rPr>
              <a:t>// Displays 0.16</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Strategy First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Step #1 – The Algorithm</a:t>
            </a:r>
          </a:p>
          <a:p>
            <a:pPr lvl="1"/>
            <a:r>
              <a:rPr lang="en-CA" sz="2400" dirty="0" smtClean="0">
                <a:solidFill>
                  <a:schemeClr val="bg1"/>
                </a:solidFill>
              </a:rPr>
              <a:t>An algorithm describes (using in </a:t>
            </a:r>
            <a:r>
              <a:rPr lang="en-CA" sz="2400" dirty="0" err="1" smtClean="0">
                <a:solidFill>
                  <a:schemeClr val="bg1"/>
                </a:solidFill>
              </a:rPr>
              <a:t>psuedocode</a:t>
            </a:r>
            <a:r>
              <a:rPr lang="en-CA" sz="2400" dirty="0" smtClean="0">
                <a:solidFill>
                  <a:schemeClr val="bg1"/>
                </a:solidFill>
              </a:rPr>
              <a:t>) how a problem is solved by listing the actions that need to be taken and the order of their execution.</a:t>
            </a:r>
          </a:p>
          <a:p>
            <a:pPr lvl="1"/>
            <a:r>
              <a:rPr lang="en-CA" sz="2400" dirty="0" err="1" smtClean="0">
                <a:solidFill>
                  <a:schemeClr val="bg1"/>
                </a:solidFill>
              </a:rPr>
              <a:t>Pseudocode</a:t>
            </a:r>
            <a:r>
              <a:rPr lang="en-CA" sz="2400" dirty="0" smtClean="0">
                <a:solidFill>
                  <a:schemeClr val="bg1"/>
                </a:solidFill>
              </a:rPr>
              <a:t> – natural language mixed with some programming code.</a:t>
            </a:r>
          </a:p>
          <a:p>
            <a:r>
              <a:rPr lang="en-CA" dirty="0" smtClean="0">
                <a:solidFill>
                  <a:schemeClr val="bg1"/>
                </a:solidFill>
              </a:rPr>
              <a:t>Step #2 – Translate the algorithm into a program (Coding)</a:t>
            </a:r>
          </a:p>
          <a:p>
            <a:endParaRPr lang="en-CA" dirty="0">
              <a:solidFill>
                <a:schemeClr val="bg1"/>
              </a:solidFill>
            </a:endParaRPr>
          </a:p>
        </p:txBody>
      </p:sp>
      <p:sp>
        <p:nvSpPr>
          <p:cNvPr id="4" name="Slide Number Placeholder 3"/>
          <p:cNvSpPr>
            <a:spLocks noGrp="1"/>
          </p:cNvSpPr>
          <p:nvPr>
            <p:ph type="sldNum" sz="quarter" idx="11"/>
          </p:nvPr>
        </p:nvSpPr>
        <p:spPr/>
        <p:txBody>
          <a:bodyPr/>
          <a:lstStyle/>
          <a:p>
            <a:fld id="{F5440B92-2153-45D1-9AE2-4F6293EE6C29}" type="slidenum">
              <a:rPr lang="en-US" smtClean="0"/>
              <a:pPr/>
              <a:t>3</a:t>
            </a:fld>
            <a:endParaRPr lang="en-US"/>
          </a:p>
        </p:txBody>
      </p:sp>
    </p:spTree>
    <p:extLst>
      <p:ext uri="{BB962C8B-B14F-4D97-AF65-F5344CB8AC3E}">
        <p14:creationId xmlns:p14="http://schemas.microsoft.com/office/powerpoint/2010/main" val="2002041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E2DFD3-3A46-4DF2-B391-E8D2E9B8DA31}" type="slidenum">
              <a:rPr lang="en-US"/>
              <a:pPr/>
              <a:t>30</a:t>
            </a:fld>
            <a:endParaRPr lang="en-US"/>
          </a:p>
        </p:txBody>
      </p:sp>
      <p:sp>
        <p:nvSpPr>
          <p:cNvPr id="260098"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Number Literals</a:t>
            </a:r>
          </a:p>
        </p:txBody>
      </p:sp>
      <p:sp>
        <p:nvSpPr>
          <p:cNvPr id="260099" name="Rectangle 3"/>
          <p:cNvSpPr>
            <a:spLocks noGrp="1" noChangeArrowheads="1"/>
          </p:cNvSpPr>
          <p:nvPr>
            <p:ph type="body" idx="1"/>
          </p:nvPr>
        </p:nvSpPr>
        <p:spPr>
          <a:xfrm>
            <a:off x="685800" y="1371600"/>
            <a:ext cx="7772400" cy="4114800"/>
          </a:xfrm>
          <a:noFill/>
          <a:ln/>
        </p:spPr>
        <p:txBody>
          <a:bodyPr/>
          <a:lstStyle/>
          <a:p>
            <a:pPr marL="0" indent="0">
              <a:lnSpc>
                <a:spcPct val="90000"/>
              </a:lnSpc>
              <a:spcAft>
                <a:spcPct val="25000"/>
              </a:spcAft>
              <a:buNone/>
            </a:pPr>
            <a:r>
              <a:rPr lang="en-US" sz="3000" dirty="0">
                <a:solidFill>
                  <a:schemeClr val="bg2"/>
                </a:solidFill>
                <a:cs typeface="Times New Roman" pitchFamily="18" charset="0"/>
              </a:rPr>
              <a:t>A </a:t>
            </a:r>
            <a:r>
              <a:rPr lang="en-US" sz="3000" i="1" dirty="0">
                <a:solidFill>
                  <a:schemeClr val="bg2"/>
                </a:solidFill>
                <a:cs typeface="Times New Roman" pitchFamily="18" charset="0"/>
              </a:rPr>
              <a:t>literal</a:t>
            </a:r>
            <a:r>
              <a:rPr lang="en-US" sz="3000" dirty="0">
                <a:solidFill>
                  <a:schemeClr val="bg2"/>
                </a:solidFill>
                <a:cs typeface="Times New Roman" pitchFamily="18" charset="0"/>
              </a:rPr>
              <a:t> is a constant value that appears directly in the program. For </a:t>
            </a:r>
            <a:r>
              <a:rPr lang="en-US" sz="3000" dirty="0" smtClean="0">
                <a:solidFill>
                  <a:schemeClr val="bg2"/>
                </a:solidFill>
                <a:cs typeface="Times New Roman" pitchFamily="18" charset="0"/>
              </a:rPr>
              <a:t>example: 5.0, 34, </a:t>
            </a:r>
            <a:r>
              <a:rPr lang="en-US" sz="3000" dirty="0">
                <a:solidFill>
                  <a:schemeClr val="bg2"/>
                </a:solidFill>
                <a:cs typeface="Times New Roman" pitchFamily="18" charset="0"/>
              </a:rPr>
              <a:t>and </a:t>
            </a:r>
            <a:r>
              <a:rPr lang="en-US" sz="3000" dirty="0" smtClean="0">
                <a:solidFill>
                  <a:schemeClr val="bg2"/>
                </a:solidFill>
                <a:cs typeface="Times New Roman" pitchFamily="18" charset="0"/>
              </a:rPr>
              <a:t>1,000,000 </a:t>
            </a:r>
            <a:r>
              <a:rPr lang="en-US" sz="3000" dirty="0">
                <a:solidFill>
                  <a:schemeClr val="bg2"/>
                </a:solidFill>
                <a:cs typeface="Times New Roman" pitchFamily="18" charset="0"/>
              </a:rPr>
              <a:t>are literals in the following statements:</a:t>
            </a:r>
          </a:p>
          <a:p>
            <a:pPr marL="0" indent="0" algn="just">
              <a:lnSpc>
                <a:spcPct val="90000"/>
              </a:lnSpc>
              <a:spcAft>
                <a:spcPct val="25000"/>
              </a:spcAft>
              <a:buFont typeface="Monotype Sorts" pitchFamily="2" charset="2"/>
              <a:buNone/>
            </a:pPr>
            <a:r>
              <a:rPr lang="en-US" sz="3000" dirty="0">
                <a:solidFill>
                  <a:schemeClr val="bg2"/>
                </a:solidFill>
                <a:cs typeface="Times New Roman" pitchFamily="18" charset="0"/>
              </a:rPr>
              <a:t> </a:t>
            </a:r>
            <a:endParaRPr lang="en-US" sz="3000" dirty="0" smtClean="0">
              <a:solidFill>
                <a:schemeClr val="bg2"/>
              </a:solidFill>
              <a:cs typeface="Times New Roman" pitchFamily="18" charset="0"/>
            </a:endParaRPr>
          </a:p>
          <a:p>
            <a:pPr marL="0" indent="0" algn="just">
              <a:lnSpc>
                <a:spcPct val="90000"/>
              </a:lnSpc>
              <a:spcAft>
                <a:spcPct val="25000"/>
              </a:spcAft>
              <a:buNone/>
            </a:pPr>
            <a:r>
              <a:rPr lang="en-US" sz="3000" dirty="0" smtClean="0">
                <a:solidFill>
                  <a:schemeClr val="bg2"/>
                </a:solidFill>
                <a:cs typeface="Times New Roman" pitchFamily="18" charset="0"/>
              </a:rPr>
              <a:t>double d = 5.0;</a:t>
            </a:r>
            <a:r>
              <a:rPr lang="en-US" sz="3000" dirty="0" smtClean="0">
                <a:solidFill>
                  <a:schemeClr val="bg2"/>
                </a:solidFill>
                <a:latin typeface="Courier New" pitchFamily="49" charset="0"/>
              </a:rPr>
              <a:t> </a:t>
            </a:r>
          </a:p>
          <a:p>
            <a:pPr marL="0" indent="0" algn="just">
              <a:lnSpc>
                <a:spcPct val="90000"/>
              </a:lnSpc>
              <a:spcAft>
                <a:spcPct val="25000"/>
              </a:spcAft>
              <a:buFont typeface="Monotype Sorts" pitchFamily="2" charset="2"/>
              <a:buNone/>
            </a:pPr>
            <a:r>
              <a:rPr lang="en-US" sz="3000" dirty="0" err="1" smtClean="0">
                <a:solidFill>
                  <a:schemeClr val="bg2"/>
                </a:solidFill>
                <a:cs typeface="Times New Roman" pitchFamily="18" charset="0"/>
              </a:rPr>
              <a:t>int</a:t>
            </a:r>
            <a:r>
              <a:rPr lang="en-US" sz="3000" dirty="0" smtClean="0">
                <a:solidFill>
                  <a:schemeClr val="bg2"/>
                </a:solidFill>
                <a:cs typeface="Times New Roman" pitchFamily="18" charset="0"/>
              </a:rPr>
              <a:t> </a:t>
            </a:r>
            <a:r>
              <a:rPr lang="en-US" sz="3000" dirty="0" err="1">
                <a:solidFill>
                  <a:schemeClr val="bg2"/>
                </a:solidFill>
                <a:cs typeface="Times New Roman" pitchFamily="18" charset="0"/>
              </a:rPr>
              <a:t>i</a:t>
            </a:r>
            <a:r>
              <a:rPr lang="en-US" sz="3000" dirty="0">
                <a:solidFill>
                  <a:schemeClr val="bg2"/>
                </a:solidFill>
                <a:cs typeface="Times New Roman" pitchFamily="18" charset="0"/>
              </a:rPr>
              <a:t> = 34;</a:t>
            </a:r>
          </a:p>
          <a:p>
            <a:pPr marL="0" indent="0" algn="just">
              <a:lnSpc>
                <a:spcPct val="90000"/>
              </a:lnSpc>
              <a:spcAft>
                <a:spcPct val="25000"/>
              </a:spcAft>
              <a:buFont typeface="Monotype Sorts" pitchFamily="2" charset="2"/>
              <a:buNone/>
            </a:pPr>
            <a:r>
              <a:rPr lang="en-US" sz="3000" dirty="0">
                <a:solidFill>
                  <a:schemeClr val="bg2"/>
                </a:solidFill>
                <a:cs typeface="Times New Roman" pitchFamily="18" charset="0"/>
              </a:rPr>
              <a:t>long x = 1000000</a:t>
            </a:r>
            <a:r>
              <a:rPr lang="en-US" sz="3000" dirty="0" smtClean="0">
                <a:solidFill>
                  <a:schemeClr val="bg2"/>
                </a:solidFill>
                <a:cs typeface="Times New Roman" pitchFamily="18" charset="0"/>
              </a:rPr>
              <a:t>;</a:t>
            </a:r>
            <a:endParaRPr lang="en-US" sz="3000" dirty="0">
              <a:solidFill>
                <a:schemeClr val="bg2"/>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6506605-BD9C-423D-8779-35D03C0CA3BF}" type="slidenum">
              <a:rPr lang="en-US"/>
              <a:pPr/>
              <a:t>31</a:t>
            </a:fld>
            <a:endParaRPr lang="en-US"/>
          </a:p>
        </p:txBody>
      </p:sp>
      <p:sp>
        <p:nvSpPr>
          <p:cNvPr id="133122" name="Rectangle 2"/>
          <p:cNvSpPr>
            <a:spLocks noGrp="1" noChangeArrowheads="1"/>
          </p:cNvSpPr>
          <p:nvPr>
            <p:ph type="title"/>
          </p:nvPr>
        </p:nvSpPr>
        <p:spPr>
          <a:xfrm>
            <a:off x="685800" y="152400"/>
            <a:ext cx="7772400" cy="762000"/>
          </a:xfrm>
          <a:noFill/>
          <a:ln/>
        </p:spPr>
        <p:txBody>
          <a:bodyPr/>
          <a:lstStyle/>
          <a:p>
            <a:r>
              <a:rPr lang="en-US" b="1" dirty="0">
                <a:solidFill>
                  <a:schemeClr val="bg2"/>
                </a:solidFill>
              </a:rPr>
              <a:t>Integer Literals</a:t>
            </a:r>
          </a:p>
        </p:txBody>
      </p:sp>
      <p:sp>
        <p:nvSpPr>
          <p:cNvPr id="133123" name="Rectangle 3"/>
          <p:cNvSpPr>
            <a:spLocks noGrp="1" noChangeArrowheads="1"/>
          </p:cNvSpPr>
          <p:nvPr>
            <p:ph type="body" idx="1"/>
          </p:nvPr>
        </p:nvSpPr>
        <p:spPr>
          <a:xfrm>
            <a:off x="228600" y="914400"/>
            <a:ext cx="8610600" cy="5715000"/>
          </a:xfrm>
          <a:noFill/>
          <a:ln/>
        </p:spPr>
        <p:txBody>
          <a:bodyPr/>
          <a:lstStyle/>
          <a:p>
            <a:pPr marL="0" indent="0">
              <a:spcAft>
                <a:spcPct val="25000"/>
              </a:spcAft>
              <a:buFont typeface="Monotype Sorts" pitchFamily="2" charset="2"/>
              <a:buNone/>
            </a:pPr>
            <a:r>
              <a:rPr lang="en-US" sz="2800" dirty="0">
                <a:solidFill>
                  <a:schemeClr val="bg2"/>
                </a:solidFill>
                <a:cs typeface="Times New Roman" pitchFamily="18" charset="0"/>
              </a:rPr>
              <a:t>An integer literal can be assigned to an integer variable as long as it can fit into the variable. A compilation error would occur if the literal were too large for the variable to hold. For example, the statement </a:t>
            </a:r>
            <a:r>
              <a:rPr lang="en-US" sz="2800" u="sng" dirty="0">
                <a:solidFill>
                  <a:schemeClr val="bg2"/>
                </a:solidFill>
                <a:cs typeface="Times New Roman" pitchFamily="18" charset="0"/>
              </a:rPr>
              <a:t>byte b = 1000</a:t>
            </a:r>
            <a:r>
              <a:rPr lang="en-US" sz="2800" dirty="0">
                <a:solidFill>
                  <a:schemeClr val="bg2"/>
                </a:solidFill>
                <a:cs typeface="Times New Roman" pitchFamily="18" charset="0"/>
              </a:rPr>
              <a:t> would cause a compilation error, because 1000 cannot be stored in a variable of the </a:t>
            </a:r>
            <a:r>
              <a:rPr lang="en-US" sz="2800" u="sng" dirty="0">
                <a:solidFill>
                  <a:schemeClr val="bg2"/>
                </a:solidFill>
                <a:cs typeface="Times New Roman" pitchFamily="18" charset="0"/>
              </a:rPr>
              <a:t>byte</a:t>
            </a:r>
            <a:r>
              <a:rPr lang="en-US" sz="2800" dirty="0">
                <a:solidFill>
                  <a:schemeClr val="bg2"/>
                </a:solidFill>
                <a:cs typeface="Times New Roman" pitchFamily="18" charset="0"/>
              </a:rPr>
              <a:t> type.</a:t>
            </a:r>
          </a:p>
          <a:p>
            <a:pPr marL="0" indent="0">
              <a:spcAft>
                <a:spcPct val="25000"/>
              </a:spcAft>
              <a:buFont typeface="Monotype Sorts" pitchFamily="2" charset="2"/>
              <a:buNone/>
            </a:pPr>
            <a:r>
              <a:rPr lang="en-US" sz="2800" dirty="0">
                <a:solidFill>
                  <a:schemeClr val="bg2"/>
                </a:solidFill>
                <a:cs typeface="Times New Roman" pitchFamily="18" charset="0"/>
              </a:rPr>
              <a:t>An integer literal is assumed to be of the </a:t>
            </a:r>
            <a:r>
              <a:rPr lang="en-US" sz="2800" u="sng" dirty="0" err="1">
                <a:solidFill>
                  <a:schemeClr val="bg2"/>
                </a:solidFill>
                <a:cs typeface="Times New Roman" pitchFamily="18" charset="0"/>
              </a:rPr>
              <a:t>int</a:t>
            </a:r>
            <a:r>
              <a:rPr lang="en-US" sz="2800" dirty="0">
                <a:solidFill>
                  <a:schemeClr val="bg2"/>
                </a:solidFill>
                <a:cs typeface="Times New Roman" pitchFamily="18" charset="0"/>
              </a:rPr>
              <a:t> type, whose value is between -2</a:t>
            </a:r>
            <a:r>
              <a:rPr lang="en-US" sz="2800" baseline="30000" dirty="0">
                <a:solidFill>
                  <a:schemeClr val="bg2"/>
                </a:solidFill>
                <a:cs typeface="Times New Roman" pitchFamily="18" charset="0"/>
              </a:rPr>
              <a:t>31</a:t>
            </a:r>
            <a:r>
              <a:rPr lang="en-US" sz="2800" dirty="0">
                <a:solidFill>
                  <a:schemeClr val="bg2"/>
                </a:solidFill>
                <a:cs typeface="Times New Roman" pitchFamily="18" charset="0"/>
              </a:rPr>
              <a:t> (-2147483648) to 2</a:t>
            </a:r>
            <a:r>
              <a:rPr lang="en-US" sz="2800" baseline="30000" dirty="0">
                <a:solidFill>
                  <a:schemeClr val="bg2"/>
                </a:solidFill>
                <a:cs typeface="Times New Roman" pitchFamily="18" charset="0"/>
              </a:rPr>
              <a:t>31</a:t>
            </a:r>
            <a:r>
              <a:rPr lang="en-US" sz="2800" dirty="0">
                <a:solidFill>
                  <a:schemeClr val="bg2"/>
                </a:solidFill>
                <a:cs typeface="Times New Roman" pitchFamily="18" charset="0"/>
              </a:rPr>
              <a:t>–1 (2147483647). To denote an integer literal of </a:t>
            </a:r>
            <a:r>
              <a:rPr lang="en-US" sz="2800" dirty="0" smtClean="0">
                <a:solidFill>
                  <a:schemeClr val="bg2"/>
                </a:solidFill>
                <a:cs typeface="Times New Roman" pitchFamily="18" charset="0"/>
              </a:rPr>
              <a:t>the           </a:t>
            </a:r>
            <a:r>
              <a:rPr lang="en-US" sz="2800" u="sng" dirty="0">
                <a:solidFill>
                  <a:schemeClr val="bg2"/>
                </a:solidFill>
                <a:cs typeface="Times New Roman" pitchFamily="18" charset="0"/>
              </a:rPr>
              <a:t>long</a:t>
            </a:r>
            <a:r>
              <a:rPr lang="en-US" sz="2800" dirty="0">
                <a:solidFill>
                  <a:schemeClr val="bg2"/>
                </a:solidFill>
                <a:cs typeface="Times New Roman" pitchFamily="18" charset="0"/>
              </a:rPr>
              <a:t> type, append it with the letter </a:t>
            </a:r>
            <a:r>
              <a:rPr lang="en-US" sz="2800" u="sng" dirty="0">
                <a:solidFill>
                  <a:schemeClr val="bg2"/>
                </a:solidFill>
                <a:cs typeface="Times New Roman" pitchFamily="18" charset="0"/>
              </a:rPr>
              <a:t>L</a:t>
            </a:r>
            <a:r>
              <a:rPr lang="en-US" sz="2800" dirty="0">
                <a:solidFill>
                  <a:schemeClr val="bg2"/>
                </a:solidFill>
                <a:cs typeface="Times New Roman" pitchFamily="18" charset="0"/>
              </a:rPr>
              <a:t> or </a:t>
            </a:r>
            <a:r>
              <a:rPr lang="en-US" sz="2800" u="sng" dirty="0">
                <a:solidFill>
                  <a:schemeClr val="bg2"/>
                </a:solidFill>
                <a:cs typeface="Times New Roman" pitchFamily="18" charset="0"/>
              </a:rPr>
              <a:t>l</a:t>
            </a:r>
            <a:r>
              <a:rPr lang="en-US" sz="2800" dirty="0">
                <a:solidFill>
                  <a:schemeClr val="bg2"/>
                </a:solidFill>
                <a:cs typeface="Times New Roman" pitchFamily="18" charset="0"/>
              </a:rPr>
              <a:t>. L is </a:t>
            </a:r>
            <a:r>
              <a:rPr lang="en-US" sz="2800" dirty="0" smtClean="0">
                <a:solidFill>
                  <a:schemeClr val="bg2"/>
                </a:solidFill>
                <a:cs typeface="Times New Roman" pitchFamily="18" charset="0"/>
              </a:rPr>
              <a:t>              preferred </a:t>
            </a:r>
            <a:r>
              <a:rPr lang="en-US" sz="2800" dirty="0">
                <a:solidFill>
                  <a:schemeClr val="bg2"/>
                </a:solidFill>
                <a:cs typeface="Times New Roman" pitchFamily="18" charset="0"/>
              </a:rPr>
              <a:t>because l (lowercase L) can easily be </a:t>
            </a:r>
            <a:r>
              <a:rPr lang="en-US" sz="2800" dirty="0" smtClean="0">
                <a:solidFill>
                  <a:schemeClr val="bg2"/>
                </a:solidFill>
                <a:cs typeface="Times New Roman" pitchFamily="18" charset="0"/>
              </a:rPr>
              <a:t>             confused </a:t>
            </a:r>
            <a:r>
              <a:rPr lang="en-US" sz="2800" dirty="0">
                <a:solidFill>
                  <a:schemeClr val="bg2"/>
                </a:solidFill>
                <a:cs typeface="Times New Roman" pitchFamily="18" charset="0"/>
              </a:rPr>
              <a:t>with 1 (the digit one).</a:t>
            </a:r>
            <a:r>
              <a:rPr lang="en-US" sz="2600" dirty="0">
                <a:solidFill>
                  <a:schemeClr val="bg2"/>
                </a:solidFill>
                <a:cs typeface="Times New Roman" pitchFamily="18" charset="0"/>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09C9953-30A9-44F7-A586-C4B510D810B4}" type="slidenum">
              <a:rPr lang="en-US"/>
              <a:pPr/>
              <a:t>32</a:t>
            </a:fld>
            <a:endParaRPr lang="en-US"/>
          </a:p>
        </p:txBody>
      </p:sp>
      <p:sp>
        <p:nvSpPr>
          <p:cNvPr id="134146" name="Rectangle 2"/>
          <p:cNvSpPr>
            <a:spLocks noGrp="1" noChangeArrowheads="1"/>
          </p:cNvSpPr>
          <p:nvPr>
            <p:ph type="title"/>
          </p:nvPr>
        </p:nvSpPr>
        <p:spPr>
          <a:xfrm>
            <a:off x="685800" y="152400"/>
            <a:ext cx="7772400" cy="762000"/>
          </a:xfrm>
          <a:noFill/>
          <a:ln/>
        </p:spPr>
        <p:txBody>
          <a:bodyPr/>
          <a:lstStyle/>
          <a:p>
            <a:r>
              <a:rPr lang="en-US" b="1" dirty="0">
                <a:solidFill>
                  <a:schemeClr val="bg2"/>
                </a:solidFill>
              </a:rPr>
              <a:t>Floating-Point Literals</a:t>
            </a:r>
          </a:p>
        </p:txBody>
      </p:sp>
      <p:sp>
        <p:nvSpPr>
          <p:cNvPr id="134147" name="Rectangle 3"/>
          <p:cNvSpPr>
            <a:spLocks noGrp="1" noChangeArrowheads="1"/>
          </p:cNvSpPr>
          <p:nvPr>
            <p:ph type="body" idx="1"/>
          </p:nvPr>
        </p:nvSpPr>
        <p:spPr>
          <a:xfrm>
            <a:off x="228600" y="1143000"/>
            <a:ext cx="8610600" cy="5486400"/>
          </a:xfrm>
          <a:noFill/>
          <a:ln/>
        </p:spPr>
        <p:txBody>
          <a:bodyPr/>
          <a:lstStyle/>
          <a:p>
            <a:pPr marL="0" indent="0">
              <a:spcAft>
                <a:spcPct val="25000"/>
              </a:spcAft>
              <a:buFont typeface="Monotype Sorts" pitchFamily="2" charset="2"/>
              <a:buNone/>
            </a:pPr>
            <a:r>
              <a:rPr lang="en-US" dirty="0">
                <a:solidFill>
                  <a:schemeClr val="bg2"/>
                </a:solidFill>
                <a:cs typeface="Times New Roman" pitchFamily="18" charset="0"/>
              </a:rPr>
              <a:t>Floating-point literals are written with a decimal point. By default, a floating-point literal is treated as a </a:t>
            </a:r>
            <a:r>
              <a:rPr lang="en-US" u="sng" dirty="0">
                <a:solidFill>
                  <a:schemeClr val="bg2"/>
                </a:solidFill>
                <a:cs typeface="Times New Roman" pitchFamily="18" charset="0"/>
              </a:rPr>
              <a:t>double</a:t>
            </a:r>
            <a:r>
              <a:rPr lang="en-US" dirty="0">
                <a:solidFill>
                  <a:schemeClr val="bg2"/>
                </a:solidFill>
                <a:cs typeface="Times New Roman" pitchFamily="18" charset="0"/>
              </a:rPr>
              <a:t> type value. For example, 5.0 is considered a </a:t>
            </a:r>
            <a:r>
              <a:rPr lang="en-US" u="sng" dirty="0">
                <a:solidFill>
                  <a:schemeClr val="bg2"/>
                </a:solidFill>
                <a:cs typeface="Times New Roman" pitchFamily="18" charset="0"/>
              </a:rPr>
              <a:t>double</a:t>
            </a:r>
            <a:r>
              <a:rPr lang="en-US" dirty="0">
                <a:solidFill>
                  <a:schemeClr val="bg2"/>
                </a:solidFill>
                <a:cs typeface="Times New Roman" pitchFamily="18" charset="0"/>
              </a:rPr>
              <a:t> value, not a </a:t>
            </a:r>
            <a:r>
              <a:rPr lang="en-US" u="sng" dirty="0">
                <a:solidFill>
                  <a:schemeClr val="bg2"/>
                </a:solidFill>
                <a:cs typeface="Times New Roman" pitchFamily="18" charset="0"/>
              </a:rPr>
              <a:t>float</a:t>
            </a:r>
            <a:r>
              <a:rPr lang="en-US" dirty="0">
                <a:solidFill>
                  <a:schemeClr val="bg2"/>
                </a:solidFill>
                <a:cs typeface="Times New Roman" pitchFamily="18" charset="0"/>
              </a:rPr>
              <a:t> value. You can make a number a </a:t>
            </a:r>
            <a:r>
              <a:rPr lang="en-US" u="sng" dirty="0">
                <a:solidFill>
                  <a:schemeClr val="bg2"/>
                </a:solidFill>
                <a:cs typeface="Times New Roman" pitchFamily="18" charset="0"/>
              </a:rPr>
              <a:t>float</a:t>
            </a:r>
            <a:r>
              <a:rPr lang="en-US" dirty="0">
                <a:solidFill>
                  <a:schemeClr val="bg2"/>
                </a:solidFill>
                <a:cs typeface="Times New Roman" pitchFamily="18" charset="0"/>
              </a:rPr>
              <a:t> by appending the letter </a:t>
            </a:r>
            <a:r>
              <a:rPr lang="en-US" u="sng" dirty="0">
                <a:solidFill>
                  <a:schemeClr val="bg2"/>
                </a:solidFill>
                <a:cs typeface="Times New Roman" pitchFamily="18" charset="0"/>
              </a:rPr>
              <a:t>f</a:t>
            </a:r>
            <a:r>
              <a:rPr lang="en-US" dirty="0">
                <a:solidFill>
                  <a:schemeClr val="bg2"/>
                </a:solidFill>
                <a:cs typeface="Times New Roman" pitchFamily="18" charset="0"/>
              </a:rPr>
              <a:t> or </a:t>
            </a:r>
            <a:r>
              <a:rPr lang="en-US" u="sng" dirty="0">
                <a:solidFill>
                  <a:schemeClr val="bg2"/>
                </a:solidFill>
                <a:cs typeface="Times New Roman" pitchFamily="18" charset="0"/>
              </a:rPr>
              <a:t>F</a:t>
            </a:r>
            <a:r>
              <a:rPr lang="en-US" dirty="0">
                <a:solidFill>
                  <a:schemeClr val="bg2"/>
                </a:solidFill>
                <a:cs typeface="Times New Roman" pitchFamily="18" charset="0"/>
              </a:rPr>
              <a:t>, and make a number a </a:t>
            </a:r>
            <a:r>
              <a:rPr lang="en-US" u="sng" dirty="0">
                <a:solidFill>
                  <a:schemeClr val="bg2"/>
                </a:solidFill>
                <a:cs typeface="Times New Roman" pitchFamily="18" charset="0"/>
              </a:rPr>
              <a:t>double</a:t>
            </a:r>
            <a:r>
              <a:rPr lang="en-US" dirty="0">
                <a:solidFill>
                  <a:schemeClr val="bg2"/>
                </a:solidFill>
                <a:cs typeface="Times New Roman" pitchFamily="18" charset="0"/>
              </a:rPr>
              <a:t> by appending the letter </a:t>
            </a:r>
            <a:r>
              <a:rPr lang="en-US" u="sng" dirty="0">
                <a:solidFill>
                  <a:schemeClr val="bg2"/>
                </a:solidFill>
                <a:cs typeface="Times New Roman" pitchFamily="18" charset="0"/>
              </a:rPr>
              <a:t>d</a:t>
            </a:r>
            <a:r>
              <a:rPr lang="en-US" dirty="0">
                <a:solidFill>
                  <a:schemeClr val="bg2"/>
                </a:solidFill>
                <a:cs typeface="Times New Roman" pitchFamily="18" charset="0"/>
              </a:rPr>
              <a:t> or </a:t>
            </a:r>
            <a:r>
              <a:rPr lang="en-US" u="sng" dirty="0">
                <a:solidFill>
                  <a:schemeClr val="bg2"/>
                </a:solidFill>
                <a:cs typeface="Times New Roman" pitchFamily="18" charset="0"/>
              </a:rPr>
              <a:t>D</a:t>
            </a:r>
            <a:r>
              <a:rPr lang="en-US" dirty="0">
                <a:solidFill>
                  <a:schemeClr val="bg2"/>
                </a:solidFill>
                <a:cs typeface="Times New Roman" pitchFamily="18" charset="0"/>
              </a:rPr>
              <a:t>. For example, you can </a:t>
            </a:r>
            <a:r>
              <a:rPr lang="en-US" dirty="0" smtClean="0">
                <a:solidFill>
                  <a:schemeClr val="bg2"/>
                </a:solidFill>
                <a:cs typeface="Times New Roman" pitchFamily="18" charset="0"/>
              </a:rPr>
              <a:t>use      </a:t>
            </a:r>
            <a:r>
              <a:rPr lang="en-US" u="sng" dirty="0">
                <a:solidFill>
                  <a:schemeClr val="bg2"/>
                </a:solidFill>
                <a:cs typeface="Times New Roman" pitchFamily="18" charset="0"/>
              </a:rPr>
              <a:t>100.2f</a:t>
            </a:r>
            <a:r>
              <a:rPr lang="en-US" dirty="0">
                <a:solidFill>
                  <a:schemeClr val="bg2"/>
                </a:solidFill>
                <a:cs typeface="Times New Roman" pitchFamily="18" charset="0"/>
              </a:rPr>
              <a:t> or </a:t>
            </a:r>
            <a:r>
              <a:rPr lang="en-US" u="sng" dirty="0">
                <a:solidFill>
                  <a:schemeClr val="bg2"/>
                </a:solidFill>
                <a:cs typeface="Times New Roman" pitchFamily="18" charset="0"/>
              </a:rPr>
              <a:t>100.2F</a:t>
            </a:r>
            <a:r>
              <a:rPr lang="en-US" dirty="0">
                <a:solidFill>
                  <a:schemeClr val="bg2"/>
                </a:solidFill>
                <a:cs typeface="Times New Roman" pitchFamily="18" charset="0"/>
              </a:rPr>
              <a:t> for a </a:t>
            </a:r>
            <a:r>
              <a:rPr lang="en-US" u="sng" dirty="0">
                <a:solidFill>
                  <a:schemeClr val="bg2"/>
                </a:solidFill>
                <a:cs typeface="Times New Roman" pitchFamily="18" charset="0"/>
              </a:rPr>
              <a:t>float</a:t>
            </a:r>
            <a:r>
              <a:rPr lang="en-US" dirty="0">
                <a:solidFill>
                  <a:schemeClr val="bg2"/>
                </a:solidFill>
                <a:cs typeface="Times New Roman" pitchFamily="18" charset="0"/>
              </a:rPr>
              <a:t> number, </a:t>
            </a:r>
            <a:r>
              <a:rPr lang="en-US" dirty="0" smtClean="0">
                <a:solidFill>
                  <a:schemeClr val="bg2"/>
                </a:solidFill>
                <a:cs typeface="Times New Roman" pitchFamily="18" charset="0"/>
              </a:rPr>
              <a:t>and         </a:t>
            </a:r>
            <a:r>
              <a:rPr lang="en-US" u="sng" dirty="0">
                <a:solidFill>
                  <a:schemeClr val="bg2"/>
                </a:solidFill>
                <a:cs typeface="Times New Roman" pitchFamily="18" charset="0"/>
              </a:rPr>
              <a:t>100.2d</a:t>
            </a:r>
            <a:r>
              <a:rPr lang="en-US" dirty="0">
                <a:solidFill>
                  <a:schemeClr val="bg2"/>
                </a:solidFill>
                <a:cs typeface="Times New Roman" pitchFamily="18" charset="0"/>
              </a:rPr>
              <a:t> or </a:t>
            </a:r>
            <a:r>
              <a:rPr lang="en-US" u="sng" dirty="0">
                <a:solidFill>
                  <a:schemeClr val="bg2"/>
                </a:solidFill>
                <a:cs typeface="Times New Roman" pitchFamily="18" charset="0"/>
              </a:rPr>
              <a:t>100.2D</a:t>
            </a:r>
            <a:r>
              <a:rPr lang="en-US" dirty="0">
                <a:solidFill>
                  <a:schemeClr val="bg2"/>
                </a:solidFill>
                <a:cs typeface="Times New Roman" pitchFamily="18" charset="0"/>
              </a:rPr>
              <a:t> for a </a:t>
            </a:r>
            <a:r>
              <a:rPr lang="en-US" u="sng" dirty="0">
                <a:solidFill>
                  <a:schemeClr val="bg2"/>
                </a:solidFill>
                <a:cs typeface="Times New Roman" pitchFamily="18" charset="0"/>
              </a:rPr>
              <a:t>double</a:t>
            </a:r>
            <a:r>
              <a:rPr lang="en-US" dirty="0">
                <a:solidFill>
                  <a:schemeClr val="bg2"/>
                </a:solidFill>
                <a:cs typeface="Times New Roman" pitchFamily="18" charset="0"/>
              </a:rPr>
              <a:t> number.</a:t>
            </a:r>
            <a:r>
              <a:rPr lang="en-US" dirty="0">
                <a:solidFill>
                  <a:schemeClr val="bg2"/>
                </a:solidFill>
                <a:latin typeface="Courier"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2B34A86-447D-41C8-BA4A-20002E0EA534}" type="slidenum">
              <a:rPr lang="en-US"/>
              <a:pPr/>
              <a:t>33</a:t>
            </a:fld>
            <a:endParaRPr lang="en-US"/>
          </a:p>
        </p:txBody>
      </p:sp>
      <p:sp>
        <p:nvSpPr>
          <p:cNvPr id="103426" name="Rectangle 2"/>
          <p:cNvSpPr>
            <a:spLocks noGrp="1" noChangeArrowheads="1"/>
          </p:cNvSpPr>
          <p:nvPr>
            <p:ph type="title"/>
          </p:nvPr>
        </p:nvSpPr>
        <p:spPr>
          <a:xfrm>
            <a:off x="685800" y="0"/>
            <a:ext cx="7772400" cy="1428750"/>
          </a:xfrm>
          <a:noFill/>
          <a:ln/>
        </p:spPr>
        <p:txBody>
          <a:bodyPr/>
          <a:lstStyle/>
          <a:p>
            <a:r>
              <a:rPr lang="en-US" b="1" dirty="0">
                <a:solidFill>
                  <a:schemeClr val="bg2"/>
                </a:solidFill>
              </a:rPr>
              <a:t>Scientific Notation</a:t>
            </a:r>
          </a:p>
        </p:txBody>
      </p:sp>
      <p:sp>
        <p:nvSpPr>
          <p:cNvPr id="103427" name="Rectangle 3"/>
          <p:cNvSpPr>
            <a:spLocks noGrp="1" noChangeArrowheads="1"/>
          </p:cNvSpPr>
          <p:nvPr>
            <p:ph type="body" idx="1"/>
          </p:nvPr>
        </p:nvSpPr>
        <p:spPr>
          <a:xfrm>
            <a:off x="685800" y="1371600"/>
            <a:ext cx="7772400" cy="4114800"/>
          </a:xfrm>
          <a:noFill/>
          <a:ln/>
        </p:spPr>
        <p:txBody>
          <a:bodyPr/>
          <a:lstStyle/>
          <a:p>
            <a:pPr marL="0" indent="0" algn="just">
              <a:spcAft>
                <a:spcPct val="25000"/>
              </a:spcAft>
              <a:buFont typeface="Monotype Sorts" pitchFamily="2" charset="2"/>
              <a:buNone/>
            </a:pPr>
            <a:r>
              <a:rPr lang="en-US" sz="3000" dirty="0">
                <a:solidFill>
                  <a:schemeClr val="bg2"/>
                </a:solidFill>
                <a:cs typeface="Times New Roman"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Variables</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In order to store values in your programs, you need to declare a symbol, called a variable, which will hold and represent that value.</a:t>
            </a:r>
          </a:p>
          <a:p>
            <a:pPr lvl="1"/>
            <a:r>
              <a:rPr lang="en-CA" dirty="0" smtClean="0">
                <a:solidFill>
                  <a:schemeClr val="bg1"/>
                </a:solidFill>
              </a:rPr>
              <a:t>Choose descriptive names</a:t>
            </a:r>
          </a:p>
          <a:p>
            <a:pPr lvl="1"/>
            <a:r>
              <a:rPr lang="en-CA" dirty="0" smtClean="0">
                <a:solidFill>
                  <a:schemeClr val="bg1"/>
                </a:solidFill>
              </a:rPr>
              <a:t>Specify the type</a:t>
            </a:r>
          </a:p>
          <a:p>
            <a:r>
              <a:rPr lang="en-CA" dirty="0" smtClean="0">
                <a:solidFill>
                  <a:schemeClr val="bg1"/>
                </a:solidFill>
              </a:rPr>
              <a:t>Variables represent the memory             locations assigned to hold the data. </a:t>
            </a:r>
            <a:endParaRPr lang="en-CA" dirty="0">
              <a:solidFill>
                <a:schemeClr val="bg1"/>
              </a:solidFill>
            </a:endParaRPr>
          </a:p>
        </p:txBody>
      </p:sp>
      <p:sp>
        <p:nvSpPr>
          <p:cNvPr id="4" name="Slide Number Placeholder 3"/>
          <p:cNvSpPr>
            <a:spLocks noGrp="1"/>
          </p:cNvSpPr>
          <p:nvPr>
            <p:ph type="sldNum" sz="quarter" idx="11"/>
          </p:nvPr>
        </p:nvSpPr>
        <p:spPr/>
        <p:txBody>
          <a:bodyPr/>
          <a:lstStyle/>
          <a:p>
            <a:fld id="{F5440B92-2153-45D1-9AE2-4F6293EE6C29}" type="slidenum">
              <a:rPr lang="en-US" smtClean="0"/>
              <a:pPr/>
              <a:t>4</a:t>
            </a:fld>
            <a:endParaRPr lang="en-US"/>
          </a:p>
        </p:txBody>
      </p:sp>
    </p:spTree>
    <p:extLst>
      <p:ext uri="{BB962C8B-B14F-4D97-AF65-F5344CB8AC3E}">
        <p14:creationId xmlns:p14="http://schemas.microsoft.com/office/powerpoint/2010/main" val="300288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bg1"/>
                </a:solidFill>
              </a:rPr>
              <a:t>Double Duty for the + Sign</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The + symbol is commonly used with numbers to represent that a number is positive or as the addition operator.</a:t>
            </a:r>
          </a:p>
          <a:p>
            <a:r>
              <a:rPr lang="en-CA" dirty="0" smtClean="0">
                <a:solidFill>
                  <a:schemeClr val="bg1"/>
                </a:solidFill>
              </a:rPr>
              <a:t>Java also uses it as a String concatenation operator</a:t>
            </a:r>
          </a:p>
          <a:p>
            <a:pPr lvl="1"/>
            <a:r>
              <a:rPr lang="en-CA" sz="2400" dirty="0" err="1" smtClean="0">
                <a:solidFill>
                  <a:schemeClr val="bg1"/>
                </a:solidFill>
              </a:rPr>
              <a:t>Eg</a:t>
            </a:r>
            <a:r>
              <a:rPr lang="en-CA" sz="2400" dirty="0" smtClean="0">
                <a:solidFill>
                  <a:schemeClr val="bg1"/>
                </a:solidFill>
              </a:rPr>
              <a:t>.    “John “ + “Smith”</a:t>
            </a:r>
          </a:p>
          <a:p>
            <a:pPr marL="914400" lvl="2" indent="0">
              <a:buNone/>
            </a:pPr>
            <a:r>
              <a:rPr lang="en-CA" dirty="0">
                <a:solidFill>
                  <a:schemeClr val="bg1"/>
                </a:solidFill>
              </a:rPr>
              <a:t>	</a:t>
            </a:r>
            <a:r>
              <a:rPr lang="en-CA" dirty="0" smtClean="0">
                <a:solidFill>
                  <a:schemeClr val="bg1"/>
                </a:solidFill>
              </a:rPr>
              <a:t>= “John Smith”</a:t>
            </a:r>
            <a:endParaRPr lang="en-CA" dirty="0">
              <a:solidFill>
                <a:schemeClr val="bg1"/>
              </a:solidFill>
            </a:endParaRPr>
          </a:p>
        </p:txBody>
      </p:sp>
      <p:sp>
        <p:nvSpPr>
          <p:cNvPr id="4" name="Slide Number Placeholder 3"/>
          <p:cNvSpPr>
            <a:spLocks noGrp="1"/>
          </p:cNvSpPr>
          <p:nvPr>
            <p:ph type="sldNum" sz="quarter" idx="11"/>
          </p:nvPr>
        </p:nvSpPr>
        <p:spPr/>
        <p:txBody>
          <a:bodyPr/>
          <a:lstStyle/>
          <a:p>
            <a:fld id="{F5440B92-2153-45D1-9AE2-4F6293EE6C29}" type="slidenum">
              <a:rPr lang="en-US" smtClean="0"/>
              <a:pPr/>
              <a:t>5</a:t>
            </a:fld>
            <a:endParaRPr lang="en-US"/>
          </a:p>
        </p:txBody>
      </p:sp>
    </p:spTree>
    <p:extLst>
      <p:ext uri="{BB962C8B-B14F-4D97-AF65-F5344CB8AC3E}">
        <p14:creationId xmlns:p14="http://schemas.microsoft.com/office/powerpoint/2010/main" val="36106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921F181-1F29-41FB-9813-3B796DDE004B}" type="slidenum">
              <a:rPr lang="en-US"/>
              <a:pPr/>
              <a:t>6</a:t>
            </a:fld>
            <a:endParaRPr lang="en-US"/>
          </a:p>
        </p:txBody>
      </p:sp>
      <p:sp>
        <p:nvSpPr>
          <p:cNvPr id="17410" name="Rectangle 2"/>
          <p:cNvSpPr>
            <a:spLocks noGrp="1" noChangeArrowheads="1"/>
          </p:cNvSpPr>
          <p:nvPr>
            <p:ph type="title"/>
          </p:nvPr>
        </p:nvSpPr>
        <p:spPr>
          <a:xfrm>
            <a:off x="685800" y="304800"/>
            <a:ext cx="7772400" cy="1428750"/>
          </a:xfrm>
          <a:noFill/>
          <a:ln/>
        </p:spPr>
        <p:txBody>
          <a:bodyPr/>
          <a:lstStyle/>
          <a:p>
            <a:r>
              <a:rPr lang="en-US" sz="4300" b="1" dirty="0">
                <a:solidFill>
                  <a:schemeClr val="bg2"/>
                </a:solidFill>
              </a:rPr>
              <a:t>Introducing Programming with an Example</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a:xfrm>
                <a:off x="193675" y="1854200"/>
                <a:ext cx="8718550" cy="1574800"/>
              </a:xfrm>
              <a:noFill/>
              <a:ln/>
            </p:spPr>
            <p:txBody>
              <a:bodyPr/>
              <a:lstStyle/>
              <a:p>
                <a:pPr>
                  <a:spcBef>
                    <a:spcPct val="50000"/>
                  </a:spcBef>
                  <a:buFont typeface="Monotype Sorts" pitchFamily="2" charset="2"/>
                  <a:buNone/>
                </a:pPr>
                <a:r>
                  <a:rPr lang="en-US" sz="3600" dirty="0" smtClean="0">
                    <a:solidFill>
                      <a:schemeClr val="bg2"/>
                    </a:solidFill>
                  </a:rPr>
                  <a:t>Listing 2.1 Computing the Area of a Circle</a:t>
                </a:r>
              </a:p>
              <a:p>
                <a:pPr>
                  <a:spcBef>
                    <a:spcPct val="50000"/>
                  </a:spcBef>
                  <a:buFont typeface="Monotype Sorts" pitchFamily="2" charset="2"/>
                  <a:buNone/>
                </a:pPr>
                <a:r>
                  <a:rPr lang="en-US" sz="3600" dirty="0" smtClean="0">
                    <a:solidFill>
                      <a:schemeClr val="bg2"/>
                    </a:solidFill>
                  </a:rPr>
                  <a:t>Algorithm:</a:t>
                </a:r>
              </a:p>
              <a:p>
                <a:pPr marL="742950" indent="-742950">
                  <a:spcBef>
                    <a:spcPts val="600"/>
                  </a:spcBef>
                  <a:buFont typeface="+mj-lt"/>
                  <a:buAutoNum type="arabicPeriod"/>
                </a:pPr>
                <a:r>
                  <a:rPr lang="en-US" sz="3600" dirty="0" smtClean="0">
                    <a:solidFill>
                      <a:schemeClr val="bg2"/>
                    </a:solidFill>
                    <a:latin typeface="Book Antiqua" pitchFamily="18" charset="0"/>
                  </a:rPr>
                  <a:t>Read in circle’s radius</a:t>
                </a:r>
              </a:p>
              <a:p>
                <a:pPr marL="742950" indent="-742950">
                  <a:spcBef>
                    <a:spcPts val="600"/>
                  </a:spcBef>
                  <a:buFont typeface="+mj-lt"/>
                  <a:buAutoNum type="arabicPeriod"/>
                </a:pPr>
                <a:r>
                  <a:rPr lang="en-US" sz="3600" dirty="0" smtClean="0">
                    <a:solidFill>
                      <a:schemeClr val="bg2"/>
                    </a:solidFill>
                    <a:latin typeface="Book Antiqua" pitchFamily="18" charset="0"/>
                  </a:rPr>
                  <a:t>Compute the area  					</a:t>
                </a:r>
                <a:r>
                  <a:rPr lang="en-US" sz="2000" dirty="0" smtClean="0">
                    <a:solidFill>
                      <a:schemeClr val="bg2"/>
                    </a:solidFill>
                    <a:latin typeface="Book Antiqua" pitchFamily="18" charset="0"/>
                  </a:rPr>
                  <a:t>(area = radius x radius x </a:t>
                </a:r>
                <a14:m>
                  <m:oMath xmlns:m="http://schemas.openxmlformats.org/officeDocument/2006/math">
                    <m:r>
                      <a:rPr lang="en-US" sz="2000" i="1" smtClean="0">
                        <a:solidFill>
                          <a:schemeClr val="bg2"/>
                        </a:solidFill>
                        <a:latin typeface="Cambria Math"/>
                        <a:ea typeface="Cambria Math"/>
                      </a:rPr>
                      <m:t>𝜋</m:t>
                    </m:r>
                    <m:r>
                      <a:rPr lang="en-CA" sz="2000" b="0" i="1" smtClean="0">
                        <a:solidFill>
                          <a:schemeClr val="bg2"/>
                        </a:solidFill>
                        <a:latin typeface="Cambria Math"/>
                        <a:ea typeface="Cambria Math"/>
                      </a:rPr>
                      <m:t>)</m:t>
                    </m:r>
                  </m:oMath>
                </a14:m>
                <a:endParaRPr lang="en-US" sz="3600" dirty="0" smtClean="0">
                  <a:solidFill>
                    <a:schemeClr val="bg2"/>
                  </a:solidFill>
                  <a:latin typeface="Book Antiqua" pitchFamily="18" charset="0"/>
                </a:endParaRPr>
              </a:p>
              <a:p>
                <a:pPr marL="742950" indent="-742950">
                  <a:spcBef>
                    <a:spcPts val="600"/>
                  </a:spcBef>
                  <a:buFont typeface="+mj-lt"/>
                  <a:buAutoNum type="arabicPeriod"/>
                </a:pPr>
                <a:r>
                  <a:rPr lang="en-US" sz="3600" dirty="0" smtClean="0">
                    <a:solidFill>
                      <a:schemeClr val="bg2"/>
                    </a:solidFill>
                    <a:latin typeface="Book Antiqua" pitchFamily="18" charset="0"/>
                  </a:rPr>
                  <a:t>Display the result</a:t>
                </a:r>
                <a:endParaRPr lang="en-US" dirty="0">
                  <a:latin typeface="Book Antiqua" pitchFamily="18" charset="0"/>
                </a:endParaRPr>
              </a:p>
            </p:txBody>
          </p:sp>
        </mc:Choice>
        <mc:Fallback xmlns="">
          <p:sp>
            <p:nvSpPr>
              <p:cNvPr id="17411" name="Rectangle 3"/>
              <p:cNvSpPr>
                <a:spLocks noRot="1" noChangeAspect="1" noMove="1" noResize="1" noEditPoints="1" noAdjustHandles="1" noChangeArrowheads="1" noChangeShapeType="1" noTextEdit="1"/>
              </p:cNvSpPr>
              <p:nvPr>
                <p:ph type="body" idx="1"/>
              </p:nvPr>
            </p:nvSpPr>
            <p:spPr>
              <a:xfrm>
                <a:off x="193675" y="1854200"/>
                <a:ext cx="8718550" cy="1574800"/>
              </a:xfrm>
              <a:blipFill rotWithShape="1">
                <a:blip r:embed="rId2"/>
                <a:stretch>
                  <a:fillRect l="-2168" t="-6178" b="-160618"/>
                </a:stretch>
              </a:blipFill>
              <a:ln/>
            </p:spPr>
            <p:txBody>
              <a:bodyPr/>
              <a:lstStyle/>
              <a:p>
                <a:r>
                  <a:rPr lang="en-CA">
                    <a:noFill/>
                  </a:rPr>
                  <a:t> </a:t>
                </a:r>
              </a:p>
            </p:txBody>
          </p:sp>
        </mc:Fallback>
      </mc:AlternateContent>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7C365A52-6E10-4AED-B1E8-35AE16499606}" type="slidenum">
              <a:rPr lang="en-US"/>
              <a:pPr/>
              <a:t>7</a:t>
            </a:fld>
            <a:endParaRPr lang="en-US"/>
          </a:p>
        </p:txBody>
      </p:sp>
      <p:sp>
        <p:nvSpPr>
          <p:cNvPr id="186370" name="Rectangle 2"/>
          <p:cNvSpPr>
            <a:spLocks noGrp="1" noChangeArrowheads="1"/>
          </p:cNvSpPr>
          <p:nvPr>
            <p:ph type="title"/>
          </p:nvPr>
        </p:nvSpPr>
        <p:spPr>
          <a:xfrm>
            <a:off x="685800" y="304800"/>
            <a:ext cx="7772400" cy="533400"/>
          </a:xfrm>
          <a:noFill/>
          <a:ln/>
        </p:spPr>
        <p:txBody>
          <a:bodyPr/>
          <a:lstStyle/>
          <a:p>
            <a:r>
              <a:rPr lang="en-US" sz="4300" b="1" dirty="0">
                <a:solidFill>
                  <a:schemeClr val="bg2"/>
                </a:solidFill>
              </a:rPr>
              <a:t>Trace a Program Execution</a:t>
            </a:r>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b="1" dirty="0">
                <a:solidFill>
                  <a:schemeClr val="bg2"/>
                </a:solidFill>
              </a:rPr>
              <a:t>public class </a:t>
            </a:r>
            <a:r>
              <a:rPr lang="en-US" sz="1800" b="1" dirty="0" err="1">
                <a:solidFill>
                  <a:schemeClr val="bg2"/>
                </a:solidFill>
              </a:rPr>
              <a:t>ComputeArea</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Main method */</a:t>
            </a:r>
          </a:p>
          <a:p>
            <a:pPr>
              <a:lnSpc>
                <a:spcPct val="80000"/>
              </a:lnSpc>
              <a:buFont typeface="Monotype Sorts" pitchFamily="2" charset="2"/>
              <a:buNone/>
            </a:pPr>
            <a:r>
              <a:rPr lang="en-US" sz="1800" b="1" dirty="0">
                <a:solidFill>
                  <a:schemeClr val="bg2"/>
                </a:solidFill>
              </a:rPr>
              <a:t>  public static void main(String[] </a:t>
            </a:r>
            <a:r>
              <a:rPr lang="en-US" sz="1800" b="1" dirty="0" err="1">
                <a:solidFill>
                  <a:schemeClr val="bg2"/>
                </a:solidFill>
              </a:rPr>
              <a:t>args</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double radius;</a:t>
            </a:r>
          </a:p>
          <a:p>
            <a:pPr>
              <a:lnSpc>
                <a:spcPct val="80000"/>
              </a:lnSpc>
              <a:buFont typeface="Monotype Sorts" pitchFamily="2" charset="2"/>
              <a:buNone/>
            </a:pPr>
            <a:r>
              <a:rPr lang="en-US" sz="1800" b="1" dirty="0">
                <a:solidFill>
                  <a:schemeClr val="bg2"/>
                </a:solidFill>
              </a:rPr>
              <a:t>    double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Assign a radius</a:t>
            </a:r>
          </a:p>
          <a:p>
            <a:pPr>
              <a:lnSpc>
                <a:spcPct val="80000"/>
              </a:lnSpc>
              <a:buFont typeface="Monotype Sorts" pitchFamily="2" charset="2"/>
              <a:buNone/>
            </a:pPr>
            <a:r>
              <a:rPr lang="en-US" sz="1800" b="1" dirty="0">
                <a:solidFill>
                  <a:schemeClr val="bg2"/>
                </a:solidFill>
              </a:rPr>
              <a:t>    radius = 20;</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Compute area</a:t>
            </a:r>
          </a:p>
          <a:p>
            <a:pPr>
              <a:lnSpc>
                <a:spcPct val="80000"/>
              </a:lnSpc>
              <a:buFont typeface="Monotype Sorts" pitchFamily="2" charset="2"/>
              <a:buNone/>
            </a:pPr>
            <a:r>
              <a:rPr lang="en-US" sz="1800" b="1" dirty="0">
                <a:solidFill>
                  <a:schemeClr val="bg2"/>
                </a:solidFill>
              </a:rPr>
              <a:t>    area = radius * radius * 3.14159;</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Display results</a:t>
            </a:r>
          </a:p>
          <a:p>
            <a:pPr>
              <a:lnSpc>
                <a:spcPct val="80000"/>
              </a:lnSpc>
              <a:buFont typeface="Monotype Sorts" pitchFamily="2" charset="2"/>
              <a:buNone/>
            </a:pPr>
            <a:r>
              <a:rPr lang="en-US" sz="1800" b="1" dirty="0">
                <a:solidFill>
                  <a:schemeClr val="bg2"/>
                </a:solidFill>
              </a:rPr>
              <a:t>    </a:t>
            </a:r>
            <a:r>
              <a:rPr lang="en-US" sz="1800" b="1" dirty="0" err="1">
                <a:solidFill>
                  <a:schemeClr val="bg2"/>
                </a:solidFill>
              </a:rPr>
              <a:t>System.out.println</a:t>
            </a:r>
            <a:r>
              <a:rPr lang="en-US" sz="1800" b="1" dirty="0">
                <a:solidFill>
                  <a:schemeClr val="bg2"/>
                </a:solidFill>
              </a:rPr>
              <a:t>("The area for the circle of radius " +</a:t>
            </a:r>
          </a:p>
          <a:p>
            <a:pPr>
              <a:lnSpc>
                <a:spcPct val="80000"/>
              </a:lnSpc>
              <a:buFont typeface="Monotype Sorts" pitchFamily="2" charset="2"/>
              <a:buNone/>
            </a:pPr>
            <a:r>
              <a:rPr lang="en-US" sz="1800" b="1" dirty="0">
                <a:solidFill>
                  <a:schemeClr val="bg2"/>
                </a:solidFill>
              </a:rPr>
              <a:t>      radius + " is " +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p>
            <a:pPr algn="ctr"/>
            <a:r>
              <a:rPr lang="en-US" sz="1800" dirty="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allocate memory for radius</a:t>
            </a:r>
          </a:p>
        </p:txBody>
      </p:sp>
      <p:sp>
        <p:nvSpPr>
          <p:cNvPr id="186381"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2A9CDF8-1E74-43EB-854D-580993B43082}" type="slidenum">
              <a:rPr lang="en-US"/>
              <a:pPr/>
              <a:t>8</a:t>
            </a:fld>
            <a:endParaRPr lang="en-US"/>
          </a:p>
        </p:txBody>
      </p:sp>
      <p:sp>
        <p:nvSpPr>
          <p:cNvPr id="187394" name="Rectangle 2"/>
          <p:cNvSpPr>
            <a:spLocks noGrp="1" noChangeArrowheads="1"/>
          </p:cNvSpPr>
          <p:nvPr>
            <p:ph type="title"/>
          </p:nvPr>
        </p:nvSpPr>
        <p:spPr>
          <a:xfrm>
            <a:off x="685800" y="304800"/>
            <a:ext cx="7772400" cy="533400"/>
          </a:xfrm>
          <a:noFill/>
          <a:ln/>
        </p:spPr>
        <p:txBody>
          <a:bodyPr/>
          <a:lstStyle/>
          <a:p>
            <a:r>
              <a:rPr lang="en-US" sz="4300" b="1" dirty="0">
                <a:solidFill>
                  <a:schemeClr val="bg2"/>
                </a:solidFill>
              </a:rPr>
              <a:t>Trace a Program Execution</a:t>
            </a:r>
          </a:p>
        </p:txBody>
      </p:sp>
      <p:sp>
        <p:nvSpPr>
          <p:cNvPr id="187395"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b="1" dirty="0">
                <a:solidFill>
                  <a:schemeClr val="bg2"/>
                </a:solidFill>
              </a:rPr>
              <a:t>public class </a:t>
            </a:r>
            <a:r>
              <a:rPr lang="en-US" sz="1800" b="1" dirty="0" err="1">
                <a:solidFill>
                  <a:schemeClr val="bg2"/>
                </a:solidFill>
              </a:rPr>
              <a:t>ComputeArea</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Main method */</a:t>
            </a:r>
          </a:p>
          <a:p>
            <a:pPr>
              <a:lnSpc>
                <a:spcPct val="80000"/>
              </a:lnSpc>
              <a:buFont typeface="Monotype Sorts" pitchFamily="2" charset="2"/>
              <a:buNone/>
            </a:pPr>
            <a:r>
              <a:rPr lang="en-US" sz="1800" b="1" dirty="0">
                <a:solidFill>
                  <a:schemeClr val="bg2"/>
                </a:solidFill>
              </a:rPr>
              <a:t>  public static void main(String[] </a:t>
            </a:r>
            <a:r>
              <a:rPr lang="en-US" sz="1800" b="1" dirty="0" err="1">
                <a:solidFill>
                  <a:schemeClr val="bg2"/>
                </a:solidFill>
              </a:rPr>
              <a:t>args</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double radius;</a:t>
            </a:r>
          </a:p>
          <a:p>
            <a:pPr>
              <a:lnSpc>
                <a:spcPct val="80000"/>
              </a:lnSpc>
              <a:buFont typeface="Monotype Sorts" pitchFamily="2" charset="2"/>
              <a:buNone/>
            </a:pPr>
            <a:r>
              <a:rPr lang="en-US" sz="1800" b="1" dirty="0">
                <a:solidFill>
                  <a:schemeClr val="bg2"/>
                </a:solidFill>
              </a:rPr>
              <a:t>    double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Assign a radius</a:t>
            </a:r>
          </a:p>
          <a:p>
            <a:pPr>
              <a:lnSpc>
                <a:spcPct val="80000"/>
              </a:lnSpc>
              <a:buFont typeface="Monotype Sorts" pitchFamily="2" charset="2"/>
              <a:buNone/>
            </a:pPr>
            <a:r>
              <a:rPr lang="en-US" sz="1800" b="1" dirty="0">
                <a:solidFill>
                  <a:schemeClr val="bg2"/>
                </a:solidFill>
              </a:rPr>
              <a:t>    radius = 20;</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Compute area</a:t>
            </a:r>
          </a:p>
          <a:p>
            <a:pPr>
              <a:lnSpc>
                <a:spcPct val="80000"/>
              </a:lnSpc>
              <a:buFont typeface="Monotype Sorts" pitchFamily="2" charset="2"/>
              <a:buNone/>
            </a:pPr>
            <a:r>
              <a:rPr lang="en-US" sz="1800" b="1" dirty="0">
                <a:solidFill>
                  <a:schemeClr val="bg2"/>
                </a:solidFill>
              </a:rPr>
              <a:t>    area = radius * radius * 3.14159;</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Display results</a:t>
            </a:r>
          </a:p>
          <a:p>
            <a:pPr>
              <a:lnSpc>
                <a:spcPct val="80000"/>
              </a:lnSpc>
              <a:buFont typeface="Monotype Sorts" pitchFamily="2" charset="2"/>
              <a:buNone/>
            </a:pPr>
            <a:r>
              <a:rPr lang="en-US" sz="1800" b="1" dirty="0">
                <a:solidFill>
                  <a:schemeClr val="bg2"/>
                </a:solidFill>
              </a:rPr>
              <a:t>    </a:t>
            </a:r>
            <a:r>
              <a:rPr lang="en-US" sz="1800" b="1" dirty="0" err="1">
                <a:solidFill>
                  <a:schemeClr val="bg2"/>
                </a:solidFill>
              </a:rPr>
              <a:t>System.out.println</a:t>
            </a:r>
            <a:r>
              <a:rPr lang="en-US" sz="1800" b="1" dirty="0">
                <a:solidFill>
                  <a:schemeClr val="bg2"/>
                </a:solidFill>
              </a:rPr>
              <a:t>("The area for the circle of radius " +</a:t>
            </a:r>
          </a:p>
          <a:p>
            <a:pPr>
              <a:lnSpc>
                <a:spcPct val="80000"/>
              </a:lnSpc>
              <a:buFont typeface="Monotype Sorts" pitchFamily="2" charset="2"/>
              <a:buNone/>
            </a:pPr>
            <a:r>
              <a:rPr lang="en-US" sz="1800" b="1" dirty="0">
                <a:solidFill>
                  <a:schemeClr val="bg2"/>
                </a:solidFill>
              </a:rPr>
              <a:t>      radius + " is " +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a:t>
            </a:r>
          </a:p>
        </p:txBody>
      </p:sp>
      <p:sp>
        <p:nvSpPr>
          <p:cNvPr id="187396" name="Rectangle 4"/>
          <p:cNvSpPr>
            <a:spLocks noChangeArrowheads="1"/>
          </p:cNvSpPr>
          <p:nvPr/>
        </p:nvSpPr>
        <p:spPr bwMode="auto">
          <a:xfrm>
            <a:off x="6858000" y="1816100"/>
            <a:ext cx="1524000" cy="268288"/>
          </a:xfrm>
          <a:prstGeom prst="rect">
            <a:avLst/>
          </a:prstGeom>
          <a:solidFill>
            <a:schemeClr val="tx1"/>
          </a:solidFill>
          <a:ln w="3175">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p>
            <a:pPr algn="ctr"/>
            <a:r>
              <a:rPr lang="en-US" sz="1800" dirty="0">
                <a:solidFill>
                  <a:schemeClr val="bg2"/>
                </a:solidFill>
              </a:rPr>
              <a:t>no value</a:t>
            </a:r>
          </a:p>
        </p:txBody>
      </p:sp>
      <p:sp>
        <p:nvSpPr>
          <p:cNvPr id="187397"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radius</a:t>
            </a:r>
          </a:p>
        </p:txBody>
      </p:sp>
      <p:sp>
        <p:nvSpPr>
          <p:cNvPr id="187398" name="Rectangle 6"/>
          <p:cNvSpPr>
            <a:spLocks noChangeArrowheads="1"/>
          </p:cNvSpPr>
          <p:nvPr/>
        </p:nvSpPr>
        <p:spPr bwMode="auto">
          <a:xfrm>
            <a:off x="457200" y="2162175"/>
            <a:ext cx="5105400" cy="3063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7399"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memory</a:t>
            </a:r>
          </a:p>
        </p:txBody>
      </p:sp>
      <p:sp>
        <p:nvSpPr>
          <p:cNvPr id="187400" name="Rectangle 8"/>
          <p:cNvSpPr>
            <a:spLocks noChangeArrowheads="1"/>
          </p:cNvSpPr>
          <p:nvPr/>
        </p:nvSpPr>
        <p:spPr bwMode="auto">
          <a:xfrm>
            <a:off x="6837363" y="2200275"/>
            <a:ext cx="1563687" cy="269875"/>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p>
            <a:pPr algn="ctr"/>
            <a:r>
              <a:rPr lang="en-US" sz="1800" dirty="0">
                <a:solidFill>
                  <a:schemeClr val="accent2"/>
                </a:solidFill>
              </a:rPr>
              <a:t>no value</a:t>
            </a:r>
          </a:p>
        </p:txBody>
      </p:sp>
      <p:sp>
        <p:nvSpPr>
          <p:cNvPr id="187401" name="Text Box 9"/>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area</a:t>
            </a:r>
          </a:p>
        </p:txBody>
      </p:sp>
      <p:sp>
        <p:nvSpPr>
          <p:cNvPr id="187403" name="AutoShape 11"/>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a:t>allocate memory for area</a:t>
            </a:r>
          </a:p>
        </p:txBody>
      </p:sp>
      <p:sp>
        <p:nvSpPr>
          <p:cNvPr id="187404"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3931035A-2998-4773-BCC7-B48B453ACD18}" type="slidenum">
              <a:rPr lang="en-US"/>
              <a:pPr/>
              <a:t>9</a:t>
            </a:fld>
            <a:endParaRPr lang="en-US"/>
          </a:p>
        </p:txBody>
      </p:sp>
      <p:sp>
        <p:nvSpPr>
          <p:cNvPr id="188418" name="Rectangle 2"/>
          <p:cNvSpPr>
            <a:spLocks noGrp="1" noChangeArrowheads="1"/>
          </p:cNvSpPr>
          <p:nvPr>
            <p:ph type="title"/>
          </p:nvPr>
        </p:nvSpPr>
        <p:spPr>
          <a:xfrm>
            <a:off x="685800" y="304800"/>
            <a:ext cx="7772400" cy="533400"/>
          </a:xfrm>
          <a:noFill/>
          <a:ln/>
        </p:spPr>
        <p:txBody>
          <a:bodyPr/>
          <a:lstStyle/>
          <a:p>
            <a:r>
              <a:rPr lang="en-US" sz="4300" b="1" dirty="0">
                <a:solidFill>
                  <a:schemeClr val="bg2"/>
                </a:solidFill>
              </a:rPr>
              <a:t>Trace a Program Execution</a:t>
            </a:r>
          </a:p>
        </p:txBody>
      </p:sp>
      <p:sp>
        <p:nvSpPr>
          <p:cNvPr id="188419"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b="1" dirty="0">
                <a:solidFill>
                  <a:schemeClr val="bg2"/>
                </a:solidFill>
              </a:rPr>
              <a:t>public class </a:t>
            </a:r>
            <a:r>
              <a:rPr lang="en-US" sz="1800" b="1" dirty="0" err="1">
                <a:solidFill>
                  <a:schemeClr val="bg2"/>
                </a:solidFill>
              </a:rPr>
              <a:t>ComputeArea</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Main method */</a:t>
            </a:r>
          </a:p>
          <a:p>
            <a:pPr>
              <a:lnSpc>
                <a:spcPct val="80000"/>
              </a:lnSpc>
              <a:buFont typeface="Monotype Sorts" pitchFamily="2" charset="2"/>
              <a:buNone/>
            </a:pPr>
            <a:r>
              <a:rPr lang="en-US" sz="1800" b="1" dirty="0">
                <a:solidFill>
                  <a:schemeClr val="bg2"/>
                </a:solidFill>
              </a:rPr>
              <a:t>  public static void main(String[] </a:t>
            </a:r>
            <a:r>
              <a:rPr lang="en-US" sz="1800" b="1" dirty="0" err="1">
                <a:solidFill>
                  <a:schemeClr val="bg2"/>
                </a:solidFill>
              </a:rPr>
              <a:t>args</a:t>
            </a: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double radius;</a:t>
            </a:r>
          </a:p>
          <a:p>
            <a:pPr>
              <a:lnSpc>
                <a:spcPct val="80000"/>
              </a:lnSpc>
              <a:buFont typeface="Monotype Sorts" pitchFamily="2" charset="2"/>
              <a:buNone/>
            </a:pPr>
            <a:r>
              <a:rPr lang="en-US" sz="1800" b="1" dirty="0">
                <a:solidFill>
                  <a:schemeClr val="bg2"/>
                </a:solidFill>
              </a:rPr>
              <a:t>    double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Assign a radius</a:t>
            </a:r>
          </a:p>
          <a:p>
            <a:pPr>
              <a:lnSpc>
                <a:spcPct val="80000"/>
              </a:lnSpc>
              <a:buFont typeface="Monotype Sorts" pitchFamily="2" charset="2"/>
              <a:buNone/>
            </a:pPr>
            <a:r>
              <a:rPr lang="en-US" sz="1800" b="1" dirty="0">
                <a:solidFill>
                  <a:schemeClr val="bg2"/>
                </a:solidFill>
              </a:rPr>
              <a:t>    radius = 20;</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Compute area</a:t>
            </a:r>
          </a:p>
          <a:p>
            <a:pPr>
              <a:lnSpc>
                <a:spcPct val="80000"/>
              </a:lnSpc>
              <a:buFont typeface="Monotype Sorts" pitchFamily="2" charset="2"/>
              <a:buNone/>
            </a:pPr>
            <a:r>
              <a:rPr lang="en-US" sz="1800" b="1" dirty="0">
                <a:solidFill>
                  <a:schemeClr val="bg2"/>
                </a:solidFill>
              </a:rPr>
              <a:t>    area = radius * radius * 3.14159;</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    // Display results</a:t>
            </a:r>
          </a:p>
          <a:p>
            <a:pPr>
              <a:lnSpc>
                <a:spcPct val="80000"/>
              </a:lnSpc>
              <a:buFont typeface="Monotype Sorts" pitchFamily="2" charset="2"/>
              <a:buNone/>
            </a:pPr>
            <a:r>
              <a:rPr lang="en-US" sz="1800" b="1" dirty="0">
                <a:solidFill>
                  <a:schemeClr val="bg2"/>
                </a:solidFill>
              </a:rPr>
              <a:t>    </a:t>
            </a:r>
            <a:r>
              <a:rPr lang="en-US" sz="1800" b="1" dirty="0" err="1">
                <a:solidFill>
                  <a:schemeClr val="bg2"/>
                </a:solidFill>
              </a:rPr>
              <a:t>System.out.println</a:t>
            </a:r>
            <a:r>
              <a:rPr lang="en-US" sz="1800" b="1" dirty="0">
                <a:solidFill>
                  <a:schemeClr val="bg2"/>
                </a:solidFill>
              </a:rPr>
              <a:t>("The area for the circle of radius " +</a:t>
            </a:r>
          </a:p>
          <a:p>
            <a:pPr>
              <a:lnSpc>
                <a:spcPct val="80000"/>
              </a:lnSpc>
              <a:buFont typeface="Monotype Sorts" pitchFamily="2" charset="2"/>
              <a:buNone/>
            </a:pPr>
            <a:r>
              <a:rPr lang="en-US" sz="1800" b="1" dirty="0">
                <a:solidFill>
                  <a:schemeClr val="bg2"/>
                </a:solidFill>
              </a:rPr>
              <a:t>      radius + " is " + area);</a:t>
            </a:r>
          </a:p>
          <a:p>
            <a:pPr>
              <a:lnSpc>
                <a:spcPct val="80000"/>
              </a:lnSpc>
              <a:buFont typeface="Monotype Sorts" pitchFamily="2" charset="2"/>
              <a:buNone/>
            </a:pPr>
            <a:r>
              <a:rPr lang="en-US" sz="1800" b="1" dirty="0">
                <a:solidFill>
                  <a:schemeClr val="bg2"/>
                </a:solidFill>
              </a:rPr>
              <a:t>  }</a:t>
            </a:r>
          </a:p>
          <a:p>
            <a:pPr>
              <a:lnSpc>
                <a:spcPct val="80000"/>
              </a:lnSpc>
              <a:buFont typeface="Monotype Sorts" pitchFamily="2" charset="2"/>
              <a:buNone/>
            </a:pPr>
            <a:r>
              <a:rPr lang="en-US" sz="1800" b="1" dirty="0">
                <a:solidFill>
                  <a:schemeClr val="bg2"/>
                </a:solidFill>
              </a:rPr>
              <a:t>}</a:t>
            </a:r>
          </a:p>
        </p:txBody>
      </p:sp>
      <p:sp>
        <p:nvSpPr>
          <p:cNvPr id="188420" name="Rectangle 4"/>
          <p:cNvSpPr>
            <a:spLocks noChangeArrowheads="1"/>
          </p:cNvSpPr>
          <p:nvPr/>
        </p:nvSpPr>
        <p:spPr bwMode="auto">
          <a:xfrm>
            <a:off x="6858000" y="17526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accent2"/>
                </a:solidFill>
              </a:rPr>
              <a:t>20</a:t>
            </a:r>
          </a:p>
        </p:txBody>
      </p:sp>
      <p:sp>
        <p:nvSpPr>
          <p:cNvPr id="188421"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radius</a:t>
            </a:r>
          </a:p>
        </p:txBody>
      </p:sp>
      <p:sp>
        <p:nvSpPr>
          <p:cNvPr id="188422" name="Rectangle 6"/>
          <p:cNvSpPr>
            <a:spLocks noChangeArrowheads="1"/>
          </p:cNvSpPr>
          <p:nvPr/>
        </p:nvSpPr>
        <p:spPr bwMode="auto">
          <a:xfrm>
            <a:off x="457200" y="3048000"/>
            <a:ext cx="5105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8424" name="Rectangle 8"/>
          <p:cNvSpPr>
            <a:spLocks noChangeArrowheads="1"/>
          </p:cNvSpPr>
          <p:nvPr/>
        </p:nvSpPr>
        <p:spPr bwMode="auto">
          <a:xfrm>
            <a:off x="6858000" y="2209800"/>
            <a:ext cx="1524000" cy="381000"/>
          </a:xfrm>
          <a:prstGeom prst="rect">
            <a:avLst/>
          </a:prstGeom>
          <a:solidFill>
            <a:schemeClr val="tx1"/>
          </a:solidFill>
          <a:ln w="12700">
            <a:solidFill>
              <a:schemeClr val="accent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solidFill>
                  <a:schemeClr val="bg2"/>
                </a:solidFill>
              </a:rPr>
              <a:t>no value</a:t>
            </a:r>
          </a:p>
        </p:txBody>
      </p:sp>
      <p:sp>
        <p:nvSpPr>
          <p:cNvPr id="188425"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area</a:t>
            </a:r>
          </a:p>
        </p:txBody>
      </p:sp>
      <p:sp>
        <p:nvSpPr>
          <p:cNvPr id="188429" name="AutoShape 13"/>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sz="1800"/>
              <a:t>assign 20 to radius</a:t>
            </a:r>
          </a:p>
        </p:txBody>
      </p:sp>
      <p:sp>
        <p:nvSpPr>
          <p:cNvPr id="188430" name="Line 14"/>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88432"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2"/>
                </a:solidFill>
                <a:latin typeface="Forte"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theme/theme1.xml><?xml version="1.0" encoding="utf-8"?>
<a:theme xmlns:a="http://schemas.openxmlformats.org/drawingml/2006/main" name="Internationa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22910</TotalTime>
  <Words>1955</Words>
  <Application>Microsoft Office PowerPoint</Application>
  <PresentationFormat>On-screen Show (4:3)</PresentationFormat>
  <Paragraphs>308</Paragraphs>
  <Slides>33</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33</vt:i4>
      </vt:variant>
      <vt:variant>
        <vt:lpstr>Custom Shows</vt:lpstr>
      </vt:variant>
      <vt:variant>
        <vt:i4>1</vt:i4>
      </vt:variant>
    </vt:vector>
  </HeadingPairs>
  <TitlesOfParts>
    <vt:vector size="36" baseType="lpstr">
      <vt:lpstr>International</vt:lpstr>
      <vt:lpstr>Picture</vt:lpstr>
      <vt:lpstr>Chapter 2 Elementary Programming</vt:lpstr>
      <vt:lpstr>Motivations</vt:lpstr>
      <vt:lpstr>Strategy First</vt:lpstr>
      <vt:lpstr>Variables</vt:lpstr>
      <vt:lpstr>Double Duty for the + Sign</vt:lpstr>
      <vt:lpstr>Introducing Programming with an Example</vt:lpstr>
      <vt:lpstr>Trace a Program Execution</vt:lpstr>
      <vt:lpstr>Trace a Program Execution</vt:lpstr>
      <vt:lpstr>Trace a Program Execution</vt:lpstr>
      <vt:lpstr>Trace a Program Execution</vt:lpstr>
      <vt:lpstr>Trace a Program Execution</vt:lpstr>
      <vt:lpstr>Reading Input from the Console</vt:lpstr>
      <vt:lpstr>Importing Java Library Classes</vt:lpstr>
      <vt:lpstr>Rules for Identifiers</vt:lpstr>
      <vt:lpstr>Declaring Variables</vt:lpstr>
      <vt:lpstr>Declaring Variables</vt:lpstr>
      <vt:lpstr>Declaring Variables</vt:lpstr>
      <vt:lpstr>Assignment Statements</vt:lpstr>
      <vt:lpstr>Assigning Values to Multiple Variables</vt:lpstr>
      <vt:lpstr>Named Constants</vt:lpstr>
      <vt:lpstr>Benefits of Named Constants</vt:lpstr>
      <vt:lpstr>Naming Conventions</vt:lpstr>
      <vt:lpstr>Naming Conventions, cont.</vt:lpstr>
      <vt:lpstr>Numerical Data Types</vt:lpstr>
      <vt:lpstr>Numeric Operators</vt:lpstr>
      <vt:lpstr>Integer Division and Modulo</vt:lpstr>
      <vt:lpstr>Remainder Operator</vt:lpstr>
      <vt:lpstr>NOTE</vt:lpstr>
      <vt:lpstr>Exponent Operations </vt:lpstr>
      <vt:lpstr>Number Literals</vt:lpstr>
      <vt:lpstr>Integer Literals</vt:lpstr>
      <vt:lpstr>Floating-Point Literals</vt:lpstr>
      <vt:lpstr>Scientific Notation</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Jonathan</cp:lastModifiedBy>
  <cp:revision>270</cp:revision>
  <cp:lastPrinted>2012-09-15T17:04:49Z</cp:lastPrinted>
  <dcterms:created xsi:type="dcterms:W3CDTF">1995-06-10T17:31:50Z</dcterms:created>
  <dcterms:modified xsi:type="dcterms:W3CDTF">2012-09-15T17:05:34Z</dcterms:modified>
</cp:coreProperties>
</file>