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22" r:id="rId2"/>
    <p:sldId id="882" r:id="rId3"/>
    <p:sldId id="824" r:id="rId4"/>
    <p:sldId id="879" r:id="rId5"/>
    <p:sldId id="880" r:id="rId6"/>
    <p:sldId id="881" r:id="rId7"/>
    <p:sldId id="268" r:id="rId8"/>
    <p:sldId id="261" r:id="rId9"/>
    <p:sldId id="861" r:id="rId10"/>
    <p:sldId id="262" r:id="rId11"/>
    <p:sldId id="263" r:id="rId12"/>
    <p:sldId id="260" r:id="rId13"/>
    <p:sldId id="264" r:id="rId14"/>
    <p:sldId id="265" r:id="rId15"/>
    <p:sldId id="267" r:id="rId16"/>
    <p:sldId id="269" r:id="rId17"/>
    <p:sldId id="270" r:id="rId18"/>
    <p:sldId id="271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DDF919-318C-4C30-BB42-583BDD12B7ED}">
          <p14:sldIdLst>
            <p14:sldId id="822"/>
            <p14:sldId id="882"/>
            <p14:sldId id="824"/>
            <p14:sldId id="879"/>
            <p14:sldId id="880"/>
            <p14:sldId id="881"/>
            <p14:sldId id="268"/>
            <p14:sldId id="261"/>
            <p14:sldId id="861"/>
            <p14:sldId id="262"/>
            <p14:sldId id="263"/>
            <p14:sldId id="260"/>
            <p14:sldId id="264"/>
            <p14:sldId id="265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838" autoAdjust="0"/>
  </p:normalViewPr>
  <p:slideViewPr>
    <p:cSldViewPr>
      <p:cViewPr varScale="1">
        <p:scale>
          <a:sx n="67" d="100"/>
          <a:sy n="67" d="100"/>
        </p:scale>
        <p:origin x="1008" y="6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805E6-AF9F-47AD-8688-6C6980A07E3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F5ED9-8216-4DD0-836C-50CE092C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erial-Correlation-in-Time-Series-Analys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erial-Correlation-in-Time-Series-Analysi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Serial-Correlation-in-Time-Series-Analysi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nalystforum.com/article/cfa/serial-correla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iews.com/Learning/timeseries_c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BAA684C0-FE4D-4094-8234-63CF62EF0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D7CF41-32D2-421E-9E2B-79755F0C458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110D4DD5-46B8-431C-AE66-FAD905AB0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B98054A8-2F84-4BB9-BE94-2128DACE6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4BDB0FA-3586-4782-B3C2-59A0E1AAE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F7FAAE-DEE6-4C55-A8F6-DFC15FBE150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9B5968C6-F20E-4D03-8EA8-A912647A7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30A1A224-C569-490C-9658-BAA89E6F1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4C0A15E0-AA9D-4ED0-B205-48988A533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ED3F64-0B73-483A-8B04-2B64249BF4F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9998F4CD-A8E7-42AB-80DA-870DC92B3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B0793938-04A5-485E-BCA4-0A5B5B8B8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C2B2D7FF-CCDD-4920-905E-24BF8ADAF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3CC3C-B96C-4A9B-BC56-6B4645E565F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0D3FC55-8B38-4B99-AF9F-41A0E4C98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0E9F3508-CA09-44AB-945D-27665E00F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C12D7D8-6EFE-4831-B97E-BA0258BC0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64D529-B6CF-47F2-805B-9C0F5AE8FD6F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2B0929C4-3940-4974-8AF4-E3419D6FF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49881E52-015C-4A7E-A2FC-2F32C0EE3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8D4AB5E9-D2AE-459B-A5F4-C7FEE3626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D18CD-AE54-4B8A-9B3C-F8BB79450A3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587C2E3-A680-4892-9BC9-00C00DA86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0E609E9F-3788-438E-A0AF-D5D596254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ACBFC7BB-A0E9-44BE-9D7A-231F12184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D48DB8-6AEE-42FC-9340-76A09C3B92D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371C4E62-DC47-454D-B071-E7B8C3B04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80B13629-F44D-4A3C-B441-81802F027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https://www.quantstart.com/articles/Serial-Correlation-in-Time-Series-Analysis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https://www.quantstart.com/articles/Serial-Correlation-in-Time-Series-Analysis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https://www.quantstart.com/articles/Serial-Correlation-in-Time-Series-Analysis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https://www.analystforum.com/article/cfa/serial-correlation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F5ED9-8216-4DD0-836C-50CE092C8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648A71C1-7B94-4270-A638-7A986E077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65498A-299F-4924-A8A4-128BB4466E9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702A2E5-A5BC-4048-B8D9-EA63DC2E2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BCBB3C2B-9F65-45E9-B8EE-B7D3E220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648A71C1-7B94-4270-A638-7A986E077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65498A-299F-4924-A8A4-128BB4466E9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6702A2E5-A5BC-4048-B8D9-EA63DC2E2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BCBB3C2B-9F65-45E9-B8EE-B7D3E220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9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B9E67FC-059D-4C27-9ED3-46B6824B0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276A8F-21C0-4CB5-A0E4-8F00788319E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A13B38BC-AB47-4AF9-B2B5-8950B368B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7532E18-338C-43AB-8F86-0C6F1F5C2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DE299407-08DE-4319-A07E-AF47DFACF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1D11A4-D583-4877-83CE-2180F86B797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9EC7EF6E-DFDC-4597-9AEF-B43572729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E2E5F866-25BA-4FBC-92C5-4E0BEB511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https://www.eviews.com/Learning/timeseries_c.html</a:t>
            </a:r>
            <a:endParaRPr lang="en-US" dirty="0"/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574033"/>
          </a:xfr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161826"/>
            <a:ext cx="8229600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299" y="838200"/>
            <a:ext cx="4857401" cy="696594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F5BFCA-B86A-4E96-9C86-F0B841CFB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A461DF-85DF-4F11-AB48-D20E475F8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A07171E-C6AA-4B02-918B-0DA8A0EBE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B3989-16C0-4B71-8DE7-F63C022E1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0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E883AF-FD4B-46AE-907A-296558C06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6DA42A-134C-42A6-8CD3-6F8A8677A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72405F-05A2-40B2-9CE1-5D1E5B901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80CE9-8352-4671-B706-77F9DB326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5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7355"/>
            <a:ext cx="9143999" cy="580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3599" y="817880"/>
            <a:ext cx="28568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71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0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143000"/>
            <a:ext cx="761542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325373"/>
            <a:ext cx="861060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Chapter 5: </a:t>
            </a:r>
            <a:br>
              <a:rPr lang="en-US" dirty="0"/>
            </a:br>
            <a:r>
              <a:rPr lang="en-US" u="sng" dirty="0" err="1"/>
              <a:t>A</a:t>
            </a:r>
            <a:r>
              <a:rPr lang="en-US" dirty="0" err="1"/>
              <a:t>uto</a:t>
            </a:r>
            <a:r>
              <a:rPr lang="en-US" u="sng" dirty="0" err="1"/>
              <a:t>R</a:t>
            </a:r>
            <a:r>
              <a:rPr lang="en-US" dirty="0" err="1"/>
              <a:t>egressive</a:t>
            </a:r>
            <a:r>
              <a:rPr lang="en-US" dirty="0"/>
              <a:t> </a:t>
            </a:r>
            <a:r>
              <a:rPr lang="en-US" u="sng" dirty="0"/>
              <a:t>I</a:t>
            </a:r>
            <a:r>
              <a:rPr lang="en-US" dirty="0"/>
              <a:t>ntegrated </a:t>
            </a:r>
            <a:r>
              <a:rPr lang="en-US" u="sng" dirty="0"/>
              <a:t>M</a:t>
            </a:r>
            <a:r>
              <a:rPr lang="en-US" dirty="0"/>
              <a:t>oving </a:t>
            </a:r>
            <a:r>
              <a:rPr lang="en-US" u="sng" dirty="0"/>
              <a:t>A</a:t>
            </a:r>
            <a:r>
              <a:rPr lang="en-US" dirty="0"/>
              <a:t>verage (ARIMA) Models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Fall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30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3DB0E473-8378-4FBC-9193-C620C9D1F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Examples </a:t>
            </a:r>
          </a:p>
        </p:txBody>
      </p:sp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DD3207FC-20C9-46A3-8613-D11F1E93527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EE6AD1EA-1981-4B30-8E22-8E280AFB54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BE0B3-9245-43C6-8DC9-A440D29B3D5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35846" name="Picture 4">
            <a:extLst>
              <a:ext uri="{FF2B5EF4-FFF2-40B4-BE49-F238E27FC236}">
                <a16:creationId xmlns:a16="http://schemas.microsoft.com/office/drawing/2014/main" id="{0978C4BA-2F33-4167-91E2-226E0C294AD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5" b="4643"/>
          <a:stretch/>
        </p:blipFill>
        <p:spPr>
          <a:xfrm>
            <a:off x="871855" y="3295412"/>
            <a:ext cx="7814946" cy="2397915"/>
          </a:xfrm>
          <a:noFill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1BCDBDE-DFCE-412E-A895-9D03F33CE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23"/>
          <a:stretch/>
        </p:blipFill>
        <p:spPr>
          <a:xfrm>
            <a:off x="871855" y="1015444"/>
            <a:ext cx="7820097" cy="22611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3477F-11C8-46EB-90F7-B398A120D3FA}"/>
              </a:ext>
            </a:extLst>
          </p:cNvPr>
          <p:cNvSpPr txBox="1"/>
          <p:nvPr/>
        </p:nvSpPr>
        <p:spPr>
          <a:xfrm>
            <a:off x="193197" y="1686007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94D89-C718-4914-9261-9E57653B7E6D}"/>
              </a:ext>
            </a:extLst>
          </p:cNvPr>
          <p:cNvSpPr txBox="1"/>
          <p:nvPr/>
        </p:nvSpPr>
        <p:spPr>
          <a:xfrm>
            <a:off x="228915" y="4180938"/>
            <a:ext cx="114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Non-Stationary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8B25454B-2EA4-42AE-9DF8-A112F08FB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192"/>
            <a:ext cx="7553325" cy="696594"/>
          </a:xfrm>
        </p:spPr>
        <p:txBody>
          <a:bodyPr/>
          <a:lstStyle/>
          <a:p>
            <a:pPr eaLnBrk="1" hangingPunct="1"/>
            <a:r>
              <a:rPr lang="da-DK" altLang="en-US" dirty="0"/>
              <a:t>Stationary Time Series</a:t>
            </a:r>
            <a:endParaRPr lang="en-US" altLang="en-US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A14EA4E7-4811-48ED-BAFF-05CA83DFD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" y="1295400"/>
            <a:ext cx="7553325" cy="3490186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Many time series do not exhibit a stationary behavior 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True stationarity is in fact a rarity in real life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the time series in </a:t>
            </a:r>
            <a:r>
              <a:rPr lang="en-US" altLang="en-US" sz="2800" i="1" u="sng" dirty="0"/>
              <a:t>not</a:t>
            </a:r>
            <a:r>
              <a:rPr lang="en-US" altLang="en-US" sz="2800" dirty="0"/>
              <a:t> stationary, its first difference (</a:t>
            </a:r>
            <a:r>
              <a:rPr lang="en-US" altLang="en-US" sz="2800" i="1" dirty="0"/>
              <a:t>y</a:t>
            </a:r>
            <a:r>
              <a:rPr lang="en-US" altLang="en-US" sz="2800" i="1" baseline="-25000" dirty="0"/>
              <a:t>t</a:t>
            </a:r>
            <a:r>
              <a:rPr lang="en-US" altLang="en-US" sz="2800" dirty="0"/>
              <a:t>-</a:t>
            </a:r>
            <a:r>
              <a:rPr lang="en-US" altLang="en-US" sz="2800" i="1" dirty="0"/>
              <a:t>y</a:t>
            </a:r>
            <a:r>
              <a:rPr lang="en-US" altLang="en-US" sz="2800" i="1" baseline="-25000" dirty="0"/>
              <a:t>t</a:t>
            </a:r>
            <a:r>
              <a:rPr lang="en-US" altLang="en-US" sz="2800" baseline="-25000" dirty="0"/>
              <a:t>-1</a:t>
            </a:r>
            <a:r>
              <a:rPr lang="en-US" altLang="en-US" sz="2800" dirty="0"/>
              <a:t>) will often be</a:t>
            </a:r>
          </a:p>
        </p:txBody>
      </p:sp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0C6C477D-94C2-4128-B64A-0D3FB20F2AF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C94A9DBF-CDA9-4946-A35F-4A7358934E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430B55-114B-4BF0-ADFC-9E3373A49DB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5">
            <a:extLst>
              <a:ext uri="{FF2B5EF4-FFF2-40B4-BE49-F238E27FC236}">
                <a16:creationId xmlns:a16="http://schemas.microsoft.com/office/drawing/2014/main" id="{78D4A314-4272-4668-8452-1A2C1B1470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3796" name="Slide Number Placeholder 7">
            <a:extLst>
              <a:ext uri="{FF2B5EF4-FFF2-40B4-BE49-F238E27FC236}">
                <a16:creationId xmlns:a16="http://schemas.microsoft.com/office/drawing/2014/main" id="{3FDF4E6D-EA61-4BBE-958A-C80CBBE5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5091ED-A488-46D5-83C2-35F79102FB9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C8A59CCD-7CF5-40BF-A651-37F936408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244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Linear Models for Stationary Time Series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DD3AE3A0-CB2E-461E-965E-995FF417B5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553998"/>
          </a:xfrm>
        </p:spPr>
        <p:txBody>
          <a:bodyPr/>
          <a:lstStyle/>
          <a:p>
            <a:pPr eaLnBrk="1" hangingPunct="1"/>
            <a:r>
              <a:rPr lang="en-US" altLang="en-US" dirty="0"/>
              <a:t>A linear filter defined as</a:t>
            </a:r>
          </a:p>
        </p:txBody>
      </p:sp>
      <p:pic>
        <p:nvPicPr>
          <p:cNvPr id="33799" name="Picture 4">
            <a:extLst>
              <a:ext uri="{FF2B5EF4-FFF2-40B4-BE49-F238E27FC236}">
                <a16:creationId xmlns:a16="http://schemas.microsoft.com/office/drawing/2014/main" id="{07FA05D3-1F23-4F7F-ACD5-F61CC78B735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2447925"/>
            <a:ext cx="7156450" cy="1214438"/>
          </a:xfrm>
          <a:noFill/>
        </p:spPr>
      </p:pic>
      <p:sp>
        <p:nvSpPr>
          <p:cNvPr id="33800" name="Rectangle 7">
            <a:extLst>
              <a:ext uri="{FF2B5EF4-FFF2-40B4-BE49-F238E27FC236}">
                <a16:creationId xmlns:a16="http://schemas.microsoft.com/office/drawing/2014/main" id="{19CDC38E-02BC-43BC-A2B3-DE300F68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70275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/>
              <a:t>is said to be </a:t>
            </a:r>
          </a:p>
        </p:txBody>
      </p:sp>
      <p:pic>
        <p:nvPicPr>
          <p:cNvPr id="33801" name="Picture 8">
            <a:extLst>
              <a:ext uri="{FF2B5EF4-FFF2-40B4-BE49-F238E27FC236}">
                <a16:creationId xmlns:a16="http://schemas.microsoft.com/office/drawing/2014/main" id="{34FFEBE9-B43F-45BE-AB84-A906D1626CA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38" y="4262438"/>
            <a:ext cx="8321675" cy="1652587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>
            <a:extLst>
              <a:ext uri="{FF2B5EF4-FFF2-40B4-BE49-F238E27FC236}">
                <a16:creationId xmlns:a16="http://schemas.microsoft.com/office/drawing/2014/main" id="{4348CA2A-5A7C-4494-9254-08CA49B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Filter</a:t>
            </a:r>
          </a:p>
        </p:txBody>
      </p:sp>
      <p:sp>
        <p:nvSpPr>
          <p:cNvPr id="37890" name="Date Placeholder 4">
            <a:extLst>
              <a:ext uri="{FF2B5EF4-FFF2-40B4-BE49-F238E27FC236}">
                <a16:creationId xmlns:a16="http://schemas.microsoft.com/office/drawing/2014/main" id="{8F554081-73CF-468D-B558-7E4152CA3DA8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A4DE93CD-FCD3-468E-8A66-F4D05E2FE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63B7D6-15BC-4230-98B1-E71B267F804C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6B33F7E8-A2CF-461C-9FF5-FC21A72C0A4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873340"/>
            <a:ext cx="7629525" cy="1373188"/>
          </a:xfrm>
          <a:noFill/>
        </p:spPr>
      </p:pic>
      <p:pic>
        <p:nvPicPr>
          <p:cNvPr id="37895" name="Picture 9">
            <a:extLst>
              <a:ext uri="{FF2B5EF4-FFF2-40B4-BE49-F238E27FC236}">
                <a16:creationId xmlns:a16="http://schemas.microsoft.com/office/drawing/2014/main" id="{8AF43E16-7CE4-4DFD-8345-9234F7769E9D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44" y="1217167"/>
            <a:ext cx="7823200" cy="2038350"/>
          </a:xfr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C4E7EC-18E1-4EF6-A464-6A3298AC39E4}"/>
              </a:ext>
            </a:extLst>
          </p:cNvPr>
          <p:cNvSpPr/>
          <p:nvPr/>
        </p:nvSpPr>
        <p:spPr>
          <a:xfrm>
            <a:off x="4648200" y="4038600"/>
            <a:ext cx="3124200" cy="1207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9608C3-6D12-4C44-9C78-A19FDC63265F}"/>
              </a:ext>
            </a:extLst>
          </p:cNvPr>
          <p:cNvCxnSpPr/>
          <p:nvPr/>
        </p:nvCxnSpPr>
        <p:spPr>
          <a:xfrm flipH="1">
            <a:off x="6858000" y="34290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F6D7B-E2AB-402D-92AF-9E732B281173}"/>
              </a:ext>
            </a:extLst>
          </p:cNvPr>
          <p:cNvSpPr txBox="1"/>
          <p:nvPr/>
        </p:nvSpPr>
        <p:spPr>
          <a:xfrm>
            <a:off x="6035040" y="302024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not depend on time (t)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D1187040-AEB5-4CD1-87BB-5E53C8F99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Input is White Noise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D5557-9745-467C-B322-2BCD279B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6"/>
            <a:ext cx="7553325" cy="9233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Goal</a:t>
            </a:r>
            <a:r>
              <a:rPr lang="en-US" dirty="0"/>
              <a:t> : </a:t>
            </a:r>
            <a:r>
              <a:rPr lang="en-US" sz="2800" dirty="0"/>
              <a:t>Show that output time series is also </a:t>
            </a:r>
            <a:r>
              <a:rPr lang="en-US" sz="2400" i="1" dirty="0"/>
              <a:t>stationary</a:t>
            </a:r>
            <a:endParaRPr lang="en-US" i="1" dirty="0"/>
          </a:p>
        </p:txBody>
      </p:sp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C05E91F6-DF32-4BE6-8263-862F4C81CC4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DBC244B0-B4A1-4084-AA1D-1BECBC47DA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1A355F-AEFF-4319-8E1C-5091CCF1677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pic>
        <p:nvPicPr>
          <p:cNvPr id="38918" name="Picture 4">
            <a:extLst>
              <a:ext uri="{FF2B5EF4-FFF2-40B4-BE49-F238E27FC236}">
                <a16:creationId xmlns:a16="http://schemas.microsoft.com/office/drawing/2014/main" id="{753A8547-2338-4A48-B617-3A747627281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r="12219"/>
          <a:stretch/>
        </p:blipFill>
        <p:spPr>
          <a:xfrm>
            <a:off x="1047336" y="2455480"/>
            <a:ext cx="6091081" cy="3840163"/>
          </a:xfrm>
          <a:noFill/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D6F168D-7A2E-47EF-9CDB-33B73C83F9E7}"/>
              </a:ext>
            </a:extLst>
          </p:cNvPr>
          <p:cNvSpPr/>
          <p:nvPr/>
        </p:nvSpPr>
        <p:spPr>
          <a:xfrm rot="12328091">
            <a:off x="6287537" y="623164"/>
            <a:ext cx="81664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47E45-C94D-424E-BEC5-AE3EB809E93E}"/>
              </a:ext>
            </a:extLst>
          </p:cNvPr>
          <p:cNvSpPr txBox="1"/>
          <p:nvPr/>
        </p:nvSpPr>
        <p:spPr>
          <a:xfrm>
            <a:off x="7162801" y="626212"/>
            <a:ext cx="198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mean, constant variance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1D770-30A6-47D7-ACA1-E428BBC899A3}"/>
              </a:ext>
            </a:extLst>
          </p:cNvPr>
          <p:cNvSpPr/>
          <p:nvPr/>
        </p:nvSpPr>
        <p:spPr>
          <a:xfrm>
            <a:off x="4876800" y="2455481"/>
            <a:ext cx="533400" cy="668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AE9A11-88EB-4A17-A464-0C1F7AC88103}"/>
              </a:ext>
            </a:extLst>
          </p:cNvPr>
          <p:cNvSpPr/>
          <p:nvPr/>
        </p:nvSpPr>
        <p:spPr>
          <a:xfrm rot="10130833">
            <a:off x="5420439" y="2498275"/>
            <a:ext cx="457200" cy="15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7F721-9E23-4F1A-BE3D-A647A555BDB0}"/>
              </a:ext>
            </a:extLst>
          </p:cNvPr>
          <p:cNvSpPr txBox="1"/>
          <p:nvPr/>
        </p:nvSpPr>
        <p:spPr>
          <a:xfrm>
            <a:off x="5691056" y="2089995"/>
            <a:ext cx="238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noise time series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9DBDBA47-15E7-406E-9236-7C4FA6C8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Backshift Operator</a:t>
            </a:r>
          </a:p>
        </p:txBody>
      </p:sp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B00D9A41-4CDE-45A7-AC55-53832B0E120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CC2B78DB-0470-43B3-A314-3034DD605E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155172-C38E-402E-90AD-F62F0057058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grpSp>
        <p:nvGrpSpPr>
          <p:cNvPr id="39942" name="Group 7">
            <a:extLst>
              <a:ext uri="{FF2B5EF4-FFF2-40B4-BE49-F238E27FC236}">
                <a16:creationId xmlns:a16="http://schemas.microsoft.com/office/drawing/2014/main" id="{28C5FAE1-F322-4E99-9D8A-C3174AEEF6D5}"/>
              </a:ext>
            </a:extLst>
          </p:cNvPr>
          <p:cNvGrpSpPr>
            <a:grpSpLocks/>
          </p:cNvGrpSpPr>
          <p:nvPr/>
        </p:nvGrpSpPr>
        <p:grpSpPr bwMode="auto">
          <a:xfrm>
            <a:off x="414528" y="2514600"/>
            <a:ext cx="7578725" cy="3519488"/>
            <a:chOff x="288" y="1344"/>
            <a:chExt cx="4774" cy="2217"/>
          </a:xfrm>
        </p:grpSpPr>
        <p:pic>
          <p:nvPicPr>
            <p:cNvPr id="39943" name="Picture 4">
              <a:extLst>
                <a:ext uri="{FF2B5EF4-FFF2-40B4-BE49-F238E27FC236}">
                  <a16:creationId xmlns:a16="http://schemas.microsoft.com/office/drawing/2014/main" id="{993421D8-9D2C-4F9D-A7B4-590B743B93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14" r="15440" b="14194"/>
            <a:stretch/>
          </p:blipFill>
          <p:spPr bwMode="auto">
            <a:xfrm>
              <a:off x="288" y="1344"/>
              <a:ext cx="4059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Rectangle 6">
              <a:extLst>
                <a:ext uri="{FF2B5EF4-FFF2-40B4-BE49-F238E27FC236}">
                  <a16:creationId xmlns:a16="http://schemas.microsoft.com/office/drawing/2014/main" id="{E22D68EA-7D03-4599-89FA-25F94D1A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08"/>
              <a:ext cx="2950" cy="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BC50F2E8-977C-4DE8-A1CE-8EE760E87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7" t="15152" r="38540" b="69457"/>
          <a:stretch/>
        </p:blipFill>
        <p:spPr>
          <a:xfrm>
            <a:off x="3108960" y="1272539"/>
            <a:ext cx="1920240" cy="696595"/>
          </a:xfrm>
          <a:prstGeom prst="rect">
            <a:avLst/>
          </a:prstGeom>
          <a:noFill/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3B5BD95C-2723-4D00-A9B9-7B9CE72785B7}"/>
              </a:ext>
            </a:extLst>
          </p:cNvPr>
          <p:cNvSpPr/>
          <p:nvPr/>
        </p:nvSpPr>
        <p:spPr>
          <a:xfrm>
            <a:off x="4541202" y="1994377"/>
            <a:ext cx="259398" cy="520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3381F4C3-04EE-4972-9AA3-A1878E72F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Wold’s Decomposition Theorem</a:t>
            </a:r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id="{593BA8CC-2060-4415-A75C-1575B75AA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540" y="1217167"/>
            <a:ext cx="7553325" cy="2215991"/>
          </a:xfrm>
        </p:spPr>
        <p:txBody>
          <a:bodyPr/>
          <a:lstStyle/>
          <a:p>
            <a:pPr eaLnBrk="1" hangingPunct="1"/>
            <a:r>
              <a:rPr lang="en-US" altLang="en-US" dirty="0"/>
              <a:t>Any </a:t>
            </a:r>
            <a:r>
              <a:rPr lang="en-US" altLang="en-US" b="1" dirty="0"/>
              <a:t>nondeterministic weakly stationary</a:t>
            </a:r>
            <a:r>
              <a:rPr lang="en-US" altLang="en-US" dirty="0"/>
              <a:t> time series can be written as an infinite sum of </a:t>
            </a:r>
            <a:r>
              <a:rPr lang="en-US" altLang="en-US" b="1" dirty="0"/>
              <a:t>weighted random shocks (disturbances)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4ABB0F7B-C1B5-4F78-9F4E-C419DDDA9C6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58521B7B-024E-46FD-B40E-EFB01E79F4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8461C0-EB49-4A55-B098-CAE12AB64F1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FAAE25DA-E669-4FD5-904E-E476C6AA0000}"/>
                  </a:ext>
                </a:extLst>
              </p:cNvPr>
              <p:cNvSpPr txBox="1"/>
              <p:nvPr/>
            </p:nvSpPr>
            <p:spPr bwMode="auto">
              <a:xfrm>
                <a:off x="2778125" y="3529013"/>
                <a:ext cx="2897188" cy="11509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6" name="Object 4">
                <a:extLst>
                  <a:ext uri="{FF2B5EF4-FFF2-40B4-BE49-F238E27FC236}">
                    <a16:creationId xmlns:a16="http://schemas.microsoft.com/office/drawing/2014/main" id="{FAAE25DA-E669-4FD5-904E-E476C6AA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125" y="3529013"/>
                <a:ext cx="2897188" cy="1150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DE959BA0-0F95-4110-B2C1-DBE76416824E}"/>
                  </a:ext>
                </a:extLst>
              </p:cNvPr>
              <p:cNvSpPr txBox="1"/>
              <p:nvPr/>
            </p:nvSpPr>
            <p:spPr bwMode="auto">
              <a:xfrm>
                <a:off x="3316288" y="5105400"/>
                <a:ext cx="1751012" cy="11509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7" name="Object 5">
                <a:extLst>
                  <a:ext uri="{FF2B5EF4-FFF2-40B4-BE49-F238E27FC236}">
                    <a16:creationId xmlns:a16="http://schemas.microsoft.com/office/drawing/2014/main" id="{DE959BA0-0F95-4110-B2C1-DBE76416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6288" y="5105400"/>
                <a:ext cx="1751012" cy="1150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Text Box 6">
            <a:extLst>
              <a:ext uri="{FF2B5EF4-FFF2-40B4-BE49-F238E27FC236}">
                <a16:creationId xmlns:a16="http://schemas.microsoft.com/office/drawing/2014/main" id="{806D3F39-DA99-4AED-8F92-E195F4AA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768850"/>
            <a:ext cx="128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where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E0891E2C-2571-4171-8373-25F83F02C6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9E0F5BFD-8762-41B6-994C-9249831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58A8A9-9F3A-49EB-9F0E-95A7FC00E87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F0B94768-B8D1-468C-ACFD-AC8B3878F2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87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How useful is this?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9B001E6C-275F-4F4C-886D-973B316846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600"/>
              <a:t>Well, not so much!!!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F0BE23F2-9829-49C5-B3EA-C06BF7DB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64008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600"/>
              <a:t>How can we come up with “infinitely” many terms?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663AD680-97BA-490C-8942-F0872D888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540" y="304800"/>
            <a:ext cx="7553325" cy="1107996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Consider some special cases of general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1061F6-7311-4335-9D1C-3156BEF4C5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4539" y="1803907"/>
                <a:ext cx="7553325" cy="3631763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alphaLcParenR"/>
                </a:pPr>
                <a:r>
                  <a:rPr lang="en-US" sz="2800" dirty="0"/>
                  <a:t>Finite order </a:t>
                </a:r>
                <a:r>
                  <a:rPr lang="en-US" sz="2800" b="1" dirty="0"/>
                  <a:t>moving average (MA) models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Other than a few finite weights, all other values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b="1" dirty="0"/>
                  <a:t> are zero</a:t>
                </a:r>
              </a:p>
              <a:p>
                <a:pPr marL="571500" indent="-571500">
                  <a:buFont typeface="+mj-lt"/>
                  <a:buAutoNum type="alphaLcParenR"/>
                </a:pPr>
                <a:endParaRPr lang="en-US" sz="2800" dirty="0"/>
              </a:p>
              <a:p>
                <a:pPr marL="571500" indent="-571500">
                  <a:buFont typeface="+mj-lt"/>
                  <a:buAutoNum type="alphaLcParenR"/>
                </a:pPr>
                <a:r>
                  <a:rPr lang="en-US" sz="2800" dirty="0"/>
                  <a:t>Finite order </a:t>
                </a:r>
                <a:r>
                  <a:rPr lang="en-US" sz="2800" b="1" dirty="0"/>
                  <a:t>autoregressive (AR)</a:t>
                </a:r>
                <a:r>
                  <a:rPr lang="en-US" sz="2800" dirty="0"/>
                  <a:t> 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Weights are generated using finite number of parameters</a:t>
                </a:r>
                <a:endParaRPr lang="en-US" sz="3200" dirty="0"/>
              </a:p>
              <a:p>
                <a:pPr marL="571500" indent="-571500">
                  <a:buFont typeface="+mj-lt"/>
                  <a:buAutoNum type="alphaLcParenR"/>
                </a:pPr>
                <a:endParaRPr lang="en-US" sz="2800" dirty="0"/>
              </a:p>
              <a:p>
                <a:pPr marL="571500" indent="-571500">
                  <a:buFont typeface="+mj-lt"/>
                  <a:buAutoNum type="alphaLcParenR"/>
                </a:pPr>
                <a:r>
                  <a:rPr lang="en-US" sz="2800" dirty="0"/>
                  <a:t>Mixture of (a) and (b) !!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1061F6-7311-4335-9D1C-3156BEF4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39" y="1803907"/>
                <a:ext cx="7553325" cy="3631763"/>
              </a:xfrm>
              <a:blipFill>
                <a:blip r:embed="rId3"/>
                <a:stretch>
                  <a:fillRect l="-2663" t="-3020" r="-1049" b="-4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F17DFB09-0D98-4CE9-9081-6D31E4CA712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9C26555D-6E32-434B-B99D-0604A37827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48D6FE-3880-4490-9A42-6C1067C85517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0ED44B7-F8C4-4E61-BCF8-F084E2E81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7" t="15152" r="38540" b="69457"/>
          <a:stretch/>
        </p:blipFill>
        <p:spPr>
          <a:xfrm>
            <a:off x="6359524" y="1064498"/>
            <a:ext cx="1920240" cy="696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EE8-4EBE-4B5F-80B9-79212DE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3A2D-7C2D-430E-8F60-02E386F32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Introduction / Motivation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RECAP: Stationarity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Linear Models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Moving Average (MA)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AutoRegressive</a:t>
            </a:r>
            <a:r>
              <a:rPr lang="en-US" sz="2400" dirty="0"/>
              <a:t> (AR)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ARMA (AR + MA)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Incorporating Seasonality and Trend: SARIMA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E3AD7C0-3EA3-4965-AF00-D9862A3F79BD}"/>
              </a:ext>
            </a:extLst>
          </p:cNvPr>
          <p:cNvSpPr/>
          <p:nvPr/>
        </p:nvSpPr>
        <p:spPr>
          <a:xfrm rot="7390820">
            <a:off x="5144098" y="227057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AFB3B-C992-49DF-9CB1-391D96CE4A4C}"/>
              </a:ext>
            </a:extLst>
          </p:cNvPr>
          <p:cNvSpPr txBox="1"/>
          <p:nvPr/>
        </p:nvSpPr>
        <p:spPr>
          <a:xfrm>
            <a:off x="5791201" y="1905000"/>
            <a:ext cx="258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to confuse with moving average window !</a:t>
            </a:r>
          </a:p>
        </p:txBody>
      </p:sp>
    </p:spTree>
    <p:extLst>
      <p:ext uri="{BB962C8B-B14F-4D97-AF65-F5344CB8AC3E}">
        <p14:creationId xmlns:p14="http://schemas.microsoft.com/office/powerpoint/2010/main" val="257118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074660" cy="54476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previous chapter, focus was on </a:t>
            </a:r>
            <a:r>
              <a:rPr lang="en-US" sz="2000" b="1" dirty="0"/>
              <a:t>exponential smoothing: </a:t>
            </a:r>
          </a:p>
          <a:p>
            <a:endParaRPr lang="en-US" sz="2000" b="1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weight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l-GR" sz="2000" dirty="0"/>
              <a:t>λ</a:t>
            </a:r>
            <a:r>
              <a:rPr lang="en-US" sz="2000" dirty="0"/>
              <a:t>)</a:t>
            </a:r>
            <a:r>
              <a:rPr lang="en-US" sz="2000" b="1" dirty="0"/>
              <a:t> applied to current sample </a:t>
            </a:r>
          </a:p>
          <a:p>
            <a:r>
              <a:rPr lang="en-US" sz="2000" b="1" dirty="0"/>
              <a:t>				+ </a:t>
            </a:r>
          </a:p>
          <a:p>
            <a:pPr algn="ctr"/>
            <a:r>
              <a:rPr lang="en-US" sz="2000" b="1" dirty="0"/>
              <a:t>exponentially decaying weights (1-</a:t>
            </a:r>
            <a:r>
              <a:rPr lang="el-GR" sz="2000" dirty="0"/>
              <a:t> λ</a:t>
            </a:r>
            <a:r>
              <a:rPr lang="en-US" sz="2000" dirty="0"/>
              <a:t>)</a:t>
            </a:r>
            <a:r>
              <a:rPr lang="en-US" sz="2000" baseline="30000" dirty="0"/>
              <a:t>t</a:t>
            </a:r>
            <a:r>
              <a:rPr lang="en-US" sz="2000" dirty="0"/>
              <a:t> </a:t>
            </a:r>
            <a:r>
              <a:rPr lang="en-US" sz="2000" b="1" dirty="0"/>
              <a:t>to previous points</a:t>
            </a:r>
          </a:p>
          <a:p>
            <a:pPr algn="ctr"/>
            <a:endParaRPr lang="en-US" sz="2000" b="1" i="1" baseline="-25000" dirty="0"/>
          </a:p>
          <a:p>
            <a:endParaRPr lang="en-US" sz="2800" b="1" i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General assumption is that any time series data is modeling as sum of 2 components: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		</a:t>
            </a:r>
            <a:r>
              <a:rPr lang="en-US" sz="1800" b="1" dirty="0"/>
              <a:t>deterministic (signal) + stochastic (random noise)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u="sng" dirty="0"/>
              <a:t>Drawback:</a:t>
            </a:r>
            <a:r>
              <a:rPr lang="en-US" sz="1800" dirty="0"/>
              <a:t> Exponential models consider the </a:t>
            </a:r>
            <a:r>
              <a:rPr lang="en-US" sz="1800" u="sng" dirty="0"/>
              <a:t>noise</a:t>
            </a:r>
            <a:r>
              <a:rPr lang="en-US" sz="1800" dirty="0"/>
              <a:t> to be independently generated, i.e. not </a:t>
            </a:r>
            <a:r>
              <a:rPr lang="en-US" sz="1800" b="1" i="1" dirty="0"/>
              <a:t>serially dependent </a:t>
            </a:r>
            <a:r>
              <a:rPr lang="en-US" sz="1800" dirty="0"/>
              <a:t>(between neighboring time samples)</a:t>
            </a:r>
            <a:endParaRPr lang="en-US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i="1" dirty="0"/>
          </a:p>
          <a:p>
            <a:pPr lvl="1"/>
            <a:endParaRPr lang="en-US" sz="1000" i="1" dirty="0"/>
          </a:p>
          <a:p>
            <a:endParaRPr lang="en-US" sz="2800" dirty="0"/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0FD0E1-CF48-497C-BAB5-EA8AE848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24" y="1690055"/>
            <a:ext cx="253400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8074660" cy="45858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It is possible to identify deterministic trends as well as seasonal variation and decompose a series into these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</a:p>
          <a:p>
            <a:pPr marL="1371600" indent="-1371600"/>
            <a:r>
              <a:rPr lang="en-US" sz="3200" dirty="0">
                <a:sym typeface="Wingdings" panose="05000000000000000000" pitchFamily="2" charset="2"/>
              </a:rPr>
              <a:t>	 Using techniques we have learnt so far in this course 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2800" dirty="0"/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E7618-609A-4462-856E-E0AFA57FC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0" b="47778"/>
          <a:stretch/>
        </p:blipFill>
        <p:spPr>
          <a:xfrm>
            <a:off x="1727852" y="4419600"/>
            <a:ext cx="7382810" cy="178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640" y="1001394"/>
            <a:ext cx="8074660" cy="338554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However, once such a time series has been </a:t>
            </a:r>
            <a:r>
              <a:rPr lang="en-US" sz="3200" i="1" dirty="0"/>
              <a:t>decomposed</a:t>
            </a:r>
            <a:r>
              <a:rPr lang="en-US" sz="3200" dirty="0"/>
              <a:t> we are left with a </a:t>
            </a:r>
            <a:r>
              <a:rPr lang="en-US" sz="3200" b="1" dirty="0"/>
              <a:t>random component</a:t>
            </a:r>
            <a:r>
              <a:rPr lang="en-US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2800" dirty="0"/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9007-F8C2-4E4C-A2BA-A2BD88447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19"/>
          <a:stretch/>
        </p:blipFill>
        <p:spPr>
          <a:xfrm>
            <a:off x="2102802" y="2558136"/>
            <a:ext cx="4876800" cy="32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1D43-6163-4A4B-968F-911B5E27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1C87F-A75D-4780-8BFA-89078F6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2" y="1163140"/>
            <a:ext cx="8182928" cy="147732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When sequential observations of a time series are correlated, we say that </a:t>
            </a:r>
            <a:r>
              <a:rPr lang="en-US" sz="3200" b="1" dirty="0"/>
              <a:t>serial dependence </a:t>
            </a:r>
            <a:r>
              <a:rPr lang="en-US" sz="3200" dirty="0"/>
              <a:t>exists in the time series</a:t>
            </a:r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B55B0D4-6D85-4817-B1E0-43302512DB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1A9134-B5BF-4CB2-96BD-DAC92695044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64514" name="Picture 2" descr="http://2.bp.blogspot.com/-hfmbyTsRm4k/TtkLhTK_xzI/AAAAAAAAAMM/Jr6oR5PhdYM/s320/2011-12-02_22-16-43_362.jpg">
            <a:extLst>
              <a:ext uri="{FF2B5EF4-FFF2-40B4-BE49-F238E27FC236}">
                <a16:creationId xmlns:a16="http://schemas.microsoft.com/office/drawing/2014/main" id="{25CC378B-D4EA-48E7-8047-ADD4ADA9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52" y="3086100"/>
            <a:ext cx="2390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3E7AB-A58E-4F8A-8179-F7A898F5DDB5}"/>
              </a:ext>
            </a:extLst>
          </p:cNvPr>
          <p:cNvCxnSpPr/>
          <p:nvPr/>
        </p:nvCxnSpPr>
        <p:spPr>
          <a:xfrm flipV="1">
            <a:off x="6483786" y="3861034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73D60C-087E-4DC8-BAEB-05E60EE249B9}"/>
              </a:ext>
            </a:extLst>
          </p:cNvPr>
          <p:cNvSpPr txBox="1"/>
          <p:nvPr/>
        </p:nvSpPr>
        <p:spPr>
          <a:xfrm rot="16200000">
            <a:off x="5724849" y="4384272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D0D19-62F6-410E-8F3A-1072F0039D57}"/>
              </a:ext>
            </a:extLst>
          </p:cNvPr>
          <p:cNvSpPr/>
          <p:nvPr/>
        </p:nvSpPr>
        <p:spPr>
          <a:xfrm>
            <a:off x="532445" y="3625353"/>
            <a:ext cx="54941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Positive Serial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 errors for one observation increases the probability of a </a:t>
            </a:r>
            <a:r>
              <a:rPr lang="en-US" b="1" dirty="0"/>
              <a:t>Positive</a:t>
            </a:r>
            <a:r>
              <a:rPr lang="en-US" dirty="0"/>
              <a:t> error for another observation and vice versa.</a:t>
            </a:r>
          </a:p>
          <a:p>
            <a:endParaRPr lang="en-US" sz="1400" dirty="0"/>
          </a:p>
          <a:p>
            <a:r>
              <a:rPr lang="en-US" b="1" dirty="0"/>
              <a:t> </a:t>
            </a:r>
            <a:r>
              <a:rPr lang="en-US" sz="2000" b="1" u="sng" dirty="0"/>
              <a:t>Negative Serial Correlation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Positive</a:t>
            </a:r>
            <a:r>
              <a:rPr lang="en-US" dirty="0"/>
              <a:t> error for one observation increases the probability of a </a:t>
            </a:r>
            <a:r>
              <a:rPr lang="en-US" b="1" dirty="0"/>
              <a:t>Negative</a:t>
            </a:r>
            <a:r>
              <a:rPr lang="en-US" dirty="0"/>
              <a:t> error for another observation and vice versa.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48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B713A590-7621-4045-86C9-826D0F535E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0FAE86E3-8687-47BC-B1BC-8042F5D1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Introduction to Time Series Analysis and Forecasting 2E, 2015  MJK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A1A0E996-108C-4DA7-B3CF-C13E630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E242A2-54A8-4845-8D19-4ABB1A98694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FF5E6223-3F28-43C4-8B69-905C8D26E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29969"/>
            <a:ext cx="7553325" cy="3877985"/>
          </a:xfrm>
        </p:spPr>
        <p:txBody>
          <a:bodyPr/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Data is </a:t>
            </a:r>
            <a:r>
              <a:rPr lang="en-US" altLang="en-US" i="1" dirty="0"/>
              <a:t>strictly stationary </a:t>
            </a:r>
            <a:r>
              <a:rPr lang="en-US" altLang="en-US" dirty="0"/>
              <a:t>if its properties are NOT affected by a change in time origin</a:t>
            </a:r>
          </a:p>
          <a:p>
            <a:pPr eaLnBrk="1" hangingPunct="1"/>
            <a:endParaRPr lang="en-US" altLang="en-US" dirty="0"/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i="1" dirty="0"/>
              <a:t>joint probability density </a:t>
            </a:r>
            <a:r>
              <a:rPr lang="en-US" altLang="en-US" dirty="0"/>
              <a:t>function does not change if the time interval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040E6-745F-4405-928B-44558035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04800"/>
            <a:ext cx="7553325" cy="67710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RECAP: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Strictly Stationary 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C7229-9AFA-4F15-B325-0C35FE01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181600"/>
            <a:ext cx="2890076" cy="494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6463A-89B3-444F-92DE-F48C7B9BAC3B}"/>
              </a:ext>
            </a:extLst>
          </p:cNvPr>
          <p:cNvSpPr txBox="1"/>
          <p:nvPr/>
        </p:nvSpPr>
        <p:spPr>
          <a:xfrm>
            <a:off x="4076511" y="51816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33E49-C430-4D65-AAF4-7DC2E50CC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88" y="5181600"/>
            <a:ext cx="4001642" cy="494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4629C2DB-BF7A-4853-8F18-FA6ABE63A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Stationarity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969E2-AF4D-4974-8014-595BFB4A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7" y="1084183"/>
            <a:ext cx="8196263" cy="57246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(Strictly) Stationary time series exhibits similar “statistical behavior” for all time… </a:t>
            </a:r>
          </a:p>
          <a:p>
            <a:r>
              <a:rPr lang="en-US" sz="2800" dirty="0">
                <a:sym typeface="Wingdings" panose="05000000000000000000" pitchFamily="2" charset="2"/>
              </a:rPr>
              <a:t>	 </a:t>
            </a:r>
            <a:r>
              <a:rPr lang="en-US" sz="2800" dirty="0"/>
              <a:t>constant probability distribution in time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However, in most cases, we work with </a:t>
            </a:r>
            <a:r>
              <a:rPr lang="en-US" sz="2800" b="1" i="1" dirty="0"/>
              <a:t>weak stationarity</a:t>
            </a:r>
            <a:endParaRPr lang="en-US" sz="2800" dirty="0"/>
          </a:p>
          <a:p>
            <a:pPr marL="571500"/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What is “weak stationarity” ?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CB15C50-7E95-4A14-8FBB-28F076875AB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BB201B5-3048-407F-99D1-ABD696A044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2FDD10-9FAD-4155-B97B-0E72B14EBE4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pic>
        <p:nvPicPr>
          <p:cNvPr id="67588" name="Picture 4" descr="White noise simulation Excel">
            <a:extLst>
              <a:ext uri="{FF2B5EF4-FFF2-40B4-BE49-F238E27FC236}">
                <a16:creationId xmlns:a16="http://schemas.microsoft.com/office/drawing/2014/main" id="{BDA8E702-4670-437F-A0D8-7CF0BD6E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549194"/>
            <a:ext cx="4746308" cy="228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F1320A-A7D5-4697-8D6F-C6577F29D8D5}"/>
              </a:ext>
            </a:extLst>
          </p:cNvPr>
          <p:cNvCxnSpPr>
            <a:cxnSpLocks/>
            <a:stCxn id="67590" idx="1"/>
          </p:cNvCxnSpPr>
          <p:nvPr/>
        </p:nvCxnSpPr>
        <p:spPr>
          <a:xfrm flipH="1">
            <a:off x="3962400" y="3209925"/>
            <a:ext cx="2498406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755123-32C9-4639-AAC4-95CE898BBBCF}"/>
              </a:ext>
            </a:extLst>
          </p:cNvPr>
          <p:cNvCxnSpPr/>
          <p:nvPr/>
        </p:nvCxnSpPr>
        <p:spPr>
          <a:xfrm>
            <a:off x="3962400" y="2895600"/>
            <a:ext cx="0" cy="16764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D472C-EB52-4324-A89F-4CC8DD5C3A56}"/>
              </a:ext>
            </a:extLst>
          </p:cNvPr>
          <p:cNvCxnSpPr/>
          <p:nvPr/>
        </p:nvCxnSpPr>
        <p:spPr>
          <a:xfrm>
            <a:off x="1828800" y="2895600"/>
            <a:ext cx="0" cy="16764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C9208-5E19-4D40-87D0-05EBBD5FF669}"/>
              </a:ext>
            </a:extLst>
          </p:cNvPr>
          <p:cNvCxnSpPr>
            <a:cxnSpLocks/>
            <a:stCxn id="67590" idx="1"/>
          </p:cNvCxnSpPr>
          <p:nvPr/>
        </p:nvCxnSpPr>
        <p:spPr>
          <a:xfrm flipH="1" flipV="1">
            <a:off x="1828800" y="3124201"/>
            <a:ext cx="4632006" cy="8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590" name="Picture 6" descr="Image result for white noise gaussian">
            <a:extLst>
              <a:ext uri="{FF2B5EF4-FFF2-40B4-BE49-F238E27FC236}">
                <a16:creationId xmlns:a16="http://schemas.microsoft.com/office/drawing/2014/main" id="{A410C7FD-1BF2-4BD2-9881-F7B6A2C6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06" y="2286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665529-0EFD-4E6C-B6C7-3D4F527B6020}"/>
              </a:ext>
            </a:extLst>
          </p:cNvPr>
          <p:cNvSpPr txBox="1"/>
          <p:nvPr/>
        </p:nvSpPr>
        <p:spPr>
          <a:xfrm>
            <a:off x="1676400" y="4495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5839D-253C-4BCF-9E92-2A9ADB9BE9F7}"/>
              </a:ext>
            </a:extLst>
          </p:cNvPr>
          <p:cNvSpPr txBox="1"/>
          <p:nvPr/>
        </p:nvSpPr>
        <p:spPr>
          <a:xfrm>
            <a:off x="3831595" y="456197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t+k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4629C2DB-BF7A-4853-8F18-FA6ABE63A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Stationarity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969E2-AF4D-4974-8014-595BFB4A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41549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is “weak stationarity” ?</a:t>
            </a:r>
          </a:p>
          <a:p>
            <a:pPr marL="514350" indent="-173038">
              <a:buFont typeface="+mj-lt"/>
              <a:buAutoNum type="arabicPeriod"/>
            </a:pPr>
            <a:r>
              <a:rPr lang="en-US" sz="2800" dirty="0"/>
              <a:t>	Expected value of time series does not 	depend on time</a:t>
            </a:r>
          </a:p>
          <a:p>
            <a:pPr marL="514350" indent="-173038">
              <a:buFont typeface="+mj-lt"/>
              <a:buAutoNum type="arabicPeriod"/>
            </a:pPr>
            <a:endParaRPr lang="en-US" sz="2800" dirty="0"/>
          </a:p>
          <a:p>
            <a:pPr marL="514350" indent="-173038">
              <a:buFont typeface="+mj-lt"/>
              <a:buAutoNum type="arabicPeriod"/>
            </a:pPr>
            <a:endParaRPr lang="en-US" sz="1000" dirty="0"/>
          </a:p>
          <a:p>
            <a:pPr marL="514350" indent="-173038">
              <a:buFont typeface="+mj-lt"/>
              <a:buAutoNum type="arabicPeriod"/>
            </a:pPr>
            <a:r>
              <a:rPr lang="en-US" sz="2800" dirty="0"/>
              <a:t>   the autocovariance function for any lag </a:t>
            </a:r>
            <a:r>
              <a:rPr lang="en-US" sz="2800" i="1" dirty="0"/>
              <a:t>k </a:t>
            </a:r>
            <a:r>
              <a:rPr lang="en-US" sz="2800" dirty="0"/>
              <a:t>  	is only a function of </a:t>
            </a:r>
            <a:r>
              <a:rPr lang="en-US" sz="2800" i="1" dirty="0"/>
              <a:t>k </a:t>
            </a:r>
            <a:r>
              <a:rPr lang="en-US" sz="2800" dirty="0"/>
              <a:t>and not </a:t>
            </a:r>
            <a:r>
              <a:rPr lang="en-US" sz="2800" i="1" dirty="0"/>
              <a:t>time</a:t>
            </a:r>
            <a:r>
              <a:rPr lang="en-US" sz="2800" dirty="0"/>
              <a:t>; that 	is, </a:t>
            </a:r>
          </a:p>
          <a:p>
            <a:pPr marL="341312"/>
            <a:endParaRPr lang="en-US" sz="2800" dirty="0"/>
          </a:p>
          <a:p>
            <a:pPr marL="341312"/>
            <a:r>
              <a:rPr lang="en-US" sz="2800" dirty="0"/>
              <a:t>		</a:t>
            </a:r>
          </a:p>
        </p:txBody>
      </p:sp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CB15C50-7E95-4A14-8FBB-28F076875AB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5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EBB201B5-3048-407F-99D1-ABD696A044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2FDD10-9FAD-4155-B97B-0E72B14EBE4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9F1C8D-99F1-4089-8E41-AD3B6591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Droid Serif"/>
              </a:rPr>
              <a:t>the autocovariance function defined as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  </a:t>
            </a:r>
          </a:p>
        </p:txBody>
      </p:sp>
      <p:sp>
        <p:nvSpPr>
          <p:cNvPr id="4" name="AutoShape 2" descr="http://localhost:9800/SFWX6MVVZGFU7ZFAL6VN/6ono4vp0w9uu1pv9m8vz.vbk/OPS/images/9781118744956_1492.jpg">
            <a:extLst>
              <a:ext uri="{FF2B5EF4-FFF2-40B4-BE49-F238E27FC236}">
                <a16:creationId xmlns:a16="http://schemas.microsoft.com/office/drawing/2014/main" id="{FA0D9B71-30AC-4E7C-A582-DA7C4FC00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7263" y="-76200"/>
            <a:ext cx="866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4033A-B98C-4BA8-951A-24D85B169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b="11111"/>
          <a:stretch/>
        </p:blipFill>
        <p:spPr>
          <a:xfrm>
            <a:off x="2819400" y="4495800"/>
            <a:ext cx="3913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43790</TotalTime>
  <Words>518</Words>
  <Application>Microsoft Office PowerPoint</Application>
  <PresentationFormat>On-screen Show (4:3)</PresentationFormat>
  <Paragraphs>164</Paragraphs>
  <Slides>18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&amp;quot</vt:lpstr>
      <vt:lpstr>Arial</vt:lpstr>
      <vt:lpstr>Calibri</vt:lpstr>
      <vt:lpstr>Cambria Math</vt:lpstr>
      <vt:lpstr>Droid Serif</vt:lpstr>
      <vt:lpstr>Office Theme</vt:lpstr>
      <vt:lpstr>Chapter 5:  AutoRegressive Integrated Moving Average (ARIMA) Models   Fall 2019</vt:lpstr>
      <vt:lpstr>Outline</vt:lpstr>
      <vt:lpstr>Introduction</vt:lpstr>
      <vt:lpstr>Motivation</vt:lpstr>
      <vt:lpstr>Motivation</vt:lpstr>
      <vt:lpstr>Motivation</vt:lpstr>
      <vt:lpstr>RECAP: Strictly Stationary Time Series</vt:lpstr>
      <vt:lpstr>Stationarity</vt:lpstr>
      <vt:lpstr>Stationarity</vt:lpstr>
      <vt:lpstr>Some Examples </vt:lpstr>
      <vt:lpstr>Stationary Time Series</vt:lpstr>
      <vt:lpstr>Linear Models for Stationary Time Series</vt:lpstr>
      <vt:lpstr>Linear Filter</vt:lpstr>
      <vt:lpstr>If Input is White Noise …</vt:lpstr>
      <vt:lpstr>Using the Backshift Operator</vt:lpstr>
      <vt:lpstr>Wold’s Decomposition Theorem</vt:lpstr>
      <vt:lpstr>How useful is this?</vt:lpstr>
      <vt:lpstr>Consider some special cases of general equation: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 and Forecasting   Fall 2019</dc:title>
  <dc:creator>Ajay Anand</dc:creator>
  <cp:lastModifiedBy>Ajay Anand</cp:lastModifiedBy>
  <cp:revision>1552</cp:revision>
  <dcterms:created xsi:type="dcterms:W3CDTF">2019-05-06T20:41:32Z</dcterms:created>
  <dcterms:modified xsi:type="dcterms:W3CDTF">2019-09-19T14:47:00Z</dcterms:modified>
</cp:coreProperties>
</file>