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BCD8B0-1818-471F-810B-9C531F40881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1142538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BCD8B0-1818-471F-810B-9C531F40881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178120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BCD8B0-1818-471F-810B-9C531F40881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3758844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BCD8B0-1818-471F-810B-9C531F40881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68202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BCD8B0-1818-471F-810B-9C531F40881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144734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BCD8B0-1818-471F-810B-9C531F40881B}"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41056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BCD8B0-1818-471F-810B-9C531F40881B}"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115846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BCD8B0-1818-471F-810B-9C531F40881B}"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306894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CD8B0-1818-471F-810B-9C531F40881B}"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317291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BCD8B0-1818-471F-810B-9C531F40881B}"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288970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BCD8B0-1818-471F-810B-9C531F40881B}"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CC423F-CFD0-44F2-A4DF-F8C2544DECE3}" type="slidenum">
              <a:rPr lang="en-US" smtClean="0"/>
              <a:t>‹#›</a:t>
            </a:fld>
            <a:endParaRPr lang="en-US"/>
          </a:p>
        </p:txBody>
      </p:sp>
    </p:spTree>
    <p:extLst>
      <p:ext uri="{BB962C8B-B14F-4D97-AF65-F5344CB8AC3E}">
        <p14:creationId xmlns:p14="http://schemas.microsoft.com/office/powerpoint/2010/main" val="177218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CD8B0-1818-471F-810B-9C531F40881B}" type="datetimeFigureOut">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C423F-CFD0-44F2-A4DF-F8C2544DECE3}" type="slidenum">
              <a:rPr lang="en-US" smtClean="0"/>
              <a:t>‹#›</a:t>
            </a:fld>
            <a:endParaRPr lang="en-US"/>
          </a:p>
        </p:txBody>
      </p:sp>
    </p:spTree>
    <p:extLst>
      <p:ext uri="{BB962C8B-B14F-4D97-AF65-F5344CB8AC3E}">
        <p14:creationId xmlns:p14="http://schemas.microsoft.com/office/powerpoint/2010/main" val="662065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3775" y="583092"/>
            <a:ext cx="2559996" cy="646331"/>
          </a:xfrm>
          <a:prstGeom prst="rect">
            <a:avLst/>
          </a:prstGeom>
          <a:noFill/>
        </p:spPr>
        <p:txBody>
          <a:bodyPr wrap="none" rtlCol="0">
            <a:spAutoFit/>
          </a:bodyPr>
          <a:lstStyle/>
          <a:p>
            <a:r>
              <a:rPr lang="en-US" sz="3600" dirty="0" smtClean="0">
                <a:latin typeface="+mj-lt"/>
              </a:rPr>
              <a:t>Homework 5</a:t>
            </a:r>
            <a:endParaRPr lang="en-US" sz="3600" dirty="0">
              <a:latin typeface="+mj-lt"/>
            </a:endParaRPr>
          </a:p>
        </p:txBody>
      </p:sp>
      <p:sp>
        <p:nvSpPr>
          <p:cNvPr id="4" name="TextBox 3"/>
          <p:cNvSpPr txBox="1"/>
          <p:nvPr/>
        </p:nvSpPr>
        <p:spPr>
          <a:xfrm>
            <a:off x="4907196" y="1275712"/>
            <a:ext cx="1283044" cy="646331"/>
          </a:xfrm>
          <a:prstGeom prst="rect">
            <a:avLst/>
          </a:prstGeom>
          <a:noFill/>
        </p:spPr>
        <p:txBody>
          <a:bodyPr wrap="none" rtlCol="0">
            <a:spAutoFit/>
          </a:bodyPr>
          <a:lstStyle/>
          <a:p>
            <a:r>
              <a:rPr lang="en-US" sz="3600" dirty="0" smtClean="0">
                <a:latin typeface="+mj-lt"/>
              </a:rPr>
              <a:t>Sprint</a:t>
            </a:r>
            <a:endParaRPr lang="en-US" sz="3600" dirty="0">
              <a:latin typeface="+mj-lt"/>
            </a:endParaRPr>
          </a:p>
        </p:txBody>
      </p:sp>
      <p:sp>
        <p:nvSpPr>
          <p:cNvPr id="5" name="TextBox 4"/>
          <p:cNvSpPr txBox="1"/>
          <p:nvPr/>
        </p:nvSpPr>
        <p:spPr>
          <a:xfrm>
            <a:off x="639330" y="3176926"/>
            <a:ext cx="5550910" cy="1107996"/>
          </a:xfrm>
          <a:prstGeom prst="rect">
            <a:avLst/>
          </a:prstGeom>
          <a:noFill/>
        </p:spPr>
        <p:txBody>
          <a:bodyPr wrap="square" rtlCol="0">
            <a:spAutoFit/>
          </a:bodyPr>
          <a:lstStyle/>
          <a:p>
            <a:r>
              <a:rPr lang="en-US" sz="2200" dirty="0" smtClean="0">
                <a:latin typeface="+mj-lt"/>
              </a:rPr>
              <a:t>A sprint is refers to a predefined span of time in which a team will work to accomplish specific goals. This period may be any length, though.</a:t>
            </a:r>
            <a:endParaRPr lang="en-US" sz="2200" dirty="0">
              <a:latin typeface="+mj-lt"/>
            </a:endParaRPr>
          </a:p>
        </p:txBody>
      </p:sp>
      <p:pic>
        <p:nvPicPr>
          <p:cNvPr id="7" name="Picture 6"/>
          <p:cNvPicPr>
            <a:picLocks noChangeAspect="1"/>
          </p:cNvPicPr>
          <p:nvPr/>
        </p:nvPicPr>
        <p:blipFill>
          <a:blip r:embed="rId2"/>
          <a:stretch>
            <a:fillRect/>
          </a:stretch>
        </p:blipFill>
        <p:spPr>
          <a:xfrm>
            <a:off x="6051694" y="1099127"/>
            <a:ext cx="5508769" cy="4015155"/>
          </a:xfrm>
          <a:prstGeom prst="rect">
            <a:avLst/>
          </a:prstGeom>
        </p:spPr>
      </p:pic>
      <p:pic>
        <p:nvPicPr>
          <p:cNvPr id="8" name="Picture 7"/>
          <p:cNvPicPr>
            <a:picLocks noChangeAspect="1"/>
          </p:cNvPicPr>
          <p:nvPr/>
        </p:nvPicPr>
        <p:blipFill>
          <a:blip r:embed="rId3"/>
          <a:stretch>
            <a:fillRect/>
          </a:stretch>
        </p:blipFill>
        <p:spPr>
          <a:xfrm>
            <a:off x="313865" y="208698"/>
            <a:ext cx="1367153" cy="1311915"/>
          </a:xfrm>
          <a:prstGeom prst="rect">
            <a:avLst/>
          </a:prstGeom>
        </p:spPr>
      </p:pic>
    </p:spTree>
    <p:extLst>
      <p:ext uri="{BB962C8B-B14F-4D97-AF65-F5344CB8AC3E}">
        <p14:creationId xmlns:p14="http://schemas.microsoft.com/office/powerpoint/2010/main" val="28346644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7019" y="3078217"/>
            <a:ext cx="8488218" cy="1508105"/>
          </a:xfrm>
          <a:prstGeom prst="rect">
            <a:avLst/>
          </a:prstGeom>
        </p:spPr>
        <p:txBody>
          <a:bodyPr wrap="square">
            <a:spAutoFit/>
          </a:bodyPr>
          <a:lstStyle/>
          <a:p>
            <a:r>
              <a:rPr lang="en-US" sz="2400" dirty="0" smtClean="0">
                <a:latin typeface="+mj-lt"/>
              </a:rPr>
              <a:t>Why we need to do sprint review?</a:t>
            </a:r>
          </a:p>
          <a:p>
            <a:r>
              <a:rPr lang="en-US" sz="2400" dirty="0" smtClean="0">
                <a:latin typeface="+mj-lt"/>
              </a:rPr>
              <a:t>	</a:t>
            </a:r>
            <a:r>
              <a:rPr lang="en-US" sz="2200" dirty="0" smtClean="0">
                <a:latin typeface="+mj-lt"/>
              </a:rPr>
              <a:t>The sprint review is an informal meeting held at the end of 	the race during which the team presents what has been 	achieved while stakeholders make improvements.</a:t>
            </a:r>
            <a:endParaRPr lang="en-US" sz="2200" dirty="0">
              <a:latin typeface="+mj-lt"/>
            </a:endParaRPr>
          </a:p>
        </p:txBody>
      </p:sp>
      <p:pic>
        <p:nvPicPr>
          <p:cNvPr id="6" name="Picture 5"/>
          <p:cNvPicPr>
            <a:picLocks noChangeAspect="1"/>
          </p:cNvPicPr>
          <p:nvPr/>
        </p:nvPicPr>
        <p:blipFill>
          <a:blip r:embed="rId2"/>
          <a:stretch>
            <a:fillRect/>
          </a:stretch>
        </p:blipFill>
        <p:spPr>
          <a:xfrm>
            <a:off x="2951595" y="211281"/>
            <a:ext cx="5143500" cy="2667000"/>
          </a:xfrm>
          <a:prstGeom prst="rect">
            <a:avLst/>
          </a:prstGeom>
        </p:spPr>
      </p:pic>
      <p:sp>
        <p:nvSpPr>
          <p:cNvPr id="7" name="Rectangle 6"/>
          <p:cNvSpPr/>
          <p:nvPr/>
        </p:nvSpPr>
        <p:spPr>
          <a:xfrm>
            <a:off x="3657600" y="4786258"/>
            <a:ext cx="6096000" cy="1200329"/>
          </a:xfrm>
          <a:prstGeom prst="rect">
            <a:avLst/>
          </a:prstGeom>
        </p:spPr>
        <p:txBody>
          <a:bodyPr>
            <a:spAutoFit/>
          </a:bodyPr>
          <a:lstStyle/>
          <a:p>
            <a:r>
              <a:rPr lang="en-US" dirty="0" smtClean="0"/>
              <a:t>sprint review to check if we have done it according to the plan that we have prepared. For example, we have set the variable name to have the correct function and we want to know if we have do follow plan or not?</a:t>
            </a:r>
            <a:endParaRPr lang="en-US" dirty="0"/>
          </a:p>
        </p:txBody>
      </p:sp>
    </p:spTree>
    <p:extLst>
      <p:ext uri="{BB962C8B-B14F-4D97-AF65-F5344CB8AC3E}">
        <p14:creationId xmlns:p14="http://schemas.microsoft.com/office/powerpoint/2010/main" val="423830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926" y="1674382"/>
            <a:ext cx="7961745" cy="2585323"/>
          </a:xfrm>
          <a:prstGeom prst="rect">
            <a:avLst/>
          </a:prstGeom>
        </p:spPr>
        <p:txBody>
          <a:bodyPr wrap="square">
            <a:spAutoFit/>
          </a:bodyPr>
          <a:lstStyle/>
          <a:p>
            <a:r>
              <a:rPr lang="en-US" sz="2400" dirty="0" smtClean="0">
                <a:latin typeface="+mj-lt"/>
              </a:rPr>
              <a:t>What is the purpose of sprint review?</a:t>
            </a:r>
          </a:p>
          <a:p>
            <a:r>
              <a:rPr lang="en-US" sz="2800" dirty="0">
                <a:latin typeface="+mj-lt"/>
              </a:rPr>
              <a:t>	</a:t>
            </a:r>
            <a:r>
              <a:rPr lang="en-US" sz="2200" dirty="0" smtClean="0">
                <a:latin typeface="+mj-lt"/>
              </a:rPr>
              <a:t>To inspect the increment that was developed in that 	sprint</a:t>
            </a:r>
          </a:p>
          <a:p>
            <a:r>
              <a:rPr lang="en-US" sz="2200" dirty="0" smtClean="0">
                <a:latin typeface="+mj-lt"/>
              </a:rPr>
              <a:t>	Collect feedback from key stakeholders.</a:t>
            </a:r>
          </a:p>
          <a:p>
            <a:r>
              <a:rPr lang="en-US" sz="2200" dirty="0" smtClean="0">
                <a:latin typeface="+mj-lt"/>
              </a:rPr>
              <a:t>	To inspect and improve the agile practices that were     	followed during the sprint.</a:t>
            </a:r>
          </a:p>
          <a:p>
            <a:endParaRPr lang="en-US" sz="2200" dirty="0">
              <a:latin typeface="+mj-lt"/>
            </a:endParaRPr>
          </a:p>
        </p:txBody>
      </p:sp>
      <p:sp>
        <p:nvSpPr>
          <p:cNvPr id="4" name="Rectangle 3"/>
          <p:cNvSpPr/>
          <p:nvPr/>
        </p:nvSpPr>
        <p:spPr>
          <a:xfrm>
            <a:off x="1403926" y="3955581"/>
            <a:ext cx="7823201" cy="830997"/>
          </a:xfrm>
          <a:prstGeom prst="rect">
            <a:avLst/>
          </a:prstGeom>
        </p:spPr>
        <p:txBody>
          <a:bodyPr wrap="square">
            <a:spAutoFit/>
          </a:bodyPr>
          <a:lstStyle/>
          <a:p>
            <a:r>
              <a:rPr lang="en-US" sz="2400" dirty="0" smtClean="0">
                <a:latin typeface="+mj-lt"/>
              </a:rPr>
              <a:t>How much time does the sprint review take?</a:t>
            </a:r>
          </a:p>
          <a:p>
            <a:r>
              <a:rPr lang="en-US" sz="2400" dirty="0" smtClean="0">
                <a:latin typeface="+mj-lt"/>
              </a:rPr>
              <a:t>	</a:t>
            </a:r>
            <a:r>
              <a:rPr lang="en-US" sz="2200" dirty="0" smtClean="0">
                <a:latin typeface="+mj-lt"/>
              </a:rPr>
              <a:t>Sprint reviews are limited to a maximum of four hours.</a:t>
            </a:r>
            <a:endParaRPr lang="en-US" sz="2200" dirty="0">
              <a:latin typeface="+mj-lt"/>
            </a:endParaRPr>
          </a:p>
        </p:txBody>
      </p:sp>
    </p:spTree>
    <p:extLst>
      <p:ext uri="{BB962C8B-B14F-4D97-AF65-F5344CB8AC3E}">
        <p14:creationId xmlns:p14="http://schemas.microsoft.com/office/powerpoint/2010/main" val="58707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1783" y="2515078"/>
            <a:ext cx="8442036" cy="3600986"/>
          </a:xfrm>
          <a:prstGeom prst="rect">
            <a:avLst/>
          </a:prstGeom>
        </p:spPr>
        <p:txBody>
          <a:bodyPr wrap="square">
            <a:spAutoFit/>
          </a:bodyPr>
          <a:lstStyle/>
          <a:p>
            <a:r>
              <a:rPr lang="en-US" sz="2400" dirty="0" smtClean="0">
                <a:latin typeface="+mj-lt"/>
              </a:rPr>
              <a:t>Why we need to separate project in to sprint?</a:t>
            </a:r>
          </a:p>
          <a:p>
            <a:r>
              <a:rPr lang="en-US" sz="2800" dirty="0" smtClean="0">
                <a:latin typeface="+mj-lt"/>
              </a:rPr>
              <a:t>	</a:t>
            </a:r>
            <a:r>
              <a:rPr lang="en-US" sz="2200" dirty="0" smtClean="0">
                <a:latin typeface="+mj-lt"/>
              </a:rPr>
              <a:t>Dividing a project into sprints offers benefits such as </a:t>
            </a:r>
          </a:p>
          <a:p>
            <a:r>
              <a:rPr lang="en-US" sz="2200" dirty="0" smtClean="0">
                <a:latin typeface="+mj-lt"/>
              </a:rPr>
              <a:t>		Regular Feedback and Iteration </a:t>
            </a:r>
          </a:p>
          <a:p>
            <a:r>
              <a:rPr lang="en-US" sz="2200" dirty="0" smtClean="0">
                <a:latin typeface="+mj-lt"/>
              </a:rPr>
              <a:t>		Transparency</a:t>
            </a:r>
          </a:p>
          <a:p>
            <a:r>
              <a:rPr lang="en-US" sz="2200" dirty="0" smtClean="0">
                <a:latin typeface="+mj-lt"/>
              </a:rPr>
              <a:t>		Risk mitigation</a:t>
            </a:r>
          </a:p>
          <a:p>
            <a:r>
              <a:rPr lang="en-US" sz="2200" dirty="0" smtClean="0">
                <a:latin typeface="+mj-lt"/>
              </a:rPr>
              <a:t>		Team Collaboration and Motivation</a:t>
            </a:r>
          </a:p>
          <a:p>
            <a:r>
              <a:rPr lang="en-US" sz="2200" dirty="0" smtClean="0">
                <a:latin typeface="+mj-lt"/>
              </a:rPr>
              <a:t>		Predictability.</a:t>
            </a:r>
          </a:p>
          <a:p>
            <a:r>
              <a:rPr lang="en-US" sz="2200" dirty="0" smtClean="0">
                <a:latin typeface="+mj-lt"/>
              </a:rPr>
              <a:t>		Resource Allocation and Efficiency</a:t>
            </a:r>
          </a:p>
          <a:p>
            <a:pPr marL="342900" indent="-342900">
              <a:buFont typeface="Wingdings" panose="05000000000000000000" pitchFamily="2" charset="2"/>
              <a:buChar char="q"/>
            </a:pPr>
            <a:r>
              <a:rPr lang="en-US" sz="2200" dirty="0" smtClean="0">
                <a:latin typeface="+mj-lt"/>
              </a:rPr>
              <a:t>On the other hand, it supports agility, adaptation and 	continuous improvement that lead to project success.</a:t>
            </a:r>
            <a:endParaRPr lang="en-US" sz="2200" dirty="0">
              <a:latin typeface="+mj-lt"/>
            </a:endParaRPr>
          </a:p>
        </p:txBody>
      </p:sp>
      <p:pic>
        <p:nvPicPr>
          <p:cNvPr id="5" name="Picture 4"/>
          <p:cNvPicPr>
            <a:picLocks noChangeAspect="1"/>
          </p:cNvPicPr>
          <p:nvPr/>
        </p:nvPicPr>
        <p:blipFill>
          <a:blip r:embed="rId2"/>
          <a:stretch>
            <a:fillRect/>
          </a:stretch>
        </p:blipFill>
        <p:spPr>
          <a:xfrm>
            <a:off x="2817090" y="812800"/>
            <a:ext cx="5463453" cy="1806864"/>
          </a:xfrm>
          <a:prstGeom prst="rect">
            <a:avLst/>
          </a:prstGeom>
        </p:spPr>
      </p:pic>
    </p:spTree>
    <p:extLst>
      <p:ext uri="{BB962C8B-B14F-4D97-AF65-F5344CB8AC3E}">
        <p14:creationId xmlns:p14="http://schemas.microsoft.com/office/powerpoint/2010/main" val="3744000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45330" y="1554814"/>
            <a:ext cx="5586930" cy="2123658"/>
          </a:xfrm>
          <a:prstGeom prst="rect">
            <a:avLst/>
          </a:prstGeom>
          <a:noFill/>
        </p:spPr>
        <p:txBody>
          <a:bodyPr wrap="square" rtlCol="0">
            <a:spAutoFit/>
          </a:bodyPr>
          <a:lstStyle/>
          <a:p>
            <a:pPr lvl="0"/>
            <a:endParaRPr lang="en-US" sz="2200" dirty="0">
              <a:latin typeface="+mj-lt"/>
            </a:endParaRPr>
          </a:p>
          <a:p>
            <a:r>
              <a:rPr lang="en-US" sz="2200" dirty="0">
                <a:latin typeface="+mj-lt"/>
              </a:rPr>
              <a:t>Sprint planning is an event in scrum that kicks off the sprint. It's a collaborative meeting typically involving the product owner, developers, and other stakeholders.</a:t>
            </a:r>
          </a:p>
          <a:p>
            <a:endParaRPr lang="en-US" sz="2200" dirty="0"/>
          </a:p>
        </p:txBody>
      </p:sp>
      <p:pic>
        <p:nvPicPr>
          <p:cNvPr id="6" name="Picture 5"/>
          <p:cNvPicPr>
            <a:picLocks noChangeAspect="1"/>
          </p:cNvPicPr>
          <p:nvPr/>
        </p:nvPicPr>
        <p:blipFill>
          <a:blip r:embed="rId2"/>
          <a:stretch>
            <a:fillRect/>
          </a:stretch>
        </p:blipFill>
        <p:spPr>
          <a:xfrm>
            <a:off x="-314037" y="582356"/>
            <a:ext cx="6770255" cy="2924175"/>
          </a:xfrm>
          <a:prstGeom prst="rect">
            <a:avLst/>
          </a:prstGeom>
        </p:spPr>
      </p:pic>
      <p:sp>
        <p:nvSpPr>
          <p:cNvPr id="9" name="Rectangle 8"/>
          <p:cNvSpPr/>
          <p:nvPr/>
        </p:nvSpPr>
        <p:spPr>
          <a:xfrm>
            <a:off x="5445330" y="3456953"/>
            <a:ext cx="6096000" cy="1785104"/>
          </a:xfrm>
          <a:prstGeom prst="rect">
            <a:avLst/>
          </a:prstGeom>
        </p:spPr>
        <p:txBody>
          <a:bodyPr>
            <a:spAutoFit/>
          </a:bodyPr>
          <a:lstStyle/>
          <a:p>
            <a:r>
              <a:rPr lang="en-US" sz="2200" dirty="0" smtClean="0">
                <a:latin typeface="+mj-lt"/>
              </a:rPr>
              <a:t>For example, next week I got a project about Google classroom, I have to meet with my teammates</a:t>
            </a:r>
          </a:p>
          <a:p>
            <a:r>
              <a:rPr lang="en-US" sz="2200" dirty="0" smtClean="0">
                <a:latin typeface="+mj-lt"/>
              </a:rPr>
              <a:t>What we need to do prepare our plan, what we need to do, the project is one month, what do we need to do to be able to complete this project.</a:t>
            </a:r>
            <a:endParaRPr lang="en-US" sz="2200" dirty="0">
              <a:latin typeface="+mj-lt"/>
            </a:endParaRPr>
          </a:p>
        </p:txBody>
      </p:sp>
    </p:spTree>
    <p:extLst>
      <p:ext uri="{BB962C8B-B14F-4D97-AF65-F5344CB8AC3E}">
        <p14:creationId xmlns:p14="http://schemas.microsoft.com/office/powerpoint/2010/main" val="209428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4254" y="680104"/>
            <a:ext cx="6705602" cy="2739211"/>
          </a:xfrm>
          <a:prstGeom prst="rect">
            <a:avLst/>
          </a:prstGeom>
        </p:spPr>
        <p:txBody>
          <a:bodyPr wrap="square">
            <a:spAutoFit/>
          </a:bodyPr>
          <a:lstStyle/>
          <a:p>
            <a:r>
              <a:rPr lang="en-US" sz="2400" dirty="0" smtClean="0">
                <a:latin typeface="+mj-lt"/>
              </a:rPr>
              <a:t>What is the purpose of sprint planning?</a:t>
            </a:r>
          </a:p>
          <a:p>
            <a:r>
              <a:rPr lang="en-US" sz="2800" dirty="0">
                <a:latin typeface="+mj-lt"/>
              </a:rPr>
              <a:t> </a:t>
            </a:r>
            <a:r>
              <a:rPr lang="en-US" sz="2800" dirty="0" smtClean="0">
                <a:latin typeface="+mj-lt"/>
              </a:rPr>
              <a:t>    </a:t>
            </a:r>
            <a:r>
              <a:rPr lang="en-US" sz="2200" dirty="0" smtClean="0">
                <a:latin typeface="+mj-lt"/>
              </a:rPr>
              <a:t>The purpose of sprint planning is</a:t>
            </a:r>
          </a:p>
          <a:p>
            <a:r>
              <a:rPr lang="en-US" sz="2200" dirty="0" smtClean="0">
                <a:latin typeface="+mj-lt"/>
              </a:rPr>
              <a:t>	Define what can be delivered in the sprint </a:t>
            </a:r>
          </a:p>
          <a:p>
            <a:r>
              <a:rPr lang="en-US" sz="2200" dirty="0">
                <a:latin typeface="+mj-lt"/>
              </a:rPr>
              <a:t>	</a:t>
            </a:r>
            <a:r>
              <a:rPr lang="en-US" sz="2200" dirty="0" smtClean="0">
                <a:latin typeface="+mj-lt"/>
              </a:rPr>
              <a:t>How that work will be achieved.</a:t>
            </a:r>
          </a:p>
          <a:p>
            <a:r>
              <a:rPr lang="en-US" sz="2200" dirty="0" smtClean="0">
                <a:latin typeface="+mj-lt"/>
              </a:rPr>
              <a:t>      </a:t>
            </a:r>
            <a:r>
              <a:rPr lang="en-US" sz="2200" dirty="0">
                <a:latin typeface="+mj-lt"/>
              </a:rPr>
              <a:t>Sprint planning is done in collaboration with </a:t>
            </a:r>
            <a:r>
              <a:rPr lang="en-US" sz="2200" dirty="0" smtClean="0">
                <a:latin typeface="+mj-lt"/>
              </a:rPr>
              <a:t>the</a:t>
            </a:r>
          </a:p>
          <a:p>
            <a:r>
              <a:rPr lang="en-US" sz="2200" dirty="0">
                <a:latin typeface="+mj-lt"/>
              </a:rPr>
              <a:t> </a:t>
            </a:r>
            <a:r>
              <a:rPr lang="en-US" sz="2200" dirty="0" smtClean="0">
                <a:latin typeface="+mj-lt"/>
              </a:rPr>
              <a:t>     </a:t>
            </a:r>
            <a:r>
              <a:rPr lang="en-US" sz="2200" dirty="0">
                <a:latin typeface="+mj-lt"/>
              </a:rPr>
              <a:t>whole scrum team.</a:t>
            </a:r>
          </a:p>
          <a:p>
            <a:endParaRPr lang="en-US" sz="3200" dirty="0">
              <a:latin typeface="+mj-lt"/>
            </a:endParaRPr>
          </a:p>
        </p:txBody>
      </p:sp>
      <p:sp>
        <p:nvSpPr>
          <p:cNvPr id="3" name="Rectangle 2"/>
          <p:cNvSpPr/>
          <p:nvPr/>
        </p:nvSpPr>
        <p:spPr>
          <a:xfrm>
            <a:off x="674254" y="2924565"/>
            <a:ext cx="7001165" cy="1169551"/>
          </a:xfrm>
          <a:prstGeom prst="rect">
            <a:avLst/>
          </a:prstGeom>
        </p:spPr>
        <p:txBody>
          <a:bodyPr wrap="square">
            <a:spAutoFit/>
          </a:bodyPr>
          <a:lstStyle/>
          <a:p>
            <a:r>
              <a:rPr lang="en-US" sz="2400" dirty="0" smtClean="0">
                <a:latin typeface="+mj-lt"/>
              </a:rPr>
              <a:t>How much time does the sprint planning take?</a:t>
            </a:r>
          </a:p>
          <a:p>
            <a:r>
              <a:rPr lang="en-US" sz="2400" dirty="0">
                <a:latin typeface="+mj-lt"/>
              </a:rPr>
              <a:t> </a:t>
            </a:r>
            <a:r>
              <a:rPr lang="en-US" sz="2400" dirty="0" smtClean="0">
                <a:latin typeface="+mj-lt"/>
              </a:rPr>
              <a:t>      </a:t>
            </a:r>
            <a:r>
              <a:rPr lang="en-US" sz="2200" dirty="0" smtClean="0">
                <a:latin typeface="+mj-lt"/>
              </a:rPr>
              <a:t>Typically, for a four-week sprint this meeting should</a:t>
            </a:r>
          </a:p>
          <a:p>
            <a:r>
              <a:rPr lang="en-US" sz="2200" dirty="0">
                <a:latin typeface="+mj-lt"/>
              </a:rPr>
              <a:t> </a:t>
            </a:r>
            <a:r>
              <a:rPr lang="en-US" sz="2200" dirty="0" smtClean="0">
                <a:latin typeface="+mj-lt"/>
              </a:rPr>
              <a:t>       last eight hours.</a:t>
            </a:r>
            <a:endParaRPr lang="en-US" sz="2200" dirty="0">
              <a:latin typeface="+mj-lt"/>
            </a:endParaRPr>
          </a:p>
        </p:txBody>
      </p:sp>
    </p:spTree>
    <p:extLst>
      <p:ext uri="{BB962C8B-B14F-4D97-AF65-F5344CB8AC3E}">
        <p14:creationId xmlns:p14="http://schemas.microsoft.com/office/powerpoint/2010/main" val="659423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9309" y="1086690"/>
            <a:ext cx="6982691" cy="3600986"/>
          </a:xfrm>
          <a:prstGeom prst="rect">
            <a:avLst/>
          </a:prstGeom>
        </p:spPr>
        <p:txBody>
          <a:bodyPr wrap="square">
            <a:spAutoFit/>
          </a:bodyPr>
          <a:lstStyle/>
          <a:p>
            <a:r>
              <a:rPr lang="en-US" sz="2400" dirty="0" smtClean="0">
                <a:latin typeface="+mj-lt"/>
              </a:rPr>
              <a:t>What are the benefits of sprint planning?</a:t>
            </a:r>
          </a:p>
          <a:p>
            <a:r>
              <a:rPr lang="en-US" sz="2800" dirty="0" smtClean="0">
                <a:latin typeface="+mj-lt"/>
              </a:rPr>
              <a:t>	</a:t>
            </a:r>
            <a:r>
              <a:rPr lang="en-US" sz="2200" dirty="0" smtClean="0">
                <a:latin typeface="+mj-lt"/>
              </a:rPr>
              <a:t>Identify team capacities</a:t>
            </a:r>
          </a:p>
          <a:p>
            <a:r>
              <a:rPr lang="en-US" sz="2200" dirty="0" smtClean="0">
                <a:latin typeface="+mj-lt"/>
              </a:rPr>
              <a:t>	Save time by managing expectations</a:t>
            </a:r>
          </a:p>
          <a:p>
            <a:r>
              <a:rPr lang="en-US" sz="2200" dirty="0" smtClean="0">
                <a:latin typeface="+mj-lt"/>
              </a:rPr>
              <a:t>	Provide clarity and transparency</a:t>
            </a:r>
          </a:p>
          <a:p>
            <a:r>
              <a:rPr lang="en-US" sz="2200" dirty="0" smtClean="0">
                <a:latin typeface="+mj-lt"/>
              </a:rPr>
              <a:t>	Focus on the end goal</a:t>
            </a:r>
          </a:p>
          <a:p>
            <a:r>
              <a:rPr lang="en-US" sz="2200" dirty="0" smtClean="0">
                <a:latin typeface="+mj-lt"/>
              </a:rPr>
              <a:t>	Increased focus</a:t>
            </a:r>
          </a:p>
          <a:p>
            <a:r>
              <a:rPr lang="en-US" sz="2200" dirty="0" smtClean="0">
                <a:latin typeface="+mj-lt"/>
              </a:rPr>
              <a:t>	Sprint meetings bring your team together</a:t>
            </a:r>
          </a:p>
          <a:p>
            <a:r>
              <a:rPr lang="en-US" sz="2200" dirty="0" smtClean="0">
                <a:latin typeface="+mj-lt"/>
              </a:rPr>
              <a:t>	Clearly defined sprint goals</a:t>
            </a:r>
          </a:p>
          <a:p>
            <a:r>
              <a:rPr lang="en-US" sz="2200" dirty="0" smtClean="0">
                <a:latin typeface="+mj-lt"/>
              </a:rPr>
              <a:t>	Teams produce higher quality work</a:t>
            </a:r>
          </a:p>
          <a:p>
            <a:r>
              <a:rPr lang="en-US" sz="2200" dirty="0" smtClean="0">
                <a:latin typeface="+mj-lt"/>
              </a:rPr>
              <a:t>	Conduct the sprint review.</a:t>
            </a:r>
            <a:endParaRPr lang="en-US" sz="2200" dirty="0">
              <a:latin typeface="+mj-lt"/>
            </a:endParaRPr>
          </a:p>
        </p:txBody>
      </p:sp>
      <p:pic>
        <p:nvPicPr>
          <p:cNvPr id="4" name="Picture 3"/>
          <p:cNvPicPr>
            <a:picLocks noChangeAspect="1"/>
          </p:cNvPicPr>
          <p:nvPr/>
        </p:nvPicPr>
        <p:blipFill>
          <a:blip r:embed="rId2"/>
          <a:stretch>
            <a:fillRect/>
          </a:stretch>
        </p:blipFill>
        <p:spPr>
          <a:xfrm>
            <a:off x="598914" y="1086690"/>
            <a:ext cx="4610395" cy="3275961"/>
          </a:xfrm>
          <a:prstGeom prst="rect">
            <a:avLst/>
          </a:prstGeom>
        </p:spPr>
      </p:pic>
    </p:spTree>
    <p:extLst>
      <p:ext uri="{BB962C8B-B14F-4D97-AF65-F5344CB8AC3E}">
        <p14:creationId xmlns:p14="http://schemas.microsoft.com/office/powerpoint/2010/main" val="2656746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0290" y="1284551"/>
            <a:ext cx="6742546" cy="1936620"/>
          </a:xfrm>
          <a:prstGeom prst="rect">
            <a:avLst/>
          </a:prstGeom>
        </p:spPr>
        <p:txBody>
          <a:bodyPr wrap="square">
            <a:spAutoFit/>
          </a:bodyPr>
          <a:lstStyle/>
          <a:p>
            <a:pPr marR="0" lvl="0">
              <a:lnSpc>
                <a:spcPct val="107000"/>
              </a:lnSpc>
              <a:spcBef>
                <a:spcPts val="0"/>
              </a:spcBef>
              <a:spcAft>
                <a:spcPts val="0"/>
              </a:spcAft>
              <a:buSzPts val="1600"/>
            </a:pPr>
            <a:r>
              <a:rPr lang="en-US" sz="2400" spc="15" dirty="0" smtClean="0">
                <a:solidFill>
                  <a:srgbClr val="3C4043"/>
                </a:solidFill>
                <a:effectLst/>
                <a:latin typeface="+mj-lt"/>
                <a:ea typeface="Calibri" panose="020F0502020204030204" pitchFamily="34" charset="0"/>
                <a:cs typeface="DaunPenh" panose="01010101010101010101" pitchFamily="2" charset="0"/>
              </a:rPr>
              <a:t>Why we need to do stand-up meeting?</a:t>
            </a:r>
            <a:endParaRPr lang="en-US" sz="2400" dirty="0" smtClean="0">
              <a:effectLst/>
              <a:latin typeface="+mj-lt"/>
              <a:ea typeface="Calibri" panose="020F0502020204030204" pitchFamily="34" charset="0"/>
              <a:cs typeface="DaunPenh" panose="01010101010101010101" pitchFamily="2" charset="0"/>
            </a:endParaRPr>
          </a:p>
          <a:p>
            <a:pPr marL="857250" marR="0">
              <a:lnSpc>
                <a:spcPct val="107000"/>
              </a:lnSpc>
              <a:spcBef>
                <a:spcPts val="0"/>
              </a:spcBef>
              <a:spcAft>
                <a:spcPts val="800"/>
              </a:spcAft>
            </a:pPr>
            <a:r>
              <a:rPr lang="en-US" sz="2200" kern="1800" dirty="0">
                <a:solidFill>
                  <a:srgbClr val="000000"/>
                </a:solidFill>
                <a:latin typeface="+mj-lt"/>
                <a:ea typeface="Times New Roman" panose="02020603050405020304" pitchFamily="18" charset="0"/>
                <a:cs typeface="DaunPenh" panose="01010101010101010101" pitchFamily="2" charset="0"/>
              </a:rPr>
              <a:t>A daily stand-up meeting is a short organizational meeting that is held each day. that are a common practice in Agile project management methodologies like Scrum.</a:t>
            </a:r>
            <a:endParaRPr lang="en-US" sz="2200" dirty="0">
              <a:effectLst/>
              <a:latin typeface="+mj-lt"/>
              <a:ea typeface="Calibri" panose="020F0502020204030204" pitchFamily="34" charset="0"/>
              <a:cs typeface="DaunPenh" panose="01010101010101010101" pitchFamily="2" charset="0"/>
            </a:endParaRPr>
          </a:p>
        </p:txBody>
      </p:sp>
      <p:pic>
        <p:nvPicPr>
          <p:cNvPr id="3" name="Picture 2"/>
          <p:cNvPicPr>
            <a:picLocks noChangeAspect="1"/>
          </p:cNvPicPr>
          <p:nvPr/>
        </p:nvPicPr>
        <p:blipFill>
          <a:blip r:embed="rId2"/>
          <a:stretch>
            <a:fillRect/>
          </a:stretch>
        </p:blipFill>
        <p:spPr>
          <a:xfrm>
            <a:off x="6659418" y="0"/>
            <a:ext cx="5375564" cy="5135418"/>
          </a:xfrm>
          <a:prstGeom prst="rect">
            <a:avLst/>
          </a:prstGeom>
        </p:spPr>
      </p:pic>
      <p:sp>
        <p:nvSpPr>
          <p:cNvPr id="5" name="Rectangle 4"/>
          <p:cNvSpPr/>
          <p:nvPr/>
        </p:nvSpPr>
        <p:spPr>
          <a:xfrm>
            <a:off x="1209962" y="3350314"/>
            <a:ext cx="7028873" cy="1785104"/>
          </a:xfrm>
          <a:prstGeom prst="rect">
            <a:avLst/>
          </a:prstGeom>
        </p:spPr>
        <p:txBody>
          <a:bodyPr wrap="square">
            <a:spAutoFit/>
          </a:bodyPr>
          <a:lstStyle/>
          <a:p>
            <a:r>
              <a:rPr lang="en-US" sz="2200" dirty="0" smtClean="0">
                <a:latin typeface="+mj-lt"/>
              </a:rPr>
              <a:t>All projects need to do a stand up meeting</a:t>
            </a:r>
          </a:p>
          <a:p>
            <a:r>
              <a:rPr lang="en-US" sz="2200" dirty="0" smtClean="0">
                <a:latin typeface="+mj-lt"/>
              </a:rPr>
              <a:t>Because stand up meetings can monitor our work</a:t>
            </a:r>
          </a:p>
          <a:p>
            <a:r>
              <a:rPr lang="en-US" sz="2200" dirty="0" smtClean="0">
                <a:latin typeface="+mj-lt"/>
              </a:rPr>
              <a:t>What did we do yesterday?</a:t>
            </a:r>
          </a:p>
          <a:p>
            <a:r>
              <a:rPr lang="en-US" sz="2200" dirty="0" smtClean="0">
                <a:latin typeface="+mj-lt"/>
              </a:rPr>
              <a:t>What we want to do today, in general, it is communication with the teamwork. To make their work success.</a:t>
            </a:r>
            <a:endParaRPr lang="en-US" sz="2200" dirty="0">
              <a:latin typeface="+mj-lt"/>
            </a:endParaRPr>
          </a:p>
        </p:txBody>
      </p:sp>
    </p:spTree>
    <p:extLst>
      <p:ext uri="{BB962C8B-B14F-4D97-AF65-F5344CB8AC3E}">
        <p14:creationId xmlns:p14="http://schemas.microsoft.com/office/powerpoint/2010/main" val="1220256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3418" y="907856"/>
            <a:ext cx="8063345" cy="1231106"/>
          </a:xfrm>
          <a:prstGeom prst="rect">
            <a:avLst/>
          </a:prstGeom>
        </p:spPr>
        <p:txBody>
          <a:bodyPr wrap="square">
            <a:spAutoFit/>
          </a:bodyPr>
          <a:lstStyle/>
          <a:p>
            <a:r>
              <a:rPr lang="en-US" sz="2400" dirty="0" smtClean="0">
                <a:latin typeface="+mj-lt"/>
              </a:rPr>
              <a:t>What is the purpose of stand-up meeting?</a:t>
            </a:r>
          </a:p>
          <a:p>
            <a:r>
              <a:rPr lang="en-US" sz="2800" dirty="0" smtClean="0">
                <a:latin typeface="+mj-lt"/>
              </a:rPr>
              <a:t>       </a:t>
            </a:r>
            <a:r>
              <a:rPr lang="en-US" sz="2200" dirty="0" smtClean="0">
                <a:latin typeface="+mj-lt"/>
              </a:rPr>
              <a:t>The primary purpose of stand-up meetings is </a:t>
            </a:r>
          </a:p>
          <a:p>
            <a:r>
              <a:rPr lang="en-US" sz="2200" dirty="0" smtClean="0">
                <a:latin typeface="+mj-lt"/>
              </a:rPr>
              <a:t>	</a:t>
            </a:r>
            <a:endParaRPr lang="en-US" sz="2200" dirty="0">
              <a:latin typeface="+mj-lt"/>
            </a:endParaRPr>
          </a:p>
        </p:txBody>
      </p:sp>
      <p:sp>
        <p:nvSpPr>
          <p:cNvPr id="3" name="Rectangle 2"/>
          <p:cNvSpPr/>
          <p:nvPr/>
        </p:nvSpPr>
        <p:spPr>
          <a:xfrm>
            <a:off x="563418" y="3961223"/>
            <a:ext cx="7786255" cy="1508105"/>
          </a:xfrm>
          <a:prstGeom prst="rect">
            <a:avLst/>
          </a:prstGeom>
        </p:spPr>
        <p:txBody>
          <a:bodyPr wrap="square">
            <a:spAutoFit/>
          </a:bodyPr>
          <a:lstStyle/>
          <a:p>
            <a:r>
              <a:rPr lang="en-US" sz="2400" dirty="0" smtClean="0">
                <a:latin typeface="+mj-lt"/>
              </a:rPr>
              <a:t>How much time does the stand-up meeting take?</a:t>
            </a:r>
          </a:p>
          <a:p>
            <a:r>
              <a:rPr lang="en-US" sz="2400" dirty="0" smtClean="0">
                <a:latin typeface="+mj-lt"/>
              </a:rPr>
              <a:t>	</a:t>
            </a:r>
            <a:r>
              <a:rPr lang="en-US" sz="2200" dirty="0" smtClean="0">
                <a:latin typeface="+mj-lt"/>
              </a:rPr>
              <a:t>The meeting, generally limited to between five and 15 	minutes long, is sometimes referred to as a stand-up, a 	morning roll-call or a daily Scrum.</a:t>
            </a:r>
            <a:endParaRPr lang="en-US" sz="2200" dirty="0">
              <a:latin typeface="+mj-lt"/>
            </a:endParaRPr>
          </a:p>
        </p:txBody>
      </p:sp>
      <p:pic>
        <p:nvPicPr>
          <p:cNvPr id="5" name="Picture 4"/>
          <p:cNvPicPr>
            <a:picLocks noChangeAspect="1"/>
          </p:cNvPicPr>
          <p:nvPr/>
        </p:nvPicPr>
        <p:blipFill>
          <a:blip r:embed="rId2"/>
          <a:stretch>
            <a:fillRect/>
          </a:stretch>
        </p:blipFill>
        <p:spPr>
          <a:xfrm>
            <a:off x="8026398" y="1568696"/>
            <a:ext cx="4100947" cy="2432483"/>
          </a:xfrm>
          <a:prstGeom prst="rect">
            <a:avLst/>
          </a:prstGeom>
        </p:spPr>
      </p:pic>
      <p:sp>
        <p:nvSpPr>
          <p:cNvPr id="6" name="Rectangle 5"/>
          <p:cNvSpPr/>
          <p:nvPr/>
        </p:nvSpPr>
        <p:spPr>
          <a:xfrm>
            <a:off x="1547090" y="1710616"/>
            <a:ext cx="6096000" cy="1785104"/>
          </a:xfrm>
          <a:prstGeom prst="rect">
            <a:avLst/>
          </a:prstGeom>
        </p:spPr>
        <p:txBody>
          <a:bodyPr>
            <a:spAutoFit/>
          </a:bodyPr>
          <a:lstStyle/>
          <a:p>
            <a:pPr marL="342900" indent="-342900">
              <a:buFont typeface="Wingdings" panose="05000000000000000000" pitchFamily="2" charset="2"/>
              <a:buChar char="Ø"/>
            </a:pPr>
            <a:r>
              <a:rPr lang="en-US" sz="2200" dirty="0" smtClean="0">
                <a:latin typeface="+mj-lt"/>
              </a:rPr>
              <a:t>To facilitate communication during work</a:t>
            </a:r>
          </a:p>
          <a:p>
            <a:pPr marL="342900" indent="-342900">
              <a:buFont typeface="Wingdings" panose="05000000000000000000" pitchFamily="2" charset="2"/>
              <a:buChar char="Ø"/>
            </a:pPr>
            <a:r>
              <a:rPr lang="en-US" sz="2200" dirty="0" smtClean="0">
                <a:latin typeface="+mj-lt"/>
              </a:rPr>
              <a:t>Coordinating issues that arise during project planning</a:t>
            </a:r>
          </a:p>
          <a:p>
            <a:pPr marL="342900" indent="-342900">
              <a:buFont typeface="Wingdings" panose="05000000000000000000" pitchFamily="2" charset="2"/>
              <a:buChar char="Ø"/>
            </a:pPr>
            <a:r>
              <a:rPr lang="en-US" sz="2200" dirty="0" smtClean="0">
                <a:latin typeface="+mj-lt"/>
              </a:rPr>
              <a:t>Cooperation in development teams.</a:t>
            </a:r>
          </a:p>
          <a:p>
            <a:pPr marL="342900" indent="-342900">
              <a:buFont typeface="Wingdings" panose="05000000000000000000" pitchFamily="2" charset="2"/>
              <a:buChar char="Ø"/>
            </a:pPr>
            <a:r>
              <a:rPr lang="en-US" sz="2200" dirty="0" smtClean="0">
                <a:latin typeface="+mj-lt"/>
              </a:rPr>
              <a:t>Check how far the work has progressed.</a:t>
            </a:r>
            <a:endParaRPr lang="en-US" sz="2200" dirty="0">
              <a:latin typeface="+mj-lt"/>
            </a:endParaRPr>
          </a:p>
        </p:txBody>
      </p:sp>
      <p:sp>
        <p:nvSpPr>
          <p:cNvPr id="7" name="Rectangle 6"/>
          <p:cNvSpPr/>
          <p:nvPr/>
        </p:nvSpPr>
        <p:spPr>
          <a:xfrm>
            <a:off x="1154878" y="3530336"/>
            <a:ext cx="7180940" cy="430887"/>
          </a:xfrm>
          <a:prstGeom prst="rect">
            <a:avLst/>
          </a:prstGeom>
        </p:spPr>
        <p:txBody>
          <a:bodyPr wrap="none">
            <a:spAutoFit/>
          </a:bodyPr>
          <a:lstStyle/>
          <a:p>
            <a:r>
              <a:rPr lang="en-US" sz="2200" dirty="0" smtClean="0">
                <a:latin typeface="+mj-lt"/>
              </a:rPr>
              <a:t>Here are some reasons why stand-up meetings are important.</a:t>
            </a:r>
            <a:endParaRPr lang="en-US" sz="2200" dirty="0">
              <a:latin typeface="+mj-lt"/>
            </a:endParaRPr>
          </a:p>
        </p:txBody>
      </p:sp>
    </p:spTree>
    <p:extLst>
      <p:ext uri="{BB962C8B-B14F-4D97-AF65-F5344CB8AC3E}">
        <p14:creationId xmlns:p14="http://schemas.microsoft.com/office/powerpoint/2010/main" val="1033546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70399" y="849199"/>
            <a:ext cx="7924800" cy="2246769"/>
          </a:xfrm>
          <a:prstGeom prst="rect">
            <a:avLst/>
          </a:prstGeom>
        </p:spPr>
        <p:txBody>
          <a:bodyPr wrap="square">
            <a:spAutoFit/>
          </a:bodyPr>
          <a:lstStyle/>
          <a:p>
            <a:r>
              <a:rPr lang="en-US" sz="2400" dirty="0" smtClean="0">
                <a:latin typeface="+mj-lt"/>
              </a:rPr>
              <a:t>What questions happened during stand-up meeting?</a:t>
            </a:r>
          </a:p>
          <a:p>
            <a:r>
              <a:rPr lang="en-US" sz="2800" dirty="0" smtClean="0">
                <a:latin typeface="+mj-lt"/>
              </a:rPr>
              <a:t>	</a:t>
            </a:r>
            <a:r>
              <a:rPr lang="en-US" sz="2200" dirty="0" smtClean="0">
                <a:latin typeface="+mj-lt"/>
              </a:rPr>
              <a:t>What did you do yesterday?</a:t>
            </a:r>
          </a:p>
          <a:p>
            <a:r>
              <a:rPr lang="en-US" sz="2200" dirty="0" smtClean="0">
                <a:latin typeface="+mj-lt"/>
              </a:rPr>
              <a:t>	What are you planning to do today?</a:t>
            </a:r>
          </a:p>
          <a:p>
            <a:r>
              <a:rPr lang="en-US" sz="2200" dirty="0" smtClean="0">
                <a:latin typeface="+mj-lt"/>
              </a:rPr>
              <a:t>	Are there any obstacles or challenges that are impeding 	your progress?</a:t>
            </a:r>
          </a:p>
          <a:p>
            <a:r>
              <a:rPr lang="en-US" sz="2200" dirty="0" smtClean="0">
                <a:latin typeface="+mj-lt"/>
              </a:rPr>
              <a:t>	Do you need any support from other team members?</a:t>
            </a:r>
            <a:endParaRPr lang="en-US" sz="2200" dirty="0">
              <a:latin typeface="+mj-lt"/>
            </a:endParaRPr>
          </a:p>
        </p:txBody>
      </p:sp>
      <p:pic>
        <p:nvPicPr>
          <p:cNvPr id="4" name="Picture 3"/>
          <p:cNvPicPr>
            <a:picLocks noChangeAspect="1"/>
          </p:cNvPicPr>
          <p:nvPr/>
        </p:nvPicPr>
        <p:blipFill>
          <a:blip r:embed="rId2"/>
          <a:stretch>
            <a:fillRect/>
          </a:stretch>
        </p:blipFill>
        <p:spPr>
          <a:xfrm>
            <a:off x="544944" y="1370789"/>
            <a:ext cx="4252480" cy="2914650"/>
          </a:xfrm>
          <a:prstGeom prst="rect">
            <a:avLst/>
          </a:prstGeom>
        </p:spPr>
      </p:pic>
      <p:sp>
        <p:nvSpPr>
          <p:cNvPr id="6" name="Rectangle 5"/>
          <p:cNvSpPr/>
          <p:nvPr/>
        </p:nvSpPr>
        <p:spPr>
          <a:xfrm>
            <a:off x="5384798" y="3346117"/>
            <a:ext cx="6557819" cy="769441"/>
          </a:xfrm>
          <a:prstGeom prst="rect">
            <a:avLst/>
          </a:prstGeom>
        </p:spPr>
        <p:txBody>
          <a:bodyPr wrap="square">
            <a:spAutoFit/>
          </a:bodyPr>
          <a:lstStyle/>
          <a:p>
            <a:r>
              <a:rPr lang="en-US" sz="2200" dirty="0" smtClean="0">
                <a:latin typeface="+mj-lt"/>
              </a:rPr>
              <a:t>In general, as I went through the project with the team assigned by the school, the questions asked were:</a:t>
            </a:r>
          </a:p>
        </p:txBody>
      </p:sp>
      <p:sp>
        <p:nvSpPr>
          <p:cNvPr id="7" name="Rectangle 6"/>
          <p:cNvSpPr/>
          <p:nvPr/>
        </p:nvSpPr>
        <p:spPr>
          <a:xfrm>
            <a:off x="5745017" y="4115558"/>
            <a:ext cx="6096000" cy="1107996"/>
          </a:xfrm>
          <a:prstGeom prst="rect">
            <a:avLst/>
          </a:prstGeom>
        </p:spPr>
        <p:txBody>
          <a:bodyPr>
            <a:spAutoFit/>
          </a:bodyPr>
          <a:lstStyle/>
          <a:p>
            <a:pPr marL="342900" indent="-342900">
              <a:buFont typeface="Wingdings" panose="05000000000000000000" pitchFamily="2" charset="2"/>
              <a:buChar char="Ø"/>
            </a:pPr>
            <a:r>
              <a:rPr lang="en-US" sz="2200" dirty="0" smtClean="0">
                <a:latin typeface="+mj-lt"/>
              </a:rPr>
              <a:t>What did you do yesterday?</a:t>
            </a:r>
          </a:p>
          <a:p>
            <a:pPr marL="342900" indent="-342900">
              <a:buFont typeface="Wingdings" panose="05000000000000000000" pitchFamily="2" charset="2"/>
              <a:buChar char="Ø"/>
            </a:pPr>
            <a:r>
              <a:rPr lang="en-US" sz="2200" dirty="0" smtClean="0">
                <a:latin typeface="+mj-lt"/>
              </a:rPr>
              <a:t>What disks did you finish?</a:t>
            </a:r>
          </a:p>
          <a:p>
            <a:pPr marL="342900" indent="-342900">
              <a:buFont typeface="Wingdings" panose="05000000000000000000" pitchFamily="2" charset="2"/>
              <a:buChar char="Ø"/>
            </a:pPr>
            <a:r>
              <a:rPr lang="en-US" sz="2200" dirty="0" smtClean="0">
                <a:latin typeface="+mj-lt"/>
              </a:rPr>
              <a:t>Do you need any support?</a:t>
            </a:r>
            <a:endParaRPr lang="en-US" sz="2200" dirty="0">
              <a:latin typeface="+mj-lt"/>
            </a:endParaRPr>
          </a:p>
        </p:txBody>
      </p:sp>
    </p:spTree>
    <p:extLst>
      <p:ext uri="{BB962C8B-B14F-4D97-AF65-F5344CB8AC3E}">
        <p14:creationId xmlns:p14="http://schemas.microsoft.com/office/powerpoint/2010/main" val="207726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7237" y="874677"/>
            <a:ext cx="8109527" cy="1569660"/>
          </a:xfrm>
          <a:prstGeom prst="rect">
            <a:avLst/>
          </a:prstGeom>
        </p:spPr>
        <p:txBody>
          <a:bodyPr wrap="square">
            <a:spAutoFit/>
          </a:bodyPr>
          <a:lstStyle/>
          <a:p>
            <a:r>
              <a:rPr lang="en-US" sz="2400" dirty="0" smtClean="0">
                <a:latin typeface="+mj-lt"/>
              </a:rPr>
              <a:t>Why we need to do sprint retrospective?</a:t>
            </a:r>
          </a:p>
          <a:p>
            <a:r>
              <a:rPr lang="en-US" sz="2800" dirty="0" smtClean="0">
                <a:latin typeface="+mj-lt"/>
              </a:rPr>
              <a:t>	</a:t>
            </a:r>
            <a:r>
              <a:rPr lang="en-US" sz="2200" dirty="0" smtClean="0">
                <a:latin typeface="+mj-lt"/>
              </a:rPr>
              <a:t>A retrospective is a meeting held at the end of a 	project or 	iteration to reflect on what went well, 	</a:t>
            </a:r>
          </a:p>
          <a:p>
            <a:r>
              <a:rPr lang="en-US" sz="2200" dirty="0" smtClean="0">
                <a:latin typeface="+mj-lt"/>
              </a:rPr>
              <a:t>	what could be improved, and what lessons were 	learned.</a:t>
            </a:r>
            <a:endParaRPr lang="en-US" sz="2200" dirty="0">
              <a:latin typeface="+mj-lt"/>
            </a:endParaRPr>
          </a:p>
        </p:txBody>
      </p:sp>
      <p:pic>
        <p:nvPicPr>
          <p:cNvPr id="3" name="Picture 2"/>
          <p:cNvPicPr>
            <a:picLocks noChangeAspect="1"/>
          </p:cNvPicPr>
          <p:nvPr/>
        </p:nvPicPr>
        <p:blipFill>
          <a:blip r:embed="rId2"/>
          <a:stretch>
            <a:fillRect/>
          </a:stretch>
        </p:blipFill>
        <p:spPr>
          <a:xfrm>
            <a:off x="7435272" y="606638"/>
            <a:ext cx="4443989" cy="2914650"/>
          </a:xfrm>
          <a:prstGeom prst="rect">
            <a:avLst/>
          </a:prstGeom>
        </p:spPr>
      </p:pic>
      <p:sp>
        <p:nvSpPr>
          <p:cNvPr id="4" name="Rectangle 3"/>
          <p:cNvSpPr/>
          <p:nvPr/>
        </p:nvSpPr>
        <p:spPr>
          <a:xfrm>
            <a:off x="1362364" y="2681331"/>
            <a:ext cx="6216072" cy="1107996"/>
          </a:xfrm>
          <a:prstGeom prst="rect">
            <a:avLst/>
          </a:prstGeom>
        </p:spPr>
        <p:txBody>
          <a:bodyPr wrap="square">
            <a:spAutoFit/>
          </a:bodyPr>
          <a:lstStyle/>
          <a:p>
            <a:r>
              <a:rPr lang="en-US" sz="2200" dirty="0" smtClean="0">
                <a:latin typeface="+mj-lt"/>
              </a:rPr>
              <a:t>Sprint Retrospective meeting happens after the Sprint Review meeting. Sprint Retrospective is the</a:t>
            </a:r>
          </a:p>
          <a:p>
            <a:r>
              <a:rPr lang="en-US" sz="2200" dirty="0" smtClean="0">
                <a:latin typeface="+mj-lt"/>
              </a:rPr>
              <a:t>last meeting of the sprint .</a:t>
            </a:r>
            <a:endParaRPr lang="en-US" sz="2200" dirty="0">
              <a:latin typeface="+mj-lt"/>
            </a:endParaRPr>
          </a:p>
        </p:txBody>
      </p:sp>
    </p:spTree>
    <p:extLst>
      <p:ext uri="{BB962C8B-B14F-4D97-AF65-F5344CB8AC3E}">
        <p14:creationId xmlns:p14="http://schemas.microsoft.com/office/powerpoint/2010/main" val="13113993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1127" y="628025"/>
            <a:ext cx="7278255" cy="830997"/>
          </a:xfrm>
          <a:prstGeom prst="rect">
            <a:avLst/>
          </a:prstGeom>
        </p:spPr>
        <p:txBody>
          <a:bodyPr wrap="square">
            <a:spAutoFit/>
          </a:bodyPr>
          <a:lstStyle/>
          <a:p>
            <a:r>
              <a:rPr lang="en-US" sz="2400" dirty="0" smtClean="0">
                <a:latin typeface="+mj-lt"/>
              </a:rPr>
              <a:t>What is the purpose of sprint retrospective?</a:t>
            </a:r>
          </a:p>
          <a:p>
            <a:r>
              <a:rPr lang="en-US" sz="2400" dirty="0" smtClean="0">
                <a:latin typeface="+mj-lt"/>
              </a:rPr>
              <a:t>	</a:t>
            </a:r>
            <a:endParaRPr lang="en-US" sz="2200" dirty="0">
              <a:latin typeface="+mj-lt"/>
            </a:endParaRPr>
          </a:p>
        </p:txBody>
      </p:sp>
      <p:sp>
        <p:nvSpPr>
          <p:cNvPr id="3" name="Rectangle 2"/>
          <p:cNvSpPr/>
          <p:nvPr/>
        </p:nvSpPr>
        <p:spPr>
          <a:xfrm>
            <a:off x="591127" y="2772849"/>
            <a:ext cx="7841674" cy="1877437"/>
          </a:xfrm>
          <a:prstGeom prst="rect">
            <a:avLst/>
          </a:prstGeom>
        </p:spPr>
        <p:txBody>
          <a:bodyPr wrap="square">
            <a:spAutoFit/>
          </a:bodyPr>
          <a:lstStyle/>
          <a:p>
            <a:r>
              <a:rPr lang="en-US" sz="2400" dirty="0" smtClean="0">
                <a:latin typeface="+mj-lt"/>
              </a:rPr>
              <a:t>How much time does the sprint retrospective take?</a:t>
            </a:r>
          </a:p>
          <a:p>
            <a:r>
              <a:rPr lang="en-US" sz="2400" dirty="0" smtClean="0">
                <a:latin typeface="+mj-lt"/>
              </a:rPr>
              <a:t>	</a:t>
            </a:r>
            <a:r>
              <a:rPr lang="en-US" sz="2200" dirty="0" smtClean="0">
                <a:latin typeface="+mj-lt"/>
              </a:rPr>
              <a:t>Sprint retrospectives are limited to a maximum of 	three hours. The general guidance is to allow 45 	minutes 	for each week.</a:t>
            </a:r>
          </a:p>
          <a:p>
            <a:pPr marL="342900" indent="-342900">
              <a:buFont typeface="Wingdings" panose="05000000000000000000" pitchFamily="2" charset="2"/>
              <a:buChar char="q"/>
            </a:pPr>
            <a:r>
              <a:rPr lang="en-US" sz="2200" dirty="0" smtClean="0">
                <a:latin typeface="+mj-lt"/>
              </a:rPr>
              <a:t>Sprint retrospective is usually do before sprint review</a:t>
            </a:r>
            <a:r>
              <a:rPr lang="en-US" sz="2400" dirty="0" smtClean="0">
                <a:latin typeface="+mj-lt"/>
              </a:rPr>
              <a:t>.</a:t>
            </a:r>
            <a:endParaRPr lang="en-US" sz="2400" dirty="0">
              <a:latin typeface="+mj-lt"/>
            </a:endParaRPr>
          </a:p>
        </p:txBody>
      </p:sp>
      <p:sp>
        <p:nvSpPr>
          <p:cNvPr id="5" name="Rectangle 4"/>
          <p:cNvSpPr/>
          <p:nvPr/>
        </p:nvSpPr>
        <p:spPr>
          <a:xfrm>
            <a:off x="1182254" y="1186951"/>
            <a:ext cx="6096000" cy="1446550"/>
          </a:xfrm>
          <a:prstGeom prst="rect">
            <a:avLst/>
          </a:prstGeom>
        </p:spPr>
        <p:txBody>
          <a:bodyPr>
            <a:spAutoFit/>
          </a:bodyPr>
          <a:lstStyle/>
          <a:p>
            <a:pPr marL="342900" indent="-342900">
              <a:buFont typeface="Wingdings" panose="05000000000000000000" pitchFamily="2" charset="2"/>
              <a:buChar char="Ø"/>
            </a:pPr>
            <a:r>
              <a:rPr lang="en-US" sz="2200" dirty="0" smtClean="0">
                <a:latin typeface="+mj-lt"/>
              </a:rPr>
              <a:t>It allows a team and individuals to highlight both the successes and failures of a project.</a:t>
            </a:r>
          </a:p>
          <a:p>
            <a:pPr marL="342900" indent="-342900">
              <a:buFont typeface="Wingdings" panose="05000000000000000000" pitchFamily="2" charset="2"/>
              <a:buChar char="Ø"/>
            </a:pPr>
            <a:r>
              <a:rPr lang="en-US" sz="2200" dirty="0" smtClean="0">
                <a:latin typeface="+mj-lt"/>
              </a:rPr>
              <a:t>Identify areas that need improvement, and reflect on the project as a whole.</a:t>
            </a:r>
            <a:endParaRPr lang="en-US" sz="2200" dirty="0">
              <a:latin typeface="+mj-lt"/>
            </a:endParaRPr>
          </a:p>
        </p:txBody>
      </p:sp>
    </p:spTree>
    <p:extLst>
      <p:ext uri="{BB962C8B-B14F-4D97-AF65-F5344CB8AC3E}">
        <p14:creationId xmlns:p14="http://schemas.microsoft.com/office/powerpoint/2010/main" val="4745333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876</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DaunPenh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THEUN.EN</dc:creator>
  <cp:lastModifiedBy>THEUN.EN</cp:lastModifiedBy>
  <cp:revision>14</cp:revision>
  <dcterms:created xsi:type="dcterms:W3CDTF">2024-02-07T11:24:00Z</dcterms:created>
  <dcterms:modified xsi:type="dcterms:W3CDTF">2024-02-07T13:45:51Z</dcterms:modified>
</cp:coreProperties>
</file>