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44" r:id="rId2"/>
    <p:sldId id="443" r:id="rId3"/>
    <p:sldId id="574" r:id="rId4"/>
    <p:sldId id="569" r:id="rId5"/>
    <p:sldId id="573" r:id="rId6"/>
    <p:sldId id="575" r:id="rId7"/>
    <p:sldId id="572" r:id="rId8"/>
    <p:sldId id="577" r:id="rId9"/>
    <p:sldId id="593" r:id="rId10"/>
    <p:sldId id="594" r:id="rId11"/>
    <p:sldId id="578" r:id="rId12"/>
    <p:sldId id="579" r:id="rId13"/>
    <p:sldId id="580" r:id="rId14"/>
    <p:sldId id="581" r:id="rId15"/>
    <p:sldId id="582" r:id="rId16"/>
    <p:sldId id="576" r:id="rId17"/>
    <p:sldId id="584" r:id="rId18"/>
    <p:sldId id="585" r:id="rId19"/>
    <p:sldId id="586" r:id="rId20"/>
    <p:sldId id="587" r:id="rId21"/>
    <p:sldId id="589" r:id="rId22"/>
    <p:sldId id="590" r:id="rId23"/>
    <p:sldId id="591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9AD"/>
    <a:srgbClr val="0308DB"/>
    <a:srgbClr val="F40000"/>
    <a:srgbClr val="1A5FAC"/>
    <a:srgbClr val="F15522"/>
    <a:srgbClr val="FC0C67"/>
    <a:srgbClr val="EA2227"/>
    <a:srgbClr val="7BB142"/>
    <a:srgbClr val="1EBAEA"/>
    <a:srgbClr val="009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4840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7347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5550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Google Shape;52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it yourself after 5 min while presenting. </a:t>
            </a:r>
            <a:br>
              <a:rPr lang="en-US"/>
            </a:br>
            <a:r>
              <a:rPr lang="en-US"/>
              <a:t>Then explain again node allows execution of javascript server side (on your computer, without browser).</a:t>
            </a:r>
            <a:endParaRPr/>
          </a:p>
        </p:txBody>
      </p:sp>
      <p:sp>
        <p:nvSpPr>
          <p:cNvPr id="530" name="Google Shape;530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5314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2413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1725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it yourself after 5 min while presenting. </a:t>
            </a:r>
            <a:br>
              <a:rPr lang="en-US"/>
            </a:br>
            <a:r>
              <a:rPr lang="en-US"/>
              <a:t>Then explain again node allows execution of javascript server side (on your computer, without browser).</a:t>
            </a:r>
            <a:endParaRPr/>
          </a:p>
        </p:txBody>
      </p:sp>
      <p:sp>
        <p:nvSpPr>
          <p:cNvPr id="602" name="Google Shape;602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4625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515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715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8217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1685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2581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8011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3547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6321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04/04/2022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04/04/2022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04/04/2022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04/04/2022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04/04/2022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04/04/2022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04/04/2022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04/04/2022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04/04/2022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04/04/2022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04/04/2022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04/04/2022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spreadsheets/d/1OBOTqTP3cHLh_IWgNDepTsCuv-xYp3Pl-ls957vMWus/edit#gid=0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9313" y="1410038"/>
            <a:ext cx="482375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3446323" y="1066760"/>
            <a:ext cx="5341257" cy="448320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FBD6F51D-D6C4-40E1-9F6B-00ACDED73530}"/>
              </a:ext>
            </a:extLst>
          </p:cNvPr>
          <p:cNvSpPr txBox="1"/>
          <p:nvPr/>
        </p:nvSpPr>
        <p:spPr>
          <a:xfrm>
            <a:off x="3800790" y="3559395"/>
            <a:ext cx="4580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NODE SERVER</a:t>
            </a:r>
          </a:p>
        </p:txBody>
      </p:sp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67313" y="362857"/>
            <a:ext cx="6050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Drawbacks of PHP architecture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869942" y="2908219"/>
            <a:ext cx="11045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PHP file can mix </a:t>
            </a:r>
            <a:r>
              <a:rPr lang="en-US" sz="2400" b="1" dirty="0"/>
              <a:t>HTML</a:t>
            </a:r>
            <a:r>
              <a:rPr lang="en-US" sz="2400" dirty="0"/>
              <a:t>, </a:t>
            </a:r>
            <a:r>
              <a:rPr lang="en-US" sz="2400" b="1" dirty="0"/>
              <a:t>JavaScript</a:t>
            </a:r>
            <a:r>
              <a:rPr lang="en-US" sz="2400" dirty="0"/>
              <a:t>, </a:t>
            </a:r>
            <a:r>
              <a:rPr lang="en-US" sz="2400" b="1" dirty="0"/>
              <a:t>CSS</a:t>
            </a:r>
            <a:r>
              <a:rPr lang="en-US" sz="2400" dirty="0"/>
              <a:t> and </a:t>
            </a:r>
            <a:r>
              <a:rPr lang="en-US" sz="2400" b="1" dirty="0"/>
              <a:t>PHP</a:t>
            </a:r>
            <a:r>
              <a:rPr lang="en-US" sz="2400" dirty="0"/>
              <a:t> , SQL in the same file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9942" y="2261888"/>
            <a:ext cx="5369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5 languages in the same file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869942" y="4807250"/>
            <a:ext cx="11045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view is generated on the server so it’s difficult to adapt the application to different supports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942" y="4160919"/>
            <a:ext cx="5689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Not portable to many devises</a:t>
            </a:r>
          </a:p>
        </p:txBody>
      </p:sp>
    </p:spTree>
    <p:extLst>
      <p:ext uri="{BB962C8B-B14F-4D97-AF65-F5344CB8AC3E}">
        <p14:creationId xmlns:p14="http://schemas.microsoft.com/office/powerpoint/2010/main" val="398356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46689" y="4105698"/>
            <a:ext cx="4789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cs typeface="Calibri" panose="020F0502020204030204" pitchFamily="34" charset="0"/>
              </a:rPr>
              <a:t>WEP SERVERS WITH NODE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1889" y="4863096"/>
            <a:ext cx="5997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  <a:cs typeface="Calibri" panose="020F0502020204030204" pitchFamily="34" charset="0"/>
              </a:rPr>
              <a:t>HOW DOES IT WORK 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5103" y="1669143"/>
            <a:ext cx="4664908" cy="20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91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5883321" y="2572218"/>
            <a:ext cx="6149021" cy="403178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411538" y="2626257"/>
            <a:ext cx="2262529" cy="40317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43773" y="486366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61972" y="1703159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937" y="2101772"/>
            <a:ext cx="512741" cy="734296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2025286" y="4178219"/>
            <a:ext cx="4148275" cy="1187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46708" y="3692880"/>
            <a:ext cx="2121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www.yoursite/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student?id=4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6484" y="3528000"/>
            <a:ext cx="1197240" cy="125045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6165658" y="3343019"/>
            <a:ext cx="3862278" cy="30444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334706" y="4078776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SERVER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3772458" y="2863124"/>
            <a:ext cx="710475" cy="7255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488581" y="868986"/>
            <a:ext cx="4789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  <a:cs typeface="Calibri" panose="020F0502020204030204" pitchFamily="34" charset="0"/>
              </a:rPr>
              <a:t>Send the 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HTTP request </a:t>
            </a:r>
            <a:r>
              <a:rPr lang="en-US" sz="2400" dirty="0">
                <a:latin typeface="+mj-lt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767346" y="512614"/>
            <a:ext cx="157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cs typeface="Calibri" panose="020F0502020204030204" pitchFamily="34" charset="0"/>
              </a:rPr>
              <a:t>client: </a:t>
            </a:r>
            <a:endParaRPr lang="en-US" sz="2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10330965" y="3279728"/>
            <a:ext cx="1478532" cy="19674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5577" y="3148801"/>
            <a:ext cx="637781" cy="670913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0492110" y="38745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491522" y="5716304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10290873" y="5373268"/>
            <a:ext cx="1478532" cy="9891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68076" y="3387296"/>
            <a:ext cx="1095080" cy="4875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190538" y="4078776"/>
            <a:ext cx="125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1764409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5883321" y="2572218"/>
            <a:ext cx="6149021" cy="403178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411538" y="2626257"/>
            <a:ext cx="2262529" cy="40317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43773" y="486366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61972" y="1703159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937" y="2101772"/>
            <a:ext cx="512741" cy="734296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2025286" y="4178219"/>
            <a:ext cx="4148275" cy="1187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46708" y="3692880"/>
            <a:ext cx="2121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www.yoursite/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student?id=4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6484" y="3528000"/>
            <a:ext cx="1197240" cy="125045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6165658" y="3343019"/>
            <a:ext cx="3862278" cy="30444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334706" y="4078776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SERVER</a:t>
            </a:r>
          </a:p>
        </p:txBody>
      </p:sp>
      <p:sp>
        <p:nvSpPr>
          <p:cNvPr id="18" name="Down Arrow 17"/>
          <p:cNvSpPr/>
          <p:nvPr/>
        </p:nvSpPr>
        <p:spPr>
          <a:xfrm rot="13660829">
            <a:off x="6246130" y="4574105"/>
            <a:ext cx="710475" cy="7255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10330965" y="3279728"/>
            <a:ext cx="1478532" cy="19674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5577" y="3148801"/>
            <a:ext cx="637781" cy="670913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0492110" y="38745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491522" y="5716304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10290873" y="5373268"/>
            <a:ext cx="1478532" cy="9891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68076" y="3387296"/>
            <a:ext cx="1095080" cy="4875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190538" y="4078776"/>
            <a:ext cx="125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SERVER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5202" y="922550"/>
            <a:ext cx="5667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400" b="1" dirty="0">
                <a:latin typeface="+mj-lt"/>
                <a:cs typeface="Calibri" panose="020F0502020204030204" pitchFamily="34" charset="0"/>
              </a:rPr>
              <a:t>receives</a:t>
            </a:r>
            <a:r>
              <a:rPr lang="en-US" sz="2400" dirty="0">
                <a:latin typeface="+mj-lt"/>
                <a:cs typeface="Calibri" panose="020F0502020204030204" pitchFamily="34" charset="0"/>
              </a:rPr>
              <a:t> the request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400" b="1" dirty="0">
                <a:latin typeface="+mj-lt"/>
                <a:cs typeface="Calibri" panose="020F0502020204030204" pitchFamily="34" charset="0"/>
              </a:rPr>
              <a:t>Call the right function to get the data </a:t>
            </a:r>
            <a:endParaRPr lang="en-US" sz="24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4067" y="277590"/>
            <a:ext cx="2564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cs typeface="Calibri" panose="020F0502020204030204" pitchFamily="34" charset="0"/>
              </a:rPr>
              <a:t>NODE server :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019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5883321" y="2572218"/>
            <a:ext cx="6149021" cy="403178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411538" y="2626257"/>
            <a:ext cx="2262529" cy="40317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43773" y="486366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61972" y="1703159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937" y="2101772"/>
            <a:ext cx="512741" cy="734296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2025286" y="4178219"/>
            <a:ext cx="4148275" cy="1187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46708" y="3692880"/>
            <a:ext cx="2121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www.yoursite/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students.php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6484" y="3528000"/>
            <a:ext cx="1197240" cy="125045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6165658" y="3343019"/>
            <a:ext cx="3862278" cy="30444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334706" y="4078776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SERVER</a:t>
            </a:r>
          </a:p>
        </p:txBody>
      </p:sp>
      <p:sp>
        <p:nvSpPr>
          <p:cNvPr id="18" name="Down Arrow 17"/>
          <p:cNvSpPr/>
          <p:nvPr/>
        </p:nvSpPr>
        <p:spPr>
          <a:xfrm rot="13660829">
            <a:off x="7860378" y="4585041"/>
            <a:ext cx="710475" cy="7255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10330965" y="3279728"/>
            <a:ext cx="1478532" cy="19674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5577" y="3148801"/>
            <a:ext cx="637781" cy="670913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0492110" y="38745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491522" y="5716304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10290873" y="5373268"/>
            <a:ext cx="1478532" cy="9891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68076" y="3387296"/>
            <a:ext cx="1095080" cy="4875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190538" y="4078776"/>
            <a:ext cx="125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SERVER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43773" y="389149"/>
            <a:ext cx="2241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cs typeface="Calibri" panose="020F0502020204030204" pitchFamily="34" charset="0"/>
              </a:rPr>
              <a:t>API server : 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457037" y="5709173"/>
            <a:ext cx="1031935" cy="12450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498657" y="4838696"/>
            <a:ext cx="921623" cy="72968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90660" y="828322"/>
            <a:ext cx="6562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400" b="1" dirty="0">
                <a:cs typeface="Calibri" panose="020F0502020204030204" pitchFamily="34" charset="0"/>
              </a:rPr>
              <a:t>Communicate with the database</a:t>
            </a:r>
            <a:endParaRPr lang="en-US" sz="2400" dirty="0">
              <a:cs typeface="Calibri" panose="020F0502020204030204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400" dirty="0"/>
              <a:t>Read or create </a:t>
            </a:r>
            <a:r>
              <a:rPr lang="en-US" sz="2400" b="1" dirty="0"/>
              <a:t>sessions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400" b="1" dirty="0"/>
              <a:t>Return the JSON data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8092" y="4918554"/>
            <a:ext cx="657225" cy="771525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>
            <a:off x="2386445" y="5787571"/>
            <a:ext cx="5037175" cy="48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34850" y="5356751"/>
            <a:ext cx="2087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Students = {  name =“ronan” }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742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5883321" y="2572218"/>
            <a:ext cx="6149021" cy="403178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411538" y="2626257"/>
            <a:ext cx="2262529" cy="40317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43773" y="486366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61972" y="1703159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937" y="2101772"/>
            <a:ext cx="512741" cy="734296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2025286" y="4178219"/>
            <a:ext cx="4148275" cy="1187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46708" y="3692880"/>
            <a:ext cx="2121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www.yoursite/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students.php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6484" y="3528000"/>
            <a:ext cx="1197240" cy="125045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6165658" y="3343019"/>
            <a:ext cx="3862278" cy="30444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334706" y="4078776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SERVER</a:t>
            </a:r>
          </a:p>
        </p:txBody>
      </p:sp>
      <p:sp>
        <p:nvSpPr>
          <p:cNvPr id="18" name="Down Arrow 17"/>
          <p:cNvSpPr/>
          <p:nvPr/>
        </p:nvSpPr>
        <p:spPr>
          <a:xfrm rot="13660829">
            <a:off x="7860378" y="4585041"/>
            <a:ext cx="710475" cy="7255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10330965" y="3279728"/>
            <a:ext cx="1478532" cy="19674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5577" y="3148801"/>
            <a:ext cx="637781" cy="670913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0492110" y="38745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491522" y="5716304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10290873" y="5373268"/>
            <a:ext cx="1478532" cy="9891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68076" y="3387296"/>
            <a:ext cx="1095080" cy="4875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190538" y="4078776"/>
            <a:ext cx="125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SERVER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43773" y="389149"/>
            <a:ext cx="174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cs typeface="Calibri" panose="020F0502020204030204" pitchFamily="34" charset="0"/>
              </a:rPr>
              <a:t>CLIENT: 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457037" y="5709173"/>
            <a:ext cx="1031935" cy="12450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498657" y="4838696"/>
            <a:ext cx="921623" cy="72968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90660" y="828322"/>
            <a:ext cx="6562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400" b="1" dirty="0">
                <a:cs typeface="Calibri" panose="020F0502020204030204" pitchFamily="34" charset="0"/>
              </a:rPr>
              <a:t>Get the data</a:t>
            </a:r>
            <a:endParaRPr lang="en-US" sz="2400" dirty="0">
              <a:cs typeface="Calibri" panose="020F0502020204030204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400" dirty="0"/>
              <a:t>Create the </a:t>
            </a:r>
            <a:r>
              <a:rPr lang="en-US" sz="2400" b="1" dirty="0"/>
              <a:t>DOM</a:t>
            </a:r>
            <a:r>
              <a:rPr lang="en-US" sz="2400" dirty="0"/>
              <a:t> from the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8092" y="4918554"/>
            <a:ext cx="657225" cy="771525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>
            <a:off x="2386445" y="5787571"/>
            <a:ext cx="5037175" cy="48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34850" y="5356751"/>
            <a:ext cx="2087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Students = {  name =“ronan” }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5458" y="5709173"/>
            <a:ext cx="599679" cy="63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66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6910" y="386435"/>
            <a:ext cx="2004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PHP SERVER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259133" y="437882"/>
            <a:ext cx="51515" cy="5898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80897" y="347799"/>
            <a:ext cx="2277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NODE SERVER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558" y="1629178"/>
            <a:ext cx="2021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HTTP server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804" y="2192660"/>
            <a:ext cx="54080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</a:rPr>
              <a:t>Synchronous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work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Handle the HTTP request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Complete PHP super global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Call the </a:t>
            </a:r>
            <a:r>
              <a:rPr lang="en-US" sz="2000" b="1" dirty="0"/>
              <a:t>PHP interpreter to produce 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818" y="4312493"/>
            <a:ext cx="2454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PHP interpreter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2558" y="4916238"/>
            <a:ext cx="50147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Read or create </a:t>
            </a:r>
            <a:r>
              <a:rPr lang="en-US" sz="2000" b="1" dirty="0"/>
              <a:t>sessions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Communicate with </a:t>
            </a:r>
            <a:r>
              <a:rPr lang="en-US" sz="2000" b="1" dirty="0"/>
              <a:t>database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C000"/>
                </a:solidFill>
              </a:rPr>
              <a:t>Templating</a:t>
            </a:r>
            <a:r>
              <a:rPr lang="en-US" sz="2000" b="1" dirty="0"/>
              <a:t> :  create the HTML </a:t>
            </a:r>
            <a:r>
              <a:rPr lang="en-US" sz="2000" dirty="0"/>
              <a:t>content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Return an HTML </a:t>
            </a:r>
            <a:r>
              <a:rPr lang="en-US" sz="2000" dirty="0"/>
              <a:t>content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0775" y="3151114"/>
            <a:ext cx="1666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_FILES, _POST, _GET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3471" y="1661375"/>
            <a:ext cx="2021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HTTP server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15321" y="2184595"/>
            <a:ext cx="44852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6"/>
                </a:solidFill>
              </a:rPr>
              <a:t>Asynchronous</a:t>
            </a:r>
            <a:r>
              <a:rPr lang="en-US" sz="2000" dirty="0"/>
              <a:t> work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Handle the HTTP request</a:t>
            </a:r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Call  functions to process the request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5535" y="4312493"/>
            <a:ext cx="1659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API server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 rot="1609406">
            <a:off x="3317830" y="4180102"/>
            <a:ext cx="942615" cy="56979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15321" y="4848859"/>
            <a:ext cx="5870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Read or create </a:t>
            </a:r>
            <a:r>
              <a:rPr lang="en-US" sz="2000" b="1" dirty="0"/>
              <a:t>sessions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Communicate with </a:t>
            </a:r>
            <a:r>
              <a:rPr lang="en-US" sz="2000" b="1" dirty="0"/>
              <a:t>database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Return a JSON content</a:t>
            </a:r>
          </a:p>
          <a:p>
            <a:pPr lvl="1"/>
            <a:r>
              <a:rPr lang="en-US" sz="2000" i="1" dirty="0"/>
              <a:t>  (The data required by the request)</a:t>
            </a:r>
          </a:p>
        </p:txBody>
      </p:sp>
      <p:pic>
        <p:nvPicPr>
          <p:cNvPr id="20" name="Picture 4" descr="What is Apache Web Server - X5 Servers">
            <a:extLst>
              <a:ext uri="{FF2B5EF4-FFF2-40B4-BE49-F238E27FC236}">
                <a16:creationId xmlns:a16="http://schemas.microsoft.com/office/drawing/2014/main" id="{CCFC4710-A023-4272-A6FC-7C8E0B03A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4835">
            <a:off x="3237895" y="1769315"/>
            <a:ext cx="1501700" cy="6178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 rot="791870">
            <a:off x="9995905" y="1618948"/>
            <a:ext cx="963718" cy="42910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 rot="791870">
            <a:off x="9856204" y="4299939"/>
            <a:ext cx="963718" cy="42910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87972">
            <a:off x="5278613" y="5414659"/>
            <a:ext cx="599679" cy="63437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630161">
            <a:off x="11031782" y="5280679"/>
            <a:ext cx="6572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96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30802" y="3643896"/>
            <a:ext cx="73179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+mj-lt"/>
                <a:cs typeface="Calibri" panose="020F0502020204030204" pitchFamily="34" charset="0"/>
              </a:rPr>
              <a:t>CREATE YOUR WEB SERVER WITH NODE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87445" y="1433933"/>
            <a:ext cx="3204710" cy="142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46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1"/>
          <p:cNvSpPr/>
          <p:nvPr/>
        </p:nvSpPr>
        <p:spPr>
          <a:xfrm rot="10800000" flipH="1">
            <a:off x="6319572" y="4529314"/>
            <a:ext cx="425003" cy="77273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1"/>
          <p:cNvSpPr txBox="1"/>
          <p:nvPr/>
        </p:nvSpPr>
        <p:spPr>
          <a:xfrm>
            <a:off x="5514007" y="4893679"/>
            <a:ext cx="7683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</a:t>
            </a:r>
            <a:endParaRPr/>
          </a:p>
        </p:txBody>
      </p:sp>
      <p:sp>
        <p:nvSpPr>
          <p:cNvPr id="502" name="Google Shape;502;p21"/>
          <p:cNvSpPr txBox="1"/>
          <p:nvPr/>
        </p:nvSpPr>
        <p:spPr>
          <a:xfrm>
            <a:off x="6162835" y="6016448"/>
            <a:ext cx="8257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EXPRESS</a:t>
            </a:r>
            <a:endParaRPr/>
          </a:p>
        </p:txBody>
      </p:sp>
      <p:pic>
        <p:nvPicPr>
          <p:cNvPr id="503" name="Google Shape;50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0532" y="5408641"/>
            <a:ext cx="658128" cy="655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1"/>
          <p:cNvPicPr preferRelativeResize="0"/>
          <p:nvPr/>
        </p:nvPicPr>
        <p:blipFill rotWithShape="1">
          <a:blip r:embed="rId4">
            <a:alphaModFix/>
          </a:blip>
          <a:srcRect t="28608" b="28967"/>
          <a:stretch/>
        </p:blipFill>
        <p:spPr>
          <a:xfrm>
            <a:off x="5039867" y="5818455"/>
            <a:ext cx="829433" cy="351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3010" y="3650959"/>
            <a:ext cx="658128" cy="655102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21"/>
          <p:cNvSpPr txBox="1"/>
          <p:nvPr/>
        </p:nvSpPr>
        <p:spPr>
          <a:xfrm>
            <a:off x="6076935" y="4288905"/>
            <a:ext cx="8257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EXPRESS</a:t>
            </a:r>
            <a:endParaRPr sz="14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1"/>
          <p:cNvSpPr/>
          <p:nvPr/>
        </p:nvSpPr>
        <p:spPr>
          <a:xfrm rot="10800000" flipH="1">
            <a:off x="6311485" y="2780174"/>
            <a:ext cx="425003" cy="77273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1"/>
          <p:cNvSpPr txBox="1"/>
          <p:nvPr/>
        </p:nvSpPr>
        <p:spPr>
          <a:xfrm>
            <a:off x="5454584" y="3130398"/>
            <a:ext cx="8569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14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1"/>
          <p:cNvSpPr txBox="1"/>
          <p:nvPr/>
        </p:nvSpPr>
        <p:spPr>
          <a:xfrm>
            <a:off x="537596" y="523249"/>
            <a:ext cx="762424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 Install </a:t>
            </a:r>
            <a:r>
              <a:rPr lang="en-US" sz="30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EXPRESS</a:t>
            </a:r>
            <a:r>
              <a:rPr lang="en-US" sz="3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NPM repository</a:t>
            </a:r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4388432" y="1795961"/>
            <a:ext cx="3862278" cy="30444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0850" y="1840238"/>
            <a:ext cx="1095080" cy="48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25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2"/>
          <p:cNvSpPr txBox="1"/>
          <p:nvPr/>
        </p:nvSpPr>
        <p:spPr>
          <a:xfrm>
            <a:off x="3182099" y="1709310"/>
            <a:ext cx="8163877" cy="4524315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 express = require("express");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 app = express();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1- the app is listening on PORT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app.listen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(3000, () =&gt; 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console.log(" listening on port  3000 ");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app.get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("/bobo", (</a:t>
            </a:r>
            <a:r>
              <a:rPr lang="en-US" sz="1800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8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 =&gt; 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("Hello it’s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ronan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”);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22"/>
          <p:cNvSpPr/>
          <p:nvPr/>
        </p:nvSpPr>
        <p:spPr>
          <a:xfrm>
            <a:off x="2644044" y="3398258"/>
            <a:ext cx="553791" cy="38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22"/>
          <p:cNvSpPr txBox="1"/>
          <p:nvPr/>
        </p:nvSpPr>
        <p:spPr>
          <a:xfrm>
            <a:off x="1226835" y="3129432"/>
            <a:ext cx="122877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2- Start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listening port 3000</a:t>
            </a:r>
            <a:endParaRPr sz="1800" b="1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22"/>
          <p:cNvSpPr/>
          <p:nvPr/>
        </p:nvSpPr>
        <p:spPr>
          <a:xfrm>
            <a:off x="2628308" y="1954187"/>
            <a:ext cx="553791" cy="38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2"/>
          <p:cNvSpPr txBox="1"/>
          <p:nvPr/>
        </p:nvSpPr>
        <p:spPr>
          <a:xfrm>
            <a:off x="1211099" y="1685361"/>
            <a:ext cx="122877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1- Create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 b="1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2"/>
          <p:cNvSpPr/>
          <p:nvPr/>
        </p:nvSpPr>
        <p:spPr>
          <a:xfrm>
            <a:off x="2732506" y="5280389"/>
            <a:ext cx="939608" cy="38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2"/>
          <p:cNvSpPr txBox="1"/>
          <p:nvPr/>
        </p:nvSpPr>
        <p:spPr>
          <a:xfrm>
            <a:off x="1315297" y="5011563"/>
            <a:ext cx="122877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3- Send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To client</a:t>
            </a:r>
            <a:endParaRPr sz="1800" b="1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3" name="Google Shape;523;p22"/>
          <p:cNvPicPr preferRelativeResize="0"/>
          <p:nvPr/>
        </p:nvPicPr>
        <p:blipFill rotWithShape="1">
          <a:blip r:embed="rId3">
            <a:alphaModFix/>
          </a:blip>
          <a:srcRect l="14055" t="8064" r="15517" b="13905"/>
          <a:stretch/>
        </p:blipFill>
        <p:spPr>
          <a:xfrm>
            <a:off x="442613" y="3189160"/>
            <a:ext cx="775769" cy="913214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22"/>
          <p:cNvSpPr txBox="1"/>
          <p:nvPr/>
        </p:nvSpPr>
        <p:spPr>
          <a:xfrm rot="-2124675">
            <a:off x="6177875" y="4400466"/>
            <a:ext cx="14636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RESULT INFO</a:t>
            </a:r>
            <a:endParaRPr sz="1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2"/>
          <p:cNvSpPr txBox="1"/>
          <p:nvPr/>
        </p:nvSpPr>
        <p:spPr>
          <a:xfrm rot="-2124675">
            <a:off x="5301911" y="4408947"/>
            <a:ext cx="16082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THE REQUEST INFO</a:t>
            </a:r>
            <a:endParaRPr sz="14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511;p21"/>
          <p:cNvSpPr txBox="1"/>
          <p:nvPr/>
        </p:nvSpPr>
        <p:spPr>
          <a:xfrm>
            <a:off x="537596" y="523249"/>
            <a:ext cx="762424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 Use EXPRESS to start the web server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315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/>
        </p:nvSpPr>
        <p:spPr>
          <a:xfrm>
            <a:off x="1618409" y="2713407"/>
            <a:ext cx="10217276" cy="170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difference between </a:t>
            </a:r>
            <a:r>
              <a:rPr lang="en-US" sz="3500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3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NODE 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n-US" sz="3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How to create a web server with </a:t>
            </a:r>
            <a:r>
              <a:rPr lang="en-US" sz="3500" b="1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NODE</a:t>
            </a: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?</a:t>
            </a:r>
          </a:p>
        </p:txBody>
      </p:sp>
      <p:sp>
        <p:nvSpPr>
          <p:cNvPr id="204" name="Google Shape;204;p11"/>
          <p:cNvSpPr txBox="1"/>
          <p:nvPr/>
        </p:nvSpPr>
        <p:spPr>
          <a:xfrm>
            <a:off x="3200294" y="868402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5536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4277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0592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6063" y="226176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23"/>
          <p:cNvSpPr txBox="1"/>
          <p:nvPr/>
        </p:nvSpPr>
        <p:spPr>
          <a:xfrm>
            <a:off x="7230710" y="21450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3"/>
          <p:cNvSpPr txBox="1"/>
          <p:nvPr/>
        </p:nvSpPr>
        <p:spPr>
          <a:xfrm>
            <a:off x="4664660" y="12354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3"/>
          <p:cNvSpPr txBox="1"/>
          <p:nvPr/>
        </p:nvSpPr>
        <p:spPr>
          <a:xfrm>
            <a:off x="721080" y="1705303"/>
            <a:ext cx="3573029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– Open activityy1/server.js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3"/>
          <p:cNvSpPr txBox="1"/>
          <p:nvPr/>
        </p:nvSpPr>
        <p:spPr>
          <a:xfrm>
            <a:off x="721080" y="2362122"/>
            <a:ext cx="4901022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 launch npm install to install express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23"/>
          <p:cNvSpPr txBox="1"/>
          <p:nvPr/>
        </p:nvSpPr>
        <p:spPr>
          <a:xfrm>
            <a:off x="720894" y="3636697"/>
            <a:ext cx="4817088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  Change the answer with </a:t>
            </a:r>
            <a:r>
              <a:rPr lang="en-US" sz="23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your name</a:t>
            </a:r>
            <a:endParaRPr sz="23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3"/>
          <p:cNvSpPr txBox="1"/>
          <p:nvPr/>
        </p:nvSpPr>
        <p:spPr>
          <a:xfrm>
            <a:off x="720894" y="4321407"/>
            <a:ext cx="4908780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5-  </a:t>
            </a:r>
            <a:r>
              <a:rPr lang="en-US" sz="23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server.js to start your server</a:t>
            </a:r>
            <a:endParaRPr sz="23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9" name="Google Shape;53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0643" y="908450"/>
            <a:ext cx="549641" cy="549641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23"/>
          <p:cNvSpPr txBox="1"/>
          <p:nvPr/>
        </p:nvSpPr>
        <p:spPr>
          <a:xfrm>
            <a:off x="2369526" y="922966"/>
            <a:ext cx="1732782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SIDE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1" name="Google Shape;541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88835" y="900151"/>
            <a:ext cx="424429" cy="4244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2" name="Google Shape;542;p23"/>
          <p:cNvCxnSpPr/>
          <p:nvPr/>
        </p:nvCxnSpPr>
        <p:spPr>
          <a:xfrm flipH="1">
            <a:off x="6057851" y="1293481"/>
            <a:ext cx="9094" cy="506711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3" name="Google Shape;543;p23"/>
          <p:cNvSpPr txBox="1"/>
          <p:nvPr/>
        </p:nvSpPr>
        <p:spPr>
          <a:xfrm>
            <a:off x="7590382" y="878304"/>
            <a:ext cx="1643399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SIDE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23"/>
          <p:cNvSpPr txBox="1"/>
          <p:nvPr/>
        </p:nvSpPr>
        <p:spPr>
          <a:xfrm>
            <a:off x="6287214" y="1652916"/>
            <a:ext cx="5288692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–  From browser, connect to YOUR sever: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3"/>
          <p:cNvSpPr txBox="1"/>
          <p:nvPr/>
        </p:nvSpPr>
        <p:spPr>
          <a:xfrm>
            <a:off x="7419659" y="2170883"/>
            <a:ext cx="2159566" cy="40011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localhost: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4000</a:t>
            </a:r>
            <a:endParaRPr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Google Shape;546;p23"/>
          <p:cNvSpPr txBox="1"/>
          <p:nvPr/>
        </p:nvSpPr>
        <p:spPr>
          <a:xfrm>
            <a:off x="720894" y="2973659"/>
            <a:ext cx="4141775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 Set the PORT to listen to </a:t>
            </a:r>
            <a:r>
              <a:rPr lang="en-US" sz="23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 sz="23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3"/>
          <p:cNvSpPr txBox="1"/>
          <p:nvPr/>
        </p:nvSpPr>
        <p:spPr>
          <a:xfrm>
            <a:off x="6160443" y="4299656"/>
            <a:ext cx="6042167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– Try to connect first to OTHER server (friends):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3"/>
          <p:cNvSpPr txBox="1"/>
          <p:nvPr/>
        </p:nvSpPr>
        <p:spPr>
          <a:xfrm>
            <a:off x="7419659" y="4891559"/>
            <a:ext cx="2300630" cy="40011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&lt;friendIp&gt;: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4000</a:t>
            </a:r>
            <a:endParaRPr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23"/>
          <p:cNvSpPr txBox="1"/>
          <p:nvPr/>
        </p:nvSpPr>
        <p:spPr>
          <a:xfrm>
            <a:off x="6308838" y="2858243"/>
            <a:ext cx="3325013" cy="11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2–  See what ‘s happen 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server console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browser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3"/>
          <p:cNvSpPr txBox="1"/>
          <p:nvPr/>
        </p:nvSpPr>
        <p:spPr>
          <a:xfrm>
            <a:off x="992389" y="5760661"/>
            <a:ext cx="488627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Guess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sent the request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to do this, compare: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IP of the req : 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req.ip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file of IPS : </a:t>
            </a: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3"/>
          <p:cNvSpPr txBox="1"/>
          <p:nvPr/>
        </p:nvSpPr>
        <p:spPr>
          <a:xfrm rot="-1208049">
            <a:off x="220765" y="5536439"/>
            <a:ext cx="1120462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BONUS !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3"/>
          <p:cNvSpPr txBox="1"/>
          <p:nvPr/>
        </p:nvSpPr>
        <p:spPr>
          <a:xfrm>
            <a:off x="2358916" y="229916"/>
            <a:ext cx="2220686" cy="369291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PAIR OF STUDENTS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8152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5"/>
          <p:cNvSpPr txBox="1"/>
          <p:nvPr/>
        </p:nvSpPr>
        <p:spPr>
          <a:xfrm>
            <a:off x="1656701" y="4286329"/>
            <a:ext cx="43519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r>
              <a:rPr lang="en-US" sz="1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weather</a:t>
            </a:r>
            <a:r>
              <a:rPr lang="en-US" sz="1800" b="1" dirty="0" err="1"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lang="en-US" sz="1800" b="1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r>
              <a:rPr lang="en-US" sz="18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b="1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pnc</a:t>
            </a:r>
            <a:endParaRPr sz="18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25"/>
          <p:cNvSpPr/>
          <p:nvPr/>
        </p:nvSpPr>
        <p:spPr>
          <a:xfrm rot="-5400000" flipH="1">
            <a:off x="2205168" y="1839110"/>
            <a:ext cx="264020" cy="120417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25"/>
          <p:cNvSpPr/>
          <p:nvPr/>
        </p:nvSpPr>
        <p:spPr>
          <a:xfrm rot="-5400000" flipH="1">
            <a:off x="3201942" y="2137155"/>
            <a:ext cx="264019" cy="608088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25"/>
          <p:cNvSpPr/>
          <p:nvPr/>
        </p:nvSpPr>
        <p:spPr>
          <a:xfrm rot="-5400000" flipH="1">
            <a:off x="3931708" y="2137156"/>
            <a:ext cx="264019" cy="608088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25"/>
          <p:cNvSpPr txBox="1"/>
          <p:nvPr/>
        </p:nvSpPr>
        <p:spPr>
          <a:xfrm>
            <a:off x="1572170" y="1719015"/>
            <a:ext cx="13109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ADDRESS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25"/>
          <p:cNvSpPr txBox="1"/>
          <p:nvPr/>
        </p:nvSpPr>
        <p:spPr>
          <a:xfrm>
            <a:off x="2967604" y="1719015"/>
            <a:ext cx="7050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5"/>
          <p:cNvSpPr txBox="1"/>
          <p:nvPr/>
        </p:nvSpPr>
        <p:spPr>
          <a:xfrm>
            <a:off x="3739759" y="1719015"/>
            <a:ext cx="673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endParaRPr sz="18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5"/>
          <p:cNvSpPr txBox="1"/>
          <p:nvPr/>
        </p:nvSpPr>
        <p:spPr>
          <a:xfrm>
            <a:off x="406207" y="1719015"/>
            <a:ext cx="9269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5"/>
          <p:cNvSpPr/>
          <p:nvPr/>
        </p:nvSpPr>
        <p:spPr>
          <a:xfrm rot="-5400000" flipH="1">
            <a:off x="737786" y="2140154"/>
            <a:ext cx="264020" cy="60209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25"/>
          <p:cNvSpPr txBox="1"/>
          <p:nvPr/>
        </p:nvSpPr>
        <p:spPr>
          <a:xfrm>
            <a:off x="406207" y="709591"/>
            <a:ext cx="5327761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CLIENT REQUEST THIS…</a:t>
            </a:r>
            <a:endParaRPr sz="2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4" name="Google Shape;574;p25"/>
          <p:cNvCxnSpPr/>
          <p:nvPr/>
        </p:nvCxnSpPr>
        <p:spPr>
          <a:xfrm flipH="1">
            <a:off x="6239599" y="1903681"/>
            <a:ext cx="12295" cy="46536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5" name="Google Shape;575;p25"/>
          <p:cNvSpPr txBox="1"/>
          <p:nvPr/>
        </p:nvSpPr>
        <p:spPr>
          <a:xfrm>
            <a:off x="6276308" y="709591"/>
            <a:ext cx="5327761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YOU CATCH IT ON SERVER LIKE THIS  </a:t>
            </a:r>
            <a:endParaRPr sz="2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5"/>
          <p:cNvSpPr txBox="1"/>
          <p:nvPr/>
        </p:nvSpPr>
        <p:spPr>
          <a:xfrm>
            <a:off x="1663807" y="2791648"/>
            <a:ext cx="4063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r>
              <a:rPr lang="en-US" sz="1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/bobo/baba</a:t>
            </a:r>
            <a:endParaRPr sz="1800" b="1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5"/>
          <p:cNvSpPr txBox="1"/>
          <p:nvPr/>
        </p:nvSpPr>
        <p:spPr>
          <a:xfrm>
            <a:off x="598538" y="2798267"/>
            <a:ext cx="6841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endParaRPr sz="1800" b="1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5"/>
          <p:cNvSpPr/>
          <p:nvPr/>
        </p:nvSpPr>
        <p:spPr>
          <a:xfrm>
            <a:off x="6628560" y="2776794"/>
            <a:ext cx="57557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1800" b="1" dirty="0" err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1800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/bobo/baba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", (req, res) =&gt; { });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25"/>
          <p:cNvSpPr txBox="1"/>
          <p:nvPr/>
        </p:nvSpPr>
        <p:spPr>
          <a:xfrm>
            <a:off x="1663807" y="3498374"/>
            <a:ext cx="4063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 sz="1800" b="1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5"/>
          <p:cNvSpPr txBox="1"/>
          <p:nvPr/>
        </p:nvSpPr>
        <p:spPr>
          <a:xfrm>
            <a:off x="598538" y="3504993"/>
            <a:ext cx="5581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endParaRPr sz="1800" b="1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5"/>
          <p:cNvSpPr/>
          <p:nvPr/>
        </p:nvSpPr>
        <p:spPr>
          <a:xfrm>
            <a:off x="6628559" y="3403638"/>
            <a:ext cx="57557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1800" b="1" dirty="0" err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1800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", (req, res) =&gt; { });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2" name="Google Shape;582;p25"/>
          <p:cNvSpPr txBox="1"/>
          <p:nvPr/>
        </p:nvSpPr>
        <p:spPr>
          <a:xfrm>
            <a:off x="607809" y="4345699"/>
            <a:ext cx="5581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endParaRPr sz="1800" b="1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5"/>
          <p:cNvSpPr/>
          <p:nvPr/>
        </p:nvSpPr>
        <p:spPr>
          <a:xfrm rot="-5400000" flipH="1">
            <a:off x="5170951" y="1923538"/>
            <a:ext cx="369332" cy="94826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5"/>
          <p:cNvSpPr txBox="1"/>
          <p:nvPr/>
        </p:nvSpPr>
        <p:spPr>
          <a:xfrm>
            <a:off x="4616601" y="1710973"/>
            <a:ext cx="14780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 sz="1800" b="1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5"/>
          <p:cNvSpPr/>
          <p:nvPr/>
        </p:nvSpPr>
        <p:spPr>
          <a:xfrm>
            <a:off x="6679581" y="4167897"/>
            <a:ext cx="575577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1800" b="1" dirty="0" err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1800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/weather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", (req, res) =&gt; 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80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let address = </a:t>
            </a:r>
            <a:r>
              <a:rPr lang="en-US" sz="1800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req.query.address</a:t>
            </a:r>
            <a:endParaRPr sz="1800" dirty="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6381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6"/>
          <p:cNvSpPr txBox="1"/>
          <p:nvPr/>
        </p:nvSpPr>
        <p:spPr>
          <a:xfrm>
            <a:off x="2964385" y="1347520"/>
            <a:ext cx="8421479" cy="341632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 teacherScore = 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ronan: 45,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rady: 99,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him: 50,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app.get("/results", (req, res) =&gt; 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let name = 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req.query.name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let score = teacherScore[name];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res.send("Score for teacher " + name + " is " + score);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sp>
        <p:nvSpPr>
          <p:cNvPr id="591" name="Google Shape;591;p26"/>
          <p:cNvSpPr txBox="1"/>
          <p:nvPr/>
        </p:nvSpPr>
        <p:spPr>
          <a:xfrm>
            <a:off x="2493430" y="207360"/>
            <a:ext cx="755296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use the query parameters?</a:t>
            </a:r>
            <a:endParaRPr sz="40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6"/>
          <p:cNvSpPr txBox="1"/>
          <p:nvPr/>
        </p:nvSpPr>
        <p:spPr>
          <a:xfrm>
            <a:off x="2960914" y="5783160"/>
            <a:ext cx="44421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http://localhost:3000/results?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name=him</a:t>
            </a:r>
            <a:endParaRPr/>
          </a:p>
        </p:txBody>
      </p:sp>
      <p:pic>
        <p:nvPicPr>
          <p:cNvPr id="593" name="Google Shape;59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2218" y="1956399"/>
            <a:ext cx="549641" cy="549641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26"/>
          <p:cNvSpPr txBox="1"/>
          <p:nvPr/>
        </p:nvSpPr>
        <p:spPr>
          <a:xfrm>
            <a:off x="760648" y="2506040"/>
            <a:ext cx="1732782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SIDE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5" name="Google Shape;59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7430" y="5085146"/>
            <a:ext cx="424429" cy="424429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26"/>
          <p:cNvSpPr txBox="1"/>
          <p:nvPr/>
        </p:nvSpPr>
        <p:spPr>
          <a:xfrm>
            <a:off x="760648" y="5743637"/>
            <a:ext cx="1643399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SIDE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26"/>
          <p:cNvSpPr/>
          <p:nvPr/>
        </p:nvSpPr>
        <p:spPr>
          <a:xfrm>
            <a:off x="7470755" y="5724459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6"/>
          <p:cNvSpPr txBox="1"/>
          <p:nvPr/>
        </p:nvSpPr>
        <p:spPr>
          <a:xfrm>
            <a:off x="8706926" y="5759318"/>
            <a:ext cx="2678938" cy="369332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for teacher him is 50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611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7"/>
          <p:cNvSpPr txBox="1"/>
          <p:nvPr/>
        </p:nvSpPr>
        <p:spPr>
          <a:xfrm>
            <a:off x="2358916" y="229916"/>
            <a:ext cx="2220686" cy="369291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PAIR OF STUDENTS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5" name="Google Shape;60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6063" y="226176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27"/>
          <p:cNvSpPr txBox="1"/>
          <p:nvPr/>
        </p:nvSpPr>
        <p:spPr>
          <a:xfrm>
            <a:off x="7230710" y="21450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7"/>
          <p:cNvSpPr txBox="1"/>
          <p:nvPr/>
        </p:nvSpPr>
        <p:spPr>
          <a:xfrm>
            <a:off x="4664660" y="12354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8" name="Google Shape;60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2729" y="1489847"/>
            <a:ext cx="549641" cy="54964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27"/>
          <p:cNvSpPr txBox="1"/>
          <p:nvPr/>
        </p:nvSpPr>
        <p:spPr>
          <a:xfrm>
            <a:off x="8181612" y="1504363"/>
            <a:ext cx="1732782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SIDE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0" name="Google Shape;610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5669" y="1551459"/>
            <a:ext cx="424429" cy="4244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1" name="Google Shape;611;p27"/>
          <p:cNvCxnSpPr/>
          <p:nvPr/>
        </p:nvCxnSpPr>
        <p:spPr>
          <a:xfrm flipH="1">
            <a:off x="5652289" y="2247900"/>
            <a:ext cx="5561" cy="317893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2" name="Google Shape;612;p27"/>
          <p:cNvSpPr txBox="1"/>
          <p:nvPr/>
        </p:nvSpPr>
        <p:spPr>
          <a:xfrm>
            <a:off x="1537216" y="1529612"/>
            <a:ext cx="1643399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SIDE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7"/>
          <p:cNvSpPr txBox="1"/>
          <p:nvPr/>
        </p:nvSpPr>
        <p:spPr>
          <a:xfrm>
            <a:off x="234048" y="2304224"/>
            <a:ext cx="4261103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following requests to server: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27"/>
          <p:cNvSpPr txBox="1"/>
          <p:nvPr/>
        </p:nvSpPr>
        <p:spPr>
          <a:xfrm>
            <a:off x="432078" y="4295577"/>
            <a:ext cx="43519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&lt;SERVER IP&gt;</a:t>
            </a:r>
            <a:r>
              <a:rPr lang="en-US" sz="1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r>
              <a:rPr lang="en-US" sz="1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weather?</a:t>
            </a:r>
            <a:r>
              <a:rPr lang="en-US" sz="1800" b="1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r>
              <a:rPr lang="en-US" sz="18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=pnc</a:t>
            </a:r>
            <a:endParaRPr sz="18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27"/>
          <p:cNvSpPr txBox="1"/>
          <p:nvPr/>
        </p:nvSpPr>
        <p:spPr>
          <a:xfrm>
            <a:off x="432078" y="3164327"/>
            <a:ext cx="4063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&lt;SERVER IP&gt;</a:t>
            </a:r>
            <a:r>
              <a:rPr lang="en-US" sz="1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r>
              <a:rPr lang="en-US" sz="1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/bobo/baba</a:t>
            </a:r>
            <a:endParaRPr sz="1800" b="1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7"/>
          <p:cNvSpPr txBox="1"/>
          <p:nvPr/>
        </p:nvSpPr>
        <p:spPr>
          <a:xfrm>
            <a:off x="432078" y="3782575"/>
            <a:ext cx="4063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&lt;SERVER IP&gt;</a:t>
            </a:r>
            <a:r>
              <a:rPr lang="en-US" sz="1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 sz="18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7"/>
          <p:cNvSpPr txBox="1"/>
          <p:nvPr/>
        </p:nvSpPr>
        <p:spPr>
          <a:xfrm>
            <a:off x="432078" y="4873855"/>
            <a:ext cx="48486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&lt;SERVER IP&gt;</a:t>
            </a:r>
            <a:r>
              <a:rPr lang="en-US" sz="1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r>
              <a:rPr lang="en-US" sz="1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/teacher/</a:t>
            </a:r>
            <a:r>
              <a:rPr lang="en-US" sz="18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skills?</a:t>
            </a:r>
            <a:r>
              <a:rPr lang="en-US" sz="1800" b="1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18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b="1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rady</a:t>
            </a:r>
            <a:endParaRPr sz="18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27"/>
          <p:cNvSpPr txBox="1"/>
          <p:nvPr/>
        </p:nvSpPr>
        <p:spPr>
          <a:xfrm>
            <a:off x="5756988" y="2291339"/>
            <a:ext cx="5885421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 each request and return something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7"/>
          <p:cNvSpPr txBox="1"/>
          <p:nvPr/>
        </p:nvSpPr>
        <p:spPr>
          <a:xfrm>
            <a:off x="5847417" y="4347856"/>
            <a:ext cx="58854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weather at PNC is 25°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0" name="Google Shape;620;p27"/>
          <p:cNvSpPr txBox="1"/>
          <p:nvPr/>
        </p:nvSpPr>
        <p:spPr>
          <a:xfrm>
            <a:off x="5847417" y="4910745"/>
            <a:ext cx="58854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skill of Rady is: Javascript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1" name="Google Shape;621;p27"/>
          <p:cNvSpPr txBox="1"/>
          <p:nvPr/>
        </p:nvSpPr>
        <p:spPr>
          <a:xfrm>
            <a:off x="432078" y="5482911"/>
            <a:ext cx="48486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&lt;SERVER IP&gt;</a:t>
            </a:r>
            <a:r>
              <a:rPr lang="en-US" sz="1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r>
              <a:rPr lang="en-US" sz="1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/teacher/</a:t>
            </a:r>
            <a:r>
              <a:rPr lang="en-US" sz="18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skills?</a:t>
            </a:r>
            <a:r>
              <a:rPr lang="en-US" sz="1800" b="1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18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b="1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ronan</a:t>
            </a:r>
            <a:endParaRPr sz="18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7"/>
          <p:cNvSpPr txBox="1"/>
          <p:nvPr/>
        </p:nvSpPr>
        <p:spPr>
          <a:xfrm>
            <a:off x="5847417" y="5519801"/>
            <a:ext cx="58854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skill of Ronan is: nothing found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3" name="Google Shape;623;p27"/>
          <p:cNvSpPr txBox="1"/>
          <p:nvPr/>
        </p:nvSpPr>
        <p:spPr>
          <a:xfrm>
            <a:off x="5847417" y="3738800"/>
            <a:ext cx="58854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4" name="Google Shape;624;p27"/>
          <p:cNvSpPr txBox="1"/>
          <p:nvPr/>
        </p:nvSpPr>
        <p:spPr>
          <a:xfrm>
            <a:off x="5847417" y="3164327"/>
            <a:ext cx="58854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Bobo and baba are happy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5577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39772" y="954148"/>
            <a:ext cx="2917372" cy="29173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046689" y="4105698"/>
            <a:ext cx="4789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cs typeface="Calibri" panose="020F0502020204030204" pitchFamily="34" charset="0"/>
              </a:rPr>
              <a:t>WEP SERVERS WITH PHP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1889" y="4863096"/>
            <a:ext cx="5997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  <a:cs typeface="Calibri" panose="020F0502020204030204" pitchFamily="34" charset="0"/>
              </a:rPr>
              <a:t>HOW DOES IT WORK ?</a:t>
            </a:r>
          </a:p>
        </p:txBody>
      </p:sp>
    </p:spTree>
    <p:extLst>
      <p:ext uri="{BB962C8B-B14F-4D97-AF65-F5344CB8AC3E}">
        <p14:creationId xmlns:p14="http://schemas.microsoft.com/office/powerpoint/2010/main" val="229760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411538" y="2626257"/>
            <a:ext cx="2262529" cy="40317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43773" y="486366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5883321" y="2572218"/>
            <a:ext cx="6149021" cy="40317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361972" y="1703159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937" y="2101772"/>
            <a:ext cx="512741" cy="734296"/>
          </a:xfrm>
          <a:prstGeom prst="rect">
            <a:avLst/>
          </a:prstGeom>
        </p:spPr>
      </p:pic>
      <p:pic>
        <p:nvPicPr>
          <p:cNvPr id="76" name="Google Shape;10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0210" y="3304023"/>
            <a:ext cx="567497" cy="5674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Straight Arrow Connector 38"/>
          <p:cNvCxnSpPr/>
          <p:nvPr/>
        </p:nvCxnSpPr>
        <p:spPr>
          <a:xfrm>
            <a:off x="2025286" y="4178219"/>
            <a:ext cx="4148275" cy="1187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747" y="3528000"/>
            <a:ext cx="1575137" cy="4667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6708" y="3692880"/>
            <a:ext cx="2121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www.yoursite/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students.php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6484" y="3528000"/>
            <a:ext cx="1197240" cy="125045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6165658" y="3343019"/>
            <a:ext cx="1803349" cy="30444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333638" y="3893044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PHP INTERPRETER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79718" y="3886921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SERVER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8184781" y="3309480"/>
            <a:ext cx="2029500" cy="30444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3772458" y="2863124"/>
            <a:ext cx="710475" cy="7255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488581" y="868986"/>
            <a:ext cx="4789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  <a:cs typeface="Calibri" panose="020F0502020204030204" pitchFamily="34" charset="0"/>
              </a:rPr>
              <a:t>Send the 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HTTP request </a:t>
            </a:r>
            <a:r>
              <a:rPr lang="en-US" sz="2400" dirty="0">
                <a:latin typeface="+mj-lt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767346" y="512614"/>
            <a:ext cx="157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cs typeface="Calibri" panose="020F0502020204030204" pitchFamily="34" charset="0"/>
              </a:rPr>
              <a:t>client: </a:t>
            </a:r>
            <a:endParaRPr lang="en-US" sz="2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10330965" y="3279728"/>
            <a:ext cx="1478532" cy="19674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5577" y="3148801"/>
            <a:ext cx="637781" cy="670913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0492110" y="38745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491522" y="5716304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10290873" y="5373268"/>
            <a:ext cx="1478532" cy="9891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2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411538" y="2626257"/>
            <a:ext cx="2262529" cy="40317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5883321" y="2572218"/>
            <a:ext cx="6149021" cy="40317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361972" y="1703159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937" y="2101772"/>
            <a:ext cx="512741" cy="734296"/>
          </a:xfrm>
          <a:prstGeom prst="rect">
            <a:avLst/>
          </a:prstGeom>
        </p:spPr>
      </p:pic>
      <p:pic>
        <p:nvPicPr>
          <p:cNvPr id="76" name="Google Shape;10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0210" y="3304023"/>
            <a:ext cx="567497" cy="5674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Straight Arrow Connector 38"/>
          <p:cNvCxnSpPr/>
          <p:nvPr/>
        </p:nvCxnSpPr>
        <p:spPr>
          <a:xfrm>
            <a:off x="2025286" y="4178219"/>
            <a:ext cx="4148275" cy="1187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747" y="3528000"/>
            <a:ext cx="1575137" cy="46670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778265" y="657154"/>
            <a:ext cx="4555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400" b="1" dirty="0">
                <a:latin typeface="+mj-lt"/>
                <a:cs typeface="Calibri" panose="020F0502020204030204" pitchFamily="34" charset="0"/>
              </a:rPr>
              <a:t>receives</a:t>
            </a:r>
            <a:r>
              <a:rPr lang="en-US" sz="2400" dirty="0">
                <a:latin typeface="+mj-lt"/>
                <a:cs typeface="Calibri" panose="020F0502020204030204" pitchFamily="34" charset="0"/>
              </a:rPr>
              <a:t> the request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400" b="1" dirty="0">
                <a:latin typeface="+mj-lt"/>
                <a:cs typeface="Calibri" panose="020F0502020204030204" pitchFamily="34" charset="0"/>
              </a:rPr>
              <a:t>update</a:t>
            </a:r>
            <a:r>
              <a:rPr lang="en-US" sz="2400" dirty="0">
                <a:latin typeface="+mj-lt"/>
                <a:cs typeface="Calibri" panose="020F0502020204030204" pitchFamily="34" charset="0"/>
              </a:rPr>
              <a:t> the super variables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  <a:cs typeface="Calibri" panose="020F0502020204030204" pitchFamily="34" charset="0"/>
              </a:rPr>
              <a:t>Call the PHP </a:t>
            </a:r>
            <a:r>
              <a:rPr lang="en-US" sz="2400" b="1" dirty="0">
                <a:latin typeface="+mj-lt"/>
                <a:cs typeface="Calibri" panose="020F0502020204030204" pitchFamily="34" charset="0"/>
              </a:rPr>
              <a:t>interpreter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6708" y="3692880"/>
            <a:ext cx="2121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www.yoursite/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students.php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6165658" y="3343019"/>
            <a:ext cx="1803349" cy="30444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333638" y="3893044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PHP INTERPRETER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79718" y="3886921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SERVER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8184781" y="3309480"/>
            <a:ext cx="2029500" cy="30444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3469092">
            <a:off x="6296926" y="4402716"/>
            <a:ext cx="710475" cy="7255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546449" y="4598876"/>
            <a:ext cx="1182357" cy="94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84721" y="4291657"/>
            <a:ext cx="7039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_FILES</a:t>
            </a:r>
          </a:p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_POST</a:t>
            </a:r>
          </a:p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_GET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74067" y="277590"/>
            <a:ext cx="2491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cs typeface="Calibri" panose="020F0502020204030204" pitchFamily="34" charset="0"/>
              </a:rPr>
              <a:t>HTTP server : 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43773" y="486366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6484" y="3528000"/>
            <a:ext cx="1197240" cy="125045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10330965" y="3279728"/>
            <a:ext cx="1478532" cy="19674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5577" y="3148801"/>
            <a:ext cx="637781" cy="67091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0492110" y="38745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491522" y="5716304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10290873" y="5373268"/>
            <a:ext cx="1478532" cy="9891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5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411538" y="2626257"/>
            <a:ext cx="2262529" cy="40317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5883321" y="2572218"/>
            <a:ext cx="6149021" cy="40317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361972" y="1703159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937" y="2101772"/>
            <a:ext cx="512741" cy="734296"/>
          </a:xfrm>
          <a:prstGeom prst="rect">
            <a:avLst/>
          </a:prstGeom>
        </p:spPr>
      </p:pic>
      <p:pic>
        <p:nvPicPr>
          <p:cNvPr id="76" name="Google Shape;10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0210" y="3304023"/>
            <a:ext cx="567497" cy="5674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Straight Arrow Connector 38"/>
          <p:cNvCxnSpPr/>
          <p:nvPr/>
        </p:nvCxnSpPr>
        <p:spPr>
          <a:xfrm>
            <a:off x="2025286" y="4178219"/>
            <a:ext cx="4148275" cy="1187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747" y="3528000"/>
            <a:ext cx="1575137" cy="4667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6708" y="3692880"/>
            <a:ext cx="2121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www.yoursite/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students.php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6165658" y="3343019"/>
            <a:ext cx="1803349" cy="30444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333638" y="3893044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PHP INTERPRETER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79718" y="3886921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SERVER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8184781" y="3309480"/>
            <a:ext cx="2029500" cy="30444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3469092">
            <a:off x="8634973" y="5689326"/>
            <a:ext cx="710475" cy="7255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546449" y="4598876"/>
            <a:ext cx="1182357" cy="94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84721" y="4291657"/>
            <a:ext cx="7039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_FILES</a:t>
            </a:r>
          </a:p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_POST</a:t>
            </a:r>
          </a:p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_GET</a:t>
            </a:r>
          </a:p>
        </p:txBody>
      </p:sp>
      <p:pic>
        <p:nvPicPr>
          <p:cNvPr id="26" name="Google Shape;10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9006" y="4931273"/>
            <a:ext cx="455805" cy="4558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Straight Arrow Connector 26"/>
          <p:cNvCxnSpPr/>
          <p:nvPr/>
        </p:nvCxnSpPr>
        <p:spPr>
          <a:xfrm flipV="1">
            <a:off x="7588716" y="5466989"/>
            <a:ext cx="1182357" cy="94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567582" y="5699218"/>
            <a:ext cx="1224624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90660" y="828322"/>
            <a:ext cx="6562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400" b="1" dirty="0">
                <a:cs typeface="Calibri" panose="020F0502020204030204" pitchFamily="34" charset="0"/>
              </a:rPr>
              <a:t>Communicate with the database</a:t>
            </a:r>
            <a:endParaRPr lang="en-US" sz="2400" dirty="0">
              <a:cs typeface="Calibri" panose="020F0502020204030204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400" dirty="0"/>
              <a:t>Read or create </a:t>
            </a:r>
            <a:r>
              <a:rPr lang="en-US" sz="2400" b="1" dirty="0"/>
              <a:t>sessions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400" b="1" dirty="0"/>
              <a:t>Templating : create the  HTML </a:t>
            </a:r>
            <a:r>
              <a:rPr lang="en-US" sz="2400" dirty="0"/>
              <a:t>content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43773" y="324050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cs typeface="Calibri" panose="020F0502020204030204" pitchFamily="34" charset="0"/>
              </a:rPr>
              <a:t>PHP interpreter: 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1143773" y="486366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6484" y="3528000"/>
            <a:ext cx="1197240" cy="125045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10330965" y="3279728"/>
            <a:ext cx="1478532" cy="19674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5577" y="3148801"/>
            <a:ext cx="637781" cy="67091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0492110" y="38745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9457037" y="5709173"/>
            <a:ext cx="1031935" cy="12450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491522" y="5716304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10290873" y="5373268"/>
            <a:ext cx="1478532" cy="9891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9498657" y="4838696"/>
            <a:ext cx="921623" cy="72968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2550" y="5854736"/>
            <a:ext cx="599679" cy="63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1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5883321" y="2572218"/>
            <a:ext cx="6105479" cy="40317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411538" y="2626257"/>
            <a:ext cx="2262529" cy="40317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361972" y="1703159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937" y="2101772"/>
            <a:ext cx="512741" cy="734296"/>
          </a:xfrm>
          <a:prstGeom prst="rect">
            <a:avLst/>
          </a:prstGeom>
        </p:spPr>
      </p:pic>
      <p:pic>
        <p:nvPicPr>
          <p:cNvPr id="76" name="Google Shape;10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0210" y="3304023"/>
            <a:ext cx="567497" cy="5674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Straight Arrow Connector 38"/>
          <p:cNvCxnSpPr/>
          <p:nvPr/>
        </p:nvCxnSpPr>
        <p:spPr>
          <a:xfrm>
            <a:off x="2025286" y="4178219"/>
            <a:ext cx="4148275" cy="1187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546449" y="4598876"/>
            <a:ext cx="1182357" cy="94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747" y="3528000"/>
            <a:ext cx="1575137" cy="4667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6708" y="3692880"/>
            <a:ext cx="2121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www.yoursite/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students.php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" name="Google Shape;10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9006" y="4931273"/>
            <a:ext cx="455805" cy="45580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8784721" y="4291657"/>
            <a:ext cx="7039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_FILES</a:t>
            </a:r>
          </a:p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_POST</a:t>
            </a:r>
          </a:p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_GET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6165658" y="3343019"/>
            <a:ext cx="1803349" cy="30444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333638" y="3893044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PHP INTERPRETER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95117" y="395669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SERVER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8184781" y="3309480"/>
            <a:ext cx="2029500" cy="30444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10330965" y="3279728"/>
            <a:ext cx="1478532" cy="19674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75577" y="3148801"/>
            <a:ext cx="637781" cy="67091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0492110" y="38745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7588716" y="5466989"/>
            <a:ext cx="1182357" cy="94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9457037" y="5709173"/>
            <a:ext cx="1031935" cy="12450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7567582" y="5699218"/>
            <a:ext cx="1224624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2405089" y="5811613"/>
            <a:ext cx="3992640" cy="452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195126" y="5933067"/>
            <a:ext cx="2206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www.yoursite/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students.html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68741" y="803367"/>
            <a:ext cx="496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400" dirty="0">
                <a:cs typeface="Calibri" panose="020F0502020204030204" pitchFamily="34" charset="0"/>
              </a:rPr>
              <a:t>Return the HTML content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2674067" y="277590"/>
            <a:ext cx="247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cs typeface="Calibri" panose="020F0502020204030204" pitchFamily="34" charset="0"/>
              </a:rPr>
              <a:t>HTTP server : </a:t>
            </a:r>
            <a:endParaRPr lang="en-US" sz="2400" dirty="0"/>
          </a:p>
        </p:txBody>
      </p:sp>
      <p:sp>
        <p:nvSpPr>
          <p:cNvPr id="37" name="Down Arrow 36"/>
          <p:cNvSpPr/>
          <p:nvPr/>
        </p:nvSpPr>
        <p:spPr>
          <a:xfrm rot="13469092">
            <a:off x="5988222" y="5570273"/>
            <a:ext cx="710475" cy="7255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143773" y="486366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6484" y="3528000"/>
            <a:ext cx="1197240" cy="125045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0491522" y="5716304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10290873" y="5373268"/>
            <a:ext cx="1478532" cy="9891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9498657" y="4838696"/>
            <a:ext cx="921623" cy="72968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1938" y="4999762"/>
            <a:ext cx="599679" cy="63437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9913" y="5832646"/>
            <a:ext cx="458398" cy="48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9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3096578" y="2756059"/>
            <a:ext cx="6105479" cy="40317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75229" y="1887000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94" y="2285613"/>
            <a:ext cx="512741" cy="734296"/>
          </a:xfrm>
          <a:prstGeom prst="rect">
            <a:avLst/>
          </a:prstGeom>
        </p:spPr>
      </p:pic>
      <p:pic>
        <p:nvPicPr>
          <p:cNvPr id="8" name="Google Shape;10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467" y="3487864"/>
            <a:ext cx="567497" cy="567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004" y="3711841"/>
            <a:ext cx="1575137" cy="4667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3378915" y="3526860"/>
            <a:ext cx="1803349" cy="30444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46307" y="441203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PHP INTERPRETER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5398038" y="3493321"/>
            <a:ext cx="2029500" cy="3044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7544222" y="3463569"/>
            <a:ext cx="1478532" cy="19674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834" y="3332642"/>
            <a:ext cx="637781" cy="67091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704779" y="4393539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04779" y="5900145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7504130" y="5557109"/>
            <a:ext cx="1478532" cy="9891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469234" y="345398"/>
            <a:ext cx="9882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FF0000"/>
                </a:solidFill>
                <a:cs typeface="Calibri" panose="020F0502020204030204" pitchFamily="34" charset="0"/>
              </a:rPr>
              <a:t>PHP interpreter </a:t>
            </a:r>
            <a:r>
              <a:rPr lang="en-US" sz="2800" dirty="0">
                <a:cs typeface="Calibri" panose="020F0502020204030204" pitchFamily="34" charset="0"/>
              </a:rPr>
              <a:t>runs only when it is called by the </a:t>
            </a:r>
            <a:r>
              <a:rPr lang="en-US" sz="2800" b="1" dirty="0">
                <a:solidFill>
                  <a:srgbClr val="FF0000"/>
                </a:solidFill>
                <a:cs typeface="Calibri" panose="020F0502020204030204" pitchFamily="34" charset="0"/>
              </a:rPr>
              <a:t>HTTP server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23519" y="4412037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SERVER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4862286" y="4886470"/>
            <a:ext cx="912908" cy="4354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906266" y="1071374"/>
            <a:ext cx="8763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cs typeface="Calibri" panose="020F0502020204030204" pitchFamily="34" charset="0"/>
              </a:rPr>
              <a:t>So the variables used in PHP are destroyed between each requests 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80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96342" y="174171"/>
            <a:ext cx="6050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Drawbacks of PHP architecture</a:t>
            </a:r>
          </a:p>
        </p:txBody>
      </p:sp>
      <p:pic>
        <p:nvPicPr>
          <p:cNvPr id="10" name="Picture 2" descr="synchronous-asynchronous-node-vs-ph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145" y="2249714"/>
            <a:ext cx="9772942" cy="367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86742" y="6081486"/>
            <a:ext cx="3268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Asynchronous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execution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74857" y="6081486"/>
            <a:ext cx="3105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Synchronous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execution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0774" y="888777"/>
            <a:ext cx="243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Can be slow</a:t>
            </a:r>
          </a:p>
        </p:txBody>
      </p:sp>
    </p:spTree>
    <p:extLst>
      <p:ext uri="{BB962C8B-B14F-4D97-AF65-F5344CB8AC3E}">
        <p14:creationId xmlns:p14="http://schemas.microsoft.com/office/powerpoint/2010/main" val="271984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6394</TotalTime>
  <Words>1077</Words>
  <Application>Microsoft Office PowerPoint</Application>
  <PresentationFormat>Widescreen</PresentationFormat>
  <Paragraphs>258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h m</cp:lastModifiedBy>
  <cp:revision>389</cp:revision>
  <dcterms:created xsi:type="dcterms:W3CDTF">2020-01-30T10:34:45Z</dcterms:created>
  <dcterms:modified xsi:type="dcterms:W3CDTF">2022-04-04T09:21:10Z</dcterms:modified>
</cp:coreProperties>
</file>