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9" r:id="rId3"/>
    <p:sldId id="329" r:id="rId4"/>
    <p:sldId id="325" r:id="rId5"/>
    <p:sldId id="326" r:id="rId6"/>
    <p:sldId id="327" r:id="rId7"/>
    <p:sldId id="321" r:id="rId8"/>
    <p:sldId id="328" r:id="rId9"/>
    <p:sldId id="323" r:id="rId10"/>
    <p:sldId id="322" r:id="rId11"/>
    <p:sldId id="306" r:id="rId12"/>
    <p:sldId id="291" r:id="rId13"/>
    <p:sldId id="275" r:id="rId14"/>
    <p:sldId id="280" r:id="rId15"/>
    <p:sldId id="289" r:id="rId16"/>
    <p:sldId id="298" r:id="rId17"/>
    <p:sldId id="330" r:id="rId18"/>
    <p:sldId id="290" r:id="rId19"/>
    <p:sldId id="331" r:id="rId20"/>
    <p:sldId id="301" r:id="rId21"/>
    <p:sldId id="300" r:id="rId22"/>
    <p:sldId id="271" r:id="rId23"/>
    <p:sldId id="258" r:id="rId24"/>
    <p:sldId id="302" r:id="rId25"/>
    <p:sldId id="269" r:id="rId26"/>
    <p:sldId id="309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56B"/>
    <a:srgbClr val="F2969C"/>
    <a:srgbClr val="FFFFFF"/>
    <a:srgbClr val="CC9900"/>
    <a:srgbClr val="BC8FDD"/>
    <a:srgbClr val="0FC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87454" autoAdjust="0"/>
  </p:normalViewPr>
  <p:slideViewPr>
    <p:cSldViewPr snapToGrid="0">
      <p:cViewPr varScale="1">
        <p:scale>
          <a:sx n="64" d="100"/>
          <a:sy n="64" d="100"/>
        </p:scale>
        <p:origin x="12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BD28-1DD9-4B11-B6C3-DA0AB7E337F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9DBE-7A1E-45C2-B596-AD49A607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5702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99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317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6941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30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possible tutor can provide minute meeting template to all students is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29DBE-7A1E-45C2-B596-AD49A607FC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F866-708A-48F4-9660-C02EFD0A316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62EE-AA63-429B-84C0-DAB15A2B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622" y="1675170"/>
            <a:ext cx="1095375" cy="1362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4051" y="1639137"/>
            <a:ext cx="1057275" cy="1400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6140" y="1606654"/>
            <a:ext cx="1057275" cy="1343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247" y="1497495"/>
            <a:ext cx="1095375" cy="14382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359" y="1511403"/>
            <a:ext cx="1323975" cy="1533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01" y="1519185"/>
            <a:ext cx="1122295" cy="14998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5F3442-FCE4-F2B1-9455-0B51D9F6B315}"/>
              </a:ext>
            </a:extLst>
          </p:cNvPr>
          <p:cNvSpPr txBox="1"/>
          <p:nvPr/>
        </p:nvSpPr>
        <p:spPr>
          <a:xfrm>
            <a:off x="650041" y="4500794"/>
            <a:ext cx="11263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“Alone, we go fast. Together, we go </a:t>
            </a:r>
            <a:r>
              <a:rPr lang="en-US" sz="4800" b="1" i="1" dirty="0">
                <a:solidFill>
                  <a:srgbClr val="E9556B"/>
                </a:solidFill>
              </a:rPr>
              <a:t>further</a:t>
            </a:r>
            <a:r>
              <a:rPr lang="en-US" sz="4800" i="1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2592178" y="3099727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979114" y="3099726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8088636" y="3099726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895723" y="3099726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232977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/>
          <p:cNvSpPr/>
          <p:nvPr/>
        </p:nvSpPr>
        <p:spPr>
          <a:xfrm>
            <a:off x="3140945" y="3596480"/>
            <a:ext cx="887034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04449" y="992405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61300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31583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4743" y="1031296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009" y="99218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7084" y="99218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0678" y="996546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THURSDAY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4550" y="99718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330" y="2394187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951122" y="908199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748" y="2949879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096" y="3551247"/>
            <a:ext cx="864339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735" y="4152615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48396" y="5597490"/>
            <a:ext cx="924011" cy="951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</a:t>
            </a: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63" y="5648096"/>
            <a:ext cx="379708" cy="37970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65221" y="5612260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VC1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99" y="5682956"/>
            <a:ext cx="411249" cy="34484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24326" y="2384333"/>
            <a:ext cx="970489" cy="3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KICK OFF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221531" y="2394187"/>
            <a:ext cx="8762053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1883937" y="2312743"/>
            <a:ext cx="278045" cy="5061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68366" y="100090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SATURDAY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844346" y="992185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9558153" y="94893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784723" y="929523"/>
            <a:ext cx="0" cy="4700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609761" y="2256057"/>
            <a:ext cx="1493949" cy="649106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663285" y="2979592"/>
            <a:ext cx="1034800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745F1-EAAB-7E4F-57D4-0001FAFBD2ED}"/>
              </a:ext>
            </a:extLst>
          </p:cNvPr>
          <p:cNvSpPr txBox="1"/>
          <p:nvPr/>
        </p:nvSpPr>
        <p:spPr>
          <a:xfrm>
            <a:off x="4735263" y="180146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VC1</a:t>
            </a:r>
            <a:r>
              <a:rPr lang="en-US" sz="3200" b="1" dirty="0" smtClean="0">
                <a:solidFill>
                  <a:srgbClr val="E9556B"/>
                </a:solidFill>
              </a:rPr>
              <a:t> </a:t>
            </a:r>
            <a:r>
              <a:rPr lang="en-US" sz="3200" b="1" dirty="0">
                <a:solidFill>
                  <a:srgbClr val="E9556B"/>
                </a:solidFill>
              </a:rPr>
              <a:t>PLANNING</a:t>
            </a:r>
            <a:endParaRPr lang="en-US" sz="3200" b="1" dirty="0">
              <a:solidFill>
                <a:srgbClr val="FD4C8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954" y="3412727"/>
            <a:ext cx="464226" cy="38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4113" y="379925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1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26957" y="3398220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832" y="4592284"/>
            <a:ext cx="464226" cy="3865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769991" y="4978807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</a:t>
            </a:r>
            <a:r>
              <a:rPr lang="fr-FR" sz="1100" dirty="0" smtClean="0">
                <a:solidFill>
                  <a:srgbClr val="F04853"/>
                </a:solidFill>
              </a:rPr>
              <a:t>2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642835" y="4577777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87296" y="4161850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156822" y="4785545"/>
            <a:ext cx="8870347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3343" y="4781055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663285" y="5296312"/>
            <a:ext cx="10376104" cy="333999"/>
          </a:xfrm>
          <a:prstGeom prst="rightArrow">
            <a:avLst/>
          </a:prstGeom>
          <a:solidFill>
            <a:srgbClr val="F048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2748" y="5301210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832" y="5700358"/>
            <a:ext cx="464226" cy="38652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769991" y="6086881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04853"/>
                </a:solidFill>
              </a:rPr>
              <a:t>SPRINT REVIEW 3</a:t>
            </a:r>
            <a:endParaRPr lang="en-US" sz="1100" dirty="0">
              <a:solidFill>
                <a:srgbClr val="F04853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642835" y="5685851"/>
            <a:ext cx="1513987" cy="683906"/>
          </a:xfrm>
          <a:prstGeom prst="roundRect">
            <a:avLst/>
          </a:prstGeom>
          <a:noFill/>
          <a:ln>
            <a:solidFill>
              <a:srgbClr val="F2969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5532" y="5891390"/>
            <a:ext cx="96372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295082" y="5587257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Hosting services - Free computer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88" y="5677739"/>
            <a:ext cx="413887" cy="4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5255617" y="5597262"/>
            <a:ext cx="1265787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JURY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PREPARATION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6" name="Picture 4" descr="Preparation - Free miscellaneous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09" y="5704740"/>
            <a:ext cx="373299" cy="3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4274602" y="5588420"/>
            <a:ext cx="936122" cy="979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</a:p>
          <a:p>
            <a:pPr algn="ctr"/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00" y="5700358"/>
            <a:ext cx="389034" cy="3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65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797035-5F7A-AF27-C304-A3E54E05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8646"/>
              </p:ext>
            </p:extLst>
          </p:nvPr>
        </p:nvGraphicFramePr>
        <p:xfrm>
          <a:off x="1421012" y="826665"/>
          <a:ext cx="9447285" cy="4570352"/>
        </p:xfrm>
        <a:graphic>
          <a:graphicData uri="http://schemas.openxmlformats.org/drawingml/2006/table">
            <a:tbl>
              <a:tblPr firstRow="1" firstCol="1" bandRow="1"/>
              <a:tblGrid>
                <a:gridCol w="1529754">
                  <a:extLst>
                    <a:ext uri="{9D8B030D-6E8A-4147-A177-3AD203B41FA5}">
                      <a16:colId xmlns:a16="http://schemas.microsoft.com/office/drawing/2014/main" val="855054596"/>
                    </a:ext>
                  </a:extLst>
                </a:gridCol>
                <a:gridCol w="3557635">
                  <a:extLst>
                    <a:ext uri="{9D8B030D-6E8A-4147-A177-3AD203B41FA5}">
                      <a16:colId xmlns:a16="http://schemas.microsoft.com/office/drawing/2014/main" val="2796566495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3864390252"/>
                    </a:ext>
                  </a:extLst>
                </a:gridCol>
                <a:gridCol w="2438107">
                  <a:extLst>
                    <a:ext uri="{9D8B030D-6E8A-4147-A177-3AD203B41FA5}">
                      <a16:colId xmlns:a16="http://schemas.microsoft.com/office/drawing/2014/main" val="1590586870"/>
                    </a:ext>
                  </a:extLst>
                </a:gridCol>
              </a:tblGrid>
              <a:tr h="2564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WHERE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TEACHER?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5937"/>
                  </a:ext>
                </a:extLst>
              </a:tr>
              <a:tr h="6198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1:00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Present the project features from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research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327382"/>
                  </a:ext>
                </a:extLst>
              </a:tr>
              <a:tr h="769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2:00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Kick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off meeting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Team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Spirit photo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Team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commitment video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B32 / Library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Rady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812"/>
                  </a:ext>
                </a:extLst>
              </a:tr>
              <a:tr h="14702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3:00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Students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need to prepare: code guideline for their team, Testing document template and other document then send to their project manager.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B12 / B13 / B22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teacher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39737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4:00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Student need to prepare the GitHub,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Jira, Initialize code, add members, project manager 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B12 / B13 / B22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teacher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71199"/>
                  </a:ext>
                </a:extLst>
              </a:tr>
              <a:tr h="769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5: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00 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Design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database, choose UI library like bootstrap or tailwind, analyze features and create backlog.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B12 / B13 / B22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unPenh" panose="01010101010101010101" pitchFamily="2" charset="0"/>
                        </a:rPr>
                        <a:t> teacher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1010101010101010101" pitchFamily="2" charset="0"/>
                      </a:endParaRPr>
                    </a:p>
                  </a:txBody>
                  <a:tcPr marL="74135" marR="741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98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FBBC8D-E7FC-3FB3-887B-62C64FD85ACD}"/>
              </a:ext>
            </a:extLst>
          </p:cNvPr>
          <p:cNvSpPr txBox="1"/>
          <p:nvPr/>
        </p:nvSpPr>
        <p:spPr>
          <a:xfrm>
            <a:off x="4479210" y="47103"/>
            <a:ext cx="323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VC</a:t>
            </a:r>
            <a:r>
              <a:rPr lang="en-US" sz="4000" b="1" dirty="0"/>
              <a:t>1</a:t>
            </a:r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E9556B"/>
                </a:solidFill>
              </a:rPr>
              <a:t>FIRST DAY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C0923-BF25-20FE-6F79-DFF568D9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452117">
            <a:off x="3963069" y="89350"/>
            <a:ext cx="401261" cy="7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4EC24AC-FFDD-679E-ADFC-8BA9F85B05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4351" y="2190951"/>
            <a:ext cx="1095375" cy="136207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60F461-9567-EE61-D480-04E70D323FF4}"/>
              </a:ext>
            </a:extLst>
          </p:cNvPr>
          <p:cNvSpPr/>
          <p:nvPr/>
        </p:nvSpPr>
        <p:spPr>
          <a:xfrm>
            <a:off x="2598420" y="1708868"/>
            <a:ext cx="6949440" cy="241848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75EB84-2583-0397-C158-E3C5DD55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2278" y="2104154"/>
            <a:ext cx="1057275" cy="1400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8C9B3D-5956-D793-B134-2745CEB678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857" y="2104154"/>
            <a:ext cx="1057275" cy="1343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C32964-93AB-B518-A6FE-F5092B1CFAC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351" y="1973700"/>
            <a:ext cx="1095375" cy="1438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31DCD2-B156-3FFA-2593-0444B840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465" y="4755000"/>
            <a:ext cx="1323975" cy="15335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7829F1-5F21-D40B-F435-91ABC68F9D0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7403" y="4782742"/>
            <a:ext cx="1122295" cy="14998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FCE908-EA55-A2E0-8DA7-A57B0BE2B4F1}"/>
              </a:ext>
            </a:extLst>
          </p:cNvPr>
          <p:cNvSpPr txBox="1"/>
          <p:nvPr/>
        </p:nvSpPr>
        <p:spPr>
          <a:xfrm>
            <a:off x="3484001" y="3411975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SCRUM MASTER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FE7580-87DA-26B9-F8BB-0AAB41867C21}"/>
              </a:ext>
            </a:extLst>
          </p:cNvPr>
          <p:cNvSpPr txBox="1"/>
          <p:nvPr/>
        </p:nvSpPr>
        <p:spPr>
          <a:xfrm>
            <a:off x="6627403" y="3427657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DEV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56508B-1F8A-ACDF-3009-9FEF971227FD}"/>
              </a:ext>
            </a:extLst>
          </p:cNvPr>
          <p:cNvSpPr txBox="1"/>
          <p:nvPr/>
        </p:nvSpPr>
        <p:spPr>
          <a:xfrm>
            <a:off x="3365465" y="6315414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PROJECT 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E2A9F9-34BA-20AA-B3D6-48C7D0EF21EB}"/>
              </a:ext>
            </a:extLst>
          </p:cNvPr>
          <p:cNvSpPr txBox="1"/>
          <p:nvPr/>
        </p:nvSpPr>
        <p:spPr>
          <a:xfrm>
            <a:off x="6844674" y="6315414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4B151-94DF-4D26-9AA8-B74E1C9018F3}"/>
              </a:ext>
            </a:extLst>
          </p:cNvPr>
          <p:cNvSpPr txBox="1"/>
          <p:nvPr/>
        </p:nvSpPr>
        <p:spPr>
          <a:xfrm>
            <a:off x="2844948" y="260894"/>
            <a:ext cx="6456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VC1 </a:t>
            </a:r>
            <a:r>
              <a:rPr lang="en-US" sz="4000" b="1" dirty="0" smtClean="0">
                <a:solidFill>
                  <a:srgbClr val="E9556B"/>
                </a:solidFill>
              </a:rPr>
              <a:t>ROLES &amp; RESPONSIBILITY</a:t>
            </a:r>
            <a:endParaRPr lang="en-US" sz="4000" b="1" dirty="0">
              <a:solidFill>
                <a:srgbClr val="FD4C8E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84D71-AA1F-DCB2-35D9-648AE7C34276}"/>
              </a:ext>
            </a:extLst>
          </p:cNvPr>
          <p:cNvCxnSpPr>
            <a:cxnSpLocks/>
          </p:cNvCxnSpPr>
          <p:nvPr/>
        </p:nvCxnSpPr>
        <p:spPr>
          <a:xfrm flipH="1" flipV="1">
            <a:off x="4182216" y="3842465"/>
            <a:ext cx="1620" cy="74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B84AAD-D9B1-06A9-8F34-E9107E813DDE}"/>
              </a:ext>
            </a:extLst>
          </p:cNvPr>
          <p:cNvCxnSpPr/>
          <p:nvPr/>
        </p:nvCxnSpPr>
        <p:spPr>
          <a:xfrm flipV="1">
            <a:off x="7116023" y="3889010"/>
            <a:ext cx="0" cy="75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2E1F37-0CDE-6BCE-CFA8-43AC241441AD}"/>
              </a:ext>
            </a:extLst>
          </p:cNvPr>
          <p:cNvCxnSpPr>
            <a:cxnSpLocks/>
          </p:cNvCxnSpPr>
          <p:nvPr/>
        </p:nvCxnSpPr>
        <p:spPr>
          <a:xfrm flipV="1">
            <a:off x="4663895" y="2871988"/>
            <a:ext cx="348640" cy="10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E12C6C6-BE60-F3E5-9907-5DA3C52738B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5726" y="2126100"/>
            <a:ext cx="1247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5510" y="188358"/>
            <a:ext cx="710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PROJECT MANAGER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494" y="1246998"/>
            <a:ext cx="1278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TUTOR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0753" y="1144142"/>
            <a:ext cx="1785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DEVELOPERS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79723" y="121468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86772" y="121410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872" y="1823513"/>
            <a:ext cx="3088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Discussing about students issues on soft skills like communication, team work, lose motivation, careless, ….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b="1" dirty="0"/>
              <a:t> </a:t>
            </a:r>
            <a:r>
              <a:rPr lang="en-US" sz="1400" dirty="0" smtClean="0"/>
              <a:t>Find solution to support on students issues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66507" y="1214107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>
                <a:solidFill>
                  <a:srgbClr val="FF0000"/>
                </a:solidFill>
              </a:rPr>
              <a:t>SCRUM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46689" y="175379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JIRA TASK MANAGEMENT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6689" y="2184270"/>
            <a:ext cx="38391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Check  well </a:t>
            </a:r>
            <a:r>
              <a:rPr lang="en-US" sz="1400" dirty="0" smtClean="0"/>
              <a:t>define user story in backlog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well divided user story to sub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task contains clear description, title, label and person who responsible on.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784487" y="3843182"/>
            <a:ext cx="289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You can spend 1 hour for instance to assist them in their daily talks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22645-D57E-DF13-0002-1622DE19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78" y="122106"/>
            <a:ext cx="791616" cy="91690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412525" y="1688381"/>
            <a:ext cx="3839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Express feedback on each features, design, database, task, code quality, …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 Give advise to support team question on technical issues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dirty="0" smtClean="0"/>
              <a:t>Monitor students tasks, sub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Spend some fun time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</a:t>
            </a:r>
            <a:r>
              <a:rPr lang="en-US" sz="1400" b="1" dirty="0" err="1" smtClean="0"/>
              <a:t>git</a:t>
            </a:r>
            <a:r>
              <a:rPr lang="en-US" sz="1400" dirty="0" smtClean="0"/>
              <a:t> commit, branch, merge,…</a:t>
            </a:r>
          </a:p>
        </p:txBody>
      </p:sp>
      <p:pic>
        <p:nvPicPr>
          <p:cNvPr id="2050" name="Picture 2" descr="Teamwork Icons - Free SVG &amp; PNG Teamwork Images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3" y="4041562"/>
            <a:ext cx="548104" cy="54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d Icon PNG Images, Vectors Free Download 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17" y="4041562"/>
            <a:ext cx="638621" cy="63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zy Generic Outline Col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82" y="3992256"/>
            <a:ext cx="574408" cy="5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sk list Generic Fla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5" y="4065178"/>
            <a:ext cx="501486" cy="5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tlassian Jira and Jira Plugins - Jir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83" y="4142411"/>
            <a:ext cx="1013603" cy="3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661" y="1882847"/>
            <a:ext cx="34092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Sprint review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Attend </a:t>
            </a:r>
            <a:r>
              <a:rPr lang="en-US" sz="1400" dirty="0" smtClean="0"/>
              <a:t>the meeting every 2 weeks </a:t>
            </a:r>
            <a:r>
              <a:rPr lang="en-US" sz="1400" dirty="0"/>
              <a:t>(2 weeks = 1 sprint)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 Feedback after meeting about their presentation to project manager.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b="1" dirty="0"/>
              <a:t>Sprint retrospective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Attend every </a:t>
            </a:r>
            <a:r>
              <a:rPr lang="en-US" sz="1400" dirty="0" smtClean="0"/>
              <a:t>2 weeks after sprint review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each students can express their feeling to the team without any pressure or scare.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Coordinate student’s feedback to each other and make sure they are accepting or rejecting with reasonable and find the solution to improve.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Ensure all students are happy to work with each other for new sprint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Motivate students’ group to push their talent, commitment, good team work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88556" y="12679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JOIN MEETING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8601" y="1267975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EVALUATE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598053" y="132018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13743" y="1320187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9752" y="4032834"/>
            <a:ext cx="389249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S</a:t>
            </a:r>
            <a:r>
              <a:rPr lang="en-US" sz="1400" b="1" dirty="0"/>
              <a:t>print review</a:t>
            </a:r>
            <a:r>
              <a:rPr lang="en-US" sz="1400" dirty="0"/>
              <a:t> </a:t>
            </a:r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Clear demo to </a:t>
            </a:r>
            <a:r>
              <a:rPr lang="en-US" sz="1400" dirty="0" smtClean="0"/>
              <a:t>project manager</a:t>
            </a:r>
            <a:endParaRPr lang="en-US" sz="1400" dirty="0"/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U</a:t>
            </a:r>
            <a:r>
              <a:rPr lang="en-US" sz="1400" dirty="0" smtClean="0"/>
              <a:t>nderstanding </a:t>
            </a:r>
            <a:r>
              <a:rPr lang="en-US" sz="1400" dirty="0"/>
              <a:t>of </a:t>
            </a:r>
            <a:r>
              <a:rPr lang="en-US" sz="1400" dirty="0" smtClean="0"/>
              <a:t>project manager </a:t>
            </a:r>
            <a:r>
              <a:rPr lang="en-US" sz="1400" dirty="0"/>
              <a:t>questions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S</a:t>
            </a:r>
            <a:r>
              <a:rPr lang="en-US" sz="1400" b="1" dirty="0"/>
              <a:t>print retrospective</a:t>
            </a:r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Able to discuss in team</a:t>
            </a:r>
          </a:p>
          <a:p>
            <a:pPr marL="1200150" lvl="2" indent="-285750">
              <a:spcBef>
                <a:spcPct val="50000"/>
              </a:spcBef>
              <a:buFontTx/>
              <a:buChar char="-"/>
            </a:pPr>
            <a:r>
              <a:rPr lang="en-US" sz="1400" dirty="0"/>
              <a:t>Able to find point to improve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05434" y="3470129"/>
            <a:ext cx="201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ORAL COMMUNICATION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73195" y="2338784"/>
            <a:ext cx="366263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Student minutes meeting note 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Email content for meeting schedule with project manager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05434" y="1882847"/>
            <a:ext cx="2301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WRITTEN COMMUNICATION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22819" y="158013"/>
            <a:ext cx="43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TUTOR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4465" y="1267975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SOLVE PROBLEMS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42961" y="1882847"/>
            <a:ext cx="27754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Project Manager Communication</a:t>
            </a:r>
            <a:endParaRPr lang="en-US" sz="1400" b="1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Misunderstanding between </a:t>
            </a:r>
            <a:r>
              <a:rPr lang="en-US" sz="1400" dirty="0" smtClean="0"/>
              <a:t>project manager and team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Misunderstanding between tutor and team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Misunderstanding between member and other members.</a:t>
            </a:r>
            <a:endParaRPr lang="en-US" sz="1400" dirty="0"/>
          </a:p>
          <a:p>
            <a:pPr>
              <a:spcBef>
                <a:spcPct val="50000"/>
              </a:spcBef>
            </a:pP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b="1" dirty="0"/>
              <a:t>Team work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Bad behavior </a:t>
            </a:r>
            <a:endParaRPr lang="en-US" sz="1400" dirty="0" smtClean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Careless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Lose motivation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Unhappy with team members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Not listen to team members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8839D-3C59-094D-AB8C-62BEA327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2731" y="62405"/>
            <a:ext cx="761012" cy="10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2093" y="4363335"/>
            <a:ext cx="39941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Be </a:t>
            </a:r>
            <a:r>
              <a:rPr lang="en-US" sz="1400" u="sng" dirty="0"/>
              <a:t>friendly</a:t>
            </a:r>
            <a:r>
              <a:rPr lang="en-US" sz="1400" dirty="0"/>
              <a:t> but </a:t>
            </a:r>
            <a:r>
              <a:rPr lang="en-US" sz="1400" u="sng" dirty="0"/>
              <a:t>strict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Positive, calm, available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Motivate the team members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Eat rice together in canteen and share food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1 telegram group for share good resource your found and useful for the team.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35872" y="3773837"/>
            <a:ext cx="204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TEAM WORK </a:t>
            </a:r>
            <a:r>
              <a:rPr lang="en-US" dirty="0">
                <a:solidFill>
                  <a:srgbClr val="FF0000"/>
                </a:solidFill>
              </a:rPr>
              <a:t>TIPS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b="1" dirty="0">
                <a:solidFill>
                  <a:srgbClr val="FF0000"/>
                </a:solidFill>
              </a:rPr>
              <a:t>YOUR TEAM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5727" y="2243551"/>
            <a:ext cx="38725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Stand up meetings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All members </a:t>
            </a:r>
            <a:r>
              <a:rPr lang="en-US" sz="1400" u="sng" dirty="0"/>
              <a:t>are assigned </a:t>
            </a:r>
            <a:r>
              <a:rPr lang="en-US" sz="1400" dirty="0"/>
              <a:t>to a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96228" y="13519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2224" y="260947"/>
            <a:ext cx="637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SCRUM MASTER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8061" y="127106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b="1" dirty="0" smtClean="0">
                <a:solidFill>
                  <a:srgbClr val="FF0000"/>
                </a:solidFill>
              </a:rPr>
              <a:t>JIRA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7596" y="177806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JIRA </a:t>
            </a:r>
            <a:r>
              <a:rPr lang="en-US" sz="1400" b="1" dirty="0"/>
              <a:t>FEATURES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094" y="1302590"/>
            <a:ext cx="238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PROJECT MANAGER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8508" y="1703623"/>
            <a:ext cx="33318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Be agree on </a:t>
            </a:r>
            <a:r>
              <a:rPr lang="en-US" sz="1400" u="sng" dirty="0"/>
              <a:t>tasks </a:t>
            </a:r>
            <a:r>
              <a:rPr lang="en-US" sz="1400" u="sng" dirty="0" smtClean="0"/>
              <a:t>division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technical issue that cannot solve so many days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team members to note the technical question before schedule the meeting with project manager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2A32A-F1B8-E741-8B95-FD575D48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4800" y="94540"/>
            <a:ext cx="702675" cy="8925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49863" y="2158644"/>
            <a:ext cx="38391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Define user story in backlog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Divide user story to sub tasks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task contains clear description, title, label and person who responsible on.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50688" y="1802980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DAILY TASKS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25727" y="312030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END SPRINT TASKS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425726" y="3525135"/>
            <a:ext cx="3872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Schedule meeting with project manager and invite the tutor (by email and </a:t>
            </a:r>
            <a:r>
              <a:rPr lang="en-US" sz="1400" dirty="0"/>
              <a:t>G</a:t>
            </a:r>
            <a:r>
              <a:rPr lang="en-US" sz="1400" dirty="0" smtClean="0"/>
              <a:t>oogle calendar)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Lead the sprint review meeting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Lead the retrospective meeting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Assign members to be note taker every meeting</a:t>
            </a:r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Inform the note taker send minutes meeting to tutor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13310" y="3581952"/>
            <a:ext cx="1278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 smtClean="0">
                <a:solidFill>
                  <a:srgbClr val="FF0000"/>
                </a:solidFill>
              </a:rPr>
              <a:t>TUTOR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317" y="4100406"/>
            <a:ext cx="33318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Be </a:t>
            </a:r>
            <a:r>
              <a:rPr lang="en-US" sz="1400" dirty="0" smtClean="0"/>
              <a:t>able to report on team work issues like bad behavior, careless, communication,….</a:t>
            </a:r>
            <a:endParaRPr lang="en-US" sz="1400" u="sng" dirty="0" smtClean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Inform the tutor when will have meeting. For example, Sprint review meeting</a:t>
            </a:r>
          </a:p>
        </p:txBody>
      </p:sp>
      <p:pic>
        <p:nvPicPr>
          <p:cNvPr id="34" name="Picture 8" descr="Task list Generic Fl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379" y="1778063"/>
            <a:ext cx="501486" cy="5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tlassian Jira and Jira Plugins - J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93" y="1686850"/>
            <a:ext cx="1013603" cy="3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8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12060" y="13519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152" y="224205"/>
            <a:ext cx="5984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GIT MANAGER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4893" y="135191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GITHUB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959" y="2242863"/>
            <a:ext cx="38391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GitHub repository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Add all members and project manager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GitHub branch for each features and team members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</a:t>
            </a:r>
            <a:r>
              <a:rPr lang="en-US" sz="1400" dirty="0" err="1" smtClean="0"/>
              <a:t>git</a:t>
            </a:r>
            <a:r>
              <a:rPr lang="en-US" sz="1400" dirty="0" smtClean="0"/>
              <a:t> document to support team member about </a:t>
            </a:r>
            <a:r>
              <a:rPr lang="en-US" sz="1400" dirty="0" err="1" smtClean="0"/>
              <a:t>git</a:t>
            </a:r>
            <a:r>
              <a:rPr lang="en-US" sz="1400" dirty="0" smtClean="0"/>
              <a:t> command line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018" y="2284548"/>
            <a:ext cx="30881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project manager if your have big issue on </a:t>
            </a:r>
            <a:r>
              <a:rPr lang="en-US" sz="1400" dirty="0" err="1" smtClean="0"/>
              <a:t>git</a:t>
            </a:r>
            <a:r>
              <a:rPr lang="en-US" sz="1400" dirty="0" smtClean="0"/>
              <a:t> that cannot solve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Bring feedback from project manager to team member about </a:t>
            </a:r>
            <a:r>
              <a:rPr lang="en-US" sz="1400" dirty="0" err="1" smtClean="0"/>
              <a:t>git</a:t>
            </a:r>
            <a:r>
              <a:rPr lang="en-US" sz="1400" dirty="0" smtClean="0"/>
              <a:t> issue like commit, conflict, ..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C7433-B667-45D8-1680-8F4B7DAB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955" y="114770"/>
            <a:ext cx="844255" cy="8700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4201" y="190076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GITHUB FEATURES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1416" y="1900763"/>
            <a:ext cx="383913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team members work on the right branch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team member’s commit messages are well written(commit  #</a:t>
            </a:r>
            <a:r>
              <a:rPr lang="en-US" sz="1400" dirty="0" err="1" smtClean="0"/>
              <a:t>issue_id</a:t>
            </a:r>
            <a:r>
              <a:rPr lang="en-US" sz="1400" dirty="0" smtClean="0"/>
              <a:t> + message)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all members commit everyday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Merge branches after done and well testing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Support members issue on </a:t>
            </a:r>
            <a:r>
              <a:rPr lang="en-US" sz="1400" dirty="0" err="1" smtClean="0"/>
              <a:t>git</a:t>
            </a:r>
            <a:r>
              <a:rPr lang="en-US" sz="1400" dirty="0" smtClean="0"/>
              <a:t> (conflict, …)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61" y="4856809"/>
            <a:ext cx="895099" cy="917759"/>
          </a:xfrm>
          <a:prstGeom prst="rect">
            <a:avLst/>
          </a:prstGeom>
        </p:spPr>
      </p:pic>
      <p:pic>
        <p:nvPicPr>
          <p:cNvPr id="24" name="Picture 4" descr="Your very First GitHub Repository. | by olatunde ibitoye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30" y="4856809"/>
            <a:ext cx="1834650" cy="6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12060" y="13519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152" y="224205"/>
            <a:ext cx="5932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QA MANAGER 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77439" y="1394840"/>
            <a:ext cx="2655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smtClean="0">
                <a:solidFill>
                  <a:srgbClr val="FF0000"/>
                </a:solidFill>
              </a:rPr>
              <a:t>EXCEL OR GOOGLE SHEET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4180" y="1900763"/>
            <a:ext cx="3839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test plan document sample for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Explain to the member who are not clear about testing document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tutor if you have problem with English grammar to write document.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018" y="2284548"/>
            <a:ext cx="30881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 to project manager you don’t understand about testing document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Send test case and test plan to project manager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11416" y="1900763"/>
            <a:ext cx="383913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When team finished the feature make sure the also do the well testing (include document)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Review the test from other members and feedback if the test have an issue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Inform to </a:t>
            </a:r>
            <a:r>
              <a:rPr lang="en-US" sz="1400" dirty="0" err="1" smtClean="0"/>
              <a:t>Git</a:t>
            </a:r>
            <a:r>
              <a:rPr lang="en-US" sz="1400" dirty="0" smtClean="0"/>
              <a:t> manager if the test is okay for his/her to merge the code to master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After merge to master your need to inform the member who did the on that feature do the test again make sure no issue happen after merge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1315" y="0"/>
            <a:ext cx="610895" cy="802132"/>
          </a:xfrm>
          <a:prstGeom prst="rect">
            <a:avLst/>
          </a:prstGeom>
        </p:spPr>
      </p:pic>
      <p:pic>
        <p:nvPicPr>
          <p:cNvPr id="3074" name="Picture 2" descr="Quality Assurance Icons - Free SVG &amp; PNG Quality Assuranc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82" y="4899570"/>
            <a:ext cx="1340252" cy="13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ality assurance Generic color lineal-colo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20" y="4791967"/>
            <a:ext cx="1236499" cy="12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9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14" y="1828903"/>
            <a:ext cx="421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project manager if you have any question related to code quality</a:t>
            </a:r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115" y="1471986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2505" y="1404472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1159" y="1916796"/>
            <a:ext cx="3892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Define clean code rule document and discuss with team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Send document to verify with project manager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Print that document for each members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523805" y="1881488"/>
            <a:ext cx="2866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the way to clear variables, functions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project structure, MVC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Check comments on functions, condition,..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Review your team code when they push their code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Review your team code when branch merged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your review to your member on Jira via comment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Feedback direct to your members if you see their code are not follow coding rule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132150" y="190287"/>
            <a:ext cx="842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CODE QUALITY MANAGER </a:t>
            </a:r>
            <a:r>
              <a:rPr lang="en-US" sz="4000" b="1" dirty="0"/>
              <a:t>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D2142-1B15-0FA2-5208-B5E07B8E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757" y="190287"/>
            <a:ext cx="715007" cy="8890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84219" y="14144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smtClean="0">
                <a:solidFill>
                  <a:srgbClr val="FF0000"/>
                </a:solidFill>
              </a:rPr>
              <a:t>DOCUMENT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Rules Icons - Free SVG &amp; PNG Rules Images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10" y="39617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leaning tools - Free miscellaneou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57" y="4110333"/>
            <a:ext cx="1607792" cy="16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4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614" y="1828903"/>
            <a:ext cx="410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project manager if you have issues on deployment that cannot solve.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10007" y="1982791"/>
            <a:ext cx="37872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dirty="0" smtClean="0"/>
              <a:t>Check your server with IT Admin make sure it work well with Linux server, Apache, MySQL Server,…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Make sure your server connect to internet and accessible from anywhere in PNC  center.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Deploy your project to Linux server and ask your members and project manager to test it.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Report to IT Admin if you have problem with case or internet.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115" y="1471986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2505" y="1404472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89158" y="2047613"/>
            <a:ext cx="33733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some member to help for preparing server material like case, VGA, screen, …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Ask support from your members if you unclear on some points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6132" y="183120"/>
            <a:ext cx="699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DEVOPS MANAGER </a:t>
            </a:r>
            <a:r>
              <a:rPr lang="en-US" sz="4000" b="1" dirty="0"/>
              <a:t>– </a:t>
            </a:r>
            <a:r>
              <a:rPr lang="en-US" sz="4000" b="1" dirty="0">
                <a:solidFill>
                  <a:srgbClr val="FF0000"/>
                </a:solidFill>
              </a:rPr>
              <a:t>TODO LIST</a:t>
            </a:r>
            <a:endParaRPr lang="en-US" sz="4000" b="1" dirty="0">
              <a:solidFill>
                <a:srgbClr val="FD4C8E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5426" y="88665"/>
            <a:ext cx="637024" cy="8436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090569" y="1318002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YOUR TEAM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44971" y="1386655"/>
            <a:ext cx="1135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 </a:t>
            </a:r>
            <a:r>
              <a:rPr lang="en-US" sz="1600" dirty="0" smtClean="0">
                <a:solidFill>
                  <a:srgbClr val="FF0000"/>
                </a:solidFill>
              </a:rPr>
              <a:t>SERVER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640" y="1440907"/>
            <a:ext cx="23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PROJECT 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29961CC-2EFC-80F3-9CBD-06DB7CFD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77" y="3740817"/>
            <a:ext cx="1264721" cy="1091472"/>
          </a:xfrm>
          <a:prstGeom prst="rect">
            <a:avLst/>
          </a:prstGeom>
        </p:spPr>
      </p:pic>
      <p:pic>
        <p:nvPicPr>
          <p:cNvPr id="44" name="Picture 2" descr="Hosting services - Free computer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74" y="3730026"/>
            <a:ext cx="999068" cy="9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9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1485" y="3727523"/>
            <a:ext cx="61305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rgbClr val="E9556B"/>
                </a:solidFill>
              </a:rPr>
              <a:t>VC </a:t>
            </a:r>
            <a:r>
              <a:rPr lang="en-US" sz="13800" b="1" dirty="0" smtClean="0">
                <a:solidFill>
                  <a:srgbClr val="E9556B"/>
                </a:solidFill>
              </a:rPr>
              <a:t>2024</a:t>
            </a:r>
            <a:endParaRPr lang="en-US" sz="13800" b="1" dirty="0">
              <a:solidFill>
                <a:srgbClr val="E9556B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5819438" y="5676104"/>
            <a:ext cx="676715" cy="676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16" y="5709130"/>
            <a:ext cx="615186" cy="6151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221" y="5844530"/>
            <a:ext cx="511331" cy="524276"/>
          </a:xfrm>
          <a:prstGeom prst="rect">
            <a:avLst/>
          </a:prstGeom>
        </p:spPr>
      </p:pic>
      <p:pic>
        <p:nvPicPr>
          <p:cNvPr id="1026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90" y="5724083"/>
            <a:ext cx="544520" cy="5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84" y="5804999"/>
            <a:ext cx="603338" cy="6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loyment Generic gradient outlin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37" y="5708314"/>
            <a:ext cx="596625" cy="5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nux Logo PNG, Linux Icon Free Download - Free Transparent PNG Log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693" y="5753175"/>
            <a:ext cx="571141" cy="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2692" y="1701295"/>
            <a:ext cx="1095375" cy="13620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2121" y="1665262"/>
            <a:ext cx="1057275" cy="14001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4210" y="1632779"/>
            <a:ext cx="1057275" cy="1343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7317" y="1523620"/>
            <a:ext cx="1095375" cy="14382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7429" y="1537528"/>
            <a:ext cx="1323975" cy="15335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6071" y="1545310"/>
            <a:ext cx="1122295" cy="14998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1980248" y="3125852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367184" y="3125851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7476706" y="3125851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283793" y="3125851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8341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1118" y="3668127"/>
            <a:ext cx="6629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E9556B"/>
                </a:solidFill>
              </a:rPr>
              <a:t>VC MEETINGS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5762769" y="5198944"/>
            <a:ext cx="676715" cy="6767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930" y="5280814"/>
            <a:ext cx="615186" cy="6151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92" y="5356972"/>
            <a:ext cx="511331" cy="524276"/>
          </a:xfrm>
          <a:prstGeom prst="rect">
            <a:avLst/>
          </a:prstGeom>
        </p:spPr>
      </p:pic>
      <p:pic>
        <p:nvPicPr>
          <p:cNvPr id="29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57" y="5305864"/>
            <a:ext cx="544520" cy="5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atabase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81" y="5317441"/>
            <a:ext cx="603338" cy="6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eployment Generic gradient outlin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59" y="5218435"/>
            <a:ext cx="596625" cy="5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Linux Logo PNG, Linux Icon Free Download - Free Transparent PNG Logo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18" y="5299809"/>
            <a:ext cx="571141" cy="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162" y="1769656"/>
            <a:ext cx="1095375" cy="13620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1591" y="1733623"/>
            <a:ext cx="1057275" cy="14001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3680" y="1701140"/>
            <a:ext cx="1057275" cy="1343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87" y="1591981"/>
            <a:ext cx="1095375" cy="14382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6899" y="1605889"/>
            <a:ext cx="1323975" cy="15335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541" y="1613671"/>
            <a:ext cx="1122295" cy="14998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1959718" y="3194213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346654" y="3194212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7456176" y="3194212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263263" y="3194212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</p:spTree>
    <p:extLst>
      <p:ext uri="{BB962C8B-B14F-4D97-AF65-F5344CB8AC3E}">
        <p14:creationId xmlns:p14="http://schemas.microsoft.com/office/powerpoint/2010/main" val="280756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6779" y="139327"/>
            <a:ext cx="2430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MEETINGS</a:t>
            </a:r>
            <a:endParaRPr lang="en-US" sz="4000" b="1" dirty="0">
              <a:solidFill>
                <a:srgbClr val="FD4C8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8290" y="1611356"/>
            <a:ext cx="283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FD4C8E"/>
                </a:solidFill>
              </a:rPr>
              <a:t>SPRINT REVIEW</a:t>
            </a:r>
            <a:endParaRPr lang="en-US" sz="2400" i="1" dirty="0">
              <a:solidFill>
                <a:srgbClr val="FD4C8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33355" y="1565870"/>
            <a:ext cx="3785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D4C8E"/>
                </a:solidFill>
              </a:rPr>
              <a:t>RETROSPECTIVE</a:t>
            </a:r>
            <a:endParaRPr lang="en-US" sz="2400" i="1" dirty="0">
              <a:solidFill>
                <a:srgbClr val="FD4C8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192" y="231707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PURPOSE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623" y="373676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WHEN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734" y="459707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  DRIVE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373" y="57526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MEETING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4518" y="2288811"/>
            <a:ext cx="2856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Present iteration to </a:t>
            </a:r>
            <a:r>
              <a:rPr lang="en-US" sz="1600" dirty="0" smtClean="0"/>
              <a:t>project manager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List down improvements for next </a:t>
            </a:r>
            <a:r>
              <a:rPr lang="en-US" sz="1600" dirty="0" smtClean="0"/>
              <a:t>iteration or sprint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4449" y="2211150"/>
            <a:ext cx="242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Daily tasks organization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02309" y="3735208"/>
            <a:ext cx="204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After Sprint 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84035" y="2305785"/>
            <a:ext cx="238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Identify problems in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4E892-0E84-AB72-98CB-A976FA7F5428}"/>
              </a:ext>
            </a:extLst>
          </p:cNvPr>
          <p:cNvSpPr/>
          <p:nvPr/>
        </p:nvSpPr>
        <p:spPr>
          <a:xfrm>
            <a:off x="2661684" y="1611355"/>
            <a:ext cx="283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FD4C8E"/>
                </a:solidFill>
              </a:rPr>
              <a:t>STAND UP</a:t>
            </a:r>
            <a:endParaRPr lang="en-US" sz="2400" i="1" dirty="0">
              <a:solidFill>
                <a:srgbClr val="FD4C8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54DB8-FD9A-0DC3-0985-8E2E3AC0A02F}"/>
              </a:ext>
            </a:extLst>
          </p:cNvPr>
          <p:cNvSpPr txBox="1"/>
          <p:nvPr/>
        </p:nvSpPr>
        <p:spPr>
          <a:xfrm>
            <a:off x="5994518" y="3735208"/>
            <a:ext cx="167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Every 2 Weeks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3341F-49F9-324D-C0F5-6BC5AD72E151}"/>
              </a:ext>
            </a:extLst>
          </p:cNvPr>
          <p:cNvSpPr txBox="1"/>
          <p:nvPr/>
        </p:nvSpPr>
        <p:spPr>
          <a:xfrm>
            <a:off x="5912900" y="5626762"/>
            <a:ext cx="220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Note taker will </a:t>
            </a:r>
            <a:r>
              <a:rPr lang="en-US" sz="1600" b="1" dirty="0" smtClean="0"/>
              <a:t>send  </a:t>
            </a:r>
            <a:r>
              <a:rPr lang="en-US" sz="1600" b="1" dirty="0"/>
              <a:t>a minute meeting to tutor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29E92-8589-D25B-6301-6B37C4C18115}"/>
              </a:ext>
            </a:extLst>
          </p:cNvPr>
          <p:cNvSpPr txBox="1"/>
          <p:nvPr/>
        </p:nvSpPr>
        <p:spPr>
          <a:xfrm>
            <a:off x="2754449" y="3735208"/>
            <a:ext cx="1677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Every morning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FAD75-CFC7-F6F3-6C87-8A7C038929B9}"/>
              </a:ext>
            </a:extLst>
          </p:cNvPr>
          <p:cNvSpPr txBox="1"/>
          <p:nvPr/>
        </p:nvSpPr>
        <p:spPr>
          <a:xfrm>
            <a:off x="2738302" y="459707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Scrum master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8DC102-2DCB-63B8-8845-CA45F1995B05}"/>
              </a:ext>
            </a:extLst>
          </p:cNvPr>
          <p:cNvCxnSpPr>
            <a:cxnSpLocks/>
          </p:cNvCxnSpPr>
          <p:nvPr/>
        </p:nvCxnSpPr>
        <p:spPr>
          <a:xfrm>
            <a:off x="8892818" y="1611355"/>
            <a:ext cx="78904" cy="4762941"/>
          </a:xfrm>
          <a:prstGeom prst="line">
            <a:avLst/>
          </a:prstGeom>
          <a:ln>
            <a:solidFill>
              <a:srgbClr val="E9556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BB7B36-3524-B1A8-27EE-0395BAC390C7}"/>
              </a:ext>
            </a:extLst>
          </p:cNvPr>
          <p:cNvCxnSpPr>
            <a:cxnSpLocks/>
          </p:cNvCxnSpPr>
          <p:nvPr/>
        </p:nvCxnSpPr>
        <p:spPr>
          <a:xfrm>
            <a:off x="5273503" y="1587617"/>
            <a:ext cx="24105" cy="4855863"/>
          </a:xfrm>
          <a:prstGeom prst="line">
            <a:avLst/>
          </a:prstGeom>
          <a:ln>
            <a:solidFill>
              <a:srgbClr val="E9556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804EE2-1579-94E7-0B59-85E316BE5DF7}"/>
              </a:ext>
            </a:extLst>
          </p:cNvPr>
          <p:cNvSpPr txBox="1"/>
          <p:nvPr/>
        </p:nvSpPr>
        <p:spPr>
          <a:xfrm>
            <a:off x="2810479" y="5608143"/>
            <a:ext cx="226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Note taker send notes to telegram</a:t>
            </a:r>
            <a:endParaRPr 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0D0F6-5AB2-20DD-DAD7-F8405ED45F1D}"/>
              </a:ext>
            </a:extLst>
          </p:cNvPr>
          <p:cNvSpPr txBox="1"/>
          <p:nvPr/>
        </p:nvSpPr>
        <p:spPr>
          <a:xfrm>
            <a:off x="9113893" y="5600564"/>
            <a:ext cx="265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Tutor and scrum master agree about improvements on team</a:t>
            </a:r>
            <a:endParaRPr lang="en-US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260176-D055-4C0B-A5D2-F837FD39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2491" y="968438"/>
            <a:ext cx="506022" cy="6427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CE1079-6C7F-29A4-ADAD-94A629DE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8183" y="638101"/>
            <a:ext cx="724295" cy="9679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40AB8A-E716-12FF-B97A-B2FBA72EC8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5510" y="935135"/>
            <a:ext cx="688373" cy="7093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BFAD75-CFC7-F6F3-6C87-8A7C038929B9}"/>
              </a:ext>
            </a:extLst>
          </p:cNvPr>
          <p:cNvSpPr txBox="1"/>
          <p:nvPr/>
        </p:nvSpPr>
        <p:spPr>
          <a:xfrm>
            <a:off x="6010162" y="4680985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Scrum master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FAD75-CFC7-F6F3-6C87-8A7C038929B9}"/>
              </a:ext>
            </a:extLst>
          </p:cNvPr>
          <p:cNvSpPr txBox="1"/>
          <p:nvPr/>
        </p:nvSpPr>
        <p:spPr>
          <a:xfrm>
            <a:off x="9094022" y="4612467"/>
            <a:ext cx="228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Scrum </a:t>
            </a:r>
            <a:r>
              <a:rPr lang="en-US" sz="1600" b="1" dirty="0" smtClean="0"/>
              <a:t>master / Tutor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2545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ily Meetings: 5 Reasons To Stand Up and Scrum Every D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04" y="2420433"/>
            <a:ext cx="6096000" cy="41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99700" y="1364659"/>
            <a:ext cx="1275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 min max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4745" y="1349569"/>
            <a:ext cx="10239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3000" y="1349569"/>
            <a:ext cx="30937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join -  PM (optionally)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07" y="2136338"/>
            <a:ext cx="6436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800" b="1" dirty="0"/>
              <a:t>Scrum Master  </a:t>
            </a:r>
          </a:p>
          <a:p>
            <a:pPr lvl="2"/>
            <a:endParaRPr lang="en-US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Ask the 3 questions 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What did you do </a:t>
            </a:r>
            <a:r>
              <a:rPr lang="en-US" u="sng" dirty="0"/>
              <a:t>yesterday</a:t>
            </a:r>
            <a:r>
              <a:rPr lang="en-US" dirty="0"/>
              <a:t> ?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What are you doing </a:t>
            </a:r>
            <a:r>
              <a:rPr lang="en-US" u="sng" dirty="0"/>
              <a:t>today</a:t>
            </a:r>
            <a:r>
              <a:rPr lang="en-US" dirty="0"/>
              <a:t>,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Are you </a:t>
            </a:r>
            <a:r>
              <a:rPr lang="en-US" u="sng" dirty="0"/>
              <a:t>sucked</a:t>
            </a:r>
            <a:r>
              <a:rPr lang="en-US" dirty="0"/>
              <a:t> or have any </a:t>
            </a:r>
            <a:r>
              <a:rPr lang="en-US" u="sng" dirty="0"/>
              <a:t>question</a:t>
            </a:r>
            <a:r>
              <a:rPr lang="en-US" dirty="0"/>
              <a:t>?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dirty="0"/>
              <a:t>Update </a:t>
            </a:r>
            <a:r>
              <a:rPr lang="en-US" dirty="0" smtClean="0"/>
              <a:t>Jira, </a:t>
            </a:r>
            <a:r>
              <a:rPr lang="en-US" dirty="0"/>
              <a:t>create new tasks…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2432" y="1352044"/>
            <a:ext cx="2749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Scrum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C1CD2-0677-30A4-CE48-B1A9B1D80DA5}"/>
              </a:ext>
            </a:extLst>
          </p:cNvPr>
          <p:cNvSpPr txBox="1"/>
          <p:nvPr/>
        </p:nvSpPr>
        <p:spPr>
          <a:xfrm>
            <a:off x="3604168" y="442535"/>
            <a:ext cx="6305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SCRUM MASTER – </a:t>
            </a:r>
            <a:r>
              <a:rPr lang="en-US" sz="4000" b="1" dirty="0">
                <a:solidFill>
                  <a:srgbClr val="FF0000"/>
                </a:solidFill>
              </a:rPr>
              <a:t>STAND 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37B42-D2FA-EDE1-2416-D42897EA38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6744" y="276128"/>
            <a:ext cx="702675" cy="892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CABD49-053D-7110-29F0-C8822321D73D}"/>
              </a:ext>
            </a:extLst>
          </p:cNvPr>
          <p:cNvSpPr txBox="1"/>
          <p:nvPr/>
        </p:nvSpPr>
        <p:spPr>
          <a:xfrm>
            <a:off x="922920" y="5215136"/>
            <a:ext cx="6226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 Note taker </a:t>
            </a:r>
            <a:r>
              <a:rPr lang="en-US" sz="1800" dirty="0"/>
              <a:t>(to be designed)  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Write notes about every member tasks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dirty="0"/>
              <a:t>Send note to TELEGRAM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916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08487AF-9F94-400D-A017-2D939DFC908A}"/>
              </a:ext>
            </a:extLst>
          </p:cNvPr>
          <p:cNvSpPr txBox="1"/>
          <p:nvPr/>
        </p:nvSpPr>
        <p:spPr>
          <a:xfrm>
            <a:off x="1524823" y="2179497"/>
            <a:ext cx="47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Send </a:t>
            </a:r>
            <a:r>
              <a:rPr lang="en-US" sz="1800" b="1" dirty="0"/>
              <a:t>invitation</a:t>
            </a:r>
            <a:r>
              <a:rPr lang="en-US" sz="1800" dirty="0"/>
              <a:t> to team, PM, </a:t>
            </a:r>
            <a:r>
              <a:rPr lang="en-US" sz="1800" dirty="0" smtClean="0"/>
              <a:t>tutor</a:t>
            </a:r>
            <a:endParaRPr lang="en-US" sz="1800" i="1" dirty="0"/>
          </a:p>
        </p:txBody>
      </p:sp>
      <p:pic>
        <p:nvPicPr>
          <p:cNvPr id="65" name="Picture 2" descr="How leaders run effective meetings: Meeting secrets from 5 top execs">
            <a:extLst>
              <a:ext uri="{FF2B5EF4-FFF2-40B4-BE49-F238E27FC236}">
                <a16:creationId xmlns:a16="http://schemas.microsoft.com/office/drawing/2014/main" id="{6C2FB4E7-EF76-4762-9DCF-454933AC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58" y="2530323"/>
            <a:ext cx="4548163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D97E8-B1CC-5109-8FB9-8B8AF5632DF0}"/>
              </a:ext>
            </a:extLst>
          </p:cNvPr>
          <p:cNvSpPr txBox="1"/>
          <p:nvPr/>
        </p:nvSpPr>
        <p:spPr>
          <a:xfrm>
            <a:off x="9858973" y="1205232"/>
            <a:ext cx="1275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30 min max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92DF0-253E-56D8-E98C-23DB0845B4E3}"/>
              </a:ext>
            </a:extLst>
          </p:cNvPr>
          <p:cNvSpPr txBox="1"/>
          <p:nvPr/>
        </p:nvSpPr>
        <p:spPr>
          <a:xfrm>
            <a:off x="2097676" y="1190142"/>
            <a:ext cx="124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77A0-E2D5-3CCF-7CE9-892088033907}"/>
              </a:ext>
            </a:extLst>
          </p:cNvPr>
          <p:cNvSpPr txBox="1"/>
          <p:nvPr/>
        </p:nvSpPr>
        <p:spPr>
          <a:xfrm>
            <a:off x="6482273" y="1190142"/>
            <a:ext cx="30937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join -  PM (optionally)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390D5-EC94-783D-EAA9-70D33A08DE4D}"/>
              </a:ext>
            </a:extLst>
          </p:cNvPr>
          <p:cNvSpPr txBox="1"/>
          <p:nvPr/>
        </p:nvSpPr>
        <p:spPr>
          <a:xfrm>
            <a:off x="3491705" y="1192617"/>
            <a:ext cx="2735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</a:t>
            </a:r>
            <a:r>
              <a:rPr lang="en-US" b="1" dirty="0" smtClean="0"/>
              <a:t>Scrum master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8E93B-D038-9518-D333-98796D6DE931}"/>
              </a:ext>
            </a:extLst>
          </p:cNvPr>
          <p:cNvSpPr txBox="1"/>
          <p:nvPr/>
        </p:nvSpPr>
        <p:spPr>
          <a:xfrm>
            <a:off x="2573653" y="383532"/>
            <a:ext cx="6855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Scrum Master– </a:t>
            </a:r>
            <a:r>
              <a:rPr lang="en-US" sz="4000" b="1" dirty="0">
                <a:solidFill>
                  <a:srgbClr val="FF0000"/>
                </a:solidFill>
              </a:rPr>
              <a:t>SPRINT REVIEW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A32B21-ECC8-EC69-B054-643D35F39C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780" y="246995"/>
            <a:ext cx="688373" cy="7093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7EC698-B91C-FA86-E5A4-FC6C18A74027}"/>
              </a:ext>
            </a:extLst>
          </p:cNvPr>
          <p:cNvSpPr txBox="1"/>
          <p:nvPr/>
        </p:nvSpPr>
        <p:spPr>
          <a:xfrm>
            <a:off x="1502582" y="2713666"/>
            <a:ext cx="47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Demo</a:t>
            </a:r>
            <a:r>
              <a:rPr lang="en-US" sz="1800" dirty="0"/>
              <a:t> what your team have done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D964FC-6F73-E969-C8D4-92AF953C1E3B}"/>
              </a:ext>
            </a:extLst>
          </p:cNvPr>
          <p:cNvSpPr txBox="1"/>
          <p:nvPr/>
        </p:nvSpPr>
        <p:spPr>
          <a:xfrm>
            <a:off x="1502582" y="3287257"/>
            <a:ext cx="479831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A note taker </a:t>
            </a:r>
            <a:r>
              <a:rPr lang="en-US" sz="1800" dirty="0"/>
              <a:t>(to be designed)  take lists down </a:t>
            </a:r>
            <a:r>
              <a:rPr lang="en-US" dirty="0"/>
              <a:t>bugs and   feedback  and actions taken by the </a:t>
            </a:r>
            <a:r>
              <a:rPr lang="en-US" dirty="0" smtClean="0"/>
              <a:t>team</a:t>
            </a:r>
            <a:endParaRPr lang="en-US" sz="1800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800" b="1" dirty="0"/>
              <a:t>Put notes in a </a:t>
            </a:r>
            <a:r>
              <a:rPr lang="en-US" b="1" dirty="0" smtClean="0"/>
              <a:t>Jira</a:t>
            </a:r>
            <a:r>
              <a:rPr lang="en-US" sz="1800" b="1" dirty="0" smtClean="0"/>
              <a:t> </a:t>
            </a:r>
            <a:r>
              <a:rPr lang="en-US" sz="1800" b="1" dirty="0"/>
              <a:t>issue </a:t>
            </a:r>
            <a:r>
              <a:rPr lang="en-US" sz="1800" dirty="0"/>
              <a:t>and </a:t>
            </a:r>
            <a:r>
              <a:rPr lang="en-US" sz="1800" b="1" dirty="0"/>
              <a:t>send them </a:t>
            </a:r>
            <a:r>
              <a:rPr lang="en-US" sz="1800" dirty="0"/>
              <a:t>to the </a:t>
            </a:r>
            <a:r>
              <a:rPr lang="en-US" dirty="0" smtClean="0"/>
              <a:t>PM and tutor</a:t>
            </a:r>
            <a:r>
              <a:rPr lang="en-US" sz="1800" dirty="0" smtClean="0"/>
              <a:t> </a:t>
            </a:r>
            <a:r>
              <a:rPr lang="en-US" sz="1800" dirty="0"/>
              <a:t>by mail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6F8A1-6041-71AA-9021-2751E4478DD0}"/>
              </a:ext>
            </a:extLst>
          </p:cNvPr>
          <p:cNvSpPr txBox="1"/>
          <p:nvPr/>
        </p:nvSpPr>
        <p:spPr>
          <a:xfrm>
            <a:off x="-327654" y="1737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 smtClean="0"/>
              <a:t>Scrum Master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352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8973" y="1205232"/>
            <a:ext cx="1275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 min max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7676" y="1190142"/>
            <a:ext cx="124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273" y="1190142"/>
            <a:ext cx="30937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join -  PM (optionally)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1705" y="1192617"/>
            <a:ext cx="27316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</a:t>
            </a:r>
            <a:r>
              <a:rPr lang="en-US" b="1" dirty="0" smtClean="0"/>
              <a:t>Tutor / Scrum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C1CD2-0677-30A4-CE48-B1A9B1D80DA5}"/>
              </a:ext>
            </a:extLst>
          </p:cNvPr>
          <p:cNvSpPr txBox="1"/>
          <p:nvPr/>
        </p:nvSpPr>
        <p:spPr>
          <a:xfrm>
            <a:off x="851277" y="271896"/>
            <a:ext cx="10587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Scrum Master / TUTOR </a:t>
            </a:r>
            <a:r>
              <a:rPr lang="en-US" sz="4000" b="1" dirty="0"/>
              <a:t>– </a:t>
            </a:r>
            <a:r>
              <a:rPr lang="en-US" sz="4000" b="1" dirty="0">
                <a:solidFill>
                  <a:srgbClr val="FF0000"/>
                </a:solidFill>
              </a:rPr>
              <a:t>SPRINT RETROSPECTIVE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DC70-412A-ECCB-3A7B-4A33100523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65" y="8619"/>
            <a:ext cx="761012" cy="1017054"/>
          </a:xfrm>
          <a:prstGeom prst="rect">
            <a:avLst/>
          </a:prstGeom>
        </p:spPr>
      </p:pic>
      <p:pic>
        <p:nvPicPr>
          <p:cNvPr id="9" name="Picture 2" descr="How to Run An Effective Sprint Retrospective">
            <a:extLst>
              <a:ext uri="{FF2B5EF4-FFF2-40B4-BE49-F238E27FC236}">
                <a16:creationId xmlns:a16="http://schemas.microsoft.com/office/drawing/2014/main" id="{55EBF05A-B0C3-A8F4-3F7E-286CCB37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" y="2588298"/>
            <a:ext cx="4907960" cy="33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C6FAE1-F4F8-10B7-9736-B023D6F8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615" y="2573310"/>
            <a:ext cx="7139700" cy="33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3639" y="2916882"/>
            <a:ext cx="127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BRANCH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0478" y="2663591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5675" y="4875386"/>
            <a:ext cx="8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1697" y="4587500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23639" y="4875386"/>
            <a:ext cx="132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COMMIT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0478" y="4587500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91697" y="2663591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2463" y="2975815"/>
            <a:ext cx="17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USER STORY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AC67A1-730F-8641-4036-6FEA8EDEF00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126936" y="5130556"/>
            <a:ext cx="1983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8B1148-BC2F-949F-0E99-A85E251EC241}"/>
              </a:ext>
            </a:extLst>
          </p:cNvPr>
          <p:cNvCxnSpPr>
            <a:stCxn id="23" idx="2"/>
            <a:endCxn id="8" idx="0"/>
          </p:cNvCxnSpPr>
          <p:nvPr/>
        </p:nvCxnSpPr>
        <p:spPr>
          <a:xfrm>
            <a:off x="5959317" y="3749702"/>
            <a:ext cx="0" cy="83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D3B21-83A0-8835-052D-80B1D3478298}"/>
              </a:ext>
            </a:extLst>
          </p:cNvPr>
          <p:cNvCxnSpPr/>
          <p:nvPr/>
        </p:nvCxnSpPr>
        <p:spPr>
          <a:xfrm>
            <a:off x="7126936" y="3129478"/>
            <a:ext cx="1983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CBA342-C9F8-5804-F198-1B9843F9DA90}"/>
              </a:ext>
            </a:extLst>
          </p:cNvPr>
          <p:cNvCxnSpPr/>
          <p:nvPr/>
        </p:nvCxnSpPr>
        <p:spPr>
          <a:xfrm>
            <a:off x="10319282" y="3749702"/>
            <a:ext cx="0" cy="83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D4B801-E4DB-60AA-02E1-971DCA22C167}"/>
              </a:ext>
            </a:extLst>
          </p:cNvPr>
          <p:cNvSpPr txBox="1"/>
          <p:nvPr/>
        </p:nvSpPr>
        <p:spPr>
          <a:xfrm>
            <a:off x="1051759" y="3789275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SPRINT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79A5FE-5FB7-EC55-BF49-3C4E51E1F1BB}"/>
              </a:ext>
            </a:extLst>
          </p:cNvPr>
          <p:cNvSpPr/>
          <p:nvPr/>
        </p:nvSpPr>
        <p:spPr>
          <a:xfrm>
            <a:off x="472917" y="3501389"/>
            <a:ext cx="2335239" cy="1086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44D9E8-1A8A-74C2-8B66-C9E4B3AEBD7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08156" y="3314251"/>
            <a:ext cx="1983542" cy="7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EE186D-0B68-9D26-FF0D-31B440ADD10F}"/>
              </a:ext>
            </a:extLst>
          </p:cNvPr>
          <p:cNvSpPr txBox="1"/>
          <p:nvPr/>
        </p:nvSpPr>
        <p:spPr>
          <a:xfrm>
            <a:off x="796888" y="4189078"/>
            <a:ext cx="156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Or milestone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764D91-5BB0-8DED-177C-D02E9398482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808156" y="4044445"/>
            <a:ext cx="1964700" cy="108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EE1483-CA42-AC01-3D71-CCBB59732187}"/>
              </a:ext>
            </a:extLst>
          </p:cNvPr>
          <p:cNvSpPr txBox="1"/>
          <p:nvPr/>
        </p:nvSpPr>
        <p:spPr>
          <a:xfrm>
            <a:off x="10374669" y="42463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5E7F95-53EA-26E8-7707-24D754645016}"/>
              </a:ext>
            </a:extLst>
          </p:cNvPr>
          <p:cNvSpPr txBox="1"/>
          <p:nvPr/>
        </p:nvSpPr>
        <p:spPr>
          <a:xfrm>
            <a:off x="8684621" y="4750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DA61F7-62BC-713F-E2CB-E5B1A4BD2CA4}"/>
              </a:ext>
            </a:extLst>
          </p:cNvPr>
          <p:cNvSpPr txBox="1"/>
          <p:nvPr/>
        </p:nvSpPr>
        <p:spPr>
          <a:xfrm>
            <a:off x="5971013" y="42463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4939-391A-7D88-4DE1-7C8DF57895E8}"/>
              </a:ext>
            </a:extLst>
          </p:cNvPr>
          <p:cNvSpPr txBox="1"/>
          <p:nvPr/>
        </p:nvSpPr>
        <p:spPr>
          <a:xfrm>
            <a:off x="4323461" y="51303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A23738-BBEA-3AB0-C6A9-B6B38F048F08}"/>
              </a:ext>
            </a:extLst>
          </p:cNvPr>
          <p:cNvSpPr txBox="1"/>
          <p:nvPr/>
        </p:nvSpPr>
        <p:spPr>
          <a:xfrm>
            <a:off x="4323461" y="29168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FFAC30-6DA1-0910-0405-CFC8316C3F04}"/>
              </a:ext>
            </a:extLst>
          </p:cNvPr>
          <p:cNvSpPr txBox="1"/>
          <p:nvPr/>
        </p:nvSpPr>
        <p:spPr>
          <a:xfrm>
            <a:off x="8752448" y="26635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E2D83F-184A-2E4F-2ABF-09DE92E24EA7}"/>
              </a:ext>
            </a:extLst>
          </p:cNvPr>
          <p:cNvSpPr txBox="1"/>
          <p:nvPr/>
        </p:nvSpPr>
        <p:spPr>
          <a:xfrm>
            <a:off x="2131458" y="588005"/>
            <a:ext cx="822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RELATIONSHIPS BETWEEN PROJECT ITEMS</a:t>
            </a:r>
          </a:p>
        </p:txBody>
      </p:sp>
    </p:spTree>
    <p:extLst>
      <p:ext uri="{BB962C8B-B14F-4D97-AF65-F5344CB8AC3E}">
        <p14:creationId xmlns:p14="http://schemas.microsoft.com/office/powerpoint/2010/main" val="2065503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6143" y="3688572"/>
            <a:ext cx="7732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VC</a:t>
            </a:r>
            <a:r>
              <a:rPr lang="en-US" sz="7200" b="1" dirty="0">
                <a:solidFill>
                  <a:srgbClr val="E9556B"/>
                </a:solidFill>
              </a:rPr>
              <a:t>  CLOSE A SPRINT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B7DD97-8D74-D247-4069-9AC0836E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162" y="1769656"/>
            <a:ext cx="1095375" cy="1362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05D4D2-D110-1D96-D815-562723EAB4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1"/>
              </a:clrFrom>
              <a:clrTo>
                <a:srgbClr val="F0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1591" y="1733623"/>
            <a:ext cx="1057275" cy="1400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DB6E02-99D0-D802-DBBF-89895F63CA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3680" y="1701140"/>
            <a:ext cx="1057275" cy="13430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E75E2D-7260-75F4-25CB-FCF385A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9"/>
              </a:clrFrom>
              <a:clrTo>
                <a:srgbClr val="F8F8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87" y="1591981"/>
            <a:ext cx="1095375" cy="1438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FE1A28-F266-774C-C127-B97FA4440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99" y="1605889"/>
            <a:ext cx="1323975" cy="1533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473E18-C81B-140E-5D1A-FBAD25AF133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FEFF0"/>
              </a:clrFrom>
              <a:clrTo>
                <a:srgbClr val="EFEF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541" y="1613671"/>
            <a:ext cx="1122295" cy="14998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7554EF-3370-2E01-BCE7-A0F3FF995E9A}"/>
              </a:ext>
            </a:extLst>
          </p:cNvPr>
          <p:cNvSpPr txBox="1"/>
          <p:nvPr/>
        </p:nvSpPr>
        <p:spPr>
          <a:xfrm>
            <a:off x="1959718" y="3194213"/>
            <a:ext cx="138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SCRUM MASTER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AD6EA-26CC-E5A7-1DC4-D1CE201EE86D}"/>
              </a:ext>
            </a:extLst>
          </p:cNvPr>
          <p:cNvSpPr txBox="1"/>
          <p:nvPr/>
        </p:nvSpPr>
        <p:spPr>
          <a:xfrm>
            <a:off x="4346654" y="3194212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TEAM DEV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CB9AEE-9F89-B25C-D12A-1BE22D07ED58}"/>
              </a:ext>
            </a:extLst>
          </p:cNvPr>
          <p:cNvSpPr txBox="1"/>
          <p:nvPr/>
        </p:nvSpPr>
        <p:spPr>
          <a:xfrm>
            <a:off x="7456176" y="3194212"/>
            <a:ext cx="163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PROJECT MANAGER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939E2C-F980-9EEC-1338-29A43BBCA4ED}"/>
              </a:ext>
            </a:extLst>
          </p:cNvPr>
          <p:cNvSpPr txBox="1"/>
          <p:nvPr/>
        </p:nvSpPr>
        <p:spPr>
          <a:xfrm>
            <a:off x="9263263" y="3194212"/>
            <a:ext cx="6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9556B"/>
                </a:solidFill>
              </a:rPr>
              <a:t>TUTOR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5762769" y="5198944"/>
            <a:ext cx="676715" cy="6767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930" y="5280814"/>
            <a:ext cx="615186" cy="6151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92" y="5356972"/>
            <a:ext cx="511331" cy="524276"/>
          </a:xfrm>
          <a:prstGeom prst="rect">
            <a:avLst/>
          </a:prstGeom>
        </p:spPr>
      </p:pic>
      <p:pic>
        <p:nvPicPr>
          <p:cNvPr id="39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57" y="5305864"/>
            <a:ext cx="544520" cy="5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atabase - Free computer ic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81" y="5317441"/>
            <a:ext cx="603338" cy="6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Deployment Generic gradient outli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59" y="5218435"/>
            <a:ext cx="596625" cy="59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Linux Logo PNG, Linux Icon Free Download - Free Transparent PNG Logo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18" y="5299809"/>
            <a:ext cx="571141" cy="5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7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8D97E8-B1CC-5109-8FB9-8B8AF5632DF0}"/>
              </a:ext>
            </a:extLst>
          </p:cNvPr>
          <p:cNvSpPr txBox="1"/>
          <p:nvPr/>
        </p:nvSpPr>
        <p:spPr>
          <a:xfrm>
            <a:off x="7710134" y="1187467"/>
            <a:ext cx="8616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0.5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92DF0-253E-56D8-E98C-23DB0845B4E3}"/>
              </a:ext>
            </a:extLst>
          </p:cNvPr>
          <p:cNvSpPr txBox="1"/>
          <p:nvPr/>
        </p:nvSpPr>
        <p:spPr>
          <a:xfrm>
            <a:off x="1288511" y="1187467"/>
            <a:ext cx="124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Every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77A0-E2D5-3CCF-7CE9-892088033907}"/>
              </a:ext>
            </a:extLst>
          </p:cNvPr>
          <p:cNvSpPr txBox="1"/>
          <p:nvPr/>
        </p:nvSpPr>
        <p:spPr>
          <a:xfrm>
            <a:off x="5673108" y="1187467"/>
            <a:ext cx="19068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team involved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390D5-EC94-783D-EAA9-70D33A08DE4D}"/>
              </a:ext>
            </a:extLst>
          </p:cNvPr>
          <p:cNvSpPr txBox="1"/>
          <p:nvPr/>
        </p:nvSpPr>
        <p:spPr>
          <a:xfrm>
            <a:off x="2682540" y="1189942"/>
            <a:ext cx="2749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Managed by Scrum 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8E93B-D038-9518-D333-98796D6DE931}"/>
              </a:ext>
            </a:extLst>
          </p:cNvPr>
          <p:cNvSpPr txBox="1"/>
          <p:nvPr/>
        </p:nvSpPr>
        <p:spPr>
          <a:xfrm>
            <a:off x="2573653" y="383532"/>
            <a:ext cx="712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SCRUM MASTER – </a:t>
            </a:r>
            <a:r>
              <a:rPr lang="en-US" sz="4000" b="1" dirty="0">
                <a:solidFill>
                  <a:srgbClr val="FF0000"/>
                </a:solidFill>
              </a:rPr>
              <a:t>CLOSE SPRINT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0D264-DF89-D3EB-9ACE-9A538817EE04}"/>
              </a:ext>
            </a:extLst>
          </p:cNvPr>
          <p:cNvSpPr txBox="1"/>
          <p:nvPr/>
        </p:nvSpPr>
        <p:spPr>
          <a:xfrm>
            <a:off x="650833" y="1910828"/>
            <a:ext cx="6625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1- Validate  </a:t>
            </a:r>
            <a:r>
              <a:rPr lang="en-US" sz="2200" b="1" dirty="0"/>
              <a:t>ITERATION XX  </a:t>
            </a:r>
            <a:r>
              <a:rPr lang="en-US" sz="2200" dirty="0"/>
              <a:t>features  </a:t>
            </a:r>
            <a:r>
              <a:rPr lang="en-US" sz="2200" dirty="0">
                <a:solidFill>
                  <a:srgbClr val="FF0000"/>
                </a:solidFill>
              </a:rPr>
              <a:t>on related branches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8D404-512F-FA5D-BA16-C4567DFEC80D}"/>
              </a:ext>
            </a:extLst>
          </p:cNvPr>
          <p:cNvSpPr txBox="1"/>
          <p:nvPr/>
        </p:nvSpPr>
        <p:spPr>
          <a:xfrm>
            <a:off x="650833" y="2904365"/>
            <a:ext cx="413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2-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98DEA-C690-6802-0086-3DD2B5D47084}"/>
              </a:ext>
            </a:extLst>
          </p:cNvPr>
          <p:cNvSpPr txBox="1"/>
          <p:nvPr/>
        </p:nvSpPr>
        <p:spPr>
          <a:xfrm>
            <a:off x="650833" y="4251774"/>
            <a:ext cx="3224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3- Fix last bug on </a:t>
            </a:r>
            <a:r>
              <a:rPr lang="en-US" sz="2200" b="1" dirty="0"/>
              <a:t>MASTER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69609-293F-5931-EA7F-A7B7A26F9A48}"/>
              </a:ext>
            </a:extLst>
          </p:cNvPr>
          <p:cNvSpPr txBox="1"/>
          <p:nvPr/>
        </p:nvSpPr>
        <p:spPr>
          <a:xfrm>
            <a:off x="1425854" y="3300606"/>
            <a:ext cx="26922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If validated </a:t>
            </a:r>
            <a:r>
              <a:rPr lang="en-US" sz="2200" dirty="0"/>
              <a:t>: merge to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8837F42-8E32-C908-1EA8-4093CE7DCD2D}"/>
              </a:ext>
            </a:extLst>
          </p:cNvPr>
          <p:cNvSpPr/>
          <p:nvPr/>
        </p:nvSpPr>
        <p:spPr>
          <a:xfrm>
            <a:off x="1072700" y="2593576"/>
            <a:ext cx="215811" cy="1120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6F25D-0BCE-833C-4762-C7F7C3DD97B3}"/>
              </a:ext>
            </a:extLst>
          </p:cNvPr>
          <p:cNvSpPr txBox="1"/>
          <p:nvPr/>
        </p:nvSpPr>
        <p:spPr>
          <a:xfrm>
            <a:off x="1425853" y="2647891"/>
            <a:ext cx="655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If </a:t>
            </a:r>
            <a:r>
              <a:rPr lang="en-US" sz="2200" u="sng" dirty="0">
                <a:solidFill>
                  <a:srgbClr val="FF0000"/>
                </a:solidFill>
              </a:rPr>
              <a:t>not</a:t>
            </a:r>
            <a:r>
              <a:rPr lang="en-US" sz="2200" dirty="0">
                <a:solidFill>
                  <a:srgbClr val="FF0000"/>
                </a:solidFill>
              </a:rPr>
              <a:t> validated or </a:t>
            </a:r>
            <a:r>
              <a:rPr lang="en-US" sz="2200" u="sng" dirty="0">
                <a:solidFill>
                  <a:srgbClr val="FF0000"/>
                </a:solidFill>
              </a:rPr>
              <a:t>not finished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: scope to the next </a:t>
            </a:r>
            <a:r>
              <a:rPr lang="en-US" sz="2200" dirty="0" smtClean="0"/>
              <a:t>sprint</a:t>
            </a:r>
            <a:endParaRPr 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35A81-2843-D357-C4FA-8DBEB8A2A992}"/>
              </a:ext>
            </a:extLst>
          </p:cNvPr>
          <p:cNvSpPr txBox="1"/>
          <p:nvPr/>
        </p:nvSpPr>
        <p:spPr>
          <a:xfrm>
            <a:off x="650833" y="4866792"/>
            <a:ext cx="7089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4- Close issues + close </a:t>
            </a:r>
            <a:r>
              <a:rPr lang="en-US" sz="2200" dirty="0" smtClean="0"/>
              <a:t>sprint </a:t>
            </a:r>
            <a:r>
              <a:rPr lang="en-US" sz="2200" dirty="0"/>
              <a:t>when 100% finished  </a:t>
            </a:r>
            <a:r>
              <a:rPr lang="en-US" sz="2200" dirty="0">
                <a:solidFill>
                  <a:srgbClr val="FF0000"/>
                </a:solidFill>
              </a:rPr>
              <a:t> (PM only)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DC57B-768A-2389-C4A4-7CFDFD2C52D3}"/>
              </a:ext>
            </a:extLst>
          </p:cNvPr>
          <p:cNvSpPr txBox="1"/>
          <p:nvPr/>
        </p:nvSpPr>
        <p:spPr>
          <a:xfrm>
            <a:off x="650833" y="5481810"/>
            <a:ext cx="11528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5-  TAG !</a:t>
            </a:r>
          </a:p>
        </p:txBody>
      </p:sp>
      <p:pic>
        <p:nvPicPr>
          <p:cNvPr id="2050" name="Picture 2" descr="DevOps | Office of the Chief Software Officer, U.S Air Force">
            <a:extLst>
              <a:ext uri="{FF2B5EF4-FFF2-40B4-BE49-F238E27FC236}">
                <a16:creationId xmlns:a16="http://schemas.microsoft.com/office/drawing/2014/main" id="{689903FA-FF62-07E0-8093-51BB0DDA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98" y="320628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5D82A16-5295-1F49-BAC6-B3C2709F1C6C}"/>
              </a:ext>
            </a:extLst>
          </p:cNvPr>
          <p:cNvSpPr txBox="1"/>
          <p:nvPr/>
        </p:nvSpPr>
        <p:spPr>
          <a:xfrm>
            <a:off x="8959988" y="1187467"/>
            <a:ext cx="261437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smtClean="0"/>
              <a:t>PROJECT MANAGER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C6F32A5-B1C4-7C52-395C-F9870256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9378" y="171335"/>
            <a:ext cx="706122" cy="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3094782" y="250920"/>
            <a:ext cx="5588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EXPECTED </a:t>
            </a:r>
            <a:r>
              <a:rPr lang="en-US" sz="4800" b="1" dirty="0" smtClean="0"/>
              <a:t>OUTCOME</a:t>
            </a:r>
            <a:endParaRPr lang="en-US" sz="4800" b="1" dirty="0">
              <a:solidFill>
                <a:srgbClr val="FD4C8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8084" y="4922330"/>
            <a:ext cx="366686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Be </a:t>
            </a:r>
            <a:r>
              <a:rPr lang="en-US" sz="1400" dirty="0" smtClean="0"/>
              <a:t>able to work well with the team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accept and give feedback to team members during retrospective meeting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communicate with team members and coach</a:t>
            </a:r>
          </a:p>
          <a:p>
            <a:pPr>
              <a:spcBef>
                <a:spcPct val="50000"/>
              </a:spcBef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97726" y="131645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SKILLS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5776" y="2087354"/>
            <a:ext cx="39943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apply all knowledge from term 1, 2 &amp; 3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deploy their application on Linux server</a:t>
            </a:r>
            <a:endParaRPr lang="en-US" sz="1400" dirty="0"/>
          </a:p>
          <a:p>
            <a:pPr marL="171450" indent="-1714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apply new technologies in project like Tailwind CSS, ajax, and PHP libraries.</a:t>
            </a:r>
            <a:endParaRPr lang="en-US" sz="1400" b="1" u="sng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build big application that using in real life (Some apps they use it every day)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analyze project feature with database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write test case document.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74824" y="1402718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46273" y="1331846"/>
            <a:ext cx="0" cy="5114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7389" y="1331846"/>
            <a:ext cx="223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PROJECT MANAGEMENT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94200" y="2258884"/>
            <a:ext cx="38391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Be able to separate project difference sprint</a:t>
            </a:r>
            <a:endParaRPr lang="en-US" sz="1400" dirty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 Understand about scrum master role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dirty="0" smtClean="0"/>
              <a:t>Stand up meeting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Retrospective each sprint review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127596" y="1778063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AGILE METHODOLOGY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62942" y="3724589"/>
            <a:ext cx="185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TASK MANAGEMENT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34357" y="4194273"/>
            <a:ext cx="362834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Create </a:t>
            </a:r>
            <a:r>
              <a:rPr lang="en-US" sz="1400" u="sng" dirty="0"/>
              <a:t>branches</a:t>
            </a:r>
            <a:r>
              <a:rPr lang="en-US" sz="1400" dirty="0"/>
              <a:t> for </a:t>
            </a:r>
            <a:r>
              <a:rPr lang="en-US" sz="1400" u="sng" dirty="0"/>
              <a:t>each </a:t>
            </a:r>
            <a:r>
              <a:rPr lang="en-US" sz="1400" u="sng" dirty="0" smtClean="0"/>
              <a:t>features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i="1" dirty="0"/>
              <a:t> </a:t>
            </a:r>
            <a:r>
              <a:rPr lang="en-US" sz="1400" dirty="0"/>
              <a:t>Create tasks with good description, title,  assignees,  labels, </a:t>
            </a:r>
            <a:r>
              <a:rPr lang="en-US" sz="1400" dirty="0" smtClean="0"/>
              <a:t>sprint</a:t>
            </a:r>
            <a:endParaRPr lang="en-US" sz="1400" dirty="0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user story in backlog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Create sub task for each members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1400" dirty="0" smtClean="0"/>
              <a:t>Estimation time for each tasks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sz="14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659493" y="1351918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TOOLS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656" y="1802980"/>
            <a:ext cx="3494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i="1" dirty="0"/>
              <a:t> </a:t>
            </a:r>
            <a:r>
              <a:rPr lang="en-US" sz="1400" dirty="0"/>
              <a:t>Be </a:t>
            </a:r>
            <a:r>
              <a:rPr lang="en-US" sz="1400" dirty="0" smtClean="0"/>
              <a:t>able to use professional development</a:t>
            </a:r>
          </a:p>
          <a:p>
            <a:pPr>
              <a:spcBef>
                <a:spcPct val="50000"/>
              </a:spcBef>
            </a:pPr>
            <a:r>
              <a:rPr lang="en-US" sz="1400" u="sng" dirty="0"/>
              <a:t>t</a:t>
            </a:r>
            <a:r>
              <a:rPr lang="en-US" sz="1400" u="sng" dirty="0" smtClean="0"/>
              <a:t>ools like Jira, GitHub, </a:t>
            </a:r>
            <a:r>
              <a:rPr lang="en-US" sz="1400" u="sng" dirty="0" err="1" smtClean="0"/>
              <a:t>Git</a:t>
            </a:r>
            <a:r>
              <a:rPr lang="en-US" sz="1400" u="sng" dirty="0" smtClean="0"/>
              <a:t>, </a:t>
            </a:r>
            <a:r>
              <a:rPr lang="en-US" sz="1400" u="sng" dirty="0" err="1" smtClean="0"/>
              <a:t>MobaXterm</a:t>
            </a:r>
            <a:r>
              <a:rPr lang="en-US" sz="1400" u="sng" dirty="0" smtClean="0"/>
              <a:t>, …</a:t>
            </a:r>
          </a:p>
          <a:p>
            <a:pPr>
              <a:spcBef>
                <a:spcPct val="50000"/>
              </a:spcBef>
            </a:pPr>
            <a:endParaRPr lang="en-US" sz="14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8047867" y="4532348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SOFT SKILLS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26232" y="1778062"/>
            <a:ext cx="383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HARD SKILLS</a:t>
            </a:r>
            <a:endParaRPr lang="en-US" sz="14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09" y="2898896"/>
            <a:ext cx="511331" cy="524276"/>
          </a:xfrm>
          <a:prstGeom prst="rect">
            <a:avLst/>
          </a:prstGeom>
        </p:spPr>
      </p:pic>
      <p:pic>
        <p:nvPicPr>
          <p:cNvPr id="31" name="Picture 2" descr="Atlassian Jira and Jira Plugins - J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8" y="2982069"/>
            <a:ext cx="1013603" cy="3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GitHub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Your very First GitHub Repository. | by olatunde ibitoye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16" y="2924591"/>
            <a:ext cx="1382496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aXterm 23.2 Crack With Keygen Free Download 2023 - Aryan Cra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6" y="3795514"/>
            <a:ext cx="1093803" cy="6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sual Studio Code 1.35 icon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98" y="3905742"/>
            <a:ext cx="405626" cy="4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4">
            <a:off x="6996641" y="1505087"/>
            <a:ext cx="676715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2477674" y="2825155"/>
            <a:ext cx="1523880" cy="141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253" y="2697969"/>
            <a:ext cx="1908230" cy="17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822961" y="1730937"/>
            <a:ext cx="4609388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2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Arial"/>
              </a:rPr>
              <a:t> 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687718" y="1730936"/>
            <a:ext cx="3943268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PRESENTATION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2190595" y="4462447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 smtClean="0"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lang="en-US" sz="11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7295123" y="4429789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90" y="3265000"/>
            <a:ext cx="893204" cy="9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794336" y="237857"/>
            <a:ext cx="5780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PROJECT </a:t>
            </a:r>
            <a:r>
              <a:rPr lang="en-US" sz="4800" b="1" dirty="0" smtClean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1075369" y="3576911"/>
            <a:ext cx="1523880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546323" y="2151202"/>
            <a:ext cx="241274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EVALUATION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516474" y="281988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85" y="4016756"/>
            <a:ext cx="893204" cy="92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03440" y="2171756"/>
            <a:ext cx="464226" cy="386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3599" y="25582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SPRINT REVIEW 1</a:t>
            </a:r>
            <a:endParaRPr lang="en-US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60989" y="2171756"/>
            <a:ext cx="464226" cy="3865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01148" y="25582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SPRINT REVIEW </a:t>
            </a:r>
            <a:r>
              <a:rPr lang="fr-FR" sz="1100" dirty="0" smtClean="0"/>
              <a:t>2</a:t>
            </a:r>
            <a:endParaRPr lang="en-US" sz="11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18538" y="2171756"/>
            <a:ext cx="464226" cy="3865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8697" y="25582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SPRINT REVIEW </a:t>
            </a:r>
            <a:r>
              <a:rPr lang="fr-FR" sz="1100" dirty="0" smtClean="0"/>
              <a:t>3</a:t>
            </a:r>
            <a:endParaRPr lang="en-US" sz="1100" dirty="0"/>
          </a:p>
        </p:txBody>
      </p:sp>
      <p:sp>
        <p:nvSpPr>
          <p:cNvPr id="19" name="Google Shape;166;p5"/>
          <p:cNvSpPr/>
          <p:nvPr/>
        </p:nvSpPr>
        <p:spPr>
          <a:xfrm>
            <a:off x="5674976" y="281988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6;p5"/>
          <p:cNvSpPr/>
          <p:nvPr/>
        </p:nvSpPr>
        <p:spPr>
          <a:xfrm>
            <a:off x="7832525" y="281988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Picture 2" descr="Hosting services - Free computer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46" y="3808568"/>
            <a:ext cx="481119" cy="4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499675" y="433357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DEPLOYMENT</a:t>
            </a:r>
            <a:endParaRPr lang="en-US" sz="1100" dirty="0"/>
          </a:p>
        </p:txBody>
      </p:sp>
      <p:sp>
        <p:nvSpPr>
          <p:cNvPr id="24" name="Google Shape;166;p5"/>
          <p:cNvSpPr/>
          <p:nvPr/>
        </p:nvSpPr>
        <p:spPr>
          <a:xfrm>
            <a:off x="5629557" y="4576552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969" y="1711545"/>
            <a:ext cx="363009" cy="372199"/>
          </a:xfrm>
          <a:prstGeom prst="rect">
            <a:avLst/>
          </a:prstGeom>
        </p:spPr>
      </p:pic>
      <p:pic>
        <p:nvPicPr>
          <p:cNvPr id="2050" name="Picture 2" descr="Atlassian Jira and Jira Plugins - Ji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70" y="1853505"/>
            <a:ext cx="587110" cy="2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Video Icon HQ PNG Image | FreePNGIm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90" y="3730351"/>
            <a:ext cx="513776" cy="5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564350" y="435189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VIDEO</a:t>
            </a:r>
            <a:endParaRPr lang="en-US" sz="1100" dirty="0"/>
          </a:p>
        </p:txBody>
      </p:sp>
      <p:sp>
        <p:nvSpPr>
          <p:cNvPr id="31" name="Google Shape;166;p5"/>
          <p:cNvSpPr/>
          <p:nvPr/>
        </p:nvSpPr>
        <p:spPr>
          <a:xfrm>
            <a:off x="3474758" y="4613505"/>
            <a:ext cx="721589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638187" y="298322"/>
            <a:ext cx="641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TECHNICAL </a:t>
            </a:r>
            <a:r>
              <a:rPr lang="en-US" sz="4800" b="1" dirty="0" smtClean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  <p:pic>
        <p:nvPicPr>
          <p:cNvPr id="33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78" y="1455055"/>
            <a:ext cx="331081" cy="3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675" y="1726311"/>
            <a:ext cx="363009" cy="372199"/>
          </a:xfrm>
          <a:prstGeom prst="rect">
            <a:avLst/>
          </a:prstGeom>
        </p:spPr>
      </p:pic>
      <p:pic>
        <p:nvPicPr>
          <p:cNvPr id="35" name="Picture 2" descr="Atlassian Jira and Jira Plugins - Ji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76" y="1868271"/>
            <a:ext cx="587110" cy="2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84" y="1469821"/>
            <a:ext cx="331081" cy="3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323" y="1748847"/>
            <a:ext cx="363009" cy="372199"/>
          </a:xfrm>
          <a:prstGeom prst="rect">
            <a:avLst/>
          </a:prstGeom>
        </p:spPr>
      </p:pic>
      <p:pic>
        <p:nvPicPr>
          <p:cNvPr id="38" name="Picture 2" descr="Atlassian Jira and Jira Plugins - Jir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324" y="1890807"/>
            <a:ext cx="587110" cy="2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HP logo PNG transparent image download, size: 556x577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32" y="1492357"/>
            <a:ext cx="331081" cy="34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>
            <a:off x="2560733" y="2084093"/>
            <a:ext cx="2782714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lang="en-US" sz="3200" b="1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EVALUATION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6538" y="3844398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ENGLISH</a:t>
            </a:r>
            <a:endParaRPr lang="en-US" sz="1100" dirty="0"/>
          </a:p>
        </p:txBody>
      </p:sp>
      <p:sp>
        <p:nvSpPr>
          <p:cNvPr id="27" name="Google Shape;166;p5"/>
          <p:cNvSpPr/>
          <p:nvPr/>
        </p:nvSpPr>
        <p:spPr>
          <a:xfrm>
            <a:off x="5701818" y="4112429"/>
            <a:ext cx="757765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1818" y="3844398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PROFESSIONAL LIFE</a:t>
            </a:r>
            <a:endParaRPr lang="en-US" sz="1100" dirty="0"/>
          </a:p>
        </p:txBody>
      </p:sp>
      <p:sp>
        <p:nvSpPr>
          <p:cNvPr id="29" name="Google Shape;166;p5"/>
          <p:cNvSpPr/>
          <p:nvPr/>
        </p:nvSpPr>
        <p:spPr>
          <a:xfrm>
            <a:off x="7314526" y="4041879"/>
            <a:ext cx="774674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Presentation - Free peopl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40" y="3359438"/>
            <a:ext cx="1364883" cy="13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glish Flag Icon In USA | t.mitso.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35" y="3336610"/>
            <a:ext cx="546316" cy="54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RCE FOR CHANGE: Empowering Career &amp; Professional Life Chan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26" y="3258289"/>
            <a:ext cx="702957" cy="70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324473" y="350573"/>
            <a:ext cx="780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ENGLISH AND PL </a:t>
            </a:r>
            <a:r>
              <a:rPr lang="en-US" sz="4800" b="1" dirty="0" smtClean="0"/>
              <a:t>EVALUATION</a:t>
            </a:r>
            <a:endParaRPr lang="en-US" sz="4800" b="1" dirty="0">
              <a:solidFill>
                <a:srgbClr val="FD4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037769" y="365144"/>
            <a:ext cx="7660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VIRTUAL COMPANY  </a:t>
            </a:r>
            <a:r>
              <a:rPr lang="en-US" sz="4800" b="1" dirty="0" smtClean="0"/>
              <a:t>PROJECT</a:t>
            </a:r>
            <a:endParaRPr lang="en-US" sz="4800" b="1" dirty="0">
              <a:solidFill>
                <a:srgbClr val="FD4C8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2936493" y="2362014"/>
            <a:ext cx="194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E-LEARNING SYSTEM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4" name="Picture 4" descr="Academic - Free education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22" y="2184536"/>
            <a:ext cx="693511" cy="6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os system flat icon isolated Royalty Free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5"/>
          <a:stretch/>
        </p:blipFill>
        <p:spPr bwMode="auto">
          <a:xfrm>
            <a:off x="2130433" y="3248140"/>
            <a:ext cx="833576" cy="78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2964009" y="3470139"/>
            <a:ext cx="260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POS SYSTEM (</a:t>
            </a:r>
            <a:r>
              <a:rPr lang="en-US" dirty="0"/>
              <a:t>point of </a:t>
            </a:r>
            <a:r>
              <a:rPr lang="en-US" dirty="0" smtClean="0"/>
              <a:t>sale)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8" name="Picture 8" descr="Leave Management Guide, Employee Leave Process | HROne HR Softw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59" y="4438004"/>
            <a:ext cx="881924" cy="61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2997960" y="4661293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LMS SYSTEM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6811660" y="2362013"/>
            <a:ext cx="278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GOOGLE CLASSROOM (</a:t>
            </a:r>
            <a:r>
              <a:rPr lang="en-US" sz="1600" b="1" dirty="0" smtClean="0"/>
              <a:t>CLONE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6811660" y="3500917"/>
            <a:ext cx="207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FOOD PANDA (</a:t>
            </a:r>
            <a:r>
              <a:rPr lang="en-US" sz="1600" b="1" dirty="0" smtClean="0"/>
              <a:t>CLONE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32" name="Picture 12" descr="Google Classroom Logo and symbol, meaning, history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04" y="2290551"/>
            <a:ext cx="765356" cy="4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foodpanda: food &amp; groceries - Apps on Google 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15" y="3463804"/>
            <a:ext cx="526733" cy="52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0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2037769" y="365144"/>
            <a:ext cx="7256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E9556B"/>
                </a:solidFill>
              </a:rPr>
              <a:t>VIRTUAL COMPANY  </a:t>
            </a:r>
            <a:r>
              <a:rPr lang="en-US" sz="4800" b="1" dirty="0"/>
              <a:t>TEAMS</a:t>
            </a:r>
            <a:endParaRPr lang="en-US" sz="4800" b="1" dirty="0">
              <a:solidFill>
                <a:srgbClr val="FD4C8E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10DEC6-75CE-7EC9-D30D-9C9BC178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56509"/>
              </p:ext>
            </p:extLst>
          </p:nvPr>
        </p:nvGraphicFramePr>
        <p:xfrm>
          <a:off x="1172817" y="2073305"/>
          <a:ext cx="8800675" cy="4216463"/>
        </p:xfrm>
        <a:graphic>
          <a:graphicData uri="http://schemas.openxmlformats.org/drawingml/2006/table">
            <a:tbl>
              <a:tblPr/>
              <a:tblGrid>
                <a:gridCol w="1760135">
                  <a:extLst>
                    <a:ext uri="{9D8B030D-6E8A-4147-A177-3AD203B41FA5}">
                      <a16:colId xmlns:a16="http://schemas.microsoft.com/office/drawing/2014/main" val="3612415710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463444623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4011010028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3439770606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300455053"/>
                    </a:ext>
                  </a:extLst>
                </a:gridCol>
              </a:tblGrid>
              <a:tr h="671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CHANTHOU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PHEAKTRA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SREYNUCH THOEUN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ROEURN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VEASNA CHUON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14969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SAMRETH ROTH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LEYSRENG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RADIT THY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VEAK KHLORP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NEARDEY LOEM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63357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CHANNICH NOEURN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SOKHEANG BOTH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SOCHEATEK MAO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 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52706"/>
                  </a:ext>
                </a:extLst>
              </a:tr>
              <a:tr h="504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SENGHAK CHHUN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SREYNANG RITH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SREYMOM 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THEUN 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07972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CHHAIYA SOPHORN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 PHUNG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SOKUNTHEA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KOEUK KOS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PHANHA POURN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1497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VICHHEKA CHHEN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BUNNARITH PHOEURN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 SOEUM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SAVORN VORN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SANOK PAYANG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52016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SOPHANHA SIN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 YOUERN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VOTEY CHHOEURN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KEMLEANG LOR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CHORN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CHOAN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21983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MENGKORNG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CHHUN EII OEUY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DAVIT CHOEUN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LIEP TOEUR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THARY 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694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ADCD4B-27AF-D555-B8D0-33226B2A7C9C}"/>
              </a:ext>
            </a:extLst>
          </p:cNvPr>
          <p:cNvSpPr txBox="1"/>
          <p:nvPr/>
        </p:nvSpPr>
        <p:spPr>
          <a:xfrm>
            <a:off x="696405" y="2194344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DB52C-A145-D2B0-EE9D-F540179F7A61}"/>
              </a:ext>
            </a:extLst>
          </p:cNvPr>
          <p:cNvSpPr txBox="1"/>
          <p:nvPr/>
        </p:nvSpPr>
        <p:spPr>
          <a:xfrm>
            <a:off x="696405" y="280916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08942-4D7A-4B64-8F5D-A47C48C387D2}"/>
              </a:ext>
            </a:extLst>
          </p:cNvPr>
          <p:cNvSpPr txBox="1"/>
          <p:nvPr/>
        </p:nvSpPr>
        <p:spPr>
          <a:xfrm>
            <a:off x="663273" y="332313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BE384-64F2-E92C-F1C4-9387B7E342AD}"/>
              </a:ext>
            </a:extLst>
          </p:cNvPr>
          <p:cNvSpPr txBox="1"/>
          <p:nvPr/>
        </p:nvSpPr>
        <p:spPr>
          <a:xfrm>
            <a:off x="663273" y="383709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AAAE-F84F-6FB6-E501-861F2B3E946F}"/>
              </a:ext>
            </a:extLst>
          </p:cNvPr>
          <p:cNvSpPr txBox="1"/>
          <p:nvPr/>
        </p:nvSpPr>
        <p:spPr>
          <a:xfrm>
            <a:off x="696405" y="4344023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E32A8-F850-33C8-0449-42E4FF2F6EAC}"/>
              </a:ext>
            </a:extLst>
          </p:cNvPr>
          <p:cNvSpPr txBox="1"/>
          <p:nvPr/>
        </p:nvSpPr>
        <p:spPr>
          <a:xfrm>
            <a:off x="696405" y="485094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A670F-5E7D-2F4A-0451-D07615013850}"/>
              </a:ext>
            </a:extLst>
          </p:cNvPr>
          <p:cNvSpPr txBox="1"/>
          <p:nvPr/>
        </p:nvSpPr>
        <p:spPr>
          <a:xfrm>
            <a:off x="663273" y="5336055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C6929-C780-17DD-073A-2D9C9E9F9F71}"/>
              </a:ext>
            </a:extLst>
          </p:cNvPr>
          <p:cNvSpPr txBox="1"/>
          <p:nvPr/>
        </p:nvSpPr>
        <p:spPr>
          <a:xfrm>
            <a:off x="663273" y="582116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1717766" y="1488530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Scrum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3233531" y="1488529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5044914" y="1488528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6581382" y="1488527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CODE QUALITY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8552352" y="1488526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442AE-CD06-973C-7BB6-27387CAB06D8}"/>
              </a:ext>
            </a:extLst>
          </p:cNvPr>
          <p:cNvSpPr txBox="1"/>
          <p:nvPr/>
        </p:nvSpPr>
        <p:spPr>
          <a:xfrm>
            <a:off x="1945109" y="438456"/>
            <a:ext cx="7256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9556B"/>
                </a:solidFill>
              </a:rPr>
              <a:t>VIRTUAL COMPANY  </a:t>
            </a:r>
            <a:r>
              <a:rPr lang="en-US" sz="4800" b="1" dirty="0"/>
              <a:t>TEAMS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10DEC6-75CE-7EC9-D30D-9C9BC178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49495"/>
              </p:ext>
            </p:extLst>
          </p:nvPr>
        </p:nvGraphicFramePr>
        <p:xfrm>
          <a:off x="1172817" y="2073305"/>
          <a:ext cx="8800675" cy="3703685"/>
        </p:xfrm>
        <a:graphic>
          <a:graphicData uri="http://schemas.openxmlformats.org/drawingml/2006/table">
            <a:tbl>
              <a:tblPr/>
              <a:tblGrid>
                <a:gridCol w="1760135">
                  <a:extLst>
                    <a:ext uri="{9D8B030D-6E8A-4147-A177-3AD203B41FA5}">
                      <a16:colId xmlns:a16="http://schemas.microsoft.com/office/drawing/2014/main" val="3612415710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463444623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4011010028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3439770606"/>
                    </a:ext>
                  </a:extLst>
                </a:gridCol>
                <a:gridCol w="1760135">
                  <a:extLst>
                    <a:ext uri="{9D8B030D-6E8A-4147-A177-3AD203B41FA5}">
                      <a16:colId xmlns:a16="http://schemas.microsoft.com/office/drawing/2014/main" val="2300455053"/>
                    </a:ext>
                  </a:extLst>
                </a:gridCol>
              </a:tblGrid>
              <a:tr h="671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VORLEAK KUN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SENRIN SIM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CHANNY CHHUN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 MAM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SAMORN MAI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14969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THEARITH HOUY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 SEV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CHANDY MOEUN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 KLAN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 LEY</a:t>
                      </a: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63357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 CHOUB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RATHANAK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KHOEURN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SREYLUCH 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SOKHEANG MEN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MAKARA TRY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52706"/>
                  </a:ext>
                </a:extLst>
              </a:tr>
              <a:tr h="504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SEREYPUTHIREACH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 NGUOT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VANNY MAO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RYFIN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LAYHOR MET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07972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KOEMSRAN PHON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SREYVOATH VOEUN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 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PHAL HIM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SAVVICHHIKA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1497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PHANIT CHEA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CHHINKEO CHHOEUNH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VANNY CHAN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KADIN 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SOCHING CHUN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252016"/>
                  </a:ext>
                </a:extLst>
              </a:tr>
              <a:tr h="512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KHAV SAVOEUN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THONA NGON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SOVANNARITH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PENH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THIDA HIM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LATY OUN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02" marR="11502" marT="115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219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ADCD4B-27AF-D555-B8D0-33226B2A7C9C}"/>
              </a:ext>
            </a:extLst>
          </p:cNvPr>
          <p:cNvSpPr txBox="1"/>
          <p:nvPr/>
        </p:nvSpPr>
        <p:spPr>
          <a:xfrm>
            <a:off x="696405" y="2194344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G9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DB52C-A145-D2B0-EE9D-F540179F7A61}"/>
              </a:ext>
            </a:extLst>
          </p:cNvPr>
          <p:cNvSpPr txBox="1"/>
          <p:nvPr/>
        </p:nvSpPr>
        <p:spPr>
          <a:xfrm>
            <a:off x="569032" y="27983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G10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08942-4D7A-4B64-8F5D-A47C48C387D2}"/>
              </a:ext>
            </a:extLst>
          </p:cNvPr>
          <p:cNvSpPr txBox="1"/>
          <p:nvPr/>
        </p:nvSpPr>
        <p:spPr>
          <a:xfrm>
            <a:off x="569031" y="332405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G11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BE384-64F2-E92C-F1C4-9387B7E342AD}"/>
              </a:ext>
            </a:extLst>
          </p:cNvPr>
          <p:cNvSpPr txBox="1"/>
          <p:nvPr/>
        </p:nvSpPr>
        <p:spPr>
          <a:xfrm>
            <a:off x="562025" y="383403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G12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AAAE-F84F-6FB6-E501-861F2B3E946F}"/>
              </a:ext>
            </a:extLst>
          </p:cNvPr>
          <p:cNvSpPr txBox="1"/>
          <p:nvPr/>
        </p:nvSpPr>
        <p:spPr>
          <a:xfrm>
            <a:off x="569031" y="43502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G13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E32A8-F850-33C8-0449-42E4FF2F6EAC}"/>
              </a:ext>
            </a:extLst>
          </p:cNvPr>
          <p:cNvSpPr txBox="1"/>
          <p:nvPr/>
        </p:nvSpPr>
        <p:spPr>
          <a:xfrm>
            <a:off x="597549" y="485094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G14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A670F-5E7D-2F4A-0451-D07615013850}"/>
              </a:ext>
            </a:extLst>
          </p:cNvPr>
          <p:cNvSpPr txBox="1"/>
          <p:nvPr/>
        </p:nvSpPr>
        <p:spPr>
          <a:xfrm>
            <a:off x="597549" y="53287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G15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9922D-07F3-1DA8-5E7F-CA1ECE85201D}"/>
              </a:ext>
            </a:extLst>
          </p:cNvPr>
          <p:cNvSpPr txBox="1"/>
          <p:nvPr/>
        </p:nvSpPr>
        <p:spPr>
          <a:xfrm>
            <a:off x="1717766" y="1488530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Scrum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3233531" y="1488529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5044914" y="1488528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6581382" y="1488527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CODE QUALITY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89E73-64A8-C26B-BA95-23D3495E809A}"/>
              </a:ext>
            </a:extLst>
          </p:cNvPr>
          <p:cNvSpPr txBox="1"/>
          <p:nvPr/>
        </p:nvSpPr>
        <p:spPr>
          <a:xfrm>
            <a:off x="8552352" y="1488526"/>
            <a:ext cx="948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DEVOPS </a:t>
            </a:r>
          </a:p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2059</Words>
  <Application>Microsoft Office PowerPoint</Application>
  <PresentationFormat>Widescreen</PresentationFormat>
  <Paragraphs>495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DaunPenh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171</cp:revision>
  <dcterms:created xsi:type="dcterms:W3CDTF">2021-11-25T04:53:57Z</dcterms:created>
  <dcterms:modified xsi:type="dcterms:W3CDTF">2024-02-09T06:24:10Z</dcterms:modified>
</cp:coreProperties>
</file>