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260" r:id="rId3"/>
    <p:sldId id="262" r:id="rId4"/>
    <p:sldId id="264" r:id="rId5"/>
    <p:sldId id="263" r:id="rId6"/>
    <p:sldId id="259" r:id="rId7"/>
    <p:sldId id="266" r:id="rId8"/>
    <p:sldId id="267" r:id="rId9"/>
    <p:sldId id="268" r:id="rId10"/>
    <p:sldId id="269" r:id="rId11"/>
    <p:sldId id="258" r:id="rId12"/>
    <p:sldId id="270" r:id="rId13"/>
    <p:sldId id="271" r:id="rId14"/>
    <p:sldId id="272" r:id="rId15"/>
    <p:sldId id="273" r:id="rId16"/>
    <p:sldId id="274" r:id="rId17"/>
    <p:sldId id="275" r:id="rId18"/>
    <p:sldId id="276" r:id="rId19"/>
    <p:sldId id="277" r:id="rId20"/>
    <p:sldId id="257" r:id="rId21"/>
    <p:sldId id="278" r:id="rId22"/>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0E1DD"/>
    <a:srgbClr val="778DA9"/>
    <a:srgbClr val="415A77"/>
    <a:srgbClr val="0D1B2A"/>
    <a:srgbClr val="1B26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39" autoAdjust="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3D1DA7C-23AF-45B7-BFDD-0A707C6E28AE}" type="datetimeFigureOut">
              <a:rPr lang="ar-SA" smtClean="0"/>
              <a:t>08/04/1444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507C009-9132-48E9-8649-F9BAF56C0C5D}" type="slidenum">
              <a:rPr lang="ar-SA" smtClean="0"/>
              <a:t>‹#›</a:t>
            </a:fld>
            <a:endParaRPr lang="ar-SA"/>
          </a:p>
        </p:txBody>
      </p:sp>
    </p:spTree>
    <p:extLst>
      <p:ext uri="{BB962C8B-B14F-4D97-AF65-F5344CB8AC3E}">
        <p14:creationId xmlns:p14="http://schemas.microsoft.com/office/powerpoint/2010/main" val="13127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a:t>
            </a:fld>
            <a:endParaRPr lang="ar-SA"/>
          </a:p>
        </p:txBody>
      </p:sp>
    </p:spTree>
    <p:extLst>
      <p:ext uri="{BB962C8B-B14F-4D97-AF65-F5344CB8AC3E}">
        <p14:creationId xmlns:p14="http://schemas.microsoft.com/office/powerpoint/2010/main" val="50765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1241-CF90-900B-8AC2-DDB5F61B7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E346739A-194D-F8A9-D10D-C8253C5E0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A8E6B6E0-C704-273C-82B4-9DA7E5851FF6}"/>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5" name="Footer Placeholder 4">
            <a:extLst>
              <a:ext uri="{FF2B5EF4-FFF2-40B4-BE49-F238E27FC236}">
                <a16:creationId xmlns:a16="http://schemas.microsoft.com/office/drawing/2014/main" id="{9DC409F3-9501-1F2C-E83E-1D3E65794382}"/>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7FCF912-5AC1-E326-3AC3-BED122DDB62A}"/>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28237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6F19-AFFD-1624-F658-1E9C5219DF67}"/>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2AF95AED-CE61-2EA0-A410-0AAAC99BA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D53A96F4-2CDD-9DFA-B079-E5F273A9B5DA}"/>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5" name="Footer Placeholder 4">
            <a:extLst>
              <a:ext uri="{FF2B5EF4-FFF2-40B4-BE49-F238E27FC236}">
                <a16:creationId xmlns:a16="http://schemas.microsoft.com/office/drawing/2014/main" id="{A4162449-AD53-B83E-10DB-FEBD5EBAB6B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A40F6075-FF6C-C141-6200-B54B718B1006}"/>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380169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803B2-D9C8-BFBF-58E9-1745632221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37E7C409-2649-BC49-E21C-111DAD2F0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1B831AE5-5D66-074B-AC16-19124AC2909C}"/>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5" name="Footer Placeholder 4">
            <a:extLst>
              <a:ext uri="{FF2B5EF4-FFF2-40B4-BE49-F238E27FC236}">
                <a16:creationId xmlns:a16="http://schemas.microsoft.com/office/drawing/2014/main" id="{9FD3B5C4-6C79-31D8-B191-4783E6FA707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E5E12FB-1F85-D8E0-EB90-2F05D3720267}"/>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78844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39A4-A286-467C-B346-6D121F1024F8}"/>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16B98470-F877-7101-F1A3-C688F4273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D62FE8A3-0041-9458-B696-A8BB870058C5}"/>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5" name="Footer Placeholder 4">
            <a:extLst>
              <a:ext uri="{FF2B5EF4-FFF2-40B4-BE49-F238E27FC236}">
                <a16:creationId xmlns:a16="http://schemas.microsoft.com/office/drawing/2014/main" id="{82F0C831-354A-0235-B0BF-36C96BE4127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C48FD5B0-FA1C-5A45-7541-6CE860D8D9B5}"/>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5839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C31C-D3B0-6440-B302-46B171AD3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4756BA54-3D70-C973-0EA0-1538C9A0B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535D2-CD84-EE59-5D1E-3995142A31AF}"/>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5" name="Footer Placeholder 4">
            <a:extLst>
              <a:ext uri="{FF2B5EF4-FFF2-40B4-BE49-F238E27FC236}">
                <a16:creationId xmlns:a16="http://schemas.microsoft.com/office/drawing/2014/main" id="{68F058B5-C96E-CD8A-5767-47AB24203F9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568FC0D4-2377-08A3-BA22-9D3D25848BD5}"/>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36776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F24E-DE66-200E-8768-EC5EB4E668E7}"/>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44B95CB8-744A-6608-C8A1-8AD07D428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3974BF9B-40B2-5F63-50B7-2F70143D6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A03330F9-1C42-3CF7-A930-8E3CBCF8DE0F}"/>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6" name="Footer Placeholder 5">
            <a:extLst>
              <a:ext uri="{FF2B5EF4-FFF2-40B4-BE49-F238E27FC236}">
                <a16:creationId xmlns:a16="http://schemas.microsoft.com/office/drawing/2014/main" id="{E451C3C2-079F-FE79-DF12-F95B3E37B5A1}"/>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55F8EE34-E6C1-4213-FB4B-A418E4E7AA19}"/>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412385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2CBF-CB34-9DFA-FC57-C05A415B2234}"/>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B0DB36DA-985C-BF54-90FA-124EF87E7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7D248-1470-2B4A-5C83-2E647CE13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0ADDFC2B-5672-7A0F-DE23-AA711E96A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9C2C8-E669-BC27-054D-5BC25B67D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89E479E3-771A-339F-ED81-EEBBEEA86477}"/>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8" name="Footer Placeholder 7">
            <a:extLst>
              <a:ext uri="{FF2B5EF4-FFF2-40B4-BE49-F238E27FC236}">
                <a16:creationId xmlns:a16="http://schemas.microsoft.com/office/drawing/2014/main" id="{0300F76A-1AB9-FCBD-06D9-19A9F264B162}"/>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127EF320-5B6D-C2CA-C901-D634AC4F3AA3}"/>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339667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C4E9-BF64-3867-9B58-6A5703841AF7}"/>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D302FDA4-001E-6007-BB80-2CB54548D561}"/>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4" name="Footer Placeholder 3">
            <a:extLst>
              <a:ext uri="{FF2B5EF4-FFF2-40B4-BE49-F238E27FC236}">
                <a16:creationId xmlns:a16="http://schemas.microsoft.com/office/drawing/2014/main" id="{61025E05-044F-9F72-65E4-5D91F3BA70F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A049F94A-4222-5610-64FD-2626C24D1C34}"/>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30264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AA2EC-AE33-1670-0026-0E2C0E45DC2D}"/>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3" name="Footer Placeholder 2">
            <a:extLst>
              <a:ext uri="{FF2B5EF4-FFF2-40B4-BE49-F238E27FC236}">
                <a16:creationId xmlns:a16="http://schemas.microsoft.com/office/drawing/2014/main" id="{51F4AA03-148E-DD97-0606-F15FD3806D98}"/>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7BBC9895-B3DA-51B3-86C2-1022ADEF83BC}"/>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2698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7F6-2AB6-14B3-C9EB-164BDBDB6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2B5DAD26-ADF2-6EF1-127D-DC5D64C3F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A176DBA3-65F4-CEBC-8B46-AC411FD5D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A1383-1638-4937-1CAF-F00CAF10F2FE}"/>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6" name="Footer Placeholder 5">
            <a:extLst>
              <a:ext uri="{FF2B5EF4-FFF2-40B4-BE49-F238E27FC236}">
                <a16:creationId xmlns:a16="http://schemas.microsoft.com/office/drawing/2014/main" id="{6AD73B94-47B1-CF45-968A-13C8C25D54B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E64C7CC9-E6D9-67FC-D9DF-C97ECBA0D0FE}"/>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76029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5461-DA0E-62F5-D01D-29504E5C7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E623605E-AE4C-EADE-8865-CEA58AB19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50D073B1-50E0-7B6E-523F-C6BADD564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DABF9-6AE7-CA10-6DC9-9C8EE0751218}"/>
              </a:ext>
            </a:extLst>
          </p:cNvPr>
          <p:cNvSpPr>
            <a:spLocks noGrp="1"/>
          </p:cNvSpPr>
          <p:nvPr>
            <p:ph type="dt" sz="half" idx="10"/>
          </p:nvPr>
        </p:nvSpPr>
        <p:spPr/>
        <p:txBody>
          <a:bodyPr/>
          <a:lstStyle/>
          <a:p>
            <a:fld id="{264AADAB-2D76-4802-8427-3C8B6B587C3E}" type="datetimeFigureOut">
              <a:rPr lang="ar-SA" smtClean="0"/>
              <a:t>08/04/1444</a:t>
            </a:fld>
            <a:endParaRPr lang="ar-SA"/>
          </a:p>
        </p:txBody>
      </p:sp>
      <p:sp>
        <p:nvSpPr>
          <p:cNvPr id="6" name="Footer Placeholder 5">
            <a:extLst>
              <a:ext uri="{FF2B5EF4-FFF2-40B4-BE49-F238E27FC236}">
                <a16:creationId xmlns:a16="http://schemas.microsoft.com/office/drawing/2014/main" id="{FD6A873D-C36D-8C8D-1FA7-C7DD11AFB63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20962C0B-A49C-A980-1B4E-6A81BC468FDB}"/>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54173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7BC77-8EAC-1B41-BA7B-730B2CE66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59ACCC13-1762-121C-2C15-B212B9CD1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8BE1068D-BEA7-F548-8241-35FAE6865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AADAB-2D76-4802-8427-3C8B6B587C3E}" type="datetimeFigureOut">
              <a:rPr lang="ar-SA" smtClean="0"/>
              <a:t>08/04/1444</a:t>
            </a:fld>
            <a:endParaRPr lang="ar-SA"/>
          </a:p>
        </p:txBody>
      </p:sp>
      <p:sp>
        <p:nvSpPr>
          <p:cNvPr id="5" name="Footer Placeholder 4">
            <a:extLst>
              <a:ext uri="{FF2B5EF4-FFF2-40B4-BE49-F238E27FC236}">
                <a16:creationId xmlns:a16="http://schemas.microsoft.com/office/drawing/2014/main" id="{DEA71EB9-DD9C-7A86-623B-66DA02A57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CFD460AE-1A67-DCFB-C9D6-E57035D6B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2A56E-20B7-4B83-8D19-30832508C0E3}" type="slidenum">
              <a:rPr lang="ar-SA" smtClean="0"/>
              <a:t>‹#›</a:t>
            </a:fld>
            <a:endParaRPr lang="ar-SA"/>
          </a:p>
        </p:txBody>
      </p:sp>
    </p:spTree>
    <p:extLst>
      <p:ext uri="{BB962C8B-B14F-4D97-AF65-F5344CB8AC3E}">
        <p14:creationId xmlns:p14="http://schemas.microsoft.com/office/powerpoint/2010/main" val="42615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0.svg"/><Relationship Id="rId18" Type="http://schemas.openxmlformats.org/officeDocument/2006/relationships/image" Target="../media/image13.png"/><Relationship Id="rId26"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slide" Target="slide6.xml"/><Relationship Id="rId25" Type="http://schemas.openxmlformats.org/officeDocument/2006/relationships/slide" Target="slide20.xml"/><Relationship Id="rId2" Type="http://schemas.openxmlformats.org/officeDocument/2006/relationships/notesSlide" Target="../notesSlides/notesSlide1.xml"/><Relationship Id="rId16" Type="http://schemas.openxmlformats.org/officeDocument/2006/relationships/image" Target="../media/image12.svg"/><Relationship Id="rId20"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slide" Target="slide1.xml"/><Relationship Id="rId24" Type="http://schemas.openxmlformats.org/officeDocument/2006/relationships/image" Target="../media/image18.sv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7.png"/><Relationship Id="rId10" Type="http://schemas.openxmlformats.org/officeDocument/2006/relationships/image" Target="../media/image8.svg"/><Relationship Id="rId19"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slide" Target="slide2.xml"/><Relationship Id="rId22" Type="http://schemas.openxmlformats.org/officeDocument/2006/relationships/image" Target="../media/image16.svg"/><Relationship Id="rId27" Type="http://schemas.openxmlformats.org/officeDocument/2006/relationships/image" Target="../media/image20.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26.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9.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30.emf"/></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32.emf"/></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33.emf"/></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34.emf"/></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35.emf"/></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31.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36.emf"/></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2.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1.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23.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9.png"/><Relationship Id="rId22" Type="http://schemas.openxmlformats.org/officeDocument/2006/relationships/image" Target="../media/image17.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39.svg"/><Relationship Id="rId3" Type="http://schemas.openxmlformats.org/officeDocument/2006/relationships/image" Target="../media/image2.svg"/><Relationship Id="rId21" Type="http://schemas.openxmlformats.org/officeDocument/2006/relationships/image" Target="../media/image38.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39.svg"/><Relationship Id="rId3" Type="http://schemas.openxmlformats.org/officeDocument/2006/relationships/image" Target="../media/image2.svg"/><Relationship Id="rId21" Type="http://schemas.openxmlformats.org/officeDocument/2006/relationships/image" Target="../media/image38.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13.png"/><Relationship Id="rId25"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40.emf"/></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2.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1.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23.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9.png"/><Relationship Id="rId22"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2.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1.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23.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9.png"/><Relationship Id="rId22"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14.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2.sv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1.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23.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9.png"/><Relationship Id="rId22"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26.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9.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26.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9.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27.emf"/></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26.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9.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18" Type="http://schemas.openxmlformats.org/officeDocument/2006/relationships/image" Target="../media/image26.svg"/><Relationship Id="rId26" Type="http://schemas.openxmlformats.org/officeDocument/2006/relationships/image" Target="../media/image20.svg"/><Relationship Id="rId3" Type="http://schemas.openxmlformats.org/officeDocument/2006/relationships/image" Target="../media/image2.svg"/><Relationship Id="rId21" Type="http://schemas.openxmlformats.org/officeDocument/2006/relationships/image" Target="../media/image16.svg"/><Relationship Id="rId7" Type="http://schemas.openxmlformats.org/officeDocument/2006/relationships/image" Target="../media/image6.svg"/><Relationship Id="rId12" Type="http://schemas.openxmlformats.org/officeDocument/2006/relationships/image" Target="../media/image25.svg"/><Relationship Id="rId17" Type="http://schemas.openxmlformats.org/officeDocument/2006/relationships/image" Target="../media/image9.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6.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24" Type="http://schemas.openxmlformats.org/officeDocument/2006/relationships/slide" Target="slide20.xml"/><Relationship Id="rId5" Type="http://schemas.openxmlformats.org/officeDocument/2006/relationships/image" Target="../media/image4.svg"/><Relationship Id="rId15" Type="http://schemas.openxmlformats.org/officeDocument/2006/relationships/image" Target="../media/image12.svg"/><Relationship Id="rId23" Type="http://schemas.openxmlformats.org/officeDocument/2006/relationships/image" Target="../media/image18.svg"/><Relationship Id="rId10" Type="http://schemas.openxmlformats.org/officeDocument/2006/relationships/slide" Target="slide1.xml"/><Relationship Id="rId19" Type="http://schemas.openxmlformats.org/officeDocument/2006/relationships/slide" Target="slide1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7.png"/><Relationship Id="rId27"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1DD"/>
        </a:solidFill>
        <a:effectLst/>
      </p:bgPr>
    </p:bg>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4C849732-F011-A6BB-5133-4AA88C065D15}"/>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Home with solid fill">
            <a:extLst>
              <a:ext uri="{FF2B5EF4-FFF2-40B4-BE49-F238E27FC236}">
                <a16:creationId xmlns:a16="http://schemas.microsoft.com/office/drawing/2014/main" id="{0209F514-50EC-C44D-7523-EBB4DE2CF9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sp>
        <p:nvSpPr>
          <p:cNvPr id="35" name="Oval 34">
            <a:extLst>
              <a:ext uri="{FF2B5EF4-FFF2-40B4-BE49-F238E27FC236}">
                <a16:creationId xmlns:a16="http://schemas.microsoft.com/office/drawing/2014/main" id="{979E5CFA-F984-4C51-12AB-2FB9A8549CB5}"/>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6" name="Graphic 35" descr="Lightbulb and gear with solid fill">
            <a:extLst>
              <a:ext uri="{FF2B5EF4-FFF2-40B4-BE49-F238E27FC236}">
                <a16:creationId xmlns:a16="http://schemas.microsoft.com/office/drawing/2014/main" id="{40D2BC9B-C70C-CA10-FDF9-8FA8C57C76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1731012"/>
            <a:ext cx="685800" cy="685800"/>
          </a:xfrm>
          <a:prstGeom prst="rect">
            <a:avLst/>
          </a:prstGeom>
        </p:spPr>
      </p:pic>
      <p:sp>
        <p:nvSpPr>
          <p:cNvPr id="38" name="Oval 37">
            <a:extLst>
              <a:ext uri="{FF2B5EF4-FFF2-40B4-BE49-F238E27FC236}">
                <a16:creationId xmlns:a16="http://schemas.microsoft.com/office/drawing/2014/main" id="{00F6C8F5-C8AB-515D-4003-CB082B79DFA4}"/>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9" name="Graphic 38" descr="Presentation with pie chart with solid fill">
            <a:extLst>
              <a:ext uri="{FF2B5EF4-FFF2-40B4-BE49-F238E27FC236}">
                <a16:creationId xmlns:a16="http://schemas.microsoft.com/office/drawing/2014/main" id="{2EC7441F-C5D3-5586-69A3-7A722FC078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1049" y="4413250"/>
            <a:ext cx="685800" cy="685800"/>
          </a:xfrm>
          <a:prstGeom prst="rect">
            <a:avLst/>
          </a:prstGeom>
        </p:spPr>
      </p:pic>
      <p:sp>
        <p:nvSpPr>
          <p:cNvPr id="41" name="Oval 40">
            <a:extLst>
              <a:ext uri="{FF2B5EF4-FFF2-40B4-BE49-F238E27FC236}">
                <a16:creationId xmlns:a16="http://schemas.microsoft.com/office/drawing/2014/main" id="{85AFE8AD-6199-AD8D-4B4F-766C78B91DD0}"/>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2" name="Graphic 41" descr="Database with solid fill">
            <a:extLst>
              <a:ext uri="{FF2B5EF4-FFF2-40B4-BE49-F238E27FC236}">
                <a16:creationId xmlns:a16="http://schemas.microsoft.com/office/drawing/2014/main" id="{720C4371-8C99-72A3-E9F4-529D0E8655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1049" y="5637528"/>
            <a:ext cx="685800" cy="685800"/>
          </a:xfrm>
          <a:prstGeom prst="rect">
            <a:avLst/>
          </a:prstGeom>
        </p:spPr>
      </p:pic>
      <p:sp>
        <p:nvSpPr>
          <p:cNvPr id="43" name="Freeform: Shape 42">
            <a:extLst>
              <a:ext uri="{FF2B5EF4-FFF2-40B4-BE49-F238E27FC236}">
                <a16:creationId xmlns:a16="http://schemas.microsoft.com/office/drawing/2014/main" id="{C1AC7256-1AD9-36E4-81E7-5803DEA0F9C8}"/>
              </a:ext>
            </a:extLst>
          </p:cNvPr>
          <p:cNvSpPr/>
          <p:nvPr/>
        </p:nvSpPr>
        <p:spPr>
          <a:xfrm rot="10800000">
            <a:off x="1" y="-91634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44" name="Graphic 43" descr="Home with solid fill">
            <a:hlinkClick r:id="rId11" action="ppaction://hlinksldjump"/>
            <a:extLst>
              <a:ext uri="{FF2B5EF4-FFF2-40B4-BE49-F238E27FC236}">
                <a16:creationId xmlns:a16="http://schemas.microsoft.com/office/drawing/2014/main" id="{F9B36F2B-1F99-B441-B39B-8387B833AB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5019" y="506320"/>
            <a:ext cx="685800" cy="685800"/>
          </a:xfrm>
          <a:prstGeom prst="rect">
            <a:avLst/>
          </a:prstGeom>
        </p:spPr>
      </p:pic>
      <p:pic>
        <p:nvPicPr>
          <p:cNvPr id="45" name="Graphic 44" descr="Lightbulb and gear with solid fill">
            <a:hlinkClick r:id="rId14" action="ppaction://hlinksldjump"/>
            <a:extLst>
              <a:ext uri="{FF2B5EF4-FFF2-40B4-BE49-F238E27FC236}">
                <a16:creationId xmlns:a16="http://schemas.microsoft.com/office/drawing/2014/main" id="{C579C165-E2A4-A60C-2215-2D2FD3C3881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85019" y="1761080"/>
            <a:ext cx="685800" cy="685800"/>
          </a:xfrm>
          <a:prstGeom prst="rect">
            <a:avLst/>
          </a:prstGeom>
        </p:spPr>
      </p:pic>
      <p:pic>
        <p:nvPicPr>
          <p:cNvPr id="46" name="Graphic 45" descr="Transfer with solid fill">
            <a:hlinkClick r:id="rId17" action="ppaction://hlinksldjump"/>
            <a:extLst>
              <a:ext uri="{FF2B5EF4-FFF2-40B4-BE49-F238E27FC236}">
                <a16:creationId xmlns:a16="http://schemas.microsoft.com/office/drawing/2014/main" id="{FEE3CD20-87DF-1F69-172F-D64BB92DAF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85019" y="3168238"/>
            <a:ext cx="685800" cy="685800"/>
          </a:xfrm>
          <a:prstGeom prst="rect">
            <a:avLst/>
          </a:prstGeom>
        </p:spPr>
      </p:pic>
      <p:pic>
        <p:nvPicPr>
          <p:cNvPr id="47" name="Graphic 46" descr="Presentation with pie chart with solid fill">
            <a:hlinkClick r:id="rId20" action="ppaction://hlinksldjump"/>
            <a:extLst>
              <a:ext uri="{FF2B5EF4-FFF2-40B4-BE49-F238E27FC236}">
                <a16:creationId xmlns:a16="http://schemas.microsoft.com/office/drawing/2014/main" id="{B8D48E35-30F0-0912-BE6B-6ACF5F68D23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85019" y="4443318"/>
            <a:ext cx="685800" cy="685800"/>
          </a:xfrm>
          <a:prstGeom prst="rect">
            <a:avLst/>
          </a:prstGeom>
        </p:spPr>
      </p:pic>
      <p:grpSp>
        <p:nvGrpSpPr>
          <p:cNvPr id="48" name="Group 47">
            <a:extLst>
              <a:ext uri="{FF2B5EF4-FFF2-40B4-BE49-F238E27FC236}">
                <a16:creationId xmlns:a16="http://schemas.microsoft.com/office/drawing/2014/main" id="{4A71D7D2-913D-42C1-AD9D-BA4D72A7C112}"/>
              </a:ext>
            </a:extLst>
          </p:cNvPr>
          <p:cNvGrpSpPr/>
          <p:nvPr/>
        </p:nvGrpSpPr>
        <p:grpSpPr>
          <a:xfrm>
            <a:off x="-913684" y="2969260"/>
            <a:ext cx="919480" cy="919480"/>
            <a:chOff x="5636260" y="2969260"/>
            <a:chExt cx="919480" cy="919480"/>
          </a:xfrm>
        </p:grpSpPr>
        <p:sp>
          <p:nvSpPr>
            <p:cNvPr id="49" name="Oval 48">
              <a:extLst>
                <a:ext uri="{FF2B5EF4-FFF2-40B4-BE49-F238E27FC236}">
                  <a16:creationId xmlns:a16="http://schemas.microsoft.com/office/drawing/2014/main" id="{A9BEEFD8-3F35-F086-AC8A-A1DC2ACC103F}"/>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0" name="Graphic 49" descr="Transfer with solid fill">
              <a:extLst>
                <a:ext uri="{FF2B5EF4-FFF2-40B4-BE49-F238E27FC236}">
                  <a16:creationId xmlns:a16="http://schemas.microsoft.com/office/drawing/2014/main" id="{1D3F3D8C-3940-A692-9868-BC58D67E29A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753100" y="3110230"/>
              <a:ext cx="685800" cy="685800"/>
            </a:xfrm>
            <a:prstGeom prst="rect">
              <a:avLst/>
            </a:prstGeom>
          </p:spPr>
        </p:pic>
      </p:grpSp>
      <p:pic>
        <p:nvPicPr>
          <p:cNvPr id="51" name="Graphic 50" descr="Database with solid fill">
            <a:hlinkClick r:id="rId25" action="ppaction://hlinksldjump"/>
            <a:extLst>
              <a:ext uri="{FF2B5EF4-FFF2-40B4-BE49-F238E27FC236}">
                <a16:creationId xmlns:a16="http://schemas.microsoft.com/office/drawing/2014/main" id="{698C8863-06DB-36A7-291E-80386FC33C2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85019" y="5637528"/>
            <a:ext cx="685800" cy="685800"/>
          </a:xfrm>
          <a:prstGeom prst="rect">
            <a:avLst/>
          </a:prstGeom>
        </p:spPr>
      </p:pic>
      <p:sp>
        <p:nvSpPr>
          <p:cNvPr id="3" name="مربع نص 2">
            <a:extLst>
              <a:ext uri="{FF2B5EF4-FFF2-40B4-BE49-F238E27FC236}">
                <a16:creationId xmlns:a16="http://schemas.microsoft.com/office/drawing/2014/main" id="{29814BB0-8E5F-F834-A22E-54B5FDC44801}"/>
              </a:ext>
            </a:extLst>
          </p:cNvPr>
          <p:cNvSpPr txBox="1"/>
          <p:nvPr/>
        </p:nvSpPr>
        <p:spPr>
          <a:xfrm>
            <a:off x="3912124" y="391212"/>
            <a:ext cx="5703215" cy="646331"/>
          </a:xfrm>
          <a:prstGeom prst="rect">
            <a:avLst/>
          </a:prstGeom>
          <a:noFill/>
        </p:spPr>
        <p:txBody>
          <a:bodyPr wrap="square" rtlCol="0">
            <a:spAutoFit/>
          </a:bodyPr>
          <a:lstStyle/>
          <a:p>
            <a:pPr algn="ctr"/>
            <a:r>
              <a:rPr lang="en-US" sz="3600" dirty="0"/>
              <a:t>Graduation Project</a:t>
            </a:r>
          </a:p>
        </p:txBody>
      </p:sp>
      <p:sp>
        <p:nvSpPr>
          <p:cNvPr id="4" name="مربع نص 3">
            <a:extLst>
              <a:ext uri="{FF2B5EF4-FFF2-40B4-BE49-F238E27FC236}">
                <a16:creationId xmlns:a16="http://schemas.microsoft.com/office/drawing/2014/main" id="{948AC696-3318-2130-2D11-60E72DA7A6D0}"/>
              </a:ext>
            </a:extLst>
          </p:cNvPr>
          <p:cNvSpPr txBox="1"/>
          <p:nvPr/>
        </p:nvSpPr>
        <p:spPr>
          <a:xfrm>
            <a:off x="2432115" y="2348986"/>
            <a:ext cx="8154185" cy="2308324"/>
          </a:xfrm>
          <a:prstGeom prst="rect">
            <a:avLst/>
          </a:prstGeom>
          <a:noFill/>
        </p:spPr>
        <p:txBody>
          <a:bodyPr wrap="square" rtlCol="0">
            <a:spAutoFit/>
          </a:bodyPr>
          <a:lstStyle/>
          <a:p>
            <a:r>
              <a:rPr lang="en-US" sz="2800" dirty="0"/>
              <a:t>TABLE OF CONTINTS</a:t>
            </a:r>
          </a:p>
          <a:p>
            <a:endParaRPr lang="en-US" sz="2000" dirty="0"/>
          </a:p>
          <a:p>
            <a:r>
              <a:rPr lang="en-US" sz="2400" dirty="0"/>
              <a:t>1- Introduction</a:t>
            </a:r>
          </a:p>
          <a:p>
            <a:r>
              <a:rPr lang="en-US" sz="2400" dirty="0"/>
              <a:t>2- Related work</a:t>
            </a:r>
          </a:p>
          <a:p>
            <a:r>
              <a:rPr lang="en-US" sz="2400" dirty="0"/>
              <a:t>3- Analysis and Design</a:t>
            </a:r>
          </a:p>
          <a:p>
            <a:r>
              <a:rPr lang="en-US" sz="2400" dirty="0"/>
              <a:t>4- Database</a:t>
            </a:r>
          </a:p>
        </p:txBody>
      </p:sp>
    </p:spTree>
    <p:extLst>
      <p:ext uri="{BB962C8B-B14F-4D97-AF65-F5344CB8AC3E}">
        <p14:creationId xmlns:p14="http://schemas.microsoft.com/office/powerpoint/2010/main" val="20338632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5A77"/>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8F5575-8B55-62D6-89D8-75619B3257FC}"/>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 name="Graphic 6" descr="Home with solid fill">
            <a:extLst>
              <a:ext uri="{FF2B5EF4-FFF2-40B4-BE49-F238E27FC236}">
                <a16:creationId xmlns:a16="http://schemas.microsoft.com/office/drawing/2014/main" id="{B86D28EE-99E8-8532-8203-9A5DCFC8E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sp>
        <p:nvSpPr>
          <p:cNvPr id="9" name="Oval 8">
            <a:extLst>
              <a:ext uri="{FF2B5EF4-FFF2-40B4-BE49-F238E27FC236}">
                <a16:creationId xmlns:a16="http://schemas.microsoft.com/office/drawing/2014/main" id="{24A035C3-0677-19D6-70A0-002FCB9A5D75}"/>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Lightbulb and gear with solid fill">
            <a:extLst>
              <a:ext uri="{FF2B5EF4-FFF2-40B4-BE49-F238E27FC236}">
                <a16:creationId xmlns:a16="http://schemas.microsoft.com/office/drawing/2014/main" id="{6E68871F-DD91-A702-78CC-FFE3CDED99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sp>
        <p:nvSpPr>
          <p:cNvPr id="13" name="Oval 12">
            <a:extLst>
              <a:ext uri="{FF2B5EF4-FFF2-40B4-BE49-F238E27FC236}">
                <a16:creationId xmlns:a16="http://schemas.microsoft.com/office/drawing/2014/main" id="{CCF72D09-13A4-D093-BF9C-391AE0CB1DFC}"/>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4" name="Graphic 13" descr="Presentation with pie chart with solid fill">
            <a:extLst>
              <a:ext uri="{FF2B5EF4-FFF2-40B4-BE49-F238E27FC236}">
                <a16:creationId xmlns:a16="http://schemas.microsoft.com/office/drawing/2014/main" id="{D28040E0-50CE-44BE-9531-8368EFCE7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16" name="Oval 15">
            <a:extLst>
              <a:ext uri="{FF2B5EF4-FFF2-40B4-BE49-F238E27FC236}">
                <a16:creationId xmlns:a16="http://schemas.microsoft.com/office/drawing/2014/main" id="{AF236347-70CF-615B-C2B4-3D8DC862B84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7" name="Graphic 16" descr="Database with solid fill">
            <a:extLst>
              <a:ext uri="{FF2B5EF4-FFF2-40B4-BE49-F238E27FC236}">
                <a16:creationId xmlns:a16="http://schemas.microsoft.com/office/drawing/2014/main" id="{6489796C-83B4-5B35-C58F-BC884D05F7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27" name="Freeform: Shape 26">
            <a:extLst>
              <a:ext uri="{FF2B5EF4-FFF2-40B4-BE49-F238E27FC236}">
                <a16:creationId xmlns:a16="http://schemas.microsoft.com/office/drawing/2014/main" id="{852E1FD5-A813-2621-A275-5286CED5F3E3}"/>
              </a:ext>
            </a:extLst>
          </p:cNvPr>
          <p:cNvSpPr/>
          <p:nvPr/>
        </p:nvSpPr>
        <p:spPr>
          <a:xfrm rot="10800000">
            <a:off x="1"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8" name="Graphic 17" descr="Home with solid fill">
            <a:hlinkClick r:id="rId10" action="ppaction://hlinksldjump"/>
            <a:extLst>
              <a:ext uri="{FF2B5EF4-FFF2-40B4-BE49-F238E27FC236}">
                <a16:creationId xmlns:a16="http://schemas.microsoft.com/office/drawing/2014/main" id="{A95A5EA2-A8FB-837F-A181-3AB2451AA0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9" name="Graphic 18" descr="Lightbulb and gear with solid fill">
            <a:hlinkClick r:id="rId13" action="ppaction://hlinksldjump"/>
            <a:extLst>
              <a:ext uri="{FF2B5EF4-FFF2-40B4-BE49-F238E27FC236}">
                <a16:creationId xmlns:a16="http://schemas.microsoft.com/office/drawing/2014/main" id="{97378D4D-829F-E6A8-2050-E9932548DE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20" name="Graphic 19" descr="Transfer with solid fill">
            <a:hlinkClick r:id="rId16" action="ppaction://hlinksldjump"/>
            <a:extLst>
              <a:ext uri="{FF2B5EF4-FFF2-40B4-BE49-F238E27FC236}">
                <a16:creationId xmlns:a16="http://schemas.microsoft.com/office/drawing/2014/main" id="{D1A968F7-703A-7C19-AA7A-9CE29977F6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21" name="Graphic 20" descr="Presentation with pie chart with solid fill">
            <a:hlinkClick r:id="rId19" action="ppaction://hlinksldjump"/>
            <a:extLst>
              <a:ext uri="{FF2B5EF4-FFF2-40B4-BE49-F238E27FC236}">
                <a16:creationId xmlns:a16="http://schemas.microsoft.com/office/drawing/2014/main" id="{F61B1614-E7B2-E140-5829-CB643CE814D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28" name="Group 27">
            <a:extLst>
              <a:ext uri="{FF2B5EF4-FFF2-40B4-BE49-F238E27FC236}">
                <a16:creationId xmlns:a16="http://schemas.microsoft.com/office/drawing/2014/main" id="{F0001247-0346-DB75-42B6-902E8EDCDF39}"/>
              </a:ext>
            </a:extLst>
          </p:cNvPr>
          <p:cNvGrpSpPr/>
          <p:nvPr/>
        </p:nvGrpSpPr>
        <p:grpSpPr>
          <a:xfrm>
            <a:off x="996098" y="2969260"/>
            <a:ext cx="919480" cy="919480"/>
            <a:chOff x="5636260" y="2969260"/>
            <a:chExt cx="919480" cy="919480"/>
          </a:xfrm>
        </p:grpSpPr>
        <p:sp>
          <p:nvSpPr>
            <p:cNvPr id="3" name="Oval 2">
              <a:extLst>
                <a:ext uri="{FF2B5EF4-FFF2-40B4-BE49-F238E27FC236}">
                  <a16:creationId xmlns:a16="http://schemas.microsoft.com/office/drawing/2014/main" id="{A2FB5B8E-CFDA-7AD3-96C3-8419A8EA61D8}"/>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Transfer with solid fill">
              <a:extLst>
                <a:ext uri="{FF2B5EF4-FFF2-40B4-BE49-F238E27FC236}">
                  <a16:creationId xmlns:a16="http://schemas.microsoft.com/office/drawing/2014/main" id="{EA0EB429-9C41-C8C1-83CC-CE848476033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22" name="Graphic 21" descr="Database with solid fill">
            <a:hlinkClick r:id="rId24" action="ppaction://hlinksldjump"/>
            <a:extLst>
              <a:ext uri="{FF2B5EF4-FFF2-40B4-BE49-F238E27FC236}">
                <a16:creationId xmlns:a16="http://schemas.microsoft.com/office/drawing/2014/main" id="{6EF160A1-D5A8-444C-7013-148EBFA6A53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0C1F17A-3806-2908-DBC1-C9FC4E459E50}"/>
              </a:ext>
            </a:extLst>
          </p:cNvPr>
          <p:cNvSpPr txBox="1"/>
          <p:nvPr/>
        </p:nvSpPr>
        <p:spPr>
          <a:xfrm>
            <a:off x="4751109" y="476252"/>
            <a:ext cx="2689781" cy="646331"/>
          </a:xfrm>
          <a:prstGeom prst="rect">
            <a:avLst/>
          </a:prstGeom>
          <a:noFill/>
        </p:spPr>
        <p:txBody>
          <a:bodyPr wrap="square" rtlCol="0">
            <a:spAutoFit/>
          </a:bodyPr>
          <a:lstStyle/>
          <a:p>
            <a:pPr algn="ctr"/>
            <a:r>
              <a:rPr lang="en-US" sz="3600" dirty="0"/>
              <a:t>Related Work</a:t>
            </a:r>
          </a:p>
        </p:txBody>
      </p:sp>
      <p:sp>
        <p:nvSpPr>
          <p:cNvPr id="4" name="مربع نص 3">
            <a:extLst>
              <a:ext uri="{FF2B5EF4-FFF2-40B4-BE49-F238E27FC236}">
                <a16:creationId xmlns:a16="http://schemas.microsoft.com/office/drawing/2014/main" id="{BA95375F-69F5-3FF9-76AB-27ED9CB751FC}"/>
              </a:ext>
            </a:extLst>
          </p:cNvPr>
          <p:cNvSpPr txBox="1"/>
          <p:nvPr/>
        </p:nvSpPr>
        <p:spPr>
          <a:xfrm>
            <a:off x="1817612" y="1618520"/>
            <a:ext cx="7541443" cy="1384995"/>
          </a:xfrm>
          <a:prstGeom prst="rect">
            <a:avLst/>
          </a:prstGeom>
          <a:noFill/>
        </p:spPr>
        <p:txBody>
          <a:bodyPr wrap="square" rtlCol="0">
            <a:spAutoFit/>
          </a:bodyPr>
          <a:lstStyle/>
          <a:p>
            <a:r>
              <a:rPr lang="en-US" sz="2400" b="0" i="0" u="none" strike="noStrike" baseline="0" dirty="0">
                <a:solidFill>
                  <a:srgbClr val="000000"/>
                </a:solidFill>
                <a:latin typeface="Times New Roman" panose="02020603050405020304" pitchFamily="18" charset="0"/>
              </a:rPr>
              <a:t>Odoo</a:t>
            </a:r>
          </a:p>
          <a:p>
            <a:r>
              <a:rPr lang="en-US" sz="2000" b="0" i="0" u="none" strike="noStrike" baseline="0" dirty="0">
                <a:solidFill>
                  <a:srgbClr val="000000"/>
                </a:solidFill>
                <a:latin typeface="Times New Roman" panose="02020603050405020304" pitchFamily="18" charset="0"/>
              </a:rPr>
              <a:t>This site has some points similar to our program, such as attendance management, but it lacks some features, such as where the employee is located.</a:t>
            </a:r>
            <a:endParaRPr lang="en-US" sz="2000" dirty="0"/>
          </a:p>
        </p:txBody>
      </p:sp>
      <p:pic>
        <p:nvPicPr>
          <p:cNvPr id="8" name="صورة 7">
            <a:extLst>
              <a:ext uri="{FF2B5EF4-FFF2-40B4-BE49-F238E27FC236}">
                <a16:creationId xmlns:a16="http://schemas.microsoft.com/office/drawing/2014/main" id="{1FBE3BA4-E5AE-6DEC-EFF4-E41B9A4D8D14}"/>
              </a:ext>
            </a:extLst>
          </p:cNvPr>
          <p:cNvPicPr>
            <a:picLocks noChangeAspect="1"/>
          </p:cNvPicPr>
          <p:nvPr/>
        </p:nvPicPr>
        <p:blipFill>
          <a:blip r:embed="rId27"/>
          <a:stretch>
            <a:fillRect/>
          </a:stretch>
        </p:blipFill>
        <p:spPr>
          <a:xfrm>
            <a:off x="5588333" y="3110230"/>
            <a:ext cx="6077147" cy="3563707"/>
          </a:xfrm>
          <a:prstGeom prst="rect">
            <a:avLst/>
          </a:prstGeom>
        </p:spPr>
      </p:pic>
    </p:spTree>
    <p:extLst>
      <p:ext uri="{BB962C8B-B14F-4D97-AF65-F5344CB8AC3E}">
        <p14:creationId xmlns:p14="http://schemas.microsoft.com/office/powerpoint/2010/main" val="32450315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2109471" y="4474297"/>
            <a:ext cx="4039948" cy="646331"/>
          </a:xfrm>
          <a:prstGeom prst="rect">
            <a:avLst/>
          </a:prstGeom>
          <a:noFill/>
        </p:spPr>
        <p:txBody>
          <a:bodyPr wrap="square" rtlCol="0">
            <a:spAutoFit/>
          </a:bodyPr>
          <a:lstStyle/>
          <a:p>
            <a:r>
              <a:rPr lang="en-US" sz="3600" dirty="0"/>
              <a:t>Analysis and Design </a:t>
            </a:r>
          </a:p>
        </p:txBody>
      </p:sp>
    </p:spTree>
    <p:extLst>
      <p:ext uri="{BB962C8B-B14F-4D97-AF65-F5344CB8AC3E}">
        <p14:creationId xmlns:p14="http://schemas.microsoft.com/office/powerpoint/2010/main" val="5881784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2" name="مربع نص 21">
            <a:extLst>
              <a:ext uri="{FF2B5EF4-FFF2-40B4-BE49-F238E27FC236}">
                <a16:creationId xmlns:a16="http://schemas.microsoft.com/office/drawing/2014/main" id="{F151A11B-BCF4-4A6A-2C4A-7F37F4E5643D}"/>
              </a:ext>
            </a:extLst>
          </p:cNvPr>
          <p:cNvSpPr txBox="1"/>
          <p:nvPr/>
        </p:nvSpPr>
        <p:spPr>
          <a:xfrm>
            <a:off x="2340482" y="1873857"/>
            <a:ext cx="7727345" cy="1384995"/>
          </a:xfrm>
          <a:prstGeom prst="rect">
            <a:avLst/>
          </a:prstGeom>
          <a:noFill/>
        </p:spPr>
        <p:txBody>
          <a:bodyPr wrap="square" rtlCol="0">
            <a:spAutoFit/>
          </a:bodyPr>
          <a:lstStyle/>
          <a:p>
            <a:r>
              <a:rPr lang="en-US" sz="2400" dirty="0"/>
              <a:t>Methodology</a:t>
            </a:r>
          </a:p>
          <a:p>
            <a:r>
              <a:rPr lang="en-US" sz="2000" dirty="0"/>
              <a:t>This project will use the waterfall methodology. The waterfall method is a project management approach that emphasises a linear progression from the beginning to the end of a project.</a:t>
            </a:r>
          </a:p>
        </p:txBody>
      </p:sp>
      <p:pic>
        <p:nvPicPr>
          <p:cNvPr id="26" name="صورة 25">
            <a:extLst>
              <a:ext uri="{FF2B5EF4-FFF2-40B4-BE49-F238E27FC236}">
                <a16:creationId xmlns:a16="http://schemas.microsoft.com/office/drawing/2014/main" id="{12A9AFD3-2DE4-CA42-BD70-A3C2F617BC24}"/>
              </a:ext>
            </a:extLst>
          </p:cNvPr>
          <p:cNvPicPr>
            <a:picLocks noChangeAspect="1"/>
          </p:cNvPicPr>
          <p:nvPr/>
        </p:nvPicPr>
        <p:blipFill>
          <a:blip r:embed="rId27"/>
          <a:stretch>
            <a:fillRect/>
          </a:stretch>
        </p:blipFill>
        <p:spPr>
          <a:xfrm>
            <a:off x="8220175" y="3547053"/>
            <a:ext cx="2442796" cy="3164129"/>
          </a:xfrm>
          <a:prstGeom prst="rect">
            <a:avLst/>
          </a:prstGeom>
        </p:spPr>
      </p:pic>
    </p:spTree>
    <p:extLst>
      <p:ext uri="{BB962C8B-B14F-4D97-AF65-F5344CB8AC3E}">
        <p14:creationId xmlns:p14="http://schemas.microsoft.com/office/powerpoint/2010/main" val="20417150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2" name="مربع نص 21">
            <a:extLst>
              <a:ext uri="{FF2B5EF4-FFF2-40B4-BE49-F238E27FC236}">
                <a16:creationId xmlns:a16="http://schemas.microsoft.com/office/drawing/2014/main" id="{F151A11B-BCF4-4A6A-2C4A-7F37F4E5643D}"/>
              </a:ext>
            </a:extLst>
          </p:cNvPr>
          <p:cNvSpPr txBox="1"/>
          <p:nvPr/>
        </p:nvSpPr>
        <p:spPr>
          <a:xfrm>
            <a:off x="2340482" y="1873857"/>
            <a:ext cx="7727345" cy="461665"/>
          </a:xfrm>
          <a:prstGeom prst="rect">
            <a:avLst/>
          </a:prstGeom>
          <a:noFill/>
        </p:spPr>
        <p:txBody>
          <a:bodyPr wrap="square" rtlCol="0">
            <a:spAutoFit/>
          </a:bodyPr>
          <a:lstStyle/>
          <a:p>
            <a:r>
              <a:rPr lang="en-US" sz="2400" dirty="0"/>
              <a:t>Requirements</a:t>
            </a:r>
          </a:p>
        </p:txBody>
      </p:sp>
      <p:pic>
        <p:nvPicPr>
          <p:cNvPr id="24" name="صورة 23">
            <a:extLst>
              <a:ext uri="{FF2B5EF4-FFF2-40B4-BE49-F238E27FC236}">
                <a16:creationId xmlns:a16="http://schemas.microsoft.com/office/drawing/2014/main" id="{99F67675-E7B0-B32F-E181-4102F3D0EB6A}"/>
              </a:ext>
            </a:extLst>
          </p:cNvPr>
          <p:cNvPicPr>
            <a:picLocks noChangeAspect="1"/>
          </p:cNvPicPr>
          <p:nvPr/>
        </p:nvPicPr>
        <p:blipFill>
          <a:blip r:embed="rId27"/>
          <a:stretch>
            <a:fillRect/>
          </a:stretch>
        </p:blipFill>
        <p:spPr>
          <a:xfrm>
            <a:off x="2480167" y="2416812"/>
            <a:ext cx="7863516" cy="4234856"/>
          </a:xfrm>
          <a:prstGeom prst="rect">
            <a:avLst/>
          </a:prstGeom>
        </p:spPr>
      </p:pic>
    </p:spTree>
    <p:extLst>
      <p:ext uri="{BB962C8B-B14F-4D97-AF65-F5344CB8AC3E}">
        <p14:creationId xmlns:p14="http://schemas.microsoft.com/office/powerpoint/2010/main" val="16726813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2" name="مربع نص 21">
            <a:extLst>
              <a:ext uri="{FF2B5EF4-FFF2-40B4-BE49-F238E27FC236}">
                <a16:creationId xmlns:a16="http://schemas.microsoft.com/office/drawing/2014/main" id="{F151A11B-BCF4-4A6A-2C4A-7F37F4E5643D}"/>
              </a:ext>
            </a:extLst>
          </p:cNvPr>
          <p:cNvSpPr txBox="1"/>
          <p:nvPr/>
        </p:nvSpPr>
        <p:spPr>
          <a:xfrm>
            <a:off x="2340482" y="1873857"/>
            <a:ext cx="7727345" cy="1077218"/>
          </a:xfrm>
          <a:prstGeom prst="rect">
            <a:avLst/>
          </a:prstGeom>
          <a:noFill/>
        </p:spPr>
        <p:txBody>
          <a:bodyPr wrap="square" rtlCol="0">
            <a:spAutoFit/>
          </a:bodyPr>
          <a:lstStyle/>
          <a:p>
            <a:r>
              <a:rPr lang="en-US" sz="2400" dirty="0"/>
              <a:t>Functional Requirements</a:t>
            </a:r>
          </a:p>
          <a:p>
            <a:r>
              <a:rPr lang="en-US" sz="2000" dirty="0"/>
              <a:t>Functional requirements are product features or functions that developers must implement to enable users to accomplish their tasks.</a:t>
            </a:r>
          </a:p>
        </p:txBody>
      </p:sp>
      <p:sp>
        <p:nvSpPr>
          <p:cNvPr id="23" name="مربع نص 22">
            <a:extLst>
              <a:ext uri="{FF2B5EF4-FFF2-40B4-BE49-F238E27FC236}">
                <a16:creationId xmlns:a16="http://schemas.microsoft.com/office/drawing/2014/main" id="{4DC01955-3F1D-952F-8F27-D3D2260B6BDE}"/>
              </a:ext>
            </a:extLst>
          </p:cNvPr>
          <p:cNvSpPr txBox="1"/>
          <p:nvPr/>
        </p:nvSpPr>
        <p:spPr>
          <a:xfrm>
            <a:off x="2340482" y="3167648"/>
            <a:ext cx="9263914" cy="2031325"/>
          </a:xfrm>
          <a:prstGeom prst="rect">
            <a:avLst/>
          </a:prstGeom>
          <a:noFill/>
        </p:spPr>
        <p:txBody>
          <a:bodyPr wrap="square" rtlCol="0">
            <a:spAutoFit/>
          </a:bodyPr>
          <a:lstStyle/>
          <a:p>
            <a:r>
              <a:rPr lang="en-US" dirty="0"/>
              <a:t>1- Administrator controls the accounts of the Lecturer and the Student (Create, Modify, Delete).</a:t>
            </a:r>
          </a:p>
          <a:p>
            <a:r>
              <a:rPr lang="en-US" dirty="0"/>
              <a:t>2- Lecturer requests the auto-attendants.</a:t>
            </a:r>
          </a:p>
          <a:p>
            <a:r>
              <a:rPr lang="en-US" dirty="0"/>
              <a:t>3- Students request the hall name.</a:t>
            </a:r>
          </a:p>
          <a:p>
            <a:r>
              <a:rPr lang="en-US" dirty="0"/>
              <a:t>4- Students request the current hall state, which is (the subject of the class, Time of the class).</a:t>
            </a:r>
          </a:p>
          <a:p>
            <a:r>
              <a:rPr lang="en-US" dirty="0"/>
              <a:t>5- Lecturer requests to print the state of class (student’s attendance time, attendance and absence).</a:t>
            </a:r>
          </a:p>
          <a:p>
            <a:r>
              <a:rPr lang="en-US" dirty="0"/>
              <a:t>6- We will use it in our system Ibeacon device.</a:t>
            </a:r>
          </a:p>
        </p:txBody>
      </p:sp>
    </p:spTree>
    <p:extLst>
      <p:ext uri="{BB962C8B-B14F-4D97-AF65-F5344CB8AC3E}">
        <p14:creationId xmlns:p14="http://schemas.microsoft.com/office/powerpoint/2010/main" val="26397397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2" name="مربع نص 21">
            <a:extLst>
              <a:ext uri="{FF2B5EF4-FFF2-40B4-BE49-F238E27FC236}">
                <a16:creationId xmlns:a16="http://schemas.microsoft.com/office/drawing/2014/main" id="{F151A11B-BCF4-4A6A-2C4A-7F37F4E5643D}"/>
              </a:ext>
            </a:extLst>
          </p:cNvPr>
          <p:cNvSpPr txBox="1"/>
          <p:nvPr/>
        </p:nvSpPr>
        <p:spPr>
          <a:xfrm>
            <a:off x="2340482" y="1873857"/>
            <a:ext cx="7727345" cy="1077218"/>
          </a:xfrm>
          <a:prstGeom prst="rect">
            <a:avLst/>
          </a:prstGeom>
          <a:noFill/>
        </p:spPr>
        <p:txBody>
          <a:bodyPr wrap="square" rtlCol="0">
            <a:spAutoFit/>
          </a:bodyPr>
          <a:lstStyle/>
          <a:p>
            <a:r>
              <a:rPr lang="en-US" sz="2400" dirty="0"/>
              <a:t>Non-Functional Requirements</a:t>
            </a:r>
          </a:p>
          <a:p>
            <a:r>
              <a:rPr lang="en-US" sz="2000" dirty="0"/>
              <a:t>A non-functional requirement is a constraint or a requirement that the system is obligated to meet.</a:t>
            </a:r>
          </a:p>
        </p:txBody>
      </p:sp>
      <p:sp>
        <p:nvSpPr>
          <p:cNvPr id="24" name="مربع نص 23">
            <a:extLst>
              <a:ext uri="{FF2B5EF4-FFF2-40B4-BE49-F238E27FC236}">
                <a16:creationId xmlns:a16="http://schemas.microsoft.com/office/drawing/2014/main" id="{B4D8EC15-9679-92AE-6B66-43EDCDCA38C6}"/>
              </a:ext>
            </a:extLst>
          </p:cNvPr>
          <p:cNvSpPr txBox="1"/>
          <p:nvPr/>
        </p:nvSpPr>
        <p:spPr>
          <a:xfrm>
            <a:off x="2253006" y="3110230"/>
            <a:ext cx="9553974" cy="1477328"/>
          </a:xfrm>
          <a:prstGeom prst="rect">
            <a:avLst/>
          </a:prstGeom>
          <a:noFill/>
        </p:spPr>
        <p:txBody>
          <a:bodyPr wrap="square" rtlCol="0">
            <a:spAutoFit/>
          </a:bodyPr>
          <a:lstStyle/>
          <a:p>
            <a:r>
              <a:rPr lang="en-US" dirty="0"/>
              <a:t>For the software:</a:t>
            </a:r>
          </a:p>
          <a:p>
            <a:r>
              <a:rPr lang="en-US" dirty="0"/>
              <a:t>We need to ask the company for permeation to find an Ibeacon device that allows us to program.</a:t>
            </a:r>
          </a:p>
          <a:p>
            <a:r>
              <a:rPr lang="en-US" dirty="0"/>
              <a:t>Connecting the Ibeacon to the system coding.</a:t>
            </a:r>
          </a:p>
          <a:p>
            <a:r>
              <a:rPr lang="en-US" dirty="0"/>
              <a:t>Connecting the Ibeacon to the database.</a:t>
            </a:r>
          </a:p>
          <a:p>
            <a:r>
              <a:rPr lang="en-US" dirty="0"/>
              <a:t>Building a server that holds all the students and lecturers.</a:t>
            </a:r>
          </a:p>
        </p:txBody>
      </p:sp>
      <p:sp>
        <p:nvSpPr>
          <p:cNvPr id="27" name="مربع نص 26">
            <a:extLst>
              <a:ext uri="{FF2B5EF4-FFF2-40B4-BE49-F238E27FC236}">
                <a16:creationId xmlns:a16="http://schemas.microsoft.com/office/drawing/2014/main" id="{4D4C7B4B-7030-CAEE-F96A-8FA89E9E7FD8}"/>
              </a:ext>
            </a:extLst>
          </p:cNvPr>
          <p:cNvSpPr txBox="1"/>
          <p:nvPr/>
        </p:nvSpPr>
        <p:spPr>
          <a:xfrm>
            <a:off x="2253006" y="4723128"/>
            <a:ext cx="9379670" cy="1477328"/>
          </a:xfrm>
          <a:prstGeom prst="rect">
            <a:avLst/>
          </a:prstGeom>
          <a:noFill/>
        </p:spPr>
        <p:txBody>
          <a:bodyPr wrap="square" rtlCol="0">
            <a:spAutoFit/>
          </a:bodyPr>
          <a:lstStyle/>
          <a:p>
            <a:r>
              <a:rPr lang="en-US" dirty="0"/>
              <a:t>For the hardware:</a:t>
            </a:r>
          </a:p>
          <a:p>
            <a:r>
              <a:rPr lang="en-US" dirty="0"/>
              <a:t>The cost of the Ibeacon that we need every hall to have.</a:t>
            </a:r>
          </a:p>
          <a:p>
            <a:r>
              <a:rPr lang="en-US" dirty="0"/>
              <a:t>Ibeacon sensor range.</a:t>
            </a:r>
          </a:p>
          <a:p>
            <a:r>
              <a:rPr lang="en-US" dirty="0"/>
              <a:t>In case of hardware errors, we need to buy a new Ibeacon.</a:t>
            </a:r>
          </a:p>
          <a:p>
            <a:r>
              <a:rPr lang="en-US" dirty="0"/>
              <a:t>Does the Ibeacon stay on for timing the student attended?</a:t>
            </a:r>
          </a:p>
        </p:txBody>
      </p:sp>
    </p:spTree>
    <p:extLst>
      <p:ext uri="{BB962C8B-B14F-4D97-AF65-F5344CB8AC3E}">
        <p14:creationId xmlns:p14="http://schemas.microsoft.com/office/powerpoint/2010/main" val="10137737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3" name="مربع نص 22">
            <a:extLst>
              <a:ext uri="{FF2B5EF4-FFF2-40B4-BE49-F238E27FC236}">
                <a16:creationId xmlns:a16="http://schemas.microsoft.com/office/drawing/2014/main" id="{F82C6348-6567-BE47-FBE5-74CF33CF8049}"/>
              </a:ext>
            </a:extLst>
          </p:cNvPr>
          <p:cNvSpPr txBox="1"/>
          <p:nvPr/>
        </p:nvSpPr>
        <p:spPr>
          <a:xfrm>
            <a:off x="1892334" y="1761080"/>
            <a:ext cx="9740342" cy="1384995"/>
          </a:xfrm>
          <a:prstGeom prst="rect">
            <a:avLst/>
          </a:prstGeom>
          <a:noFill/>
        </p:spPr>
        <p:txBody>
          <a:bodyPr wrap="square" rtlCol="0">
            <a:spAutoFit/>
          </a:bodyPr>
          <a:lstStyle/>
          <a:p>
            <a:r>
              <a:rPr lang="en-US" sz="2400" dirty="0"/>
              <a:t>Design</a:t>
            </a:r>
            <a:r>
              <a:rPr lang="en-US" dirty="0"/>
              <a:t>.</a:t>
            </a:r>
          </a:p>
          <a:p>
            <a:r>
              <a:rPr lang="en-US" sz="2000" dirty="0"/>
              <a:t>At this phase, we will use some of the Unified Modeling Languages (UML) in this project because of its great help in the analysis and documentation process. Using the schemes Case Diagram, Sequence Diagram, Activity Diagram and Class Diagram.</a:t>
            </a:r>
          </a:p>
        </p:txBody>
      </p:sp>
    </p:spTree>
    <p:extLst>
      <p:ext uri="{BB962C8B-B14F-4D97-AF65-F5344CB8AC3E}">
        <p14:creationId xmlns:p14="http://schemas.microsoft.com/office/powerpoint/2010/main" val="12716666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3" name="مربع نص 22">
            <a:extLst>
              <a:ext uri="{FF2B5EF4-FFF2-40B4-BE49-F238E27FC236}">
                <a16:creationId xmlns:a16="http://schemas.microsoft.com/office/drawing/2014/main" id="{F82C6348-6567-BE47-FBE5-74CF33CF8049}"/>
              </a:ext>
            </a:extLst>
          </p:cNvPr>
          <p:cNvSpPr txBox="1"/>
          <p:nvPr/>
        </p:nvSpPr>
        <p:spPr>
          <a:xfrm>
            <a:off x="1892334" y="1761080"/>
            <a:ext cx="9740342" cy="461665"/>
          </a:xfrm>
          <a:prstGeom prst="rect">
            <a:avLst/>
          </a:prstGeom>
          <a:noFill/>
        </p:spPr>
        <p:txBody>
          <a:bodyPr wrap="square" rtlCol="0">
            <a:spAutoFit/>
          </a:bodyPr>
          <a:lstStyle/>
          <a:p>
            <a:r>
              <a:rPr lang="en-US" sz="2400" dirty="0"/>
              <a:t>Use Case Diagram.</a:t>
            </a:r>
          </a:p>
        </p:txBody>
      </p:sp>
      <p:pic>
        <p:nvPicPr>
          <p:cNvPr id="24" name="صورة 23">
            <a:extLst>
              <a:ext uri="{FF2B5EF4-FFF2-40B4-BE49-F238E27FC236}">
                <a16:creationId xmlns:a16="http://schemas.microsoft.com/office/drawing/2014/main" id="{29DEFD88-3512-A28D-2EEC-766780CD2BDD}"/>
              </a:ext>
            </a:extLst>
          </p:cNvPr>
          <p:cNvPicPr>
            <a:picLocks noChangeAspect="1"/>
          </p:cNvPicPr>
          <p:nvPr/>
        </p:nvPicPr>
        <p:blipFill>
          <a:blip r:embed="rId27"/>
          <a:stretch>
            <a:fillRect/>
          </a:stretch>
        </p:blipFill>
        <p:spPr>
          <a:xfrm>
            <a:off x="3955866" y="2446880"/>
            <a:ext cx="7146441" cy="4201998"/>
          </a:xfrm>
          <a:prstGeom prst="rect">
            <a:avLst/>
          </a:prstGeom>
        </p:spPr>
      </p:pic>
    </p:spTree>
    <p:extLst>
      <p:ext uri="{BB962C8B-B14F-4D97-AF65-F5344CB8AC3E}">
        <p14:creationId xmlns:p14="http://schemas.microsoft.com/office/powerpoint/2010/main" val="32368402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3" name="مربع نص 22">
            <a:extLst>
              <a:ext uri="{FF2B5EF4-FFF2-40B4-BE49-F238E27FC236}">
                <a16:creationId xmlns:a16="http://schemas.microsoft.com/office/drawing/2014/main" id="{F82C6348-6567-BE47-FBE5-74CF33CF8049}"/>
              </a:ext>
            </a:extLst>
          </p:cNvPr>
          <p:cNvSpPr txBox="1"/>
          <p:nvPr/>
        </p:nvSpPr>
        <p:spPr>
          <a:xfrm>
            <a:off x="1892334" y="1761080"/>
            <a:ext cx="9740342" cy="461665"/>
          </a:xfrm>
          <a:prstGeom prst="rect">
            <a:avLst/>
          </a:prstGeom>
          <a:noFill/>
        </p:spPr>
        <p:txBody>
          <a:bodyPr wrap="square" rtlCol="0">
            <a:spAutoFit/>
          </a:bodyPr>
          <a:lstStyle/>
          <a:p>
            <a:r>
              <a:rPr lang="en-US" sz="2400" dirty="0"/>
              <a:t>Sequence Diagram.</a:t>
            </a:r>
          </a:p>
        </p:txBody>
      </p:sp>
      <p:pic>
        <p:nvPicPr>
          <p:cNvPr id="25" name="صورة 24">
            <a:extLst>
              <a:ext uri="{FF2B5EF4-FFF2-40B4-BE49-F238E27FC236}">
                <a16:creationId xmlns:a16="http://schemas.microsoft.com/office/drawing/2014/main" id="{6CF70934-C03E-C42F-4403-02B255697D6C}"/>
              </a:ext>
            </a:extLst>
          </p:cNvPr>
          <p:cNvPicPr>
            <a:picLocks noChangeAspect="1"/>
          </p:cNvPicPr>
          <p:nvPr/>
        </p:nvPicPr>
        <p:blipFill>
          <a:blip r:embed="rId27"/>
          <a:stretch>
            <a:fillRect/>
          </a:stretch>
        </p:blipFill>
        <p:spPr>
          <a:xfrm>
            <a:off x="4056279" y="2337847"/>
            <a:ext cx="7378824" cy="4379687"/>
          </a:xfrm>
          <a:prstGeom prst="rect">
            <a:avLst/>
          </a:prstGeom>
        </p:spPr>
      </p:pic>
    </p:spTree>
    <p:extLst>
      <p:ext uri="{BB962C8B-B14F-4D97-AF65-F5344CB8AC3E}">
        <p14:creationId xmlns:p14="http://schemas.microsoft.com/office/powerpoint/2010/main" val="9928095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263B"/>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84E7AA8-1EB3-DB1D-8379-D6FEC50D8D05}"/>
              </a:ext>
            </a:extLst>
          </p:cNvPr>
          <p:cNvGrpSpPr/>
          <p:nvPr/>
        </p:nvGrpSpPr>
        <p:grpSpPr>
          <a:xfrm>
            <a:off x="-907889" y="415290"/>
            <a:ext cx="919480" cy="919480"/>
            <a:chOff x="-907889" y="415290"/>
            <a:chExt cx="919480" cy="919480"/>
          </a:xfrm>
        </p:grpSpPr>
        <p:sp>
          <p:nvSpPr>
            <p:cNvPr id="2" name="Oval 1">
              <a:extLst>
                <a:ext uri="{FF2B5EF4-FFF2-40B4-BE49-F238E27FC236}">
                  <a16:creationId xmlns:a16="http://schemas.microsoft.com/office/drawing/2014/main" id="{BF0ACF0F-6714-1657-DBE9-C0E370926DB7}"/>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E50BD0CE-5830-C9E1-2808-ACFE96EC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1" name="Group 20">
            <a:extLst>
              <a:ext uri="{FF2B5EF4-FFF2-40B4-BE49-F238E27FC236}">
                <a16:creationId xmlns:a16="http://schemas.microsoft.com/office/drawing/2014/main" id="{597FA653-7C2D-1AAD-B972-D5C407F62E54}"/>
              </a:ext>
            </a:extLst>
          </p:cNvPr>
          <p:cNvGrpSpPr/>
          <p:nvPr/>
        </p:nvGrpSpPr>
        <p:grpSpPr>
          <a:xfrm>
            <a:off x="-923129" y="1614172"/>
            <a:ext cx="919480" cy="919480"/>
            <a:chOff x="-923129" y="1614172"/>
            <a:chExt cx="919480" cy="919480"/>
          </a:xfrm>
        </p:grpSpPr>
        <p:sp>
          <p:nvSpPr>
            <p:cNvPr id="4" name="Oval 3">
              <a:extLst>
                <a:ext uri="{FF2B5EF4-FFF2-40B4-BE49-F238E27FC236}">
                  <a16:creationId xmlns:a16="http://schemas.microsoft.com/office/drawing/2014/main" id="{AC52E4B8-D348-F300-2BEA-2626535DA42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AA94EE72-3B2A-29CC-DA89-BDC411007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39" name="Group 38">
            <a:extLst>
              <a:ext uri="{FF2B5EF4-FFF2-40B4-BE49-F238E27FC236}">
                <a16:creationId xmlns:a16="http://schemas.microsoft.com/office/drawing/2014/main" id="{313DE7B4-7E60-4AF3-301E-64169CCEB4AA}"/>
              </a:ext>
            </a:extLst>
          </p:cNvPr>
          <p:cNvGrpSpPr/>
          <p:nvPr/>
        </p:nvGrpSpPr>
        <p:grpSpPr>
          <a:xfrm>
            <a:off x="972853" y="4296410"/>
            <a:ext cx="919480" cy="919480"/>
            <a:chOff x="-907889" y="4296410"/>
            <a:chExt cx="919480" cy="919480"/>
          </a:xfrm>
        </p:grpSpPr>
        <p:sp>
          <p:nvSpPr>
            <p:cNvPr id="7" name="Oval 6">
              <a:extLst>
                <a:ext uri="{FF2B5EF4-FFF2-40B4-BE49-F238E27FC236}">
                  <a16:creationId xmlns:a16="http://schemas.microsoft.com/office/drawing/2014/main" id="{F0B6D306-AD7C-FC87-7226-AFAD3E721392}"/>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0E58D7AA-852C-793A-DCBA-65D0DEA40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40" name="Group 39">
            <a:extLst>
              <a:ext uri="{FF2B5EF4-FFF2-40B4-BE49-F238E27FC236}">
                <a16:creationId xmlns:a16="http://schemas.microsoft.com/office/drawing/2014/main" id="{178D5D02-264F-C14C-1D25-B3276E5F34E4}"/>
              </a:ext>
            </a:extLst>
          </p:cNvPr>
          <p:cNvGrpSpPr/>
          <p:nvPr/>
        </p:nvGrpSpPr>
        <p:grpSpPr>
          <a:xfrm>
            <a:off x="-907889" y="5523230"/>
            <a:ext cx="919480" cy="919480"/>
            <a:chOff x="-907889" y="5523230"/>
            <a:chExt cx="919480" cy="919480"/>
          </a:xfrm>
        </p:grpSpPr>
        <p:sp>
          <p:nvSpPr>
            <p:cNvPr id="9" name="Oval 8">
              <a:extLst>
                <a:ext uri="{FF2B5EF4-FFF2-40B4-BE49-F238E27FC236}">
                  <a16:creationId xmlns:a16="http://schemas.microsoft.com/office/drawing/2014/main" id="{6864707A-72E8-3020-4F1C-A83D801D686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7116F4CB-A412-1399-CB69-972378FB9C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11" name="Freeform: Shape 10">
            <a:extLst>
              <a:ext uri="{FF2B5EF4-FFF2-40B4-BE49-F238E27FC236}">
                <a16:creationId xmlns:a16="http://schemas.microsoft.com/office/drawing/2014/main" id="{8A2E301F-92AC-588A-24C0-BF575DE872ED}"/>
              </a:ext>
            </a:extLst>
          </p:cNvPr>
          <p:cNvSpPr/>
          <p:nvPr/>
        </p:nvSpPr>
        <p:spPr>
          <a:xfrm rot="10800000">
            <a:off x="1"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DD983B23-FB92-73FF-4AF0-C8E96E028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86947E95-3D13-3A51-9004-1352EA9A3F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97609FB5-F410-46CF-2F8A-CFEADD7E52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A60C3156-5F93-04A8-F264-D0FFC67FF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815296F6-2160-392C-9E60-4D0E4F132332}"/>
              </a:ext>
            </a:extLst>
          </p:cNvPr>
          <p:cNvGrpSpPr/>
          <p:nvPr/>
        </p:nvGrpSpPr>
        <p:grpSpPr>
          <a:xfrm>
            <a:off x="-923129" y="2969260"/>
            <a:ext cx="919480" cy="919480"/>
            <a:chOff x="5636260" y="2969260"/>
            <a:chExt cx="919480" cy="919480"/>
          </a:xfrm>
        </p:grpSpPr>
        <p:sp>
          <p:nvSpPr>
            <p:cNvPr id="17" name="Oval 16">
              <a:extLst>
                <a:ext uri="{FF2B5EF4-FFF2-40B4-BE49-F238E27FC236}">
                  <a16:creationId xmlns:a16="http://schemas.microsoft.com/office/drawing/2014/main" id="{F35A7C94-68C1-9E60-CED1-C7A3B42F58A6}"/>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23EDD845-3448-00E7-3326-765D72E8E4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234D9587-9B10-26B6-75F6-98BBEB5272D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5" name="مربع نص 4">
            <a:extLst>
              <a:ext uri="{FF2B5EF4-FFF2-40B4-BE49-F238E27FC236}">
                <a16:creationId xmlns:a16="http://schemas.microsoft.com/office/drawing/2014/main" id="{1C42A6DB-5515-ACF1-E87F-95089CC7B3C0}"/>
              </a:ext>
            </a:extLst>
          </p:cNvPr>
          <p:cNvSpPr txBox="1"/>
          <p:nvPr/>
        </p:nvSpPr>
        <p:spPr>
          <a:xfrm>
            <a:off x="4503879" y="476252"/>
            <a:ext cx="4039948" cy="646331"/>
          </a:xfrm>
          <a:prstGeom prst="rect">
            <a:avLst/>
          </a:prstGeom>
          <a:noFill/>
        </p:spPr>
        <p:txBody>
          <a:bodyPr wrap="square" rtlCol="0">
            <a:spAutoFit/>
          </a:bodyPr>
          <a:lstStyle/>
          <a:p>
            <a:r>
              <a:rPr lang="en-US" sz="3600" dirty="0"/>
              <a:t>Analysis and Design </a:t>
            </a:r>
          </a:p>
        </p:txBody>
      </p:sp>
      <p:sp>
        <p:nvSpPr>
          <p:cNvPr id="23" name="مربع نص 22">
            <a:extLst>
              <a:ext uri="{FF2B5EF4-FFF2-40B4-BE49-F238E27FC236}">
                <a16:creationId xmlns:a16="http://schemas.microsoft.com/office/drawing/2014/main" id="{F82C6348-6567-BE47-FBE5-74CF33CF8049}"/>
              </a:ext>
            </a:extLst>
          </p:cNvPr>
          <p:cNvSpPr txBox="1"/>
          <p:nvPr/>
        </p:nvSpPr>
        <p:spPr>
          <a:xfrm>
            <a:off x="1892334" y="1761080"/>
            <a:ext cx="9740342" cy="461665"/>
          </a:xfrm>
          <a:prstGeom prst="rect">
            <a:avLst/>
          </a:prstGeom>
          <a:noFill/>
        </p:spPr>
        <p:txBody>
          <a:bodyPr wrap="square" rtlCol="0">
            <a:spAutoFit/>
          </a:bodyPr>
          <a:lstStyle/>
          <a:p>
            <a:r>
              <a:rPr lang="en-US" sz="2400" dirty="0"/>
              <a:t>Activity Diagram.</a:t>
            </a:r>
          </a:p>
        </p:txBody>
      </p:sp>
      <p:pic>
        <p:nvPicPr>
          <p:cNvPr id="24" name="صورة 23">
            <a:extLst>
              <a:ext uri="{FF2B5EF4-FFF2-40B4-BE49-F238E27FC236}">
                <a16:creationId xmlns:a16="http://schemas.microsoft.com/office/drawing/2014/main" id="{BF07DCEB-D087-9B10-B643-3422A05F6449}"/>
              </a:ext>
            </a:extLst>
          </p:cNvPr>
          <p:cNvPicPr>
            <a:picLocks noChangeAspect="1"/>
          </p:cNvPicPr>
          <p:nvPr/>
        </p:nvPicPr>
        <p:blipFill>
          <a:blip r:embed="rId27"/>
          <a:stretch>
            <a:fillRect/>
          </a:stretch>
        </p:blipFill>
        <p:spPr>
          <a:xfrm>
            <a:off x="4081927" y="2533652"/>
            <a:ext cx="7440649" cy="4058313"/>
          </a:xfrm>
          <a:prstGeom prst="rect">
            <a:avLst/>
          </a:prstGeom>
        </p:spPr>
      </p:pic>
    </p:spTree>
    <p:extLst>
      <p:ext uri="{BB962C8B-B14F-4D97-AF65-F5344CB8AC3E}">
        <p14:creationId xmlns:p14="http://schemas.microsoft.com/office/powerpoint/2010/main" val="27326164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78DA9"/>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D52BF5D-5689-E220-FEE6-73D6761DCCA4}"/>
              </a:ext>
            </a:extLst>
          </p:cNvPr>
          <p:cNvGrpSpPr/>
          <p:nvPr/>
        </p:nvGrpSpPr>
        <p:grpSpPr>
          <a:xfrm>
            <a:off x="-925797" y="389480"/>
            <a:ext cx="919480" cy="919480"/>
            <a:chOff x="972853" y="389480"/>
            <a:chExt cx="919480" cy="919480"/>
          </a:xfrm>
        </p:grpSpPr>
        <p:sp>
          <p:nvSpPr>
            <p:cNvPr id="2" name="Oval 1">
              <a:extLst>
                <a:ext uri="{FF2B5EF4-FFF2-40B4-BE49-F238E27FC236}">
                  <a16:creationId xmlns:a16="http://schemas.microsoft.com/office/drawing/2014/main" id="{596758AB-F5AF-D49A-3896-BD73A3FC7EF9}"/>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51EB2DCA-46C6-DC7A-680D-19834835F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93" y="450442"/>
              <a:ext cx="685800" cy="685800"/>
            </a:xfrm>
            <a:prstGeom prst="rect">
              <a:avLst/>
            </a:prstGeom>
          </p:spPr>
        </p:pic>
      </p:grpSp>
      <p:grpSp>
        <p:nvGrpSpPr>
          <p:cNvPr id="21" name="Group 20">
            <a:extLst>
              <a:ext uri="{FF2B5EF4-FFF2-40B4-BE49-F238E27FC236}">
                <a16:creationId xmlns:a16="http://schemas.microsoft.com/office/drawing/2014/main" id="{BCE01FEC-6837-E652-3651-F310F67759B9}"/>
              </a:ext>
            </a:extLst>
          </p:cNvPr>
          <p:cNvGrpSpPr/>
          <p:nvPr/>
        </p:nvGrpSpPr>
        <p:grpSpPr>
          <a:xfrm>
            <a:off x="972853" y="1614172"/>
            <a:ext cx="919480" cy="919480"/>
            <a:chOff x="-923129" y="1614172"/>
            <a:chExt cx="919480" cy="919480"/>
          </a:xfrm>
        </p:grpSpPr>
        <p:sp>
          <p:nvSpPr>
            <p:cNvPr id="4" name="Oval 3">
              <a:extLst>
                <a:ext uri="{FF2B5EF4-FFF2-40B4-BE49-F238E27FC236}">
                  <a16:creationId xmlns:a16="http://schemas.microsoft.com/office/drawing/2014/main" id="{CF964CDF-52D6-3DEE-3604-9DBE5984AE58}"/>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098217A8-1ECF-9712-2253-A5789EF01B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sp>
        <p:nvSpPr>
          <p:cNvPr id="7" name="Oval 6">
            <a:extLst>
              <a:ext uri="{FF2B5EF4-FFF2-40B4-BE49-F238E27FC236}">
                <a16:creationId xmlns:a16="http://schemas.microsoft.com/office/drawing/2014/main" id="{702F5125-887D-8385-DF09-3FE043A92D95}"/>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F2F626C9-837E-BBE4-44D5-F9B028964F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9" name="Oval 8">
            <a:extLst>
              <a:ext uri="{FF2B5EF4-FFF2-40B4-BE49-F238E27FC236}">
                <a16:creationId xmlns:a16="http://schemas.microsoft.com/office/drawing/2014/main" id="{5EBC4FFB-4DC8-3232-91AB-9B1FE8322E1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FF98A379-BA32-2947-7322-A7AF3C0663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11" name="Freeform: Shape 10">
            <a:extLst>
              <a:ext uri="{FF2B5EF4-FFF2-40B4-BE49-F238E27FC236}">
                <a16:creationId xmlns:a16="http://schemas.microsoft.com/office/drawing/2014/main" id="{D2BC5D6C-4EB2-1807-5395-E6C0AB9E1B0C}"/>
              </a:ext>
            </a:extLst>
          </p:cNvPr>
          <p:cNvSpPr/>
          <p:nvPr/>
        </p:nvSpPr>
        <p:spPr>
          <a:xfrm rot="10800000">
            <a:off x="1" y="-7938768"/>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82092666-89C9-51AB-9400-68CC7A919E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2EC65F9A-6133-4CBF-371F-AAD0A26EE2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034EE892-0B14-7F78-06E4-3374FAC485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DE19DDFF-C027-934D-A56D-EB0FFC37ECC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2101EB4D-5A05-1FA1-00EF-6EDD26110D1A}"/>
              </a:ext>
            </a:extLst>
          </p:cNvPr>
          <p:cNvGrpSpPr/>
          <p:nvPr/>
        </p:nvGrpSpPr>
        <p:grpSpPr>
          <a:xfrm>
            <a:off x="-913684" y="2969260"/>
            <a:ext cx="919480" cy="919480"/>
            <a:chOff x="5636260" y="2969260"/>
            <a:chExt cx="919480" cy="919480"/>
          </a:xfrm>
        </p:grpSpPr>
        <p:sp>
          <p:nvSpPr>
            <p:cNvPr id="17" name="Oval 16">
              <a:extLst>
                <a:ext uri="{FF2B5EF4-FFF2-40B4-BE49-F238E27FC236}">
                  <a16:creationId xmlns:a16="http://schemas.microsoft.com/office/drawing/2014/main" id="{D83C1929-04FF-99FD-B917-C7B8F72EA227}"/>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D0AC0456-042E-E97B-00F3-A8C2D7F5BDC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56497B8A-7F8A-5D3A-66D6-BE3986D0882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4" name="مربع نص 23">
            <a:extLst>
              <a:ext uri="{FF2B5EF4-FFF2-40B4-BE49-F238E27FC236}">
                <a16:creationId xmlns:a16="http://schemas.microsoft.com/office/drawing/2014/main" id="{F67929AA-5F5F-DCCB-EB5B-A71E665557CB}"/>
              </a:ext>
            </a:extLst>
          </p:cNvPr>
          <p:cNvSpPr txBox="1"/>
          <p:nvPr/>
        </p:nvSpPr>
        <p:spPr>
          <a:xfrm>
            <a:off x="2354344" y="1889231"/>
            <a:ext cx="6556342" cy="646331"/>
          </a:xfrm>
          <a:prstGeom prst="rect">
            <a:avLst/>
          </a:prstGeom>
          <a:noFill/>
        </p:spPr>
        <p:txBody>
          <a:bodyPr wrap="square">
            <a:spAutoFit/>
          </a:bodyPr>
          <a:lstStyle/>
          <a:p>
            <a:r>
              <a:rPr lang="en-US" sz="3600" dirty="0"/>
              <a:t>INTRODUCTION</a:t>
            </a:r>
          </a:p>
        </p:txBody>
      </p:sp>
    </p:spTree>
    <p:extLst>
      <p:ext uri="{BB962C8B-B14F-4D97-AF65-F5344CB8AC3E}">
        <p14:creationId xmlns:p14="http://schemas.microsoft.com/office/powerpoint/2010/main" val="12714328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1B2A"/>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EDBD52-6ED6-D7D6-C7C6-CF4ECA97D44D}"/>
              </a:ext>
            </a:extLst>
          </p:cNvPr>
          <p:cNvGrpSpPr/>
          <p:nvPr/>
        </p:nvGrpSpPr>
        <p:grpSpPr>
          <a:xfrm>
            <a:off x="-907889" y="415290"/>
            <a:ext cx="919480" cy="919480"/>
            <a:chOff x="-907889" y="415290"/>
            <a:chExt cx="919480" cy="919480"/>
          </a:xfrm>
        </p:grpSpPr>
        <p:sp>
          <p:nvSpPr>
            <p:cNvPr id="21" name="Oval 20">
              <a:extLst>
                <a:ext uri="{FF2B5EF4-FFF2-40B4-BE49-F238E27FC236}">
                  <a16:creationId xmlns:a16="http://schemas.microsoft.com/office/drawing/2014/main" id="{C921C6B2-433A-E722-512D-BD620F73492A}"/>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2" name="Graphic 21" descr="Home with solid fill">
              <a:extLst>
                <a:ext uri="{FF2B5EF4-FFF2-40B4-BE49-F238E27FC236}">
                  <a16:creationId xmlns:a16="http://schemas.microsoft.com/office/drawing/2014/main" id="{54446AFA-70AA-6DB8-B5CE-11B39438AB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3" name="Group 22">
            <a:extLst>
              <a:ext uri="{FF2B5EF4-FFF2-40B4-BE49-F238E27FC236}">
                <a16:creationId xmlns:a16="http://schemas.microsoft.com/office/drawing/2014/main" id="{00E4BF83-3519-68DC-7E3D-F3F35D5C5947}"/>
              </a:ext>
            </a:extLst>
          </p:cNvPr>
          <p:cNvGrpSpPr/>
          <p:nvPr/>
        </p:nvGrpSpPr>
        <p:grpSpPr>
          <a:xfrm>
            <a:off x="-923129" y="1614172"/>
            <a:ext cx="919480" cy="919480"/>
            <a:chOff x="-923129" y="1614172"/>
            <a:chExt cx="919480" cy="919480"/>
          </a:xfrm>
        </p:grpSpPr>
        <p:sp>
          <p:nvSpPr>
            <p:cNvPr id="24" name="Oval 23">
              <a:extLst>
                <a:ext uri="{FF2B5EF4-FFF2-40B4-BE49-F238E27FC236}">
                  <a16:creationId xmlns:a16="http://schemas.microsoft.com/office/drawing/2014/main" id="{10560E8F-BFD5-9711-036F-F3F10D11DF97}"/>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Lightbulb and gear with solid fill">
              <a:extLst>
                <a:ext uri="{FF2B5EF4-FFF2-40B4-BE49-F238E27FC236}">
                  <a16:creationId xmlns:a16="http://schemas.microsoft.com/office/drawing/2014/main" id="{5127277B-C5D5-33DC-50B2-FAC3D94696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26" name="Group 25">
            <a:extLst>
              <a:ext uri="{FF2B5EF4-FFF2-40B4-BE49-F238E27FC236}">
                <a16:creationId xmlns:a16="http://schemas.microsoft.com/office/drawing/2014/main" id="{1958FC6D-6BE6-3599-262B-30532B7C5BBD}"/>
              </a:ext>
            </a:extLst>
          </p:cNvPr>
          <p:cNvGrpSpPr/>
          <p:nvPr/>
        </p:nvGrpSpPr>
        <p:grpSpPr>
          <a:xfrm>
            <a:off x="-923129" y="4296410"/>
            <a:ext cx="919480" cy="919480"/>
            <a:chOff x="-907889" y="4296410"/>
            <a:chExt cx="919480" cy="919480"/>
          </a:xfrm>
        </p:grpSpPr>
        <p:sp>
          <p:nvSpPr>
            <p:cNvPr id="27" name="Oval 26">
              <a:extLst>
                <a:ext uri="{FF2B5EF4-FFF2-40B4-BE49-F238E27FC236}">
                  <a16:creationId xmlns:a16="http://schemas.microsoft.com/office/drawing/2014/main" id="{708BAC2B-E2B1-5EAD-DF56-92C497B1A1DD}"/>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Presentation with pie chart with solid fill">
              <a:extLst>
                <a:ext uri="{FF2B5EF4-FFF2-40B4-BE49-F238E27FC236}">
                  <a16:creationId xmlns:a16="http://schemas.microsoft.com/office/drawing/2014/main" id="{732D4DBD-4317-3D93-DAE4-4D5D642EC2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29" name="Group 28">
            <a:extLst>
              <a:ext uri="{FF2B5EF4-FFF2-40B4-BE49-F238E27FC236}">
                <a16:creationId xmlns:a16="http://schemas.microsoft.com/office/drawing/2014/main" id="{8BBCBA09-AB84-B0C4-CFFE-57531FBEF71B}"/>
              </a:ext>
            </a:extLst>
          </p:cNvPr>
          <p:cNvGrpSpPr/>
          <p:nvPr/>
        </p:nvGrpSpPr>
        <p:grpSpPr>
          <a:xfrm>
            <a:off x="972853" y="5523230"/>
            <a:ext cx="919480" cy="919480"/>
            <a:chOff x="-907889" y="5523230"/>
            <a:chExt cx="919480" cy="919480"/>
          </a:xfrm>
        </p:grpSpPr>
        <p:sp>
          <p:nvSpPr>
            <p:cNvPr id="30" name="Oval 29">
              <a:extLst>
                <a:ext uri="{FF2B5EF4-FFF2-40B4-BE49-F238E27FC236}">
                  <a16:creationId xmlns:a16="http://schemas.microsoft.com/office/drawing/2014/main" id="{F307CD9B-0E66-EA73-75A7-F16537D6AC9C}"/>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Database with solid fill">
              <a:extLst>
                <a:ext uri="{FF2B5EF4-FFF2-40B4-BE49-F238E27FC236}">
                  <a16:creationId xmlns:a16="http://schemas.microsoft.com/office/drawing/2014/main" id="{B1172786-5ED6-F167-C7B2-2ACCCE5A7D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32" name="Freeform: Shape 31">
            <a:extLst>
              <a:ext uri="{FF2B5EF4-FFF2-40B4-BE49-F238E27FC236}">
                <a16:creationId xmlns:a16="http://schemas.microsoft.com/office/drawing/2014/main" id="{B424C299-3134-2384-F502-A2B3CF4BD176}"/>
              </a:ext>
            </a:extLst>
          </p:cNvPr>
          <p:cNvSpPr/>
          <p:nvPr/>
        </p:nvSpPr>
        <p:spPr>
          <a:xfrm rot="10800000">
            <a:off x="1" y="-403225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3" name="Graphic 32" descr="Home with solid fill">
            <a:hlinkClick r:id="rId10" action="ppaction://hlinksldjump"/>
            <a:extLst>
              <a:ext uri="{FF2B5EF4-FFF2-40B4-BE49-F238E27FC236}">
                <a16:creationId xmlns:a16="http://schemas.microsoft.com/office/drawing/2014/main" id="{B063694C-C03D-9B4B-538A-D0590AF317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34" name="Graphic 33" descr="Lightbulb and gear with solid fill">
            <a:hlinkClick r:id="rId13" action="ppaction://hlinksldjump"/>
            <a:extLst>
              <a:ext uri="{FF2B5EF4-FFF2-40B4-BE49-F238E27FC236}">
                <a16:creationId xmlns:a16="http://schemas.microsoft.com/office/drawing/2014/main" id="{F2A2D9B7-06A0-608D-002E-DDD74EBDCB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35" name="Graphic 34" descr="Transfer with solid fill">
            <a:hlinkClick r:id="rId16" action="ppaction://hlinksldjump"/>
            <a:extLst>
              <a:ext uri="{FF2B5EF4-FFF2-40B4-BE49-F238E27FC236}">
                <a16:creationId xmlns:a16="http://schemas.microsoft.com/office/drawing/2014/main" id="{E8817614-EFC4-6FAF-AFC4-2B06B1C76F9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36" name="Graphic 35" descr="Presentation with pie chart with solid fill">
            <a:hlinkClick r:id="rId19" action="ppaction://hlinksldjump"/>
            <a:extLst>
              <a:ext uri="{FF2B5EF4-FFF2-40B4-BE49-F238E27FC236}">
                <a16:creationId xmlns:a16="http://schemas.microsoft.com/office/drawing/2014/main" id="{E726CE8B-3565-A114-818F-C0080EF6543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37" name="Group 36">
            <a:extLst>
              <a:ext uri="{FF2B5EF4-FFF2-40B4-BE49-F238E27FC236}">
                <a16:creationId xmlns:a16="http://schemas.microsoft.com/office/drawing/2014/main" id="{A0EE2B8C-4D7D-334C-9272-3A70EBF2DA6F}"/>
              </a:ext>
            </a:extLst>
          </p:cNvPr>
          <p:cNvGrpSpPr/>
          <p:nvPr/>
        </p:nvGrpSpPr>
        <p:grpSpPr>
          <a:xfrm>
            <a:off x="-923129" y="2969260"/>
            <a:ext cx="919480" cy="919480"/>
            <a:chOff x="5636260" y="2969260"/>
            <a:chExt cx="919480" cy="919480"/>
          </a:xfrm>
        </p:grpSpPr>
        <p:sp>
          <p:nvSpPr>
            <p:cNvPr id="38" name="Oval 37">
              <a:extLst>
                <a:ext uri="{FF2B5EF4-FFF2-40B4-BE49-F238E27FC236}">
                  <a16:creationId xmlns:a16="http://schemas.microsoft.com/office/drawing/2014/main" id="{FF6CF9FC-E554-3D05-1BEA-631AB7595830}"/>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9" name="Graphic 38" descr="Transfer with solid fill">
              <a:extLst>
                <a:ext uri="{FF2B5EF4-FFF2-40B4-BE49-F238E27FC236}">
                  <a16:creationId xmlns:a16="http://schemas.microsoft.com/office/drawing/2014/main" id="{DBD94E58-F3C3-FBE0-F210-F6AB390CA5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40" name="Graphic 39" descr="Database with solid fill">
            <a:hlinkClick r:id="rId24" action="ppaction://hlinksldjump"/>
            <a:extLst>
              <a:ext uri="{FF2B5EF4-FFF2-40B4-BE49-F238E27FC236}">
                <a16:creationId xmlns:a16="http://schemas.microsoft.com/office/drawing/2014/main" id="{08A9072C-915C-5F59-495F-59B4504C08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F4AF3E9-6EDA-3640-3D6D-DEAE982BB034}"/>
              </a:ext>
            </a:extLst>
          </p:cNvPr>
          <p:cNvSpPr txBox="1"/>
          <p:nvPr/>
        </p:nvSpPr>
        <p:spPr>
          <a:xfrm>
            <a:off x="2130456" y="5676997"/>
            <a:ext cx="3233395" cy="646331"/>
          </a:xfrm>
          <a:prstGeom prst="rect">
            <a:avLst/>
          </a:prstGeom>
          <a:noFill/>
        </p:spPr>
        <p:txBody>
          <a:bodyPr wrap="square" rtlCol="0">
            <a:spAutoFit/>
          </a:bodyPr>
          <a:lstStyle/>
          <a:p>
            <a:r>
              <a:rPr lang="en-US" sz="3600" dirty="0"/>
              <a:t>Database</a:t>
            </a:r>
          </a:p>
        </p:txBody>
      </p:sp>
    </p:spTree>
    <p:extLst>
      <p:ext uri="{BB962C8B-B14F-4D97-AF65-F5344CB8AC3E}">
        <p14:creationId xmlns:p14="http://schemas.microsoft.com/office/powerpoint/2010/main" val="23406166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1B2A"/>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EDBD52-6ED6-D7D6-C7C6-CF4ECA97D44D}"/>
              </a:ext>
            </a:extLst>
          </p:cNvPr>
          <p:cNvGrpSpPr/>
          <p:nvPr/>
        </p:nvGrpSpPr>
        <p:grpSpPr>
          <a:xfrm>
            <a:off x="-907889" y="415290"/>
            <a:ext cx="919480" cy="919480"/>
            <a:chOff x="-907889" y="415290"/>
            <a:chExt cx="919480" cy="919480"/>
          </a:xfrm>
        </p:grpSpPr>
        <p:sp>
          <p:nvSpPr>
            <p:cNvPr id="21" name="Oval 20">
              <a:extLst>
                <a:ext uri="{FF2B5EF4-FFF2-40B4-BE49-F238E27FC236}">
                  <a16:creationId xmlns:a16="http://schemas.microsoft.com/office/drawing/2014/main" id="{C921C6B2-433A-E722-512D-BD620F73492A}"/>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2" name="Graphic 21" descr="Home with solid fill">
              <a:extLst>
                <a:ext uri="{FF2B5EF4-FFF2-40B4-BE49-F238E27FC236}">
                  <a16:creationId xmlns:a16="http://schemas.microsoft.com/office/drawing/2014/main" id="{54446AFA-70AA-6DB8-B5CE-11B39438AB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grpSp>
      <p:grpSp>
        <p:nvGrpSpPr>
          <p:cNvPr id="23" name="Group 22">
            <a:extLst>
              <a:ext uri="{FF2B5EF4-FFF2-40B4-BE49-F238E27FC236}">
                <a16:creationId xmlns:a16="http://schemas.microsoft.com/office/drawing/2014/main" id="{00E4BF83-3519-68DC-7E3D-F3F35D5C5947}"/>
              </a:ext>
            </a:extLst>
          </p:cNvPr>
          <p:cNvGrpSpPr/>
          <p:nvPr/>
        </p:nvGrpSpPr>
        <p:grpSpPr>
          <a:xfrm>
            <a:off x="-923129" y="1614172"/>
            <a:ext cx="919480" cy="919480"/>
            <a:chOff x="-923129" y="1614172"/>
            <a:chExt cx="919480" cy="919480"/>
          </a:xfrm>
        </p:grpSpPr>
        <p:sp>
          <p:nvSpPr>
            <p:cNvPr id="24" name="Oval 23">
              <a:extLst>
                <a:ext uri="{FF2B5EF4-FFF2-40B4-BE49-F238E27FC236}">
                  <a16:creationId xmlns:a16="http://schemas.microsoft.com/office/drawing/2014/main" id="{10560E8F-BFD5-9711-036F-F3F10D11DF97}"/>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Lightbulb and gear with solid fill">
              <a:extLst>
                <a:ext uri="{FF2B5EF4-FFF2-40B4-BE49-F238E27FC236}">
                  <a16:creationId xmlns:a16="http://schemas.microsoft.com/office/drawing/2014/main" id="{5127277B-C5D5-33DC-50B2-FAC3D94696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grpSp>
        <p:nvGrpSpPr>
          <p:cNvPr id="26" name="Group 25">
            <a:extLst>
              <a:ext uri="{FF2B5EF4-FFF2-40B4-BE49-F238E27FC236}">
                <a16:creationId xmlns:a16="http://schemas.microsoft.com/office/drawing/2014/main" id="{1958FC6D-6BE6-3599-262B-30532B7C5BBD}"/>
              </a:ext>
            </a:extLst>
          </p:cNvPr>
          <p:cNvGrpSpPr/>
          <p:nvPr/>
        </p:nvGrpSpPr>
        <p:grpSpPr>
          <a:xfrm>
            <a:off x="-923129" y="4296410"/>
            <a:ext cx="919480" cy="919480"/>
            <a:chOff x="-907889" y="4296410"/>
            <a:chExt cx="919480" cy="919480"/>
          </a:xfrm>
        </p:grpSpPr>
        <p:sp>
          <p:nvSpPr>
            <p:cNvPr id="27" name="Oval 26">
              <a:extLst>
                <a:ext uri="{FF2B5EF4-FFF2-40B4-BE49-F238E27FC236}">
                  <a16:creationId xmlns:a16="http://schemas.microsoft.com/office/drawing/2014/main" id="{708BAC2B-E2B1-5EAD-DF56-92C497B1A1DD}"/>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Presentation with pie chart with solid fill">
              <a:extLst>
                <a:ext uri="{FF2B5EF4-FFF2-40B4-BE49-F238E27FC236}">
                  <a16:creationId xmlns:a16="http://schemas.microsoft.com/office/drawing/2014/main" id="{732D4DBD-4317-3D93-DAE4-4D5D642EC2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grpSp>
      <p:grpSp>
        <p:nvGrpSpPr>
          <p:cNvPr id="29" name="Group 28">
            <a:extLst>
              <a:ext uri="{FF2B5EF4-FFF2-40B4-BE49-F238E27FC236}">
                <a16:creationId xmlns:a16="http://schemas.microsoft.com/office/drawing/2014/main" id="{8BBCBA09-AB84-B0C4-CFFE-57531FBEF71B}"/>
              </a:ext>
            </a:extLst>
          </p:cNvPr>
          <p:cNvGrpSpPr/>
          <p:nvPr/>
        </p:nvGrpSpPr>
        <p:grpSpPr>
          <a:xfrm>
            <a:off x="972853" y="5523230"/>
            <a:ext cx="919480" cy="919480"/>
            <a:chOff x="-907889" y="5523230"/>
            <a:chExt cx="919480" cy="919480"/>
          </a:xfrm>
        </p:grpSpPr>
        <p:sp>
          <p:nvSpPr>
            <p:cNvPr id="30" name="Oval 29">
              <a:extLst>
                <a:ext uri="{FF2B5EF4-FFF2-40B4-BE49-F238E27FC236}">
                  <a16:creationId xmlns:a16="http://schemas.microsoft.com/office/drawing/2014/main" id="{F307CD9B-0E66-EA73-75A7-F16537D6AC9C}"/>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Database with solid fill">
              <a:extLst>
                <a:ext uri="{FF2B5EF4-FFF2-40B4-BE49-F238E27FC236}">
                  <a16:creationId xmlns:a16="http://schemas.microsoft.com/office/drawing/2014/main" id="{B1172786-5ED6-F167-C7B2-2ACCCE5A7D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grpSp>
      <p:sp>
        <p:nvSpPr>
          <p:cNvPr id="32" name="Freeform: Shape 31">
            <a:extLst>
              <a:ext uri="{FF2B5EF4-FFF2-40B4-BE49-F238E27FC236}">
                <a16:creationId xmlns:a16="http://schemas.microsoft.com/office/drawing/2014/main" id="{B424C299-3134-2384-F502-A2B3CF4BD176}"/>
              </a:ext>
            </a:extLst>
          </p:cNvPr>
          <p:cNvSpPr/>
          <p:nvPr/>
        </p:nvSpPr>
        <p:spPr>
          <a:xfrm rot="10800000">
            <a:off x="1" y="-403225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3" name="Graphic 32" descr="Home with solid fill">
            <a:hlinkClick r:id="rId10" action="ppaction://hlinksldjump"/>
            <a:extLst>
              <a:ext uri="{FF2B5EF4-FFF2-40B4-BE49-F238E27FC236}">
                <a16:creationId xmlns:a16="http://schemas.microsoft.com/office/drawing/2014/main" id="{B063694C-C03D-9B4B-538A-D0590AF317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34" name="Graphic 33" descr="Lightbulb and gear with solid fill">
            <a:hlinkClick r:id="rId13" action="ppaction://hlinksldjump"/>
            <a:extLst>
              <a:ext uri="{FF2B5EF4-FFF2-40B4-BE49-F238E27FC236}">
                <a16:creationId xmlns:a16="http://schemas.microsoft.com/office/drawing/2014/main" id="{F2A2D9B7-06A0-608D-002E-DDD74EBDCB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35" name="Graphic 34" descr="Transfer with solid fill">
            <a:hlinkClick r:id="rId16" action="ppaction://hlinksldjump"/>
            <a:extLst>
              <a:ext uri="{FF2B5EF4-FFF2-40B4-BE49-F238E27FC236}">
                <a16:creationId xmlns:a16="http://schemas.microsoft.com/office/drawing/2014/main" id="{E8817614-EFC4-6FAF-AFC4-2B06B1C76F9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36" name="Graphic 35" descr="Presentation with pie chart with solid fill">
            <a:hlinkClick r:id="rId19" action="ppaction://hlinksldjump"/>
            <a:extLst>
              <a:ext uri="{FF2B5EF4-FFF2-40B4-BE49-F238E27FC236}">
                <a16:creationId xmlns:a16="http://schemas.microsoft.com/office/drawing/2014/main" id="{E726CE8B-3565-A114-818F-C0080EF6543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37" name="Group 36">
            <a:extLst>
              <a:ext uri="{FF2B5EF4-FFF2-40B4-BE49-F238E27FC236}">
                <a16:creationId xmlns:a16="http://schemas.microsoft.com/office/drawing/2014/main" id="{A0EE2B8C-4D7D-334C-9272-3A70EBF2DA6F}"/>
              </a:ext>
            </a:extLst>
          </p:cNvPr>
          <p:cNvGrpSpPr/>
          <p:nvPr/>
        </p:nvGrpSpPr>
        <p:grpSpPr>
          <a:xfrm>
            <a:off x="-923129" y="2969260"/>
            <a:ext cx="919480" cy="919480"/>
            <a:chOff x="5636260" y="2969260"/>
            <a:chExt cx="919480" cy="919480"/>
          </a:xfrm>
        </p:grpSpPr>
        <p:sp>
          <p:nvSpPr>
            <p:cNvPr id="38" name="Oval 37">
              <a:extLst>
                <a:ext uri="{FF2B5EF4-FFF2-40B4-BE49-F238E27FC236}">
                  <a16:creationId xmlns:a16="http://schemas.microsoft.com/office/drawing/2014/main" id="{FF6CF9FC-E554-3D05-1BEA-631AB7595830}"/>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9" name="Graphic 38" descr="Transfer with solid fill">
              <a:extLst>
                <a:ext uri="{FF2B5EF4-FFF2-40B4-BE49-F238E27FC236}">
                  <a16:creationId xmlns:a16="http://schemas.microsoft.com/office/drawing/2014/main" id="{DBD94E58-F3C3-FBE0-F210-F6AB390CA5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40" name="Graphic 39" descr="Database with solid fill">
            <a:hlinkClick r:id="rId24" action="ppaction://hlinksldjump"/>
            <a:extLst>
              <a:ext uri="{FF2B5EF4-FFF2-40B4-BE49-F238E27FC236}">
                <a16:creationId xmlns:a16="http://schemas.microsoft.com/office/drawing/2014/main" id="{08A9072C-915C-5F59-495F-59B4504C08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F4AF3E9-6EDA-3640-3D6D-DEAE982BB034}"/>
              </a:ext>
            </a:extLst>
          </p:cNvPr>
          <p:cNvSpPr txBox="1"/>
          <p:nvPr/>
        </p:nvSpPr>
        <p:spPr>
          <a:xfrm>
            <a:off x="5590093" y="551864"/>
            <a:ext cx="3233395" cy="646331"/>
          </a:xfrm>
          <a:prstGeom prst="rect">
            <a:avLst/>
          </a:prstGeom>
          <a:noFill/>
        </p:spPr>
        <p:txBody>
          <a:bodyPr wrap="square" rtlCol="0">
            <a:spAutoFit/>
          </a:bodyPr>
          <a:lstStyle/>
          <a:p>
            <a:r>
              <a:rPr lang="en-US" sz="3600" dirty="0"/>
              <a:t>Database</a:t>
            </a:r>
          </a:p>
        </p:txBody>
      </p:sp>
      <p:sp>
        <p:nvSpPr>
          <p:cNvPr id="3" name="مربع نص 2">
            <a:extLst>
              <a:ext uri="{FF2B5EF4-FFF2-40B4-BE49-F238E27FC236}">
                <a16:creationId xmlns:a16="http://schemas.microsoft.com/office/drawing/2014/main" id="{A8F4830A-FD97-4D2B-7971-7BE9D60D8210}"/>
              </a:ext>
            </a:extLst>
          </p:cNvPr>
          <p:cNvSpPr txBox="1"/>
          <p:nvPr/>
        </p:nvSpPr>
        <p:spPr>
          <a:xfrm>
            <a:off x="1817612" y="1472110"/>
            <a:ext cx="3905152" cy="461665"/>
          </a:xfrm>
          <a:prstGeom prst="rect">
            <a:avLst/>
          </a:prstGeom>
          <a:noFill/>
        </p:spPr>
        <p:txBody>
          <a:bodyPr wrap="square" rtlCol="0">
            <a:spAutoFit/>
          </a:bodyPr>
          <a:lstStyle/>
          <a:p>
            <a:r>
              <a:rPr lang="en-US" sz="2400" dirty="0"/>
              <a:t>Entity Relationship Diagrams.</a:t>
            </a:r>
          </a:p>
        </p:txBody>
      </p:sp>
      <p:pic>
        <p:nvPicPr>
          <p:cNvPr id="5" name="صورة 4">
            <a:extLst>
              <a:ext uri="{FF2B5EF4-FFF2-40B4-BE49-F238E27FC236}">
                <a16:creationId xmlns:a16="http://schemas.microsoft.com/office/drawing/2014/main" id="{71076CB4-8CAF-B87A-8D92-5BD3E16681C6}"/>
              </a:ext>
            </a:extLst>
          </p:cNvPr>
          <p:cNvPicPr>
            <a:picLocks noChangeAspect="1"/>
          </p:cNvPicPr>
          <p:nvPr/>
        </p:nvPicPr>
        <p:blipFill>
          <a:blip r:embed="rId27"/>
          <a:stretch>
            <a:fillRect/>
          </a:stretch>
        </p:blipFill>
        <p:spPr>
          <a:xfrm>
            <a:off x="2447764" y="2207690"/>
            <a:ext cx="9518052" cy="4411120"/>
          </a:xfrm>
          <a:prstGeom prst="rect">
            <a:avLst/>
          </a:prstGeom>
        </p:spPr>
      </p:pic>
    </p:spTree>
    <p:extLst>
      <p:ext uri="{BB962C8B-B14F-4D97-AF65-F5344CB8AC3E}">
        <p14:creationId xmlns:p14="http://schemas.microsoft.com/office/powerpoint/2010/main" val="8965751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78DA9"/>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D52BF5D-5689-E220-FEE6-73D6761DCCA4}"/>
              </a:ext>
            </a:extLst>
          </p:cNvPr>
          <p:cNvGrpSpPr/>
          <p:nvPr/>
        </p:nvGrpSpPr>
        <p:grpSpPr>
          <a:xfrm>
            <a:off x="-925797" y="389480"/>
            <a:ext cx="919480" cy="919480"/>
            <a:chOff x="972853" y="389480"/>
            <a:chExt cx="919480" cy="919480"/>
          </a:xfrm>
        </p:grpSpPr>
        <p:sp>
          <p:nvSpPr>
            <p:cNvPr id="2" name="Oval 1">
              <a:extLst>
                <a:ext uri="{FF2B5EF4-FFF2-40B4-BE49-F238E27FC236}">
                  <a16:creationId xmlns:a16="http://schemas.microsoft.com/office/drawing/2014/main" id="{596758AB-F5AF-D49A-3896-BD73A3FC7EF9}"/>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51EB2DCA-46C6-DC7A-680D-19834835F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93" y="450442"/>
              <a:ext cx="685800" cy="685800"/>
            </a:xfrm>
            <a:prstGeom prst="rect">
              <a:avLst/>
            </a:prstGeom>
          </p:spPr>
        </p:pic>
      </p:grpSp>
      <p:grpSp>
        <p:nvGrpSpPr>
          <p:cNvPr id="21" name="Group 20">
            <a:extLst>
              <a:ext uri="{FF2B5EF4-FFF2-40B4-BE49-F238E27FC236}">
                <a16:creationId xmlns:a16="http://schemas.microsoft.com/office/drawing/2014/main" id="{BCE01FEC-6837-E652-3651-F310F67759B9}"/>
              </a:ext>
            </a:extLst>
          </p:cNvPr>
          <p:cNvGrpSpPr/>
          <p:nvPr/>
        </p:nvGrpSpPr>
        <p:grpSpPr>
          <a:xfrm>
            <a:off x="972853" y="1614172"/>
            <a:ext cx="919480" cy="919480"/>
            <a:chOff x="-923129" y="1614172"/>
            <a:chExt cx="919480" cy="919480"/>
          </a:xfrm>
        </p:grpSpPr>
        <p:sp>
          <p:nvSpPr>
            <p:cNvPr id="4" name="Oval 3">
              <a:extLst>
                <a:ext uri="{FF2B5EF4-FFF2-40B4-BE49-F238E27FC236}">
                  <a16:creationId xmlns:a16="http://schemas.microsoft.com/office/drawing/2014/main" id="{CF964CDF-52D6-3DEE-3604-9DBE5984AE58}"/>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098217A8-1ECF-9712-2253-A5789EF01B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sp>
        <p:nvSpPr>
          <p:cNvPr id="7" name="Oval 6">
            <a:extLst>
              <a:ext uri="{FF2B5EF4-FFF2-40B4-BE49-F238E27FC236}">
                <a16:creationId xmlns:a16="http://schemas.microsoft.com/office/drawing/2014/main" id="{702F5125-887D-8385-DF09-3FE043A92D95}"/>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F2F626C9-837E-BBE4-44D5-F9B028964F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9" name="Oval 8">
            <a:extLst>
              <a:ext uri="{FF2B5EF4-FFF2-40B4-BE49-F238E27FC236}">
                <a16:creationId xmlns:a16="http://schemas.microsoft.com/office/drawing/2014/main" id="{5EBC4FFB-4DC8-3232-91AB-9B1FE8322E1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FF98A379-BA32-2947-7322-A7AF3C0663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11" name="Freeform: Shape 10">
            <a:extLst>
              <a:ext uri="{FF2B5EF4-FFF2-40B4-BE49-F238E27FC236}">
                <a16:creationId xmlns:a16="http://schemas.microsoft.com/office/drawing/2014/main" id="{D2BC5D6C-4EB2-1807-5395-E6C0AB9E1B0C}"/>
              </a:ext>
            </a:extLst>
          </p:cNvPr>
          <p:cNvSpPr/>
          <p:nvPr/>
        </p:nvSpPr>
        <p:spPr>
          <a:xfrm rot="10800000">
            <a:off x="1" y="-7938768"/>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82092666-89C9-51AB-9400-68CC7A919E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2EC65F9A-6133-4CBF-371F-AAD0A26EE2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034EE892-0B14-7F78-06E4-3374FAC485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DE19DDFF-C027-934D-A56D-EB0FFC37ECC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2101EB4D-5A05-1FA1-00EF-6EDD26110D1A}"/>
              </a:ext>
            </a:extLst>
          </p:cNvPr>
          <p:cNvGrpSpPr/>
          <p:nvPr/>
        </p:nvGrpSpPr>
        <p:grpSpPr>
          <a:xfrm>
            <a:off x="-913684" y="2969260"/>
            <a:ext cx="919480" cy="919480"/>
            <a:chOff x="5636260" y="2969260"/>
            <a:chExt cx="919480" cy="919480"/>
          </a:xfrm>
        </p:grpSpPr>
        <p:sp>
          <p:nvSpPr>
            <p:cNvPr id="17" name="Oval 16">
              <a:extLst>
                <a:ext uri="{FF2B5EF4-FFF2-40B4-BE49-F238E27FC236}">
                  <a16:creationId xmlns:a16="http://schemas.microsoft.com/office/drawing/2014/main" id="{D83C1929-04FF-99FD-B917-C7B8F72EA227}"/>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D0AC0456-042E-E97B-00F3-A8C2D7F5BDC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56497B8A-7F8A-5D3A-66D6-BE3986D0882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4" name="مربع نص 23">
            <a:extLst>
              <a:ext uri="{FF2B5EF4-FFF2-40B4-BE49-F238E27FC236}">
                <a16:creationId xmlns:a16="http://schemas.microsoft.com/office/drawing/2014/main" id="{F67929AA-5F5F-DCCB-EB5B-A71E665557CB}"/>
              </a:ext>
            </a:extLst>
          </p:cNvPr>
          <p:cNvSpPr txBox="1"/>
          <p:nvPr/>
        </p:nvSpPr>
        <p:spPr>
          <a:xfrm>
            <a:off x="4722738" y="662629"/>
            <a:ext cx="6556342" cy="646331"/>
          </a:xfrm>
          <a:prstGeom prst="rect">
            <a:avLst/>
          </a:prstGeom>
          <a:noFill/>
        </p:spPr>
        <p:txBody>
          <a:bodyPr wrap="square">
            <a:spAutoFit/>
          </a:bodyPr>
          <a:lstStyle/>
          <a:p>
            <a:r>
              <a:rPr lang="en-US" sz="3600" dirty="0"/>
              <a:t>INTRODUCTION</a:t>
            </a:r>
          </a:p>
        </p:txBody>
      </p:sp>
      <p:sp>
        <p:nvSpPr>
          <p:cNvPr id="22" name="مربع نص 21">
            <a:extLst>
              <a:ext uri="{FF2B5EF4-FFF2-40B4-BE49-F238E27FC236}">
                <a16:creationId xmlns:a16="http://schemas.microsoft.com/office/drawing/2014/main" id="{C9CAC182-F75C-01DD-6497-6EE8F28DC312}"/>
              </a:ext>
            </a:extLst>
          </p:cNvPr>
          <p:cNvSpPr txBox="1"/>
          <p:nvPr/>
        </p:nvSpPr>
        <p:spPr>
          <a:xfrm>
            <a:off x="2157088" y="1640294"/>
            <a:ext cx="7599654" cy="1384995"/>
          </a:xfrm>
          <a:prstGeom prst="rect">
            <a:avLst/>
          </a:prstGeom>
          <a:noFill/>
        </p:spPr>
        <p:txBody>
          <a:bodyPr wrap="square" rtlCol="0">
            <a:spAutoFit/>
          </a:bodyPr>
          <a:lstStyle/>
          <a:p>
            <a:r>
              <a:rPr lang="en-US" sz="2000" b="0" i="0" u="none" strike="noStrike" baseline="0" dirty="0">
                <a:solidFill>
                  <a:srgbClr val="000000"/>
                </a:solidFill>
                <a:latin typeface="Times New Roman" panose="02020603050405020304" pitchFamily="18" charset="0"/>
              </a:rPr>
              <a:t>In the beginning, let us review the problems, how much the Lecturer loses time for attending, and sometimes he mistakes another Student, but our project idea can solve it. </a:t>
            </a:r>
          </a:p>
          <a:p>
            <a:endParaRPr lang="en-US" sz="2400" dirty="0"/>
          </a:p>
        </p:txBody>
      </p:sp>
    </p:spTree>
    <p:extLst>
      <p:ext uri="{BB962C8B-B14F-4D97-AF65-F5344CB8AC3E}">
        <p14:creationId xmlns:p14="http://schemas.microsoft.com/office/powerpoint/2010/main" val="5481930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78DA9"/>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D52BF5D-5689-E220-FEE6-73D6761DCCA4}"/>
              </a:ext>
            </a:extLst>
          </p:cNvPr>
          <p:cNvGrpSpPr/>
          <p:nvPr/>
        </p:nvGrpSpPr>
        <p:grpSpPr>
          <a:xfrm>
            <a:off x="-925797" y="389480"/>
            <a:ext cx="919480" cy="919480"/>
            <a:chOff x="972853" y="389480"/>
            <a:chExt cx="919480" cy="919480"/>
          </a:xfrm>
        </p:grpSpPr>
        <p:sp>
          <p:nvSpPr>
            <p:cNvPr id="2" name="Oval 1">
              <a:extLst>
                <a:ext uri="{FF2B5EF4-FFF2-40B4-BE49-F238E27FC236}">
                  <a16:creationId xmlns:a16="http://schemas.microsoft.com/office/drawing/2014/main" id="{596758AB-F5AF-D49A-3896-BD73A3FC7EF9}"/>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51EB2DCA-46C6-DC7A-680D-19834835F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93" y="450442"/>
              <a:ext cx="685800" cy="685800"/>
            </a:xfrm>
            <a:prstGeom prst="rect">
              <a:avLst/>
            </a:prstGeom>
          </p:spPr>
        </p:pic>
      </p:grpSp>
      <p:grpSp>
        <p:nvGrpSpPr>
          <p:cNvPr id="21" name="Group 20">
            <a:extLst>
              <a:ext uri="{FF2B5EF4-FFF2-40B4-BE49-F238E27FC236}">
                <a16:creationId xmlns:a16="http://schemas.microsoft.com/office/drawing/2014/main" id="{BCE01FEC-6837-E652-3651-F310F67759B9}"/>
              </a:ext>
            </a:extLst>
          </p:cNvPr>
          <p:cNvGrpSpPr/>
          <p:nvPr/>
        </p:nvGrpSpPr>
        <p:grpSpPr>
          <a:xfrm>
            <a:off x="972853" y="1614172"/>
            <a:ext cx="919480" cy="919480"/>
            <a:chOff x="-923129" y="1614172"/>
            <a:chExt cx="919480" cy="919480"/>
          </a:xfrm>
        </p:grpSpPr>
        <p:sp>
          <p:nvSpPr>
            <p:cNvPr id="4" name="Oval 3">
              <a:extLst>
                <a:ext uri="{FF2B5EF4-FFF2-40B4-BE49-F238E27FC236}">
                  <a16:creationId xmlns:a16="http://schemas.microsoft.com/office/drawing/2014/main" id="{CF964CDF-52D6-3DEE-3604-9DBE5984AE58}"/>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098217A8-1ECF-9712-2253-A5789EF01B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sp>
        <p:nvSpPr>
          <p:cNvPr id="7" name="Oval 6">
            <a:extLst>
              <a:ext uri="{FF2B5EF4-FFF2-40B4-BE49-F238E27FC236}">
                <a16:creationId xmlns:a16="http://schemas.microsoft.com/office/drawing/2014/main" id="{702F5125-887D-8385-DF09-3FE043A92D95}"/>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F2F626C9-837E-BBE4-44D5-F9B028964F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9" name="Oval 8">
            <a:extLst>
              <a:ext uri="{FF2B5EF4-FFF2-40B4-BE49-F238E27FC236}">
                <a16:creationId xmlns:a16="http://schemas.microsoft.com/office/drawing/2014/main" id="{5EBC4FFB-4DC8-3232-91AB-9B1FE8322E1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FF98A379-BA32-2947-7322-A7AF3C0663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11" name="Freeform: Shape 10">
            <a:extLst>
              <a:ext uri="{FF2B5EF4-FFF2-40B4-BE49-F238E27FC236}">
                <a16:creationId xmlns:a16="http://schemas.microsoft.com/office/drawing/2014/main" id="{D2BC5D6C-4EB2-1807-5395-E6C0AB9E1B0C}"/>
              </a:ext>
            </a:extLst>
          </p:cNvPr>
          <p:cNvSpPr/>
          <p:nvPr/>
        </p:nvSpPr>
        <p:spPr>
          <a:xfrm rot="10800000">
            <a:off x="1" y="-7938768"/>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82092666-89C9-51AB-9400-68CC7A919E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2EC65F9A-6133-4CBF-371F-AAD0A26EE2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034EE892-0B14-7F78-06E4-3374FAC485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DE19DDFF-C027-934D-A56D-EB0FFC37ECC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2101EB4D-5A05-1FA1-00EF-6EDD26110D1A}"/>
              </a:ext>
            </a:extLst>
          </p:cNvPr>
          <p:cNvGrpSpPr/>
          <p:nvPr/>
        </p:nvGrpSpPr>
        <p:grpSpPr>
          <a:xfrm>
            <a:off x="-913684" y="2969260"/>
            <a:ext cx="919480" cy="919480"/>
            <a:chOff x="5636260" y="2969260"/>
            <a:chExt cx="919480" cy="919480"/>
          </a:xfrm>
        </p:grpSpPr>
        <p:sp>
          <p:nvSpPr>
            <p:cNvPr id="17" name="Oval 16">
              <a:extLst>
                <a:ext uri="{FF2B5EF4-FFF2-40B4-BE49-F238E27FC236}">
                  <a16:creationId xmlns:a16="http://schemas.microsoft.com/office/drawing/2014/main" id="{D83C1929-04FF-99FD-B917-C7B8F72EA227}"/>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D0AC0456-042E-E97B-00F3-A8C2D7F5BDC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56497B8A-7F8A-5D3A-66D6-BE3986D0882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4" name="مربع نص 23">
            <a:extLst>
              <a:ext uri="{FF2B5EF4-FFF2-40B4-BE49-F238E27FC236}">
                <a16:creationId xmlns:a16="http://schemas.microsoft.com/office/drawing/2014/main" id="{F67929AA-5F5F-DCCB-EB5B-A71E665557CB}"/>
              </a:ext>
            </a:extLst>
          </p:cNvPr>
          <p:cNvSpPr txBox="1"/>
          <p:nvPr/>
        </p:nvSpPr>
        <p:spPr>
          <a:xfrm>
            <a:off x="4722738" y="662629"/>
            <a:ext cx="6556342" cy="646331"/>
          </a:xfrm>
          <a:prstGeom prst="rect">
            <a:avLst/>
          </a:prstGeom>
          <a:noFill/>
        </p:spPr>
        <p:txBody>
          <a:bodyPr wrap="square">
            <a:spAutoFit/>
          </a:bodyPr>
          <a:lstStyle/>
          <a:p>
            <a:r>
              <a:rPr lang="en-US" sz="3600" dirty="0"/>
              <a:t>INTRODUCTION</a:t>
            </a:r>
          </a:p>
        </p:txBody>
      </p:sp>
      <p:sp>
        <p:nvSpPr>
          <p:cNvPr id="22" name="مربع نص 21">
            <a:extLst>
              <a:ext uri="{FF2B5EF4-FFF2-40B4-BE49-F238E27FC236}">
                <a16:creationId xmlns:a16="http://schemas.microsoft.com/office/drawing/2014/main" id="{C9CAC182-F75C-01DD-6497-6EE8F28DC312}"/>
              </a:ext>
            </a:extLst>
          </p:cNvPr>
          <p:cNvSpPr txBox="1"/>
          <p:nvPr/>
        </p:nvSpPr>
        <p:spPr>
          <a:xfrm>
            <a:off x="2157088" y="1640294"/>
            <a:ext cx="8184116" cy="1692771"/>
          </a:xfrm>
          <a:prstGeom prst="rect">
            <a:avLst/>
          </a:prstGeom>
          <a:noFill/>
        </p:spPr>
        <p:txBody>
          <a:bodyPr wrap="square" rtlCol="0">
            <a:spAutoFit/>
          </a:bodyPr>
          <a:lstStyle/>
          <a:p>
            <a:r>
              <a:rPr lang="en-US" sz="2400" b="0" i="0" u="none" strike="noStrike" baseline="0" dirty="0">
                <a:solidFill>
                  <a:srgbClr val="000000"/>
                </a:solidFill>
                <a:latin typeface="Times New Roman" panose="02020603050405020304" pitchFamily="18" charset="0"/>
              </a:rPr>
              <a:t>Problem overview:</a:t>
            </a:r>
          </a:p>
          <a:p>
            <a:r>
              <a:rPr lang="en-US" sz="2000" b="0" i="0" u="none" strike="noStrike" baseline="0" dirty="0">
                <a:solidFill>
                  <a:srgbClr val="000000"/>
                </a:solidFill>
                <a:latin typeface="Times New Roman" panose="02020603050405020304" pitchFamily="18" charset="0"/>
              </a:rPr>
              <a:t>- The college needs a way to facilitate the status of attendance and absence.</a:t>
            </a:r>
          </a:p>
          <a:p>
            <a:r>
              <a:rPr lang="en-US" sz="2000" b="0" i="0" u="none" strike="noStrike" baseline="0" dirty="0">
                <a:solidFill>
                  <a:srgbClr val="000000"/>
                </a:solidFill>
                <a:latin typeface="Times New Roman" panose="02020603050405020304" pitchFamily="18" charset="0"/>
              </a:rPr>
              <a:t>- The students, the teachers, and visitors may have difficulty finding the halls.</a:t>
            </a:r>
          </a:p>
          <a:p>
            <a:r>
              <a:rPr lang="en-US" sz="2000" b="0" i="0" u="none" strike="noStrike" baseline="0" dirty="0">
                <a:solidFill>
                  <a:srgbClr val="000000"/>
                </a:solidFill>
                <a:latin typeface="Times New Roman" panose="02020603050405020304" pitchFamily="18" charset="0"/>
              </a:rPr>
              <a:t>- The teacher loses 5-10 min to take attendance.</a:t>
            </a:r>
          </a:p>
          <a:p>
            <a:r>
              <a:rPr lang="en-US" sz="2000" b="0" i="0" u="none" strike="noStrike" baseline="0" dirty="0">
                <a:solidFill>
                  <a:srgbClr val="000000"/>
                </a:solidFill>
                <a:latin typeface="Times New Roman" panose="02020603050405020304" pitchFamily="18" charset="0"/>
              </a:rPr>
              <a:t>- The teacher may conflict with Student's names.</a:t>
            </a:r>
            <a:endParaRPr lang="en-US" sz="2000" dirty="0"/>
          </a:p>
        </p:txBody>
      </p:sp>
    </p:spTree>
    <p:extLst>
      <p:ext uri="{BB962C8B-B14F-4D97-AF65-F5344CB8AC3E}">
        <p14:creationId xmlns:p14="http://schemas.microsoft.com/office/powerpoint/2010/main" val="145142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78DA9"/>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D52BF5D-5689-E220-FEE6-73D6761DCCA4}"/>
              </a:ext>
            </a:extLst>
          </p:cNvPr>
          <p:cNvGrpSpPr/>
          <p:nvPr/>
        </p:nvGrpSpPr>
        <p:grpSpPr>
          <a:xfrm>
            <a:off x="-925797" y="389480"/>
            <a:ext cx="919480" cy="919480"/>
            <a:chOff x="972853" y="389480"/>
            <a:chExt cx="919480" cy="919480"/>
          </a:xfrm>
        </p:grpSpPr>
        <p:sp>
          <p:nvSpPr>
            <p:cNvPr id="2" name="Oval 1">
              <a:extLst>
                <a:ext uri="{FF2B5EF4-FFF2-40B4-BE49-F238E27FC236}">
                  <a16:creationId xmlns:a16="http://schemas.microsoft.com/office/drawing/2014/main" id="{596758AB-F5AF-D49A-3896-BD73A3FC7EF9}"/>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Graphic 2" descr="Home with solid fill">
              <a:extLst>
                <a:ext uri="{FF2B5EF4-FFF2-40B4-BE49-F238E27FC236}">
                  <a16:creationId xmlns:a16="http://schemas.microsoft.com/office/drawing/2014/main" id="{51EB2DCA-46C6-DC7A-680D-19834835F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93" y="450442"/>
              <a:ext cx="685800" cy="685800"/>
            </a:xfrm>
            <a:prstGeom prst="rect">
              <a:avLst/>
            </a:prstGeom>
          </p:spPr>
        </p:pic>
      </p:grpSp>
      <p:grpSp>
        <p:nvGrpSpPr>
          <p:cNvPr id="21" name="Group 20">
            <a:extLst>
              <a:ext uri="{FF2B5EF4-FFF2-40B4-BE49-F238E27FC236}">
                <a16:creationId xmlns:a16="http://schemas.microsoft.com/office/drawing/2014/main" id="{BCE01FEC-6837-E652-3651-F310F67759B9}"/>
              </a:ext>
            </a:extLst>
          </p:cNvPr>
          <p:cNvGrpSpPr/>
          <p:nvPr/>
        </p:nvGrpSpPr>
        <p:grpSpPr>
          <a:xfrm>
            <a:off x="972853" y="1614172"/>
            <a:ext cx="919480" cy="919480"/>
            <a:chOff x="-923129" y="1614172"/>
            <a:chExt cx="919480" cy="919480"/>
          </a:xfrm>
        </p:grpSpPr>
        <p:sp>
          <p:nvSpPr>
            <p:cNvPr id="4" name="Oval 3">
              <a:extLst>
                <a:ext uri="{FF2B5EF4-FFF2-40B4-BE49-F238E27FC236}">
                  <a16:creationId xmlns:a16="http://schemas.microsoft.com/office/drawing/2014/main" id="{CF964CDF-52D6-3DEE-3604-9DBE5984AE58}"/>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Graphic 5" descr="Lightbulb and gear with solid fill">
              <a:extLst>
                <a:ext uri="{FF2B5EF4-FFF2-40B4-BE49-F238E27FC236}">
                  <a16:creationId xmlns:a16="http://schemas.microsoft.com/office/drawing/2014/main" id="{098217A8-1ECF-9712-2253-A5789EF01B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grpSp>
      <p:sp>
        <p:nvSpPr>
          <p:cNvPr id="7" name="Oval 6">
            <a:extLst>
              <a:ext uri="{FF2B5EF4-FFF2-40B4-BE49-F238E27FC236}">
                <a16:creationId xmlns:a16="http://schemas.microsoft.com/office/drawing/2014/main" id="{702F5125-887D-8385-DF09-3FE043A92D95}"/>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Presentation with pie chart with solid fill">
            <a:extLst>
              <a:ext uri="{FF2B5EF4-FFF2-40B4-BE49-F238E27FC236}">
                <a16:creationId xmlns:a16="http://schemas.microsoft.com/office/drawing/2014/main" id="{F2F626C9-837E-BBE4-44D5-F9B028964F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9" name="Oval 8">
            <a:extLst>
              <a:ext uri="{FF2B5EF4-FFF2-40B4-BE49-F238E27FC236}">
                <a16:creationId xmlns:a16="http://schemas.microsoft.com/office/drawing/2014/main" id="{5EBC4FFB-4DC8-3232-91AB-9B1FE8322E1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Database with solid fill">
            <a:extLst>
              <a:ext uri="{FF2B5EF4-FFF2-40B4-BE49-F238E27FC236}">
                <a16:creationId xmlns:a16="http://schemas.microsoft.com/office/drawing/2014/main" id="{FF98A379-BA32-2947-7322-A7AF3C0663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11" name="Freeform: Shape 10">
            <a:extLst>
              <a:ext uri="{FF2B5EF4-FFF2-40B4-BE49-F238E27FC236}">
                <a16:creationId xmlns:a16="http://schemas.microsoft.com/office/drawing/2014/main" id="{D2BC5D6C-4EB2-1807-5395-E6C0AB9E1B0C}"/>
              </a:ext>
            </a:extLst>
          </p:cNvPr>
          <p:cNvSpPr/>
          <p:nvPr/>
        </p:nvSpPr>
        <p:spPr>
          <a:xfrm rot="10800000">
            <a:off x="1" y="-7938768"/>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2" name="Graphic 11" descr="Home with solid fill">
            <a:hlinkClick r:id="rId10" action="ppaction://hlinksldjump"/>
            <a:extLst>
              <a:ext uri="{FF2B5EF4-FFF2-40B4-BE49-F238E27FC236}">
                <a16:creationId xmlns:a16="http://schemas.microsoft.com/office/drawing/2014/main" id="{82092666-89C9-51AB-9400-68CC7A919E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3" name="Graphic 12" descr="Lightbulb and gear with solid fill">
            <a:hlinkClick r:id="rId13" action="ppaction://hlinksldjump"/>
            <a:extLst>
              <a:ext uri="{FF2B5EF4-FFF2-40B4-BE49-F238E27FC236}">
                <a16:creationId xmlns:a16="http://schemas.microsoft.com/office/drawing/2014/main" id="{2EC65F9A-6133-4CBF-371F-AAD0A26EE2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14" name="Graphic 13" descr="Transfer with solid fill">
            <a:hlinkClick r:id="rId16" action="ppaction://hlinksldjump"/>
            <a:extLst>
              <a:ext uri="{FF2B5EF4-FFF2-40B4-BE49-F238E27FC236}">
                <a16:creationId xmlns:a16="http://schemas.microsoft.com/office/drawing/2014/main" id="{034EE892-0B14-7F78-06E4-3374FAC485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15" name="Graphic 14" descr="Presentation with pie chart with solid fill">
            <a:hlinkClick r:id="rId19" action="ppaction://hlinksldjump"/>
            <a:extLst>
              <a:ext uri="{FF2B5EF4-FFF2-40B4-BE49-F238E27FC236}">
                <a16:creationId xmlns:a16="http://schemas.microsoft.com/office/drawing/2014/main" id="{DE19DDFF-C027-934D-A56D-EB0FFC37ECC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16" name="Group 15">
            <a:extLst>
              <a:ext uri="{FF2B5EF4-FFF2-40B4-BE49-F238E27FC236}">
                <a16:creationId xmlns:a16="http://schemas.microsoft.com/office/drawing/2014/main" id="{2101EB4D-5A05-1FA1-00EF-6EDD26110D1A}"/>
              </a:ext>
            </a:extLst>
          </p:cNvPr>
          <p:cNvGrpSpPr/>
          <p:nvPr/>
        </p:nvGrpSpPr>
        <p:grpSpPr>
          <a:xfrm>
            <a:off x="-913684" y="2969260"/>
            <a:ext cx="919480" cy="919480"/>
            <a:chOff x="5636260" y="2969260"/>
            <a:chExt cx="919480" cy="919480"/>
          </a:xfrm>
        </p:grpSpPr>
        <p:sp>
          <p:nvSpPr>
            <p:cNvPr id="17" name="Oval 16">
              <a:extLst>
                <a:ext uri="{FF2B5EF4-FFF2-40B4-BE49-F238E27FC236}">
                  <a16:creationId xmlns:a16="http://schemas.microsoft.com/office/drawing/2014/main" id="{D83C1929-04FF-99FD-B917-C7B8F72EA227}"/>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8" name="Graphic 17" descr="Transfer with solid fill">
              <a:extLst>
                <a:ext uri="{FF2B5EF4-FFF2-40B4-BE49-F238E27FC236}">
                  <a16:creationId xmlns:a16="http://schemas.microsoft.com/office/drawing/2014/main" id="{D0AC0456-042E-E97B-00F3-A8C2D7F5BDC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19" name="Graphic 18" descr="Database with solid fill">
            <a:hlinkClick r:id="rId24" action="ppaction://hlinksldjump"/>
            <a:extLst>
              <a:ext uri="{FF2B5EF4-FFF2-40B4-BE49-F238E27FC236}">
                <a16:creationId xmlns:a16="http://schemas.microsoft.com/office/drawing/2014/main" id="{56497B8A-7F8A-5D3A-66D6-BE3986D0882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4" name="مربع نص 23">
            <a:extLst>
              <a:ext uri="{FF2B5EF4-FFF2-40B4-BE49-F238E27FC236}">
                <a16:creationId xmlns:a16="http://schemas.microsoft.com/office/drawing/2014/main" id="{F67929AA-5F5F-DCCB-EB5B-A71E665557CB}"/>
              </a:ext>
            </a:extLst>
          </p:cNvPr>
          <p:cNvSpPr txBox="1"/>
          <p:nvPr/>
        </p:nvSpPr>
        <p:spPr>
          <a:xfrm>
            <a:off x="4722738" y="662629"/>
            <a:ext cx="6556342" cy="646331"/>
          </a:xfrm>
          <a:prstGeom prst="rect">
            <a:avLst/>
          </a:prstGeom>
          <a:noFill/>
        </p:spPr>
        <p:txBody>
          <a:bodyPr wrap="square">
            <a:spAutoFit/>
          </a:bodyPr>
          <a:lstStyle/>
          <a:p>
            <a:r>
              <a:rPr lang="en-US" sz="3600" dirty="0"/>
              <a:t>INTRODUCTION</a:t>
            </a:r>
          </a:p>
        </p:txBody>
      </p:sp>
      <p:sp>
        <p:nvSpPr>
          <p:cNvPr id="22" name="مربع نص 21">
            <a:extLst>
              <a:ext uri="{FF2B5EF4-FFF2-40B4-BE49-F238E27FC236}">
                <a16:creationId xmlns:a16="http://schemas.microsoft.com/office/drawing/2014/main" id="{C9CAC182-F75C-01DD-6497-6EE8F28DC312}"/>
              </a:ext>
            </a:extLst>
          </p:cNvPr>
          <p:cNvSpPr txBox="1"/>
          <p:nvPr/>
        </p:nvSpPr>
        <p:spPr>
          <a:xfrm>
            <a:off x="2157088" y="1640294"/>
            <a:ext cx="7599654" cy="1384995"/>
          </a:xfrm>
          <a:prstGeom prst="rect">
            <a:avLst/>
          </a:prstGeom>
          <a:noFill/>
        </p:spPr>
        <p:txBody>
          <a:bodyPr wrap="square" rtlCol="0">
            <a:spAutoFit/>
          </a:bodyPr>
          <a:lstStyle/>
          <a:p>
            <a:r>
              <a:rPr lang="en-US" sz="2400" b="0" i="0" u="none" strike="noStrike" baseline="0" dirty="0">
                <a:solidFill>
                  <a:srgbClr val="000000"/>
                </a:solidFill>
                <a:latin typeface="Times New Roman" panose="02020603050405020304" pitchFamily="18" charset="0"/>
              </a:rPr>
              <a:t>Project Objectives</a:t>
            </a:r>
          </a:p>
          <a:p>
            <a:r>
              <a:rPr lang="en-US" sz="2000" b="0" i="0" u="none" strike="noStrike" baseline="0" dirty="0">
                <a:solidFill>
                  <a:srgbClr val="000000"/>
                </a:solidFill>
                <a:latin typeface="Times New Roman" panose="02020603050405020304" pitchFamily="18" charset="0"/>
              </a:rPr>
              <a:t>• Speed of attendance and absence</a:t>
            </a:r>
          </a:p>
          <a:p>
            <a:r>
              <a:rPr lang="en-US" sz="2000" b="0" i="0" u="none" strike="noStrike" baseline="0" dirty="0">
                <a:solidFill>
                  <a:srgbClr val="000000"/>
                </a:solidFill>
                <a:latin typeface="Times New Roman" panose="02020603050405020304" pitchFamily="18" charset="0"/>
              </a:rPr>
              <a:t>• Find out where the halls are</a:t>
            </a:r>
          </a:p>
          <a:p>
            <a:r>
              <a:rPr lang="en-US" sz="2000" b="0" i="0" u="none" strike="noStrike" baseline="0" dirty="0">
                <a:solidFill>
                  <a:srgbClr val="000000"/>
                </a:solidFill>
                <a:latin typeface="Times New Roman" panose="02020603050405020304" pitchFamily="18" charset="0"/>
              </a:rPr>
              <a:t>• Knowing where the teachers are</a:t>
            </a:r>
            <a:endParaRPr lang="en-US" sz="2000" dirty="0"/>
          </a:p>
        </p:txBody>
      </p:sp>
    </p:spTree>
    <p:extLst>
      <p:ext uri="{BB962C8B-B14F-4D97-AF65-F5344CB8AC3E}">
        <p14:creationId xmlns:p14="http://schemas.microsoft.com/office/powerpoint/2010/main" val="2016975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5A77"/>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8F5575-8B55-62D6-89D8-75619B3257FC}"/>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 name="Graphic 6" descr="Home with solid fill">
            <a:extLst>
              <a:ext uri="{FF2B5EF4-FFF2-40B4-BE49-F238E27FC236}">
                <a16:creationId xmlns:a16="http://schemas.microsoft.com/office/drawing/2014/main" id="{B86D28EE-99E8-8532-8203-9A5DCFC8E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sp>
        <p:nvSpPr>
          <p:cNvPr id="9" name="Oval 8">
            <a:extLst>
              <a:ext uri="{FF2B5EF4-FFF2-40B4-BE49-F238E27FC236}">
                <a16:creationId xmlns:a16="http://schemas.microsoft.com/office/drawing/2014/main" id="{24A035C3-0677-19D6-70A0-002FCB9A5D75}"/>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Lightbulb and gear with solid fill">
            <a:extLst>
              <a:ext uri="{FF2B5EF4-FFF2-40B4-BE49-F238E27FC236}">
                <a16:creationId xmlns:a16="http://schemas.microsoft.com/office/drawing/2014/main" id="{6E68871F-DD91-A702-78CC-FFE3CDED99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sp>
        <p:nvSpPr>
          <p:cNvPr id="13" name="Oval 12">
            <a:extLst>
              <a:ext uri="{FF2B5EF4-FFF2-40B4-BE49-F238E27FC236}">
                <a16:creationId xmlns:a16="http://schemas.microsoft.com/office/drawing/2014/main" id="{CCF72D09-13A4-D093-BF9C-391AE0CB1DFC}"/>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4" name="Graphic 13" descr="Presentation with pie chart with solid fill">
            <a:extLst>
              <a:ext uri="{FF2B5EF4-FFF2-40B4-BE49-F238E27FC236}">
                <a16:creationId xmlns:a16="http://schemas.microsoft.com/office/drawing/2014/main" id="{D28040E0-50CE-44BE-9531-8368EFCE7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16" name="Oval 15">
            <a:extLst>
              <a:ext uri="{FF2B5EF4-FFF2-40B4-BE49-F238E27FC236}">
                <a16:creationId xmlns:a16="http://schemas.microsoft.com/office/drawing/2014/main" id="{AF236347-70CF-615B-C2B4-3D8DC862B84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7" name="Graphic 16" descr="Database with solid fill">
            <a:extLst>
              <a:ext uri="{FF2B5EF4-FFF2-40B4-BE49-F238E27FC236}">
                <a16:creationId xmlns:a16="http://schemas.microsoft.com/office/drawing/2014/main" id="{6489796C-83B4-5B35-C58F-BC884D05F7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27" name="Freeform: Shape 26">
            <a:extLst>
              <a:ext uri="{FF2B5EF4-FFF2-40B4-BE49-F238E27FC236}">
                <a16:creationId xmlns:a16="http://schemas.microsoft.com/office/drawing/2014/main" id="{852E1FD5-A813-2621-A275-5286CED5F3E3}"/>
              </a:ext>
            </a:extLst>
          </p:cNvPr>
          <p:cNvSpPr/>
          <p:nvPr/>
        </p:nvSpPr>
        <p:spPr>
          <a:xfrm rot="10800000">
            <a:off x="1"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8" name="Graphic 17" descr="Home with solid fill">
            <a:hlinkClick r:id="rId10" action="ppaction://hlinksldjump"/>
            <a:extLst>
              <a:ext uri="{FF2B5EF4-FFF2-40B4-BE49-F238E27FC236}">
                <a16:creationId xmlns:a16="http://schemas.microsoft.com/office/drawing/2014/main" id="{A95A5EA2-A8FB-837F-A181-3AB2451AA0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9" name="Graphic 18" descr="Lightbulb and gear with solid fill">
            <a:hlinkClick r:id="rId13" action="ppaction://hlinksldjump"/>
            <a:extLst>
              <a:ext uri="{FF2B5EF4-FFF2-40B4-BE49-F238E27FC236}">
                <a16:creationId xmlns:a16="http://schemas.microsoft.com/office/drawing/2014/main" id="{97378D4D-829F-E6A8-2050-E9932548DE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20" name="Graphic 19" descr="Transfer with solid fill">
            <a:hlinkClick r:id="rId16" action="ppaction://hlinksldjump"/>
            <a:extLst>
              <a:ext uri="{FF2B5EF4-FFF2-40B4-BE49-F238E27FC236}">
                <a16:creationId xmlns:a16="http://schemas.microsoft.com/office/drawing/2014/main" id="{D1A968F7-703A-7C19-AA7A-9CE29977F6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21" name="Graphic 20" descr="Presentation with pie chart with solid fill">
            <a:hlinkClick r:id="rId19" action="ppaction://hlinksldjump"/>
            <a:extLst>
              <a:ext uri="{FF2B5EF4-FFF2-40B4-BE49-F238E27FC236}">
                <a16:creationId xmlns:a16="http://schemas.microsoft.com/office/drawing/2014/main" id="{F61B1614-E7B2-E140-5829-CB643CE814D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28" name="Group 27">
            <a:extLst>
              <a:ext uri="{FF2B5EF4-FFF2-40B4-BE49-F238E27FC236}">
                <a16:creationId xmlns:a16="http://schemas.microsoft.com/office/drawing/2014/main" id="{F0001247-0346-DB75-42B6-902E8EDCDF39}"/>
              </a:ext>
            </a:extLst>
          </p:cNvPr>
          <p:cNvGrpSpPr/>
          <p:nvPr/>
        </p:nvGrpSpPr>
        <p:grpSpPr>
          <a:xfrm>
            <a:off x="996098" y="2969260"/>
            <a:ext cx="919480" cy="919480"/>
            <a:chOff x="5636260" y="2969260"/>
            <a:chExt cx="919480" cy="919480"/>
          </a:xfrm>
        </p:grpSpPr>
        <p:sp>
          <p:nvSpPr>
            <p:cNvPr id="3" name="Oval 2">
              <a:extLst>
                <a:ext uri="{FF2B5EF4-FFF2-40B4-BE49-F238E27FC236}">
                  <a16:creationId xmlns:a16="http://schemas.microsoft.com/office/drawing/2014/main" id="{A2FB5B8E-CFDA-7AD3-96C3-8419A8EA61D8}"/>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Transfer with solid fill">
              <a:extLst>
                <a:ext uri="{FF2B5EF4-FFF2-40B4-BE49-F238E27FC236}">
                  <a16:creationId xmlns:a16="http://schemas.microsoft.com/office/drawing/2014/main" id="{EA0EB429-9C41-C8C1-83CC-CE848476033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22" name="Graphic 21" descr="Database with solid fill">
            <a:hlinkClick r:id="rId24" action="ppaction://hlinksldjump"/>
            <a:extLst>
              <a:ext uri="{FF2B5EF4-FFF2-40B4-BE49-F238E27FC236}">
                <a16:creationId xmlns:a16="http://schemas.microsoft.com/office/drawing/2014/main" id="{6EF160A1-D5A8-444C-7013-148EBFA6A53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0C1F17A-3806-2908-DBC1-C9FC4E459E50}"/>
              </a:ext>
            </a:extLst>
          </p:cNvPr>
          <p:cNvSpPr txBox="1"/>
          <p:nvPr/>
        </p:nvSpPr>
        <p:spPr>
          <a:xfrm>
            <a:off x="2211373" y="3211255"/>
            <a:ext cx="2689781" cy="646331"/>
          </a:xfrm>
          <a:prstGeom prst="rect">
            <a:avLst/>
          </a:prstGeom>
          <a:noFill/>
        </p:spPr>
        <p:txBody>
          <a:bodyPr wrap="square" rtlCol="0">
            <a:spAutoFit/>
          </a:bodyPr>
          <a:lstStyle/>
          <a:p>
            <a:r>
              <a:rPr lang="en-US" sz="3600" dirty="0"/>
              <a:t>Related Work</a:t>
            </a:r>
          </a:p>
        </p:txBody>
      </p:sp>
    </p:spTree>
    <p:extLst>
      <p:ext uri="{BB962C8B-B14F-4D97-AF65-F5344CB8AC3E}">
        <p14:creationId xmlns:p14="http://schemas.microsoft.com/office/powerpoint/2010/main" val="12445061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15A77"/>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8F5575-8B55-62D6-89D8-75619B3257FC}"/>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 name="Graphic 6" descr="Home with solid fill">
            <a:extLst>
              <a:ext uri="{FF2B5EF4-FFF2-40B4-BE49-F238E27FC236}">
                <a16:creationId xmlns:a16="http://schemas.microsoft.com/office/drawing/2014/main" id="{B86D28EE-99E8-8532-8203-9A5DCFC8E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sp>
        <p:nvSpPr>
          <p:cNvPr id="9" name="Oval 8">
            <a:extLst>
              <a:ext uri="{FF2B5EF4-FFF2-40B4-BE49-F238E27FC236}">
                <a16:creationId xmlns:a16="http://schemas.microsoft.com/office/drawing/2014/main" id="{24A035C3-0677-19D6-70A0-002FCB9A5D75}"/>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Lightbulb and gear with solid fill">
            <a:extLst>
              <a:ext uri="{FF2B5EF4-FFF2-40B4-BE49-F238E27FC236}">
                <a16:creationId xmlns:a16="http://schemas.microsoft.com/office/drawing/2014/main" id="{6E68871F-DD91-A702-78CC-FFE3CDED99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sp>
        <p:nvSpPr>
          <p:cNvPr id="13" name="Oval 12">
            <a:extLst>
              <a:ext uri="{FF2B5EF4-FFF2-40B4-BE49-F238E27FC236}">
                <a16:creationId xmlns:a16="http://schemas.microsoft.com/office/drawing/2014/main" id="{CCF72D09-13A4-D093-BF9C-391AE0CB1DFC}"/>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4" name="Graphic 13" descr="Presentation with pie chart with solid fill">
            <a:extLst>
              <a:ext uri="{FF2B5EF4-FFF2-40B4-BE49-F238E27FC236}">
                <a16:creationId xmlns:a16="http://schemas.microsoft.com/office/drawing/2014/main" id="{D28040E0-50CE-44BE-9531-8368EFCE7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16" name="Oval 15">
            <a:extLst>
              <a:ext uri="{FF2B5EF4-FFF2-40B4-BE49-F238E27FC236}">
                <a16:creationId xmlns:a16="http://schemas.microsoft.com/office/drawing/2014/main" id="{AF236347-70CF-615B-C2B4-3D8DC862B84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7" name="Graphic 16" descr="Database with solid fill">
            <a:extLst>
              <a:ext uri="{FF2B5EF4-FFF2-40B4-BE49-F238E27FC236}">
                <a16:creationId xmlns:a16="http://schemas.microsoft.com/office/drawing/2014/main" id="{6489796C-83B4-5B35-C58F-BC884D05F7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27" name="Freeform: Shape 26">
            <a:extLst>
              <a:ext uri="{FF2B5EF4-FFF2-40B4-BE49-F238E27FC236}">
                <a16:creationId xmlns:a16="http://schemas.microsoft.com/office/drawing/2014/main" id="{852E1FD5-A813-2621-A275-5286CED5F3E3}"/>
              </a:ext>
            </a:extLst>
          </p:cNvPr>
          <p:cNvSpPr/>
          <p:nvPr/>
        </p:nvSpPr>
        <p:spPr>
          <a:xfrm rot="10800000">
            <a:off x="1"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8" name="Graphic 17" descr="Home with solid fill">
            <a:hlinkClick r:id="rId10" action="ppaction://hlinksldjump"/>
            <a:extLst>
              <a:ext uri="{FF2B5EF4-FFF2-40B4-BE49-F238E27FC236}">
                <a16:creationId xmlns:a16="http://schemas.microsoft.com/office/drawing/2014/main" id="{A95A5EA2-A8FB-837F-A181-3AB2451AA0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9" name="Graphic 18" descr="Lightbulb and gear with solid fill">
            <a:hlinkClick r:id="rId13" action="ppaction://hlinksldjump"/>
            <a:extLst>
              <a:ext uri="{FF2B5EF4-FFF2-40B4-BE49-F238E27FC236}">
                <a16:creationId xmlns:a16="http://schemas.microsoft.com/office/drawing/2014/main" id="{97378D4D-829F-E6A8-2050-E9932548DE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20" name="Graphic 19" descr="Transfer with solid fill">
            <a:hlinkClick r:id="rId16" action="ppaction://hlinksldjump"/>
            <a:extLst>
              <a:ext uri="{FF2B5EF4-FFF2-40B4-BE49-F238E27FC236}">
                <a16:creationId xmlns:a16="http://schemas.microsoft.com/office/drawing/2014/main" id="{D1A968F7-703A-7C19-AA7A-9CE29977F6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21" name="Graphic 20" descr="Presentation with pie chart with solid fill">
            <a:hlinkClick r:id="rId19" action="ppaction://hlinksldjump"/>
            <a:extLst>
              <a:ext uri="{FF2B5EF4-FFF2-40B4-BE49-F238E27FC236}">
                <a16:creationId xmlns:a16="http://schemas.microsoft.com/office/drawing/2014/main" id="{F61B1614-E7B2-E140-5829-CB643CE814D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28" name="Group 27">
            <a:extLst>
              <a:ext uri="{FF2B5EF4-FFF2-40B4-BE49-F238E27FC236}">
                <a16:creationId xmlns:a16="http://schemas.microsoft.com/office/drawing/2014/main" id="{F0001247-0346-DB75-42B6-902E8EDCDF39}"/>
              </a:ext>
            </a:extLst>
          </p:cNvPr>
          <p:cNvGrpSpPr/>
          <p:nvPr/>
        </p:nvGrpSpPr>
        <p:grpSpPr>
          <a:xfrm>
            <a:off x="996098" y="2969260"/>
            <a:ext cx="919480" cy="919480"/>
            <a:chOff x="5636260" y="2969260"/>
            <a:chExt cx="919480" cy="919480"/>
          </a:xfrm>
        </p:grpSpPr>
        <p:sp>
          <p:nvSpPr>
            <p:cNvPr id="3" name="Oval 2">
              <a:extLst>
                <a:ext uri="{FF2B5EF4-FFF2-40B4-BE49-F238E27FC236}">
                  <a16:creationId xmlns:a16="http://schemas.microsoft.com/office/drawing/2014/main" id="{A2FB5B8E-CFDA-7AD3-96C3-8419A8EA61D8}"/>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Transfer with solid fill">
              <a:extLst>
                <a:ext uri="{FF2B5EF4-FFF2-40B4-BE49-F238E27FC236}">
                  <a16:creationId xmlns:a16="http://schemas.microsoft.com/office/drawing/2014/main" id="{EA0EB429-9C41-C8C1-83CC-CE848476033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22" name="Graphic 21" descr="Database with solid fill">
            <a:hlinkClick r:id="rId24" action="ppaction://hlinksldjump"/>
            <a:extLst>
              <a:ext uri="{FF2B5EF4-FFF2-40B4-BE49-F238E27FC236}">
                <a16:creationId xmlns:a16="http://schemas.microsoft.com/office/drawing/2014/main" id="{6EF160A1-D5A8-444C-7013-148EBFA6A53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0C1F17A-3806-2908-DBC1-C9FC4E459E50}"/>
              </a:ext>
            </a:extLst>
          </p:cNvPr>
          <p:cNvSpPr txBox="1"/>
          <p:nvPr/>
        </p:nvSpPr>
        <p:spPr>
          <a:xfrm>
            <a:off x="5161963" y="610965"/>
            <a:ext cx="2689781" cy="646331"/>
          </a:xfrm>
          <a:prstGeom prst="rect">
            <a:avLst/>
          </a:prstGeom>
          <a:noFill/>
        </p:spPr>
        <p:txBody>
          <a:bodyPr wrap="square" rtlCol="0">
            <a:spAutoFit/>
          </a:bodyPr>
          <a:lstStyle/>
          <a:p>
            <a:pPr algn="ctr"/>
            <a:r>
              <a:rPr lang="en-US" sz="3600" dirty="0"/>
              <a:t>Related Work</a:t>
            </a:r>
          </a:p>
        </p:txBody>
      </p:sp>
      <p:sp>
        <p:nvSpPr>
          <p:cNvPr id="4" name="مربع نص 3">
            <a:extLst>
              <a:ext uri="{FF2B5EF4-FFF2-40B4-BE49-F238E27FC236}">
                <a16:creationId xmlns:a16="http://schemas.microsoft.com/office/drawing/2014/main" id="{BA95375F-69F5-3FF9-76AB-27ED9CB751FC}"/>
              </a:ext>
            </a:extLst>
          </p:cNvPr>
          <p:cNvSpPr txBox="1"/>
          <p:nvPr/>
        </p:nvSpPr>
        <p:spPr>
          <a:xfrm>
            <a:off x="1817612" y="1618520"/>
            <a:ext cx="7541443" cy="1077218"/>
          </a:xfrm>
          <a:prstGeom prst="rect">
            <a:avLst/>
          </a:prstGeom>
          <a:noFill/>
        </p:spPr>
        <p:txBody>
          <a:bodyPr wrap="square" rtlCol="0">
            <a:spAutoFit/>
          </a:bodyPr>
          <a:lstStyle/>
          <a:p>
            <a:r>
              <a:rPr lang="en-US" sz="2400" b="0" i="0" u="none" strike="noStrike" baseline="0" dirty="0">
                <a:solidFill>
                  <a:srgbClr val="000000"/>
                </a:solidFill>
                <a:latin typeface="Times New Roman" panose="02020603050405020304" pitchFamily="18" charset="0"/>
              </a:rPr>
              <a:t>Where's my Staff</a:t>
            </a:r>
          </a:p>
          <a:p>
            <a:r>
              <a:rPr lang="en-US" sz="2000" b="0" i="0" u="none" strike="noStrike" baseline="0" dirty="0">
                <a:solidFill>
                  <a:srgbClr val="000000"/>
                </a:solidFill>
                <a:latin typeface="Times New Roman" panose="02020603050405020304" pitchFamily="18" charset="0"/>
              </a:rPr>
              <a:t>Where’s My Staff is a smartphone app developed by Trigging Company to help managers keep track of their employees during working hours. </a:t>
            </a:r>
            <a:endParaRPr lang="en-US" sz="2000" dirty="0"/>
          </a:p>
        </p:txBody>
      </p:sp>
      <p:pic>
        <p:nvPicPr>
          <p:cNvPr id="12" name="صورة 11">
            <a:extLst>
              <a:ext uri="{FF2B5EF4-FFF2-40B4-BE49-F238E27FC236}">
                <a16:creationId xmlns:a16="http://schemas.microsoft.com/office/drawing/2014/main" id="{9DEB6190-241F-A6DC-2982-A6CC479E2198}"/>
              </a:ext>
            </a:extLst>
          </p:cNvPr>
          <p:cNvPicPr>
            <a:picLocks noChangeAspect="1"/>
          </p:cNvPicPr>
          <p:nvPr/>
        </p:nvPicPr>
        <p:blipFill>
          <a:blip r:embed="rId27"/>
          <a:stretch>
            <a:fillRect/>
          </a:stretch>
        </p:blipFill>
        <p:spPr>
          <a:xfrm>
            <a:off x="5976594" y="2917932"/>
            <a:ext cx="5754973" cy="3329103"/>
          </a:xfrm>
          <a:prstGeom prst="rect">
            <a:avLst/>
          </a:prstGeom>
        </p:spPr>
      </p:pic>
    </p:spTree>
    <p:extLst>
      <p:ext uri="{BB962C8B-B14F-4D97-AF65-F5344CB8AC3E}">
        <p14:creationId xmlns:p14="http://schemas.microsoft.com/office/powerpoint/2010/main" val="318038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15A77"/>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8F5575-8B55-62D6-89D8-75619B3257FC}"/>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 name="Graphic 6" descr="Home with solid fill">
            <a:extLst>
              <a:ext uri="{FF2B5EF4-FFF2-40B4-BE49-F238E27FC236}">
                <a16:creationId xmlns:a16="http://schemas.microsoft.com/office/drawing/2014/main" id="{B86D28EE-99E8-8532-8203-9A5DCFC8E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sp>
        <p:nvSpPr>
          <p:cNvPr id="9" name="Oval 8">
            <a:extLst>
              <a:ext uri="{FF2B5EF4-FFF2-40B4-BE49-F238E27FC236}">
                <a16:creationId xmlns:a16="http://schemas.microsoft.com/office/drawing/2014/main" id="{24A035C3-0677-19D6-70A0-002FCB9A5D75}"/>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Lightbulb and gear with solid fill">
            <a:extLst>
              <a:ext uri="{FF2B5EF4-FFF2-40B4-BE49-F238E27FC236}">
                <a16:creationId xmlns:a16="http://schemas.microsoft.com/office/drawing/2014/main" id="{6E68871F-DD91-A702-78CC-FFE3CDED99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sp>
        <p:nvSpPr>
          <p:cNvPr id="13" name="Oval 12">
            <a:extLst>
              <a:ext uri="{FF2B5EF4-FFF2-40B4-BE49-F238E27FC236}">
                <a16:creationId xmlns:a16="http://schemas.microsoft.com/office/drawing/2014/main" id="{CCF72D09-13A4-D093-BF9C-391AE0CB1DFC}"/>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4" name="Graphic 13" descr="Presentation with pie chart with solid fill">
            <a:extLst>
              <a:ext uri="{FF2B5EF4-FFF2-40B4-BE49-F238E27FC236}">
                <a16:creationId xmlns:a16="http://schemas.microsoft.com/office/drawing/2014/main" id="{D28040E0-50CE-44BE-9531-8368EFCE7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16" name="Oval 15">
            <a:extLst>
              <a:ext uri="{FF2B5EF4-FFF2-40B4-BE49-F238E27FC236}">
                <a16:creationId xmlns:a16="http://schemas.microsoft.com/office/drawing/2014/main" id="{AF236347-70CF-615B-C2B4-3D8DC862B84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7" name="Graphic 16" descr="Database with solid fill">
            <a:extLst>
              <a:ext uri="{FF2B5EF4-FFF2-40B4-BE49-F238E27FC236}">
                <a16:creationId xmlns:a16="http://schemas.microsoft.com/office/drawing/2014/main" id="{6489796C-83B4-5B35-C58F-BC884D05F7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27" name="Freeform: Shape 26">
            <a:extLst>
              <a:ext uri="{FF2B5EF4-FFF2-40B4-BE49-F238E27FC236}">
                <a16:creationId xmlns:a16="http://schemas.microsoft.com/office/drawing/2014/main" id="{852E1FD5-A813-2621-A275-5286CED5F3E3}"/>
              </a:ext>
            </a:extLst>
          </p:cNvPr>
          <p:cNvSpPr/>
          <p:nvPr/>
        </p:nvSpPr>
        <p:spPr>
          <a:xfrm rot="10800000">
            <a:off x="1"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8" name="Graphic 17" descr="Home with solid fill">
            <a:hlinkClick r:id="rId10" action="ppaction://hlinksldjump"/>
            <a:extLst>
              <a:ext uri="{FF2B5EF4-FFF2-40B4-BE49-F238E27FC236}">
                <a16:creationId xmlns:a16="http://schemas.microsoft.com/office/drawing/2014/main" id="{A95A5EA2-A8FB-837F-A181-3AB2451AA0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9" name="Graphic 18" descr="Lightbulb and gear with solid fill">
            <a:hlinkClick r:id="rId13" action="ppaction://hlinksldjump"/>
            <a:extLst>
              <a:ext uri="{FF2B5EF4-FFF2-40B4-BE49-F238E27FC236}">
                <a16:creationId xmlns:a16="http://schemas.microsoft.com/office/drawing/2014/main" id="{97378D4D-829F-E6A8-2050-E9932548DE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20" name="Graphic 19" descr="Transfer with solid fill">
            <a:hlinkClick r:id="rId16" action="ppaction://hlinksldjump"/>
            <a:extLst>
              <a:ext uri="{FF2B5EF4-FFF2-40B4-BE49-F238E27FC236}">
                <a16:creationId xmlns:a16="http://schemas.microsoft.com/office/drawing/2014/main" id="{D1A968F7-703A-7C19-AA7A-9CE29977F6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21" name="Graphic 20" descr="Presentation with pie chart with solid fill">
            <a:hlinkClick r:id="rId19" action="ppaction://hlinksldjump"/>
            <a:extLst>
              <a:ext uri="{FF2B5EF4-FFF2-40B4-BE49-F238E27FC236}">
                <a16:creationId xmlns:a16="http://schemas.microsoft.com/office/drawing/2014/main" id="{F61B1614-E7B2-E140-5829-CB643CE814D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28" name="Group 27">
            <a:extLst>
              <a:ext uri="{FF2B5EF4-FFF2-40B4-BE49-F238E27FC236}">
                <a16:creationId xmlns:a16="http://schemas.microsoft.com/office/drawing/2014/main" id="{F0001247-0346-DB75-42B6-902E8EDCDF39}"/>
              </a:ext>
            </a:extLst>
          </p:cNvPr>
          <p:cNvGrpSpPr/>
          <p:nvPr/>
        </p:nvGrpSpPr>
        <p:grpSpPr>
          <a:xfrm>
            <a:off x="996098" y="2969260"/>
            <a:ext cx="919480" cy="919480"/>
            <a:chOff x="5636260" y="2969260"/>
            <a:chExt cx="919480" cy="919480"/>
          </a:xfrm>
        </p:grpSpPr>
        <p:sp>
          <p:nvSpPr>
            <p:cNvPr id="3" name="Oval 2">
              <a:extLst>
                <a:ext uri="{FF2B5EF4-FFF2-40B4-BE49-F238E27FC236}">
                  <a16:creationId xmlns:a16="http://schemas.microsoft.com/office/drawing/2014/main" id="{A2FB5B8E-CFDA-7AD3-96C3-8419A8EA61D8}"/>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Transfer with solid fill">
              <a:extLst>
                <a:ext uri="{FF2B5EF4-FFF2-40B4-BE49-F238E27FC236}">
                  <a16:creationId xmlns:a16="http://schemas.microsoft.com/office/drawing/2014/main" id="{EA0EB429-9C41-C8C1-83CC-CE848476033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22" name="Graphic 21" descr="Database with solid fill">
            <a:hlinkClick r:id="rId24" action="ppaction://hlinksldjump"/>
            <a:extLst>
              <a:ext uri="{FF2B5EF4-FFF2-40B4-BE49-F238E27FC236}">
                <a16:creationId xmlns:a16="http://schemas.microsoft.com/office/drawing/2014/main" id="{6EF160A1-D5A8-444C-7013-148EBFA6A53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0C1F17A-3806-2908-DBC1-C9FC4E459E50}"/>
              </a:ext>
            </a:extLst>
          </p:cNvPr>
          <p:cNvSpPr txBox="1"/>
          <p:nvPr/>
        </p:nvSpPr>
        <p:spPr>
          <a:xfrm>
            <a:off x="5180817" y="526054"/>
            <a:ext cx="2689781" cy="646331"/>
          </a:xfrm>
          <a:prstGeom prst="rect">
            <a:avLst/>
          </a:prstGeom>
          <a:noFill/>
        </p:spPr>
        <p:txBody>
          <a:bodyPr wrap="square" rtlCol="0">
            <a:spAutoFit/>
          </a:bodyPr>
          <a:lstStyle/>
          <a:p>
            <a:pPr algn="ctr"/>
            <a:r>
              <a:rPr lang="en-US" sz="3600" dirty="0"/>
              <a:t>Related Work</a:t>
            </a:r>
          </a:p>
        </p:txBody>
      </p:sp>
      <p:sp>
        <p:nvSpPr>
          <p:cNvPr id="4" name="مربع نص 3">
            <a:extLst>
              <a:ext uri="{FF2B5EF4-FFF2-40B4-BE49-F238E27FC236}">
                <a16:creationId xmlns:a16="http://schemas.microsoft.com/office/drawing/2014/main" id="{BA95375F-69F5-3FF9-76AB-27ED9CB751FC}"/>
              </a:ext>
            </a:extLst>
          </p:cNvPr>
          <p:cNvSpPr txBox="1"/>
          <p:nvPr/>
        </p:nvSpPr>
        <p:spPr>
          <a:xfrm>
            <a:off x="1817612" y="1618520"/>
            <a:ext cx="7541443" cy="1384995"/>
          </a:xfrm>
          <a:prstGeom prst="rect">
            <a:avLst/>
          </a:prstGeom>
          <a:noFill/>
        </p:spPr>
        <p:txBody>
          <a:bodyPr wrap="square" rtlCol="0">
            <a:spAutoFit/>
          </a:bodyPr>
          <a:lstStyle/>
          <a:p>
            <a:r>
              <a:rPr lang="en-US" sz="2400" b="0" i="0" u="none" strike="noStrike" baseline="0" dirty="0">
                <a:solidFill>
                  <a:srgbClr val="000000"/>
                </a:solidFill>
                <a:latin typeface="Times New Roman" panose="02020603050405020304" pitchFamily="18" charset="0"/>
              </a:rPr>
              <a:t>Time Camp</a:t>
            </a:r>
          </a:p>
          <a:p>
            <a:r>
              <a:rPr lang="en-US" sz="2000" b="0" i="0" u="none" strike="noStrike" baseline="0" dirty="0">
                <a:solidFill>
                  <a:srgbClr val="000000"/>
                </a:solidFill>
                <a:latin typeface="Times New Roman" panose="02020603050405020304" pitchFamily="18" charset="0"/>
              </a:rPr>
              <a:t>Time Camp is a presence for employees and students but lacks many basic features, the most important of which are tracking, offices and places of presence.</a:t>
            </a:r>
            <a:endParaRPr lang="en-US" sz="2000" dirty="0"/>
          </a:p>
        </p:txBody>
      </p:sp>
      <p:pic>
        <p:nvPicPr>
          <p:cNvPr id="8" name="صورة 7">
            <a:extLst>
              <a:ext uri="{FF2B5EF4-FFF2-40B4-BE49-F238E27FC236}">
                <a16:creationId xmlns:a16="http://schemas.microsoft.com/office/drawing/2014/main" id="{9EDD3E32-41ED-C545-AC32-E5F3BCFD515F}"/>
              </a:ext>
            </a:extLst>
          </p:cNvPr>
          <p:cNvPicPr>
            <a:picLocks noChangeAspect="1"/>
          </p:cNvPicPr>
          <p:nvPr/>
        </p:nvPicPr>
        <p:blipFill>
          <a:blip r:embed="rId27"/>
          <a:stretch>
            <a:fillRect/>
          </a:stretch>
        </p:blipFill>
        <p:spPr>
          <a:xfrm>
            <a:off x="5967167" y="3429000"/>
            <a:ext cx="5839814" cy="3278883"/>
          </a:xfrm>
          <a:prstGeom prst="rect">
            <a:avLst/>
          </a:prstGeom>
        </p:spPr>
      </p:pic>
    </p:spTree>
    <p:extLst>
      <p:ext uri="{BB962C8B-B14F-4D97-AF65-F5344CB8AC3E}">
        <p14:creationId xmlns:p14="http://schemas.microsoft.com/office/powerpoint/2010/main" val="14662667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5A77"/>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8F5575-8B55-62D6-89D8-75619B3257FC}"/>
              </a:ext>
            </a:extLst>
          </p:cNvPr>
          <p:cNvSpPr/>
          <p:nvPr/>
        </p:nvSpPr>
        <p:spPr>
          <a:xfrm>
            <a:off x="-907889" y="41529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 name="Graphic 6" descr="Home with solid fill">
            <a:extLst>
              <a:ext uri="{FF2B5EF4-FFF2-40B4-BE49-F238E27FC236}">
                <a16:creationId xmlns:a16="http://schemas.microsoft.com/office/drawing/2014/main" id="{B86D28EE-99E8-8532-8203-9A5DCFC8E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49" y="476252"/>
            <a:ext cx="685800" cy="685800"/>
          </a:xfrm>
          <a:prstGeom prst="rect">
            <a:avLst/>
          </a:prstGeom>
        </p:spPr>
      </p:pic>
      <p:sp>
        <p:nvSpPr>
          <p:cNvPr id="9" name="Oval 8">
            <a:extLst>
              <a:ext uri="{FF2B5EF4-FFF2-40B4-BE49-F238E27FC236}">
                <a16:creationId xmlns:a16="http://schemas.microsoft.com/office/drawing/2014/main" id="{24A035C3-0677-19D6-70A0-002FCB9A5D75}"/>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Lightbulb and gear with solid fill">
            <a:extLst>
              <a:ext uri="{FF2B5EF4-FFF2-40B4-BE49-F238E27FC236}">
                <a16:creationId xmlns:a16="http://schemas.microsoft.com/office/drawing/2014/main" id="{6E68871F-DD91-A702-78CC-FFE3CDED99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049" y="1731012"/>
            <a:ext cx="685800" cy="685800"/>
          </a:xfrm>
          <a:prstGeom prst="rect">
            <a:avLst/>
          </a:prstGeom>
        </p:spPr>
      </p:pic>
      <p:sp>
        <p:nvSpPr>
          <p:cNvPr id="13" name="Oval 12">
            <a:extLst>
              <a:ext uri="{FF2B5EF4-FFF2-40B4-BE49-F238E27FC236}">
                <a16:creationId xmlns:a16="http://schemas.microsoft.com/office/drawing/2014/main" id="{CCF72D09-13A4-D093-BF9C-391AE0CB1DFC}"/>
              </a:ext>
            </a:extLst>
          </p:cNvPr>
          <p:cNvSpPr/>
          <p:nvPr/>
        </p:nvSpPr>
        <p:spPr>
          <a:xfrm>
            <a:off x="-907889" y="429641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4" name="Graphic 13" descr="Presentation with pie chart with solid fill">
            <a:extLst>
              <a:ext uri="{FF2B5EF4-FFF2-40B4-BE49-F238E27FC236}">
                <a16:creationId xmlns:a16="http://schemas.microsoft.com/office/drawing/2014/main" id="{D28040E0-50CE-44BE-9531-8368EFCE7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1049" y="4413250"/>
            <a:ext cx="685800" cy="685800"/>
          </a:xfrm>
          <a:prstGeom prst="rect">
            <a:avLst/>
          </a:prstGeom>
        </p:spPr>
      </p:pic>
      <p:sp>
        <p:nvSpPr>
          <p:cNvPr id="16" name="Oval 15">
            <a:extLst>
              <a:ext uri="{FF2B5EF4-FFF2-40B4-BE49-F238E27FC236}">
                <a16:creationId xmlns:a16="http://schemas.microsoft.com/office/drawing/2014/main" id="{AF236347-70CF-615B-C2B4-3D8DC862B842}"/>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7" name="Graphic 16" descr="Database with solid fill">
            <a:extLst>
              <a:ext uri="{FF2B5EF4-FFF2-40B4-BE49-F238E27FC236}">
                <a16:creationId xmlns:a16="http://schemas.microsoft.com/office/drawing/2014/main" id="{6489796C-83B4-5B35-C58F-BC884D05F7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049" y="5637528"/>
            <a:ext cx="685800" cy="685800"/>
          </a:xfrm>
          <a:prstGeom prst="rect">
            <a:avLst/>
          </a:prstGeom>
        </p:spPr>
      </p:pic>
      <p:sp>
        <p:nvSpPr>
          <p:cNvPr id="27" name="Freeform: Shape 26">
            <a:extLst>
              <a:ext uri="{FF2B5EF4-FFF2-40B4-BE49-F238E27FC236}">
                <a16:creationId xmlns:a16="http://schemas.microsoft.com/office/drawing/2014/main" id="{852E1FD5-A813-2621-A275-5286CED5F3E3}"/>
              </a:ext>
            </a:extLst>
          </p:cNvPr>
          <p:cNvSpPr/>
          <p:nvPr/>
        </p:nvSpPr>
        <p:spPr>
          <a:xfrm rot="10800000">
            <a:off x="1"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8" name="Graphic 17" descr="Home with solid fill">
            <a:hlinkClick r:id="rId10" action="ppaction://hlinksldjump"/>
            <a:extLst>
              <a:ext uri="{FF2B5EF4-FFF2-40B4-BE49-F238E27FC236}">
                <a16:creationId xmlns:a16="http://schemas.microsoft.com/office/drawing/2014/main" id="{A95A5EA2-A8FB-837F-A181-3AB2451AA0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019" y="506320"/>
            <a:ext cx="685800" cy="685800"/>
          </a:xfrm>
          <a:prstGeom prst="rect">
            <a:avLst/>
          </a:prstGeom>
        </p:spPr>
      </p:pic>
      <p:pic>
        <p:nvPicPr>
          <p:cNvPr id="19" name="Graphic 18" descr="Lightbulb and gear with solid fill">
            <a:hlinkClick r:id="rId13" action="ppaction://hlinksldjump"/>
            <a:extLst>
              <a:ext uri="{FF2B5EF4-FFF2-40B4-BE49-F238E27FC236}">
                <a16:creationId xmlns:a16="http://schemas.microsoft.com/office/drawing/2014/main" id="{97378D4D-829F-E6A8-2050-E9932548DE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019" y="1761080"/>
            <a:ext cx="685800" cy="685800"/>
          </a:xfrm>
          <a:prstGeom prst="rect">
            <a:avLst/>
          </a:prstGeom>
        </p:spPr>
      </p:pic>
      <p:pic>
        <p:nvPicPr>
          <p:cNvPr id="20" name="Graphic 19" descr="Transfer with solid fill">
            <a:hlinkClick r:id="rId16" action="ppaction://hlinksldjump"/>
            <a:extLst>
              <a:ext uri="{FF2B5EF4-FFF2-40B4-BE49-F238E27FC236}">
                <a16:creationId xmlns:a16="http://schemas.microsoft.com/office/drawing/2014/main" id="{D1A968F7-703A-7C19-AA7A-9CE29977F6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5019" y="3168238"/>
            <a:ext cx="685800" cy="685800"/>
          </a:xfrm>
          <a:prstGeom prst="rect">
            <a:avLst/>
          </a:prstGeom>
        </p:spPr>
      </p:pic>
      <p:pic>
        <p:nvPicPr>
          <p:cNvPr id="21" name="Graphic 20" descr="Presentation with pie chart with solid fill">
            <a:hlinkClick r:id="rId19" action="ppaction://hlinksldjump"/>
            <a:extLst>
              <a:ext uri="{FF2B5EF4-FFF2-40B4-BE49-F238E27FC236}">
                <a16:creationId xmlns:a16="http://schemas.microsoft.com/office/drawing/2014/main" id="{F61B1614-E7B2-E140-5829-CB643CE814D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5019" y="4443318"/>
            <a:ext cx="685800" cy="685800"/>
          </a:xfrm>
          <a:prstGeom prst="rect">
            <a:avLst/>
          </a:prstGeom>
        </p:spPr>
      </p:pic>
      <p:grpSp>
        <p:nvGrpSpPr>
          <p:cNvPr id="28" name="Group 27">
            <a:extLst>
              <a:ext uri="{FF2B5EF4-FFF2-40B4-BE49-F238E27FC236}">
                <a16:creationId xmlns:a16="http://schemas.microsoft.com/office/drawing/2014/main" id="{F0001247-0346-DB75-42B6-902E8EDCDF39}"/>
              </a:ext>
            </a:extLst>
          </p:cNvPr>
          <p:cNvGrpSpPr/>
          <p:nvPr/>
        </p:nvGrpSpPr>
        <p:grpSpPr>
          <a:xfrm>
            <a:off x="996098" y="2969260"/>
            <a:ext cx="919480" cy="919480"/>
            <a:chOff x="5636260" y="2969260"/>
            <a:chExt cx="919480" cy="919480"/>
          </a:xfrm>
        </p:grpSpPr>
        <p:sp>
          <p:nvSpPr>
            <p:cNvPr id="3" name="Oval 2">
              <a:extLst>
                <a:ext uri="{FF2B5EF4-FFF2-40B4-BE49-F238E27FC236}">
                  <a16:creationId xmlns:a16="http://schemas.microsoft.com/office/drawing/2014/main" id="{A2FB5B8E-CFDA-7AD3-96C3-8419A8EA61D8}"/>
                </a:ext>
              </a:extLst>
            </p:cNvPr>
            <p:cNvSpPr/>
            <p:nvPr/>
          </p:nvSpPr>
          <p:spPr>
            <a:xfrm>
              <a:off x="5636260"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Transfer with solid fill">
              <a:extLst>
                <a:ext uri="{FF2B5EF4-FFF2-40B4-BE49-F238E27FC236}">
                  <a16:creationId xmlns:a16="http://schemas.microsoft.com/office/drawing/2014/main" id="{EA0EB429-9C41-C8C1-83CC-CE848476033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53100" y="3110230"/>
              <a:ext cx="685800" cy="685800"/>
            </a:xfrm>
            <a:prstGeom prst="rect">
              <a:avLst/>
            </a:prstGeom>
          </p:spPr>
        </p:pic>
      </p:grpSp>
      <p:pic>
        <p:nvPicPr>
          <p:cNvPr id="22" name="Graphic 21" descr="Database with solid fill">
            <a:hlinkClick r:id="rId24" action="ppaction://hlinksldjump"/>
            <a:extLst>
              <a:ext uri="{FF2B5EF4-FFF2-40B4-BE49-F238E27FC236}">
                <a16:creationId xmlns:a16="http://schemas.microsoft.com/office/drawing/2014/main" id="{6EF160A1-D5A8-444C-7013-148EBFA6A53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5019" y="5637528"/>
            <a:ext cx="685800" cy="685800"/>
          </a:xfrm>
          <a:prstGeom prst="rect">
            <a:avLst/>
          </a:prstGeom>
        </p:spPr>
      </p:pic>
      <p:sp>
        <p:nvSpPr>
          <p:cNvPr id="2" name="مربع نص 1">
            <a:extLst>
              <a:ext uri="{FF2B5EF4-FFF2-40B4-BE49-F238E27FC236}">
                <a16:creationId xmlns:a16="http://schemas.microsoft.com/office/drawing/2014/main" id="{30C1F17A-3806-2908-DBC1-C9FC4E459E50}"/>
              </a:ext>
            </a:extLst>
          </p:cNvPr>
          <p:cNvSpPr txBox="1"/>
          <p:nvPr/>
        </p:nvSpPr>
        <p:spPr>
          <a:xfrm>
            <a:off x="4928190" y="495986"/>
            <a:ext cx="2689781" cy="646331"/>
          </a:xfrm>
          <a:prstGeom prst="rect">
            <a:avLst/>
          </a:prstGeom>
          <a:noFill/>
        </p:spPr>
        <p:txBody>
          <a:bodyPr wrap="square" rtlCol="0">
            <a:spAutoFit/>
          </a:bodyPr>
          <a:lstStyle/>
          <a:p>
            <a:pPr algn="ctr"/>
            <a:r>
              <a:rPr lang="en-US" sz="3600" dirty="0"/>
              <a:t>Related Work</a:t>
            </a:r>
          </a:p>
        </p:txBody>
      </p:sp>
      <p:sp>
        <p:nvSpPr>
          <p:cNvPr id="4" name="مربع نص 3">
            <a:extLst>
              <a:ext uri="{FF2B5EF4-FFF2-40B4-BE49-F238E27FC236}">
                <a16:creationId xmlns:a16="http://schemas.microsoft.com/office/drawing/2014/main" id="{BA95375F-69F5-3FF9-76AB-27ED9CB751FC}"/>
              </a:ext>
            </a:extLst>
          </p:cNvPr>
          <p:cNvSpPr txBox="1"/>
          <p:nvPr/>
        </p:nvSpPr>
        <p:spPr>
          <a:xfrm>
            <a:off x="1817612" y="1618520"/>
            <a:ext cx="7541443" cy="1384995"/>
          </a:xfrm>
          <a:prstGeom prst="rect">
            <a:avLst/>
          </a:prstGeom>
          <a:noFill/>
        </p:spPr>
        <p:txBody>
          <a:bodyPr wrap="square" rtlCol="0">
            <a:spAutoFit/>
          </a:bodyPr>
          <a:lstStyle/>
          <a:p>
            <a:r>
              <a:rPr lang="en-US" sz="2400" b="0" i="0" u="none" strike="noStrike" baseline="0" dirty="0">
                <a:solidFill>
                  <a:srgbClr val="000000"/>
                </a:solidFill>
                <a:latin typeface="Times New Roman" panose="02020603050405020304" pitchFamily="18" charset="0"/>
              </a:rPr>
              <a:t>Bonsai</a:t>
            </a:r>
          </a:p>
          <a:p>
            <a:r>
              <a:rPr lang="en-US" sz="2000" b="0" i="0" u="none" strike="noStrike" baseline="0" dirty="0">
                <a:solidFill>
                  <a:srgbClr val="000000"/>
                </a:solidFill>
                <a:latin typeface="Times New Roman" panose="02020603050405020304" pitchFamily="18" charset="0"/>
              </a:rPr>
              <a:t>Bonsai is a set of tools for employees to manage attendance, and we are distinguished from it by the hall locations and making it available for students.</a:t>
            </a:r>
            <a:endParaRPr lang="en-US" sz="2000" dirty="0"/>
          </a:p>
        </p:txBody>
      </p:sp>
      <p:pic>
        <p:nvPicPr>
          <p:cNvPr id="12" name="صورة 11">
            <a:extLst>
              <a:ext uri="{FF2B5EF4-FFF2-40B4-BE49-F238E27FC236}">
                <a16:creationId xmlns:a16="http://schemas.microsoft.com/office/drawing/2014/main" id="{6D5967CD-4BB0-ED01-5D15-179329914A37}"/>
              </a:ext>
            </a:extLst>
          </p:cNvPr>
          <p:cNvPicPr>
            <a:picLocks noChangeAspect="1"/>
          </p:cNvPicPr>
          <p:nvPr/>
        </p:nvPicPr>
        <p:blipFill>
          <a:blip r:embed="rId27"/>
          <a:stretch>
            <a:fillRect/>
          </a:stretch>
        </p:blipFill>
        <p:spPr>
          <a:xfrm>
            <a:off x="6273081" y="3168238"/>
            <a:ext cx="5000263" cy="3316147"/>
          </a:xfrm>
          <a:prstGeom prst="rect">
            <a:avLst/>
          </a:prstGeom>
        </p:spPr>
      </p:pic>
    </p:spTree>
    <p:extLst>
      <p:ext uri="{BB962C8B-B14F-4D97-AF65-F5344CB8AC3E}">
        <p14:creationId xmlns:p14="http://schemas.microsoft.com/office/powerpoint/2010/main" val="498041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597</Words>
  <Application>Microsoft Office PowerPoint</Application>
  <PresentationFormat>Widescreen</PresentationFormat>
  <Paragraphs>75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عبدالرحمن الشهراني</dc:creator>
  <cp:lastModifiedBy>عبدالرحمن الشهراني</cp:lastModifiedBy>
  <cp:revision>5</cp:revision>
  <dcterms:created xsi:type="dcterms:W3CDTF">2022-11-01T07:20:28Z</dcterms:created>
  <dcterms:modified xsi:type="dcterms:W3CDTF">2022-11-01T22:57:33Z</dcterms:modified>
</cp:coreProperties>
</file>