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第一章</a:t>
            </a:r>
            <a:r>
              <a:rPr lang="en-US" altLang="zh-CN" dirty="0"/>
              <a:t>.Part1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、了解网站是部署在哪里的？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、了解浏览器是怎么访问网站的？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、重点了解传递数据的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、重点了解</a:t>
            </a:r>
            <a:r>
              <a:rPr lang="en-US" altLang="zh-CN" dirty="0" smtClean="0"/>
              <a:t>URL</a:t>
            </a:r>
            <a:r>
              <a:rPr lang="zh-CN" altLang="en-US" smtClean="0"/>
              <a:t>的意思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zh-CN" dirty="0" smtClean="0"/>
              <a:t>叫</a:t>
            </a:r>
            <a:r>
              <a:rPr lang="zh-CN" altLang="zh-CN" dirty="0"/>
              <a:t>全球广域网或万维网，俗称网站（</a:t>
            </a:r>
            <a:r>
              <a:rPr lang="en-US" altLang="zh-CN" dirty="0" err="1"/>
              <a:t>WebSite</a:t>
            </a:r>
            <a:r>
              <a:rPr lang="zh-CN" altLang="zh-CN" dirty="0"/>
              <a:t>），它是基于一</a:t>
            </a:r>
            <a:r>
              <a:rPr lang="zh-CN" altLang="zh-CN" dirty="0" smtClean="0"/>
              <a:t>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超文本</a:t>
            </a:r>
            <a:r>
              <a:rPr lang="zh-CN" altLang="zh-CN" dirty="0"/>
              <a:t>（</a:t>
            </a:r>
            <a:r>
              <a:rPr lang="en-US" altLang="zh-CN" dirty="0"/>
              <a:t>Hyper text</a:t>
            </a:r>
            <a:r>
              <a:rPr lang="zh-CN" altLang="zh-CN" dirty="0"/>
              <a:t>）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超媒体</a:t>
            </a:r>
            <a:r>
              <a:rPr lang="zh-CN" altLang="zh-CN" dirty="0"/>
              <a:t>（</a:t>
            </a:r>
            <a:r>
              <a:rPr lang="en-US" altLang="zh-CN" dirty="0"/>
              <a:t>Hypermedia</a:t>
            </a:r>
            <a:r>
              <a:rPr lang="zh-CN" altLang="zh-CN" dirty="0"/>
              <a:t>）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超文本</a:t>
            </a:r>
            <a:r>
              <a:rPr lang="zh-CN" altLang="zh-CN" dirty="0"/>
              <a:t>传输协议（</a:t>
            </a:r>
            <a:r>
              <a:rPr lang="en-US" altLang="zh-CN" dirty="0"/>
              <a:t>HTTP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r>
              <a:rPr lang="zh-CN" altLang="zh-CN" dirty="0" smtClean="0"/>
              <a:t>建立</a:t>
            </a:r>
            <a:r>
              <a:rPr lang="zh-CN" altLang="zh-CN" dirty="0"/>
              <a:t>在</a:t>
            </a:r>
            <a:r>
              <a:rPr lang="en-US" altLang="zh-CN" dirty="0"/>
              <a:t>Internet</a:t>
            </a:r>
            <a:r>
              <a:rPr lang="zh-CN" altLang="zh-CN" dirty="0"/>
              <a:t>上的分布式信息服务系统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普通</a:t>
            </a:r>
            <a:r>
              <a:rPr lang="zh-CN" altLang="zh-CN" dirty="0"/>
              <a:t>用户通过浏览器的网址（</a:t>
            </a:r>
            <a:r>
              <a:rPr lang="en-US" altLang="zh-CN" dirty="0"/>
              <a:t>Website Address</a:t>
            </a:r>
            <a:r>
              <a:rPr lang="zh-CN" altLang="zh-CN" dirty="0"/>
              <a:t>）访问对应网站。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、网站（</a:t>
            </a:r>
            <a:r>
              <a:rPr lang="en-US" altLang="zh-CN" dirty="0" err="1" smtClean="0"/>
              <a:t>WebSite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65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79930"/>
            <a:ext cx="8227695" cy="429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/>
              <a:t>超文本（</a:t>
            </a:r>
            <a:r>
              <a:rPr lang="en-US" altLang="zh-CN" dirty="0"/>
              <a:t>Hyper Text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超文本（</a:t>
            </a:r>
            <a:r>
              <a:rPr lang="en-US" altLang="zh-CN" dirty="0"/>
              <a:t>Hyper Text</a:t>
            </a:r>
            <a:r>
              <a:rPr lang="zh-CN" altLang="zh-CN" dirty="0"/>
              <a:t>）主要指带有超链接的、特定文本组织格式的电子文档。</a:t>
            </a:r>
            <a:endParaRPr lang="zh-CN" altLang="en-US" dirty="0"/>
          </a:p>
        </p:txBody>
      </p:sp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160" y="2994660"/>
            <a:ext cx="8023225" cy="3500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超文本传输</a:t>
            </a:r>
            <a:r>
              <a:rPr lang="zh-CN" altLang="zh-CN" dirty="0" smtClean="0"/>
              <a:t>协议</a:t>
            </a:r>
            <a:r>
              <a:rPr lang="zh-CN" altLang="zh-CN" dirty="0"/>
              <a:t>（</a:t>
            </a:r>
            <a:r>
              <a:rPr lang="en-US" altLang="zh-CN" dirty="0" err="1"/>
              <a:t>HyperText</a:t>
            </a:r>
            <a:r>
              <a:rPr lang="en-US" altLang="zh-CN" dirty="0"/>
              <a:t> Transfer Protocol</a:t>
            </a:r>
            <a:r>
              <a:rPr lang="zh-CN" altLang="zh-CN" dirty="0"/>
              <a:t>，</a:t>
            </a:r>
            <a:r>
              <a:rPr lang="en-US" altLang="zh-CN" dirty="0"/>
              <a:t>HTTP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超文本传输协议（</a:t>
            </a:r>
            <a:r>
              <a:rPr lang="en-US" altLang="zh-CN" dirty="0" err="1"/>
              <a:t>HyperText</a:t>
            </a:r>
            <a:r>
              <a:rPr lang="en-US" altLang="zh-CN" dirty="0"/>
              <a:t> Transfer Protocol</a:t>
            </a:r>
            <a:r>
              <a:rPr lang="zh-CN" altLang="zh-CN" dirty="0"/>
              <a:t>，</a:t>
            </a:r>
            <a:r>
              <a:rPr lang="en-US" altLang="zh-CN" dirty="0"/>
              <a:t>HTTP</a:t>
            </a:r>
            <a:r>
              <a:rPr lang="zh-CN" altLang="zh-CN" dirty="0"/>
              <a:t>），是浏览器访问网站的简单的请求、响应协议。通过该协议，实现了从浏览器端发送访问信息到网站，网站再把相应的网页信息发送回浏览器端的信息传输过程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在实际代码实现过程，主要通过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等方法传输数据；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GET</a:t>
            </a:r>
            <a:r>
              <a:rPr lang="zh-CN" altLang="en-US" dirty="0" smtClean="0"/>
              <a:t>主要通过浏览器地址访问网站；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POST</a:t>
            </a:r>
            <a:r>
              <a:rPr lang="zh-CN" altLang="en-US" dirty="0" smtClean="0"/>
              <a:t>主要通过界面输入提交方式传输数据给网站。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/>
              <a:t>网站的构成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网站由一个个网页（</a:t>
            </a:r>
            <a:r>
              <a:rPr lang="en-US" altLang="zh-CN" dirty="0"/>
              <a:t>Web Page</a:t>
            </a:r>
            <a:r>
              <a:rPr lang="zh-CN" altLang="zh-CN" dirty="0"/>
              <a:t>）构成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从程序员或网站管理员角度，网站分前端和后端。</a:t>
            </a:r>
            <a:endParaRPr lang="zh-CN" altLang="zh-CN" dirty="0"/>
          </a:p>
          <a:p>
            <a:r>
              <a:rPr lang="zh-CN" altLang="en-US" dirty="0" smtClean="0"/>
              <a:t>后端就是通过代码开发实现，并在服务器里运行，提供数据管理功能的网站软件，由软件工程师编写；</a:t>
            </a:r>
            <a:endParaRPr lang="en-US" altLang="zh-CN" dirty="0" smtClean="0"/>
          </a:p>
          <a:p>
            <a:r>
              <a:rPr lang="zh-CN" altLang="en-US" dirty="0" smtClean="0"/>
              <a:t>前端是浏览器访问服务器端网站，网站响应并返回给访问浏览器的带显示内容的网页（含文字、图片、视频、音频、超链接等内容的外观界面）。主要由界面工程师实现。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/>
              <a:t> Internet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zh-CN" dirty="0"/>
              <a:t>翻译为因特网，也称国际互联网，由全球各大洲主要网络链接在一起的，提供信息共享与服务的世界上最大的信息资源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3568" y="3212976"/>
          <a:ext cx="7665136" cy="364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" r:id="rId1" imgW="6644005" imgH="3171190" progId="Visio.Drawing.11">
                  <p:embed/>
                </p:oleObj>
              </mc:Choice>
              <mc:Fallback>
                <p:oleObj name="" r:id="rId1" imgW="6644005" imgH="31711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12976"/>
                        <a:ext cx="7665136" cy="3645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/>
              <a:t> URL</a:t>
            </a:r>
            <a:r>
              <a:rPr lang="zh-CN" altLang="zh-CN" dirty="0"/>
              <a:t>（</a:t>
            </a:r>
            <a:r>
              <a:rPr lang="en-US" altLang="zh-CN" dirty="0"/>
              <a:t>Uniform Resource Locator</a:t>
            </a:r>
            <a:r>
              <a:rPr lang="zh-CN" altLang="zh-CN" dirty="0"/>
              <a:t>，资源定位符）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也称为网址，是</a:t>
            </a:r>
            <a:r>
              <a:rPr lang="zh-CN" altLang="zh-CN" dirty="0"/>
              <a:t>指用户在网站点击的具体某一链接资源的完整网址。</a:t>
            </a:r>
            <a:r>
              <a:rPr lang="en-US" altLang="zh-CN" dirty="0" smtClean="0"/>
              <a:t>URL</a:t>
            </a:r>
            <a:r>
              <a:rPr lang="zh-CN" altLang="zh-CN" dirty="0" smtClean="0"/>
              <a:t>代表</a:t>
            </a:r>
            <a:r>
              <a:rPr lang="zh-CN" altLang="zh-CN" dirty="0"/>
              <a:t>一个网站上资源的详细地址，一个资源一个唯一的地址。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992888" cy="273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圆角矩形标注 4"/>
          <p:cNvSpPr/>
          <p:nvPr/>
        </p:nvSpPr>
        <p:spPr>
          <a:xfrm>
            <a:off x="1907704" y="3618835"/>
            <a:ext cx="800100" cy="611320"/>
          </a:xfrm>
          <a:prstGeom prst="wedgeRoundRectCallout">
            <a:avLst>
              <a:gd name="adj1" fmla="val 164087"/>
              <a:gd name="adj2" fmla="val -38738"/>
              <a:gd name="adj3" fmla="val 16667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ea typeface="宋体"/>
                <a:cs typeface="Times New Roman" panose="02020603050405020304"/>
              </a:rPr>
              <a:t>https</a:t>
            </a:r>
            <a:r>
              <a:rPr lang="zh-CN" sz="1600" kern="100" dirty="0">
                <a:solidFill>
                  <a:srgbClr val="000000"/>
                </a:solidFill>
                <a:effectLst/>
                <a:ea typeface="宋体"/>
                <a:cs typeface="Times New Roman" panose="02020603050405020304"/>
              </a:rPr>
              <a:t>协议</a:t>
            </a:r>
            <a:endParaRPr lang="zh-CN" sz="1600" kern="100" dirty="0">
              <a:effectLst/>
              <a:ea typeface="宋体"/>
              <a:cs typeface="Times New Roman" panose="02020603050405020304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39604" y="3879184"/>
            <a:ext cx="1396392" cy="701943"/>
          </a:xfrm>
          <a:prstGeom prst="wedgeRoundRectCallout">
            <a:avLst>
              <a:gd name="adj1" fmla="val 76981"/>
              <a:gd name="adj2" fmla="val -89383"/>
              <a:gd name="adj3" fmla="val 16667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600" kern="100">
                <a:solidFill>
                  <a:srgbClr val="000000"/>
                </a:solidFill>
                <a:effectLst/>
                <a:ea typeface="宋体"/>
                <a:cs typeface="Times New Roman" panose="02020603050405020304"/>
              </a:rPr>
              <a:t>主机名或主机</a:t>
            </a:r>
            <a:r>
              <a:rPr lang="en-US" sz="1600" kern="100">
                <a:solidFill>
                  <a:srgbClr val="000000"/>
                </a:solidFill>
                <a:effectLst/>
                <a:ea typeface="宋体"/>
                <a:cs typeface="Times New Roman" panose="02020603050405020304"/>
              </a:rPr>
              <a:t>ip</a:t>
            </a:r>
            <a:r>
              <a:rPr lang="zh-CN" sz="1600" kern="100">
                <a:solidFill>
                  <a:srgbClr val="000000"/>
                </a:solidFill>
                <a:effectLst/>
                <a:ea typeface="宋体"/>
                <a:cs typeface="Times New Roman" panose="02020603050405020304"/>
              </a:rPr>
              <a:t>地址加端口号</a:t>
            </a:r>
            <a:endParaRPr lang="zh-CN" sz="1600" kern="100">
              <a:effectLst/>
              <a:ea typeface="宋体"/>
              <a:cs typeface="Times New Roman" panose="02020603050405020304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4013832"/>
            <a:ext cx="1584176" cy="639303"/>
          </a:xfrm>
          <a:prstGeom prst="wedgeRoundRectCallout">
            <a:avLst>
              <a:gd name="adj1" fmla="val 61883"/>
              <a:gd name="adj2" fmla="val -98685"/>
              <a:gd name="adj3" fmla="val 16667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600" kern="100">
                <a:solidFill>
                  <a:srgbClr val="000000"/>
                </a:solidFill>
                <a:effectLst/>
                <a:ea typeface="宋体"/>
                <a:cs typeface="Times New Roman" panose="02020603050405020304"/>
              </a:rPr>
              <a:t>资源在网站里的相对路径</a:t>
            </a:r>
            <a:endParaRPr lang="zh-CN" sz="1600" kern="100">
              <a:effectLst/>
              <a:ea typeface="宋体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 HTTP</a:t>
            </a:r>
            <a:r>
              <a:rPr lang="zh-CN" altLang="en-US" dirty="0"/>
              <a:t>请求格式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客户端发送的请求报文，是由请求行、请求头部、空行和请求数据4部分组成的一段文本。</a:t>
            </a:r>
            <a:endParaRPr lang="zh-CN" altLang="en-US" dirty="0"/>
          </a:p>
        </p:txBody>
      </p:sp>
      <p:grpSp>
        <p:nvGrpSpPr>
          <p:cNvPr id="386" name="画布 386"/>
          <p:cNvGrpSpPr/>
          <p:nvPr/>
        </p:nvGrpSpPr>
        <p:grpSpPr>
          <a:xfrm>
            <a:off x="574675" y="2848610"/>
            <a:ext cx="7877175" cy="3207385"/>
            <a:chOff x="0" y="0"/>
            <a:chExt cx="5274310" cy="2562860"/>
          </a:xfrm>
        </p:grpSpPr>
        <p:sp>
          <p:nvSpPr>
            <p:cNvPr id="8" name="画布 386"/>
            <p:cNvSpPr/>
            <p:nvPr/>
          </p:nvSpPr>
          <p:spPr>
            <a:xfrm>
              <a:off x="0" y="0"/>
              <a:ext cx="5274310" cy="2562860"/>
            </a:xfr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sp>
        <p:sp>
          <p:nvSpPr>
            <p:cNvPr id="387" name="矩形 43"/>
            <p:cNvSpPr/>
            <p:nvPr/>
          </p:nvSpPr>
          <p:spPr>
            <a:xfrm>
              <a:off x="626110" y="224155"/>
              <a:ext cx="885190" cy="312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请求方法</a:t>
              </a:r>
              <a:endParaRPr lang="en-US" altLang="zh-CN" sz="1050" kern="100">
                <a:solidFill>
                  <a:srgbClr val="BFBFBF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88" name="矩形 55"/>
            <p:cNvSpPr/>
            <p:nvPr/>
          </p:nvSpPr>
          <p:spPr>
            <a:xfrm>
              <a:off x="1503045" y="224155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空格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89" name="矩形 61"/>
            <p:cNvSpPr/>
            <p:nvPr/>
          </p:nvSpPr>
          <p:spPr>
            <a:xfrm>
              <a:off x="1967865" y="224155"/>
              <a:ext cx="885190" cy="312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URL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0" name="矩形 79"/>
            <p:cNvSpPr/>
            <p:nvPr/>
          </p:nvSpPr>
          <p:spPr>
            <a:xfrm>
              <a:off x="2853690" y="224155"/>
              <a:ext cx="464185" cy="31242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空格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1" name="矩形 116"/>
            <p:cNvSpPr/>
            <p:nvPr/>
          </p:nvSpPr>
          <p:spPr>
            <a:xfrm>
              <a:off x="3318510" y="224155"/>
              <a:ext cx="885190" cy="312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协议版本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2" name="矩形 117"/>
            <p:cNvSpPr/>
            <p:nvPr/>
          </p:nvSpPr>
          <p:spPr>
            <a:xfrm>
              <a:off x="4203700" y="224155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回车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3" name="矩形 118"/>
            <p:cNvSpPr/>
            <p:nvPr/>
          </p:nvSpPr>
          <p:spPr>
            <a:xfrm>
              <a:off x="4668520" y="224155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换行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4" name="矩形 126"/>
            <p:cNvSpPr/>
            <p:nvPr/>
          </p:nvSpPr>
          <p:spPr>
            <a:xfrm>
              <a:off x="626745" y="528320"/>
              <a:ext cx="883920" cy="312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请求头名称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68" name="矩形 127"/>
            <p:cNvSpPr/>
            <p:nvPr/>
          </p:nvSpPr>
          <p:spPr>
            <a:xfrm>
              <a:off x="1511935" y="528320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: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73" name="矩形 128"/>
            <p:cNvSpPr/>
            <p:nvPr/>
          </p:nvSpPr>
          <p:spPr>
            <a:xfrm>
              <a:off x="1977390" y="528320"/>
              <a:ext cx="885190" cy="312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值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81" name="矩形 129"/>
            <p:cNvSpPr/>
            <p:nvPr/>
          </p:nvSpPr>
          <p:spPr>
            <a:xfrm>
              <a:off x="2853690" y="528320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回车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86" name="矩形 130"/>
            <p:cNvSpPr/>
            <p:nvPr/>
          </p:nvSpPr>
          <p:spPr>
            <a:xfrm>
              <a:off x="3318510" y="528320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换行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1" name="矩形 131"/>
            <p:cNvSpPr/>
            <p:nvPr/>
          </p:nvSpPr>
          <p:spPr>
            <a:xfrm>
              <a:off x="626745" y="840740"/>
              <a:ext cx="315531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...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2" name="矩形 132"/>
            <p:cNvSpPr/>
            <p:nvPr/>
          </p:nvSpPr>
          <p:spPr>
            <a:xfrm>
              <a:off x="626745" y="1154430"/>
              <a:ext cx="885190" cy="312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请求头名称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3" name="矩形 133"/>
            <p:cNvSpPr/>
            <p:nvPr/>
          </p:nvSpPr>
          <p:spPr>
            <a:xfrm>
              <a:off x="1511935" y="1154430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: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4" name="矩形 134"/>
            <p:cNvSpPr/>
            <p:nvPr/>
          </p:nvSpPr>
          <p:spPr>
            <a:xfrm>
              <a:off x="1977390" y="1154430"/>
              <a:ext cx="885190" cy="312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值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5" name="矩形 135"/>
            <p:cNvSpPr/>
            <p:nvPr/>
          </p:nvSpPr>
          <p:spPr>
            <a:xfrm>
              <a:off x="2862580" y="1154430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回车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6" name="矩形 136"/>
            <p:cNvSpPr/>
            <p:nvPr/>
          </p:nvSpPr>
          <p:spPr>
            <a:xfrm>
              <a:off x="3327400" y="1154430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换行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7" name="矩形 137"/>
            <p:cNvSpPr/>
            <p:nvPr/>
          </p:nvSpPr>
          <p:spPr>
            <a:xfrm>
              <a:off x="626745" y="1467485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回车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8" name="矩形 138"/>
            <p:cNvSpPr/>
            <p:nvPr/>
          </p:nvSpPr>
          <p:spPr>
            <a:xfrm>
              <a:off x="1091565" y="1467485"/>
              <a:ext cx="464185" cy="3124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换行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99" name="矩形 139"/>
            <p:cNvSpPr/>
            <p:nvPr/>
          </p:nvSpPr>
          <p:spPr>
            <a:xfrm>
              <a:off x="626745" y="1780540"/>
              <a:ext cx="4516120" cy="5264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00" name="文本框 148"/>
            <p:cNvSpPr txBox="1"/>
            <p:nvPr/>
          </p:nvSpPr>
          <p:spPr>
            <a:xfrm>
              <a:off x="107950" y="221615"/>
              <a:ext cx="521335" cy="307340"/>
            </a:xfrm>
            <a:prstGeom prst="rect">
              <a:avLst/>
            </a:prstGeom>
            <a:solidFill>
              <a:schemeClr val="l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45720" rIns="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请求行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01" name="文本框 200"/>
            <p:cNvSpPr txBox="1"/>
            <p:nvPr/>
          </p:nvSpPr>
          <p:spPr>
            <a:xfrm>
              <a:off x="107950" y="528955"/>
              <a:ext cx="521335" cy="942340"/>
            </a:xfrm>
            <a:prstGeom prst="rect">
              <a:avLst/>
            </a:prstGeom>
            <a:solidFill>
              <a:schemeClr val="l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45720" rIns="0" bIns="45720" numCol="1" spcCol="0" rtlCol="0" fromWordArt="0" anchor="t" anchorCtr="0" forceAA="0" compatLnSpc="1">
              <a:noAutofit/>
            </a:bodyPr>
            <a:lstStyle/>
            <a:p>
              <a:pPr algn="l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  <a:p>
              <a:pPr algn="l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请求头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02" name="文本框 201"/>
            <p:cNvSpPr txBox="1"/>
            <p:nvPr/>
          </p:nvSpPr>
          <p:spPr>
            <a:xfrm>
              <a:off x="107950" y="1467485"/>
              <a:ext cx="521335" cy="316230"/>
            </a:xfrm>
            <a:prstGeom prst="rect">
              <a:avLst/>
            </a:prstGeom>
            <a:solidFill>
              <a:schemeClr val="l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45720" rIns="0" bIns="45720" numCol="1" spcCol="0" rtlCol="0" fromWordArt="0" anchor="t" anchorCtr="0" forceAA="0" compatLnSpc="1">
              <a:noAutofit/>
            </a:bodyPr>
            <a:lstStyle/>
            <a:p>
              <a:pPr indent="66675"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空行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03" name="文本框 202"/>
            <p:cNvSpPr txBox="1"/>
            <p:nvPr/>
          </p:nvSpPr>
          <p:spPr>
            <a:xfrm>
              <a:off x="107950" y="1781175"/>
              <a:ext cx="521335" cy="521335"/>
            </a:xfrm>
            <a:prstGeom prst="rect">
              <a:avLst/>
            </a:prstGeom>
            <a:solidFill>
              <a:schemeClr val="l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45720" rIns="0" bIns="45720" numCol="1" spcCol="0" rtlCol="0" fromWordArt="0" anchor="t" anchorCtr="0" forceAA="0" compatLnSpc="1">
              <a:noAutofit/>
            </a:bodyPr>
            <a:lstStyle/>
            <a:p>
              <a:pPr indent="66675"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  <a:p>
              <a:pPr indent="66675"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1107</Words>
  <Application>WPS 文字</Application>
  <PresentationFormat>全屏显示(4:3)</PresentationFormat>
  <Paragraphs>115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方正书宋_GBK</vt:lpstr>
      <vt:lpstr>Wingdings</vt:lpstr>
      <vt:lpstr>Wingdings 2</vt:lpstr>
      <vt:lpstr>宋体</vt:lpstr>
      <vt:lpstr>汉仪书宋二KW</vt:lpstr>
      <vt:lpstr>Times New Roman</vt:lpstr>
      <vt:lpstr>Calibri</vt:lpstr>
      <vt:lpstr>Helvetica Neue</vt:lpstr>
      <vt:lpstr>Constantia</vt:lpstr>
      <vt:lpstr>苹方-简</vt:lpstr>
      <vt:lpstr>隶书</vt:lpstr>
      <vt:lpstr>报隶-简</vt:lpstr>
      <vt:lpstr>微软雅黑</vt:lpstr>
      <vt:lpstr>汉仪旗黑</vt:lpstr>
      <vt:lpstr>宋体</vt:lpstr>
      <vt:lpstr>Arial Unicode MS</vt:lpstr>
      <vt:lpstr>流畅</vt:lpstr>
      <vt:lpstr>Visio.Drawing.11</vt:lpstr>
      <vt:lpstr>Python FastAPI Web开发  从入门到项目实战</vt:lpstr>
      <vt:lpstr>Web</vt:lpstr>
      <vt:lpstr>1、网站（WebSite）</vt:lpstr>
      <vt:lpstr>2、超文本（Hyper Text）</vt:lpstr>
      <vt:lpstr>3、超文本传输协议（HyperText Transfer Protocol，HTTP）</vt:lpstr>
      <vt:lpstr>4、网站的构成</vt:lpstr>
      <vt:lpstr>5、 Internet</vt:lpstr>
      <vt:lpstr>6、 URL（Uniform Resource Locator，资源定位符）</vt:lpstr>
      <vt:lpstr>7、 HTTP请求格式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84</cp:revision>
  <dcterms:created xsi:type="dcterms:W3CDTF">2022-07-31T14:29:15Z</dcterms:created>
  <dcterms:modified xsi:type="dcterms:W3CDTF">2022-07-31T14:29:15Z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