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8" r:id="rId5"/>
    <p:sldId id="259" r:id="rId6"/>
    <p:sldId id="269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9" y="-72"/>
      </p:cViewPr>
      <p:guideLst>
        <p:guide orient="horz" pos="2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6E14-B8EA-4942-9457-4B0B00D64C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 FastAPI Web开</a:t>
            </a:r>
            <a:r>
              <a:rPr lang="zh-CN" altLang="en-US" smtClean="0"/>
              <a:t>发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从入门到项目实战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5046384" cy="848536"/>
          </a:xfrm>
        </p:spPr>
        <p:txBody>
          <a:bodyPr/>
          <a:lstStyle/>
          <a:p>
            <a:r>
              <a:rPr lang="zh-CN" altLang="en-US" dirty="0"/>
              <a:t>第七章</a:t>
            </a:r>
            <a:r>
              <a:rPr lang="zh-CN" altLang="en-US" dirty="0" smtClean="0"/>
              <a:t>   安全机制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408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监制</a:t>
            </a:r>
            <a:r>
              <a:rPr lang="zh-CN" altLang="en-US" dirty="0" smtClean="0"/>
              <a:t>：刘瑜，主讲安义，     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年夏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、安全机制介绍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t>绝大多数的Web业务系统，需要通过用户身份验证才能被登录使用。这样做主要是保证系统使用安全，避免无关人员使用。</a:t>
            </a:r>
          </a:p>
          <a:p>
            <a:r>
              <a:t>用户访问信息安全是软件系统安全运行的一项重要设置内容。在很多传统框架中，涉及信息安全和身份认证的工作都比较复杂，需要花费大量的时间和精力，FastAPI框架提供了身份验证信息安全模块功能。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OAuth2</a:t>
            </a:r>
            <a:r>
              <a:rPr lang="zh-CN" altLang="en-US" dirty="0" smtClean="0"/>
              <a:t>流程</a:t>
            </a:r>
            <a:endParaRPr lang="zh-CN" altLang="en-US" dirty="0" smtClean="0"/>
          </a:p>
        </p:txBody>
      </p:sp>
      <p:grpSp>
        <p:nvGrpSpPr>
          <p:cNvPr id="212" name="画布 212"/>
          <p:cNvGrpSpPr/>
          <p:nvPr/>
        </p:nvGrpSpPr>
        <p:grpSpPr>
          <a:xfrm>
            <a:off x="911225" y="2457450"/>
            <a:ext cx="7415530" cy="3866515"/>
            <a:chOff x="0" y="0"/>
            <a:chExt cx="4836795" cy="2857500"/>
          </a:xfrm>
        </p:grpSpPr>
        <p:sp>
          <p:nvSpPr>
            <p:cNvPr id="3" name="画布 212"/>
            <p:cNvSpPr/>
            <p:nvPr/>
          </p:nvSpPr>
          <p:spPr>
            <a:xfrm>
              <a:off x="0" y="0"/>
              <a:ext cx="4836795" cy="2857500"/>
            </a:xfrm>
            <a:ln>
              <a:solidFill>
                <a:schemeClr val="accent1"/>
              </a:solidFill>
            </a:ln>
          </p:spPr>
        </p:sp>
        <p:sp>
          <p:nvSpPr>
            <p:cNvPr id="213" name="矩形 213"/>
            <p:cNvSpPr/>
            <p:nvPr/>
          </p:nvSpPr>
          <p:spPr>
            <a:xfrm>
              <a:off x="184785" y="172720"/>
              <a:ext cx="866775" cy="246824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资源使用者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4" name="矩形 214"/>
            <p:cNvSpPr/>
            <p:nvPr/>
          </p:nvSpPr>
          <p:spPr>
            <a:xfrm>
              <a:off x="3604895" y="188595"/>
              <a:ext cx="866775" cy="71564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资源提供者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5" name="矩形 215"/>
            <p:cNvSpPr/>
            <p:nvPr/>
          </p:nvSpPr>
          <p:spPr>
            <a:xfrm>
              <a:off x="3614420" y="1056005"/>
              <a:ext cx="866775" cy="71564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认证服务器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6" name="矩形 216"/>
            <p:cNvSpPr/>
            <p:nvPr/>
          </p:nvSpPr>
          <p:spPr>
            <a:xfrm>
              <a:off x="3622675" y="1923415"/>
              <a:ext cx="866775" cy="71564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资源服务器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217" name="直接箭头连接符 217"/>
            <p:cNvCxnSpPr/>
            <p:nvPr/>
          </p:nvCxnSpPr>
          <p:spPr>
            <a:xfrm>
              <a:off x="1034415" y="378460"/>
              <a:ext cx="2575560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文本框 236"/>
            <p:cNvSpPr txBox="1"/>
            <p:nvPr/>
          </p:nvSpPr>
          <p:spPr>
            <a:xfrm>
              <a:off x="1958975" y="137795"/>
              <a:ext cx="876300" cy="29908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认证请求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241" name="直接箭头连接符 241"/>
            <p:cNvCxnSpPr/>
            <p:nvPr/>
          </p:nvCxnSpPr>
          <p:spPr>
            <a:xfrm>
              <a:off x="1047115" y="1252855"/>
              <a:ext cx="2575560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2"/>
            <p:cNvCxnSpPr/>
            <p:nvPr/>
          </p:nvCxnSpPr>
          <p:spPr>
            <a:xfrm>
              <a:off x="1047115" y="2120265"/>
              <a:ext cx="2575560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箭头连接符 259"/>
            <p:cNvCxnSpPr/>
            <p:nvPr/>
          </p:nvCxnSpPr>
          <p:spPr>
            <a:xfrm flipH="1">
              <a:off x="1052195" y="700405"/>
              <a:ext cx="2540000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文本框 260"/>
            <p:cNvSpPr txBox="1"/>
            <p:nvPr/>
          </p:nvSpPr>
          <p:spPr>
            <a:xfrm>
              <a:off x="1972310" y="474345"/>
              <a:ext cx="876300" cy="29908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同意认证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61" name="文本框 261"/>
            <p:cNvSpPr txBox="1"/>
            <p:nvPr/>
          </p:nvSpPr>
          <p:spPr>
            <a:xfrm>
              <a:off x="2012950" y="988060"/>
              <a:ext cx="876300" cy="29908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申请令牌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262" name="直接箭头连接符 262"/>
            <p:cNvCxnSpPr/>
            <p:nvPr/>
          </p:nvCxnSpPr>
          <p:spPr>
            <a:xfrm flipH="1">
              <a:off x="1043305" y="1583690"/>
              <a:ext cx="2543810" cy="1143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文本框 263"/>
            <p:cNvSpPr txBox="1"/>
            <p:nvPr/>
          </p:nvSpPr>
          <p:spPr>
            <a:xfrm>
              <a:off x="2013585" y="1339850"/>
              <a:ext cx="876300" cy="29908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发放令牌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265" name="直接箭头连接符 265"/>
            <p:cNvCxnSpPr/>
            <p:nvPr/>
          </p:nvCxnSpPr>
          <p:spPr>
            <a:xfrm flipH="1">
              <a:off x="1056640" y="2433320"/>
              <a:ext cx="2543810" cy="1143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6"/>
            <p:cNvSpPr txBox="1"/>
            <p:nvPr/>
          </p:nvSpPr>
          <p:spPr>
            <a:xfrm>
              <a:off x="1857375" y="1883410"/>
              <a:ext cx="1188720" cy="29908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带令牌申请资源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67" name="文本框 267"/>
            <p:cNvSpPr txBox="1"/>
            <p:nvPr/>
          </p:nvSpPr>
          <p:spPr>
            <a:xfrm>
              <a:off x="1877060" y="2210435"/>
              <a:ext cx="1188720" cy="29908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开放受保护资源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、基本</a:t>
            </a:r>
            <a:r>
              <a:rPr lang="en-US" altLang="zh-CN" dirty="0" smtClean="0"/>
              <a:t>OAuth2</a:t>
            </a:r>
            <a:r>
              <a:rPr lang="zh-CN" altLang="en-US" dirty="0" smtClean="0"/>
              <a:t>的安全机制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457200" y="1932940"/>
            <a:ext cx="832675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# 【示例7.1】 第七章 第7.2节 code7_1.py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from fastapi import Depends, FastAPI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from fastapi.security import OAuth2PasswordBearer             # 导入安全模块类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import uvicorn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app = FastAPI()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oauth2_scheme = OAuth2PasswordBearer(tokenUrl="login")      # 创建依赖类实例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@app.get("/items/")                                        # 注册路由路径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async def read_items(                                      # 定义路径操作函数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     token: str = Depends(oauth2_scheme)                  # 设置依赖项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):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 return {"token": token}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if __name__ == '__main__':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 uvicorn.run(app=app)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、基本实现</a:t>
            </a:r>
            <a:endParaRPr lang="zh-CN" altLang="en-US" dirty="0" smtClean="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t>1、创建数据库应用，并创建用户信息模型；</a:t>
            </a:r>
          </a:p>
          <a:p>
            <a:r>
              <a:t>2、增加注册用户的功能，将用户信息存到数据库中；</a:t>
            </a:r>
          </a:p>
          <a:p>
            <a:r>
              <a:t>3、根据登录信息，生成“令牌”，并返回给前端；</a:t>
            </a:r>
          </a:p>
          <a:p>
            <a:r>
              <a:t>4、增加用户登录功能，并验证有效性；</a:t>
            </a:r>
          </a:p>
          <a:p>
            <a:r>
              <a:t>5、前端使用“令牌”访问后端服务器，获取当前登录用户的信息。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、了解安全机制的作用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、了解</a:t>
            </a:r>
            <a:r>
              <a:rPr lang="en-US" altLang="zh-CN" dirty="0" smtClean="0"/>
              <a:t>OAuth2</a:t>
            </a:r>
            <a:r>
              <a:rPr lang="zh-CN" altLang="en-US" dirty="0" smtClean="0"/>
              <a:t>的流程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、了解</a:t>
            </a:r>
            <a:r>
              <a:rPr lang="en-US" altLang="zh-CN" dirty="0" smtClean="0">
                <a:sym typeface="+mn-ea"/>
              </a:rPr>
              <a:t>FastAPI</a:t>
            </a:r>
            <a:r>
              <a:rPr lang="zh-CN" altLang="en-US" dirty="0" smtClean="0">
                <a:sym typeface="+mn-ea"/>
              </a:rPr>
              <a:t>中</a:t>
            </a:r>
            <a:r>
              <a:rPr lang="en-US" altLang="zh-CN" dirty="0" smtClean="0">
                <a:sym typeface="+mn-ea"/>
              </a:rPr>
              <a:t>OAuth2</a:t>
            </a:r>
            <a:r>
              <a:rPr lang="zh-CN" altLang="en-US" dirty="0" smtClean="0">
                <a:sym typeface="+mn-ea"/>
              </a:rPr>
              <a:t>的实现方式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982</Words>
  <Application>WPS 文字</Application>
  <PresentationFormat>全屏显示(4:3)</PresentationFormat>
  <Paragraphs>66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方正书宋_GBK</vt:lpstr>
      <vt:lpstr>Wingdings</vt:lpstr>
      <vt:lpstr>Wingdings 2</vt:lpstr>
      <vt:lpstr>Calibri</vt:lpstr>
      <vt:lpstr>Helvetica Neue</vt:lpstr>
      <vt:lpstr>宋体</vt:lpstr>
      <vt:lpstr>Times New Roman</vt:lpstr>
      <vt:lpstr>方正书宋_GB18030</vt:lpstr>
      <vt:lpstr>苹方-简</vt:lpstr>
      <vt:lpstr>Constantia</vt:lpstr>
      <vt:lpstr>隶书</vt:lpstr>
      <vt:lpstr>报隶-简</vt:lpstr>
      <vt:lpstr>汉仪书宋二KW</vt:lpstr>
      <vt:lpstr>微软雅黑</vt:lpstr>
      <vt:lpstr>汉仪旗黑</vt:lpstr>
      <vt:lpstr>宋体</vt:lpstr>
      <vt:lpstr>Arial Unicode MS</vt:lpstr>
      <vt:lpstr>流畅</vt:lpstr>
      <vt:lpstr>Python FastAPI Web开发  从入门到项目实战</vt:lpstr>
      <vt:lpstr>1、安全机制介绍</vt:lpstr>
      <vt:lpstr>2、OAuth2流程</vt:lpstr>
      <vt:lpstr>3、基本OAuth2的安全机制</vt:lpstr>
      <vt:lpstr>4、基本实现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Django Web 从入门到项目实战</dc:title>
  <dc:creator>Windows 用户</dc:creator>
  <cp:lastModifiedBy>anyi</cp:lastModifiedBy>
  <cp:revision>118</cp:revision>
  <dcterms:created xsi:type="dcterms:W3CDTF">2022-08-07T08:20:34Z</dcterms:created>
  <dcterms:modified xsi:type="dcterms:W3CDTF">2022-08-07T08:20:34Z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