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8" r:id="rId6"/>
    <p:sldId id="259" r:id="rId7"/>
    <p:sldId id="269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.</a:t>
            </a:r>
            <a:r>
              <a:rPr lang="zh-CN" altLang="en-US" dirty="0" smtClean="0"/>
              <a:t>   认识响应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响应原理</a:t>
            </a:r>
            <a:endParaRPr lang="zh-CN" altLang="en-US"/>
          </a:p>
        </p:txBody>
      </p:sp>
      <p:grpSp>
        <p:nvGrpSpPr>
          <p:cNvPr id="240" name="画布 240"/>
          <p:cNvGrpSpPr/>
          <p:nvPr/>
        </p:nvGrpSpPr>
        <p:grpSpPr>
          <a:xfrm>
            <a:off x="457200" y="1892935"/>
            <a:ext cx="8229600" cy="4453255"/>
            <a:chOff x="0" y="0"/>
            <a:chExt cx="5274310" cy="3072130"/>
          </a:xfrm>
        </p:grpSpPr>
        <p:sp>
          <p:nvSpPr>
            <p:cNvPr id="3" name="画布 240"/>
            <p:cNvSpPr/>
            <p:nvPr/>
          </p:nvSpPr>
          <p:spPr>
            <a:xfrm>
              <a:off x="0" y="0"/>
              <a:ext cx="5274310" cy="3072130"/>
            </a:xfr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sp>
        <p:sp>
          <p:nvSpPr>
            <p:cNvPr id="167" name="椭圆 1"/>
            <p:cNvSpPr/>
            <p:nvPr/>
          </p:nvSpPr>
          <p:spPr>
            <a:xfrm>
              <a:off x="113665" y="1314450"/>
              <a:ext cx="744220" cy="598805"/>
            </a:xfrm>
            <a:prstGeom prst="ellips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用户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8" name="矩形 76"/>
            <p:cNvSpPr/>
            <p:nvPr/>
          </p:nvSpPr>
          <p:spPr>
            <a:xfrm>
              <a:off x="1421130" y="146050"/>
              <a:ext cx="697230" cy="276669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9" name="矩形 77"/>
            <p:cNvSpPr/>
            <p:nvPr/>
          </p:nvSpPr>
          <p:spPr>
            <a:xfrm>
              <a:off x="2954655" y="125095"/>
              <a:ext cx="2203450" cy="276669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文本框 78"/>
            <p:cNvSpPr txBox="1"/>
            <p:nvPr/>
          </p:nvSpPr>
          <p:spPr>
            <a:xfrm>
              <a:off x="3063875" y="173355"/>
              <a:ext cx="155130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Web服务器（FastAPI）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71" name="文本框 80"/>
            <p:cNvSpPr txBox="1"/>
            <p:nvPr/>
          </p:nvSpPr>
          <p:spPr>
            <a:xfrm>
              <a:off x="751205" y="923290"/>
              <a:ext cx="49847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72" name="直接箭头连接符 81"/>
            <p:cNvCxnSpPr>
              <a:stCxn id="181" idx="3"/>
            </p:cNvCxnSpPr>
            <p:nvPr/>
          </p:nvCxnSpPr>
          <p:spPr>
            <a:xfrm>
              <a:off x="2048510" y="878205"/>
              <a:ext cx="1024890" cy="444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82"/>
            <p:cNvSpPr txBox="1"/>
            <p:nvPr/>
          </p:nvSpPr>
          <p:spPr>
            <a:xfrm>
              <a:off x="2120900" y="550545"/>
              <a:ext cx="805180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74" name="直接箭头连接符 83"/>
            <p:cNvCxnSpPr>
              <a:stCxn id="175" idx="1"/>
              <a:endCxn id="168" idx="3"/>
            </p:cNvCxnSpPr>
            <p:nvPr/>
          </p:nvCxnSpPr>
          <p:spPr>
            <a:xfrm flipH="1" flipV="1">
              <a:off x="2039620" y="2320925"/>
              <a:ext cx="1015365" cy="13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84"/>
            <p:cNvSpPr txBox="1"/>
            <p:nvPr/>
          </p:nvSpPr>
          <p:spPr>
            <a:xfrm>
              <a:off x="2183765" y="1932940"/>
              <a:ext cx="723265" cy="4883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响应数据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76" name="直接箭头连接符 85"/>
            <p:cNvCxnSpPr>
              <a:stCxn id="168" idx="1"/>
            </p:cNvCxnSpPr>
            <p:nvPr/>
          </p:nvCxnSpPr>
          <p:spPr>
            <a:xfrm flipH="1" flipV="1">
              <a:off x="748665" y="1825625"/>
              <a:ext cx="70104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86"/>
            <p:cNvSpPr txBox="1"/>
            <p:nvPr/>
          </p:nvSpPr>
          <p:spPr>
            <a:xfrm>
              <a:off x="768350" y="1912620"/>
              <a:ext cx="49847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显示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79" name="文本框 87"/>
            <p:cNvSpPr txBox="1"/>
            <p:nvPr/>
          </p:nvSpPr>
          <p:spPr>
            <a:xfrm>
              <a:off x="1431925" y="152400"/>
              <a:ext cx="614680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浏览器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1" name="流程图: 可选过程 89"/>
            <p:cNvSpPr/>
            <p:nvPr/>
          </p:nvSpPr>
          <p:spPr>
            <a:xfrm>
              <a:off x="1449705" y="1958340"/>
              <a:ext cx="589915" cy="72517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渲染响应数据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2" name="流程图: 可选过程 90"/>
            <p:cNvSpPr/>
            <p:nvPr/>
          </p:nvSpPr>
          <p:spPr>
            <a:xfrm>
              <a:off x="3073400" y="687705"/>
              <a:ext cx="526415" cy="38989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路由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3" name="流程图: 可选过程 91"/>
            <p:cNvSpPr/>
            <p:nvPr/>
          </p:nvSpPr>
          <p:spPr>
            <a:xfrm>
              <a:off x="4261485" y="696595"/>
              <a:ext cx="798830" cy="38989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解析请求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88" name="直接箭头连接符 92"/>
            <p:cNvCxnSpPr/>
            <p:nvPr/>
          </p:nvCxnSpPr>
          <p:spPr>
            <a:xfrm flipV="1">
              <a:off x="3635375" y="891540"/>
              <a:ext cx="626110" cy="571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93"/>
            <p:cNvSpPr txBox="1"/>
            <p:nvPr/>
          </p:nvSpPr>
          <p:spPr>
            <a:xfrm>
              <a:off x="3600450" y="521335"/>
              <a:ext cx="73469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匹配请求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90" name="流程图: 可选过程 94"/>
            <p:cNvSpPr/>
            <p:nvPr/>
          </p:nvSpPr>
          <p:spPr>
            <a:xfrm>
              <a:off x="4271010" y="2139950"/>
              <a:ext cx="789305" cy="38989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逻辑处理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91" name="流程图: 可选过程 95"/>
            <p:cNvSpPr/>
            <p:nvPr/>
          </p:nvSpPr>
          <p:spPr>
            <a:xfrm>
              <a:off x="4252595" y="1376680"/>
              <a:ext cx="808355" cy="38989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验证数据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92" name="流程图: 可选过程 96"/>
            <p:cNvSpPr/>
            <p:nvPr/>
          </p:nvSpPr>
          <p:spPr>
            <a:xfrm>
              <a:off x="3054985" y="2139315"/>
              <a:ext cx="808355" cy="38989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封装响应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93" name="直接箭头连接符 97"/>
            <p:cNvCxnSpPr/>
            <p:nvPr/>
          </p:nvCxnSpPr>
          <p:spPr>
            <a:xfrm flipH="1" flipV="1">
              <a:off x="3863340" y="2334260"/>
              <a:ext cx="407670" cy="6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7"/>
            <p:cNvSpPr/>
            <p:nvPr/>
          </p:nvSpPr>
          <p:spPr>
            <a:xfrm>
              <a:off x="2998470" y="1941830"/>
              <a:ext cx="2102485" cy="734060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95" name="直接箭头连接符 179"/>
            <p:cNvCxnSpPr>
              <a:endCxn id="181" idx="1"/>
            </p:cNvCxnSpPr>
            <p:nvPr/>
          </p:nvCxnSpPr>
          <p:spPr>
            <a:xfrm flipV="1">
              <a:off x="748665" y="878205"/>
              <a:ext cx="709930" cy="52387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流程图: 可选过程 181"/>
            <p:cNvSpPr/>
            <p:nvPr/>
          </p:nvSpPr>
          <p:spPr>
            <a:xfrm>
              <a:off x="1458595" y="515620"/>
              <a:ext cx="589915" cy="725170"/>
            </a:xfrm>
            <a:prstGeom prst="flowChartAlternateProcess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封装请求数据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97" name="直接箭头连接符 182"/>
            <p:cNvCxnSpPr/>
            <p:nvPr/>
          </p:nvCxnSpPr>
          <p:spPr>
            <a:xfrm>
              <a:off x="4660900" y="1096010"/>
              <a:ext cx="0" cy="27241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83"/>
            <p:cNvCxnSpPr/>
            <p:nvPr/>
          </p:nvCxnSpPr>
          <p:spPr>
            <a:xfrm>
              <a:off x="4670425" y="1803400"/>
              <a:ext cx="0" cy="27241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、响应模型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响应模型（Response Model），指在处理响应数据时，也可以将响应数据转换成Pydantic数据模型实例，以保证响应数据的规范性。同时，响应数据模型在API文档中体现为JSON模式，也增加了文档的可读性及接口的标准化。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、定义响应模型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535940" y="1847215"/>
            <a:ext cx="8072120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请求模型：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class UserIn(BaseModel):                  # 定义数据模型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username: str                        # 定义字段用户名，类型str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password: str                        # 定义字段密码，类型str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email: str                            # 定义邮箱邮箱，类型str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full_name: Optional[str] = None         # 定义可选字段全名，类型str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响应模型：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class UserOut(BaseModel):                 # 定义数据模型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username: str                        # 定义字段用户名，类型str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email: str                           # 定义邮箱邮箱，类型str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full_name: Optional[str] = None         # 定义可选字段全名，类型str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、使用响应模型返回数据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266065" y="1970405"/>
            <a:ext cx="810768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en-US" altLang="zh-CN" sz="20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@app.post("/user/", response_model=UserOut)  # </a:t>
            </a:r>
            <a:r>
              <a:rPr lang="zh-CN" altLang="en-US" sz="20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注册路由路径，设置响应模型为</a:t>
            </a:r>
            <a:r>
              <a:rPr lang="en-US" altLang="zh-CN" sz="20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UserOutasync def create_user(user: UserIn):         </a:t>
            </a:r>
            <a:r>
              <a:rPr lang="en-US" altLang="zh-CN" sz="20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</a:t>
            </a:r>
            <a:r>
              <a:rPr lang="en-US" altLang="zh-CN" sz="20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20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设置请求模型为</a:t>
            </a:r>
            <a:r>
              <a:rPr lang="en-US" altLang="zh-CN" sz="20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UserIn    return user  </a:t>
            </a:r>
            <a:r>
              <a:rPr lang="en-US" altLang="zh-CN" sz="20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                     </a:t>
            </a:r>
            <a:r>
              <a:rPr lang="en-US" altLang="zh-CN" sz="20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20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返回请求数据</a:t>
            </a:r>
            <a:endParaRPr lang="zh-CN" altLang="en-US" sz="20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、内容响应类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2063750"/>
            <a:ext cx="803592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FastAPI</a:t>
            </a:r>
            <a:r>
              <a:rPr lang="zh-CN" altLang="en-US" sz="2800" b="0">
                <a:latin typeface="宋体" charset="0"/>
                <a:cs typeface="宋体" charset="0"/>
              </a:rPr>
              <a:t>中内置了以下响应类：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1</a:t>
            </a:r>
            <a:r>
              <a:rPr lang="zh-CN" altLang="en-US" sz="2800" b="0">
                <a:latin typeface="宋体" charset="0"/>
                <a:cs typeface="宋体" charset="0"/>
              </a:rPr>
              <a:t>、纯文本响应（</a:t>
            </a:r>
            <a:r>
              <a:rPr lang="en-US" altLang="zh-CN" sz="2800" b="0">
                <a:latin typeface="Calibri" charset="0"/>
                <a:cs typeface="Calibri" charset="0"/>
              </a:rPr>
              <a:t>PlainTextResponse</a:t>
            </a:r>
            <a:r>
              <a:rPr lang="zh-CN" altLang="en-US" sz="2800" b="0">
                <a:latin typeface="宋体" charset="0"/>
                <a:cs typeface="宋体" charset="0"/>
              </a:rPr>
              <a:t>）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2</a:t>
            </a:r>
            <a:r>
              <a:rPr lang="zh-CN" altLang="en-US" sz="2800" b="0">
                <a:latin typeface="宋体" charset="0"/>
                <a:cs typeface="宋体" charset="0"/>
              </a:rPr>
              <a:t>、</a:t>
            </a:r>
            <a:r>
              <a:rPr lang="en-US" altLang="zh-CN" sz="2800" b="0">
                <a:latin typeface="Calibri" charset="0"/>
                <a:cs typeface="Calibri" charset="0"/>
              </a:rPr>
              <a:t>HTML</a:t>
            </a:r>
            <a:r>
              <a:rPr lang="zh-CN" altLang="en-US" sz="2800" b="0">
                <a:latin typeface="宋体" charset="0"/>
                <a:cs typeface="宋体" charset="0"/>
              </a:rPr>
              <a:t>响应（</a:t>
            </a:r>
            <a:r>
              <a:rPr lang="en-US" altLang="zh-CN" sz="2800" b="0">
                <a:latin typeface="Calibri" charset="0"/>
                <a:cs typeface="Calibri" charset="0"/>
              </a:rPr>
              <a:t>HTMLResponse</a:t>
            </a:r>
            <a:r>
              <a:rPr lang="zh-CN" altLang="en-US" sz="2800" b="0">
                <a:latin typeface="宋体" charset="0"/>
                <a:cs typeface="宋体" charset="0"/>
              </a:rPr>
              <a:t>）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3</a:t>
            </a:r>
            <a:r>
              <a:rPr lang="zh-CN" altLang="en-US" sz="2800" b="0">
                <a:latin typeface="宋体" charset="0"/>
                <a:cs typeface="宋体" charset="0"/>
              </a:rPr>
              <a:t>、重定向响应（</a:t>
            </a:r>
            <a:r>
              <a:rPr lang="en-US" altLang="zh-CN" sz="2800" b="0">
                <a:latin typeface="Calibri" charset="0"/>
                <a:cs typeface="Calibri" charset="0"/>
              </a:rPr>
              <a:t>RedirectResponse</a:t>
            </a:r>
            <a:r>
              <a:rPr lang="zh-CN" altLang="en-US" sz="2800" b="0">
                <a:latin typeface="宋体" charset="0"/>
                <a:cs typeface="宋体" charset="0"/>
              </a:rPr>
              <a:t>）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4</a:t>
            </a:r>
            <a:r>
              <a:rPr lang="zh-CN" altLang="en-US" sz="2800" b="0">
                <a:latin typeface="宋体" charset="0"/>
                <a:cs typeface="宋体" charset="0"/>
              </a:rPr>
              <a:t>、</a:t>
            </a:r>
            <a:r>
              <a:rPr lang="en-US" altLang="zh-CN" sz="2800" b="0">
                <a:latin typeface="Calibri" charset="0"/>
                <a:cs typeface="Calibri" charset="0"/>
              </a:rPr>
              <a:t>JSON</a:t>
            </a:r>
            <a:r>
              <a:rPr lang="zh-CN" altLang="en-US" sz="2800" b="0">
                <a:latin typeface="宋体" charset="0"/>
                <a:cs typeface="宋体" charset="0"/>
              </a:rPr>
              <a:t>数据响应（</a:t>
            </a:r>
            <a:r>
              <a:rPr lang="en-US" altLang="zh-CN" sz="2800" b="0">
                <a:latin typeface="Calibri" charset="0"/>
                <a:cs typeface="Calibri" charset="0"/>
              </a:rPr>
              <a:t>JSONResponse</a:t>
            </a:r>
            <a:r>
              <a:rPr lang="zh-CN" altLang="en-US" sz="2800" b="0">
                <a:latin typeface="宋体" charset="0"/>
                <a:cs typeface="宋体" charset="0"/>
              </a:rPr>
              <a:t>）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5</a:t>
            </a:r>
            <a:r>
              <a:rPr lang="zh-CN" altLang="en-US" sz="2800" b="0">
                <a:latin typeface="宋体" charset="0"/>
                <a:cs typeface="宋体" charset="0"/>
              </a:rPr>
              <a:t>、通用响应（</a:t>
            </a:r>
            <a:r>
              <a:rPr lang="en-US" altLang="zh-CN" sz="2800" b="0">
                <a:latin typeface="宋体" charset="0"/>
                <a:cs typeface="宋体" charset="0"/>
              </a:rPr>
              <a:t>Response</a:t>
            </a:r>
            <a:r>
              <a:rPr lang="zh-CN" altLang="en-US" sz="2800" b="0">
                <a:latin typeface="宋体" charset="0"/>
                <a:cs typeface="宋体" charset="0"/>
              </a:rPr>
              <a:t>）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6</a:t>
            </a:r>
            <a:r>
              <a:rPr lang="zh-CN" altLang="en-US" sz="2800" b="0">
                <a:latin typeface="宋体" charset="0"/>
                <a:cs typeface="宋体" charset="0"/>
              </a:rPr>
              <a:t>、流响应（</a:t>
            </a:r>
            <a:r>
              <a:rPr lang="en-US" altLang="zh-CN" sz="2800" b="0">
                <a:latin typeface="Calibri" charset="0"/>
                <a:cs typeface="Calibri" charset="0"/>
              </a:rPr>
              <a:t>StreamingResponse</a:t>
            </a:r>
            <a:r>
              <a:rPr lang="zh-CN" altLang="en-US" sz="2800" b="0">
                <a:latin typeface="宋体" charset="0"/>
                <a:cs typeface="宋体" charset="0"/>
              </a:rPr>
              <a:t>）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7</a:t>
            </a:r>
            <a:r>
              <a:rPr lang="zh-CN" altLang="en-US" sz="2800" b="0">
                <a:latin typeface="宋体" charset="0"/>
                <a:cs typeface="宋体" charset="0"/>
              </a:rPr>
              <a:t>、文件响应（</a:t>
            </a:r>
            <a:r>
              <a:rPr lang="en-US" altLang="zh-CN" sz="2800" b="0">
                <a:latin typeface="宋体" charset="0"/>
                <a:cs typeface="宋体" charset="0"/>
              </a:rPr>
              <a:t>FileResponse</a:t>
            </a:r>
            <a:r>
              <a:rPr lang="zh-CN" altLang="en-US" sz="2800" b="0">
                <a:latin typeface="宋体" charset="0"/>
                <a:cs typeface="宋体" charset="0"/>
              </a:rPr>
              <a:t>）</a:t>
            </a:r>
            <a:endParaRPr lang="zh-CN" altLang="en-US" sz="2800" b="0">
              <a:latin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、了解响应模型的定义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、在代码中使用响应模型返回数据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、熟悉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中的内置响应类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1190</Words>
  <Application>WPS 文字</Application>
  <PresentationFormat>全屏显示(4:3)</PresentationFormat>
  <Paragraphs>82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方正书宋_GBK</vt:lpstr>
      <vt:lpstr>Wingdings</vt:lpstr>
      <vt:lpstr>Wingdings 2</vt:lpstr>
      <vt:lpstr>Calibri</vt:lpstr>
      <vt:lpstr>Helvetica Neue</vt:lpstr>
      <vt:lpstr>宋体</vt:lpstr>
      <vt:lpstr>Times New Roman</vt:lpstr>
      <vt:lpstr>Times New Roman</vt:lpstr>
      <vt:lpstr>方正书宋_GB18030</vt:lpstr>
      <vt:lpstr>苹方-简</vt:lpstr>
      <vt:lpstr>宋体</vt:lpstr>
      <vt:lpstr>汉仪书宋二KW</vt:lpstr>
      <vt:lpstr>Calibri</vt:lpstr>
      <vt:lpstr>Constantia</vt:lpstr>
      <vt:lpstr>隶书</vt:lpstr>
      <vt:lpstr>报隶-简</vt:lpstr>
      <vt:lpstr>微软雅黑</vt:lpstr>
      <vt:lpstr>汉仪旗黑</vt:lpstr>
      <vt:lpstr>Arial Unicode MS</vt:lpstr>
      <vt:lpstr>流畅</vt:lpstr>
      <vt:lpstr>Python FastAPI Web开发  从入门到项目实战</vt:lpstr>
      <vt:lpstr>响应原理</vt:lpstr>
      <vt:lpstr>1、响应模型</vt:lpstr>
      <vt:lpstr>2、定义响应模型</vt:lpstr>
      <vt:lpstr>3、使用响应模型返回数据</vt:lpstr>
      <vt:lpstr>4、内容响应类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89</cp:revision>
  <dcterms:created xsi:type="dcterms:W3CDTF">2022-08-03T14:06:14Z</dcterms:created>
  <dcterms:modified xsi:type="dcterms:W3CDTF">2022-08-03T14:06:14Z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