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8" r:id="rId5"/>
    <p:sldId id="259" r:id="rId6"/>
    <p:sldId id="271" r:id="rId8"/>
    <p:sldId id="272" r:id="rId9"/>
    <p:sldId id="273" r:id="rId10"/>
    <p:sldId id="274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第二部分</a:t>
            </a:r>
            <a:r>
              <a:rPr lang="zh-CN" altLang="en-US" dirty="0" smtClean="0"/>
              <a:t>   实战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、介绍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t>一款商业软件在正式代码开发前，必须先经历开发团队搭建、任务分工、需求调研、需求分析、需求确认、系统设计等环节，核酸采集平台的组织与实施也不例外。</a:t>
            </a:r>
          </a:p>
          <a:p>
            <a:r>
              <a:t>1、需求分析</a:t>
            </a:r>
          </a:p>
          <a:p>
            <a:r>
              <a:t>2、系统设计</a:t>
            </a:r>
          </a:p>
          <a:p>
            <a:r>
              <a:t>3、任务分工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、需求分析</a:t>
            </a:r>
            <a:endParaRPr lang="zh-CN" altLang="en-US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865" y="1847215"/>
            <a:ext cx="6102985" cy="2577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4424680"/>
            <a:ext cx="6102985" cy="1860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、系统设计</a:t>
            </a:r>
            <a:endParaRPr lang="zh-CN" altLang="en-US" dirty="0" smtClean="0"/>
          </a:p>
        </p:txBody>
      </p:sp>
      <p:grpSp>
        <p:nvGrpSpPr>
          <p:cNvPr id="234" name="画布 234"/>
          <p:cNvGrpSpPr/>
          <p:nvPr/>
        </p:nvGrpSpPr>
        <p:grpSpPr>
          <a:xfrm>
            <a:off x="645160" y="2167255"/>
            <a:ext cx="7677150" cy="4094480"/>
            <a:chOff x="0" y="0"/>
            <a:chExt cx="5274310" cy="2875280"/>
          </a:xfrm>
        </p:grpSpPr>
        <p:sp>
          <p:nvSpPr>
            <p:cNvPr id="10" name="画布 234"/>
            <p:cNvSpPr/>
            <p:nvPr/>
          </p:nvSpPr>
          <p:spPr>
            <a:xfrm>
              <a:off x="0" y="0"/>
              <a:ext cx="5274310" cy="2875280"/>
            </a:xfr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sp>
        <p:sp>
          <p:nvSpPr>
            <p:cNvPr id="235" name="矩形 26"/>
            <p:cNvSpPr/>
            <p:nvPr/>
          </p:nvSpPr>
          <p:spPr>
            <a:xfrm>
              <a:off x="933450" y="2006600"/>
              <a:ext cx="4050665" cy="58991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7" name="矩形 134"/>
            <p:cNvSpPr/>
            <p:nvPr/>
          </p:nvSpPr>
          <p:spPr>
            <a:xfrm>
              <a:off x="188595" y="2012950"/>
              <a:ext cx="742950" cy="58991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基础服务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38" name="文本框 135"/>
            <p:cNvSpPr txBox="1"/>
            <p:nvPr/>
          </p:nvSpPr>
          <p:spPr>
            <a:xfrm>
              <a:off x="2400300" y="2175510"/>
              <a:ext cx="493395" cy="2882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日志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3" name="文本框 136"/>
            <p:cNvSpPr txBox="1"/>
            <p:nvPr/>
          </p:nvSpPr>
          <p:spPr>
            <a:xfrm>
              <a:off x="1763395" y="2183130"/>
              <a:ext cx="502920" cy="2882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配置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45" name="文本框 137"/>
            <p:cNvSpPr txBox="1"/>
            <p:nvPr/>
          </p:nvSpPr>
          <p:spPr>
            <a:xfrm>
              <a:off x="1127125" y="2183130"/>
              <a:ext cx="502920" cy="2882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安全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96" name="文本框 138"/>
            <p:cNvSpPr txBox="1"/>
            <p:nvPr/>
          </p:nvSpPr>
          <p:spPr>
            <a:xfrm>
              <a:off x="3067685" y="2183130"/>
              <a:ext cx="878840" cy="2882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数据持久化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97" name="矩形 139"/>
            <p:cNvSpPr/>
            <p:nvPr/>
          </p:nvSpPr>
          <p:spPr>
            <a:xfrm>
              <a:off x="188595" y="1423035"/>
              <a:ext cx="742950" cy="59055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业务逻辑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299" name="矩形 141"/>
            <p:cNvSpPr/>
            <p:nvPr/>
          </p:nvSpPr>
          <p:spPr>
            <a:xfrm>
              <a:off x="939800" y="1422400"/>
              <a:ext cx="4050665" cy="59055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2" name="文本框 142"/>
            <p:cNvSpPr txBox="1"/>
            <p:nvPr/>
          </p:nvSpPr>
          <p:spPr>
            <a:xfrm>
              <a:off x="2093595" y="1583690"/>
              <a:ext cx="780415" cy="2882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预约服务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03" name="文本框 147"/>
            <p:cNvSpPr txBox="1"/>
            <p:nvPr/>
          </p:nvSpPr>
          <p:spPr>
            <a:xfrm>
              <a:off x="3014345" y="1575435"/>
              <a:ext cx="780415" cy="2882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登记服务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04" name="文本框 152"/>
            <p:cNvSpPr txBox="1"/>
            <p:nvPr/>
          </p:nvSpPr>
          <p:spPr>
            <a:xfrm>
              <a:off x="1119505" y="1592580"/>
              <a:ext cx="807085" cy="2882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登录服务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05" name="矩形 153"/>
            <p:cNvSpPr/>
            <p:nvPr/>
          </p:nvSpPr>
          <p:spPr>
            <a:xfrm>
              <a:off x="189865" y="1083310"/>
              <a:ext cx="4801870" cy="33972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接口服务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06" name="矩形 154"/>
            <p:cNvSpPr/>
            <p:nvPr/>
          </p:nvSpPr>
          <p:spPr>
            <a:xfrm>
              <a:off x="179705" y="179705"/>
              <a:ext cx="742950" cy="58991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客户端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39" name="矩形 155"/>
            <p:cNvSpPr/>
            <p:nvPr/>
          </p:nvSpPr>
          <p:spPr>
            <a:xfrm>
              <a:off x="922020" y="179705"/>
              <a:ext cx="4059555" cy="58991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8" name="文本框 166"/>
            <p:cNvSpPr txBox="1"/>
            <p:nvPr/>
          </p:nvSpPr>
          <p:spPr>
            <a:xfrm>
              <a:off x="1020445" y="322580"/>
              <a:ext cx="780415" cy="2882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预约页面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51" name="文本框 200"/>
            <p:cNvSpPr txBox="1"/>
            <p:nvPr/>
          </p:nvSpPr>
          <p:spPr>
            <a:xfrm>
              <a:off x="1878965" y="323215"/>
              <a:ext cx="780415" cy="2882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登记页面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52" name="文本框 201"/>
            <p:cNvSpPr txBox="1"/>
            <p:nvPr/>
          </p:nvSpPr>
          <p:spPr>
            <a:xfrm>
              <a:off x="2736850" y="323850"/>
              <a:ext cx="1022350" cy="2882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预约查询页面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58" name="文本框 148"/>
            <p:cNvSpPr txBox="1"/>
            <p:nvPr/>
          </p:nvSpPr>
          <p:spPr>
            <a:xfrm>
              <a:off x="3801745" y="322580"/>
              <a:ext cx="1022350" cy="28829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登记查询页面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、技术架构</a:t>
            </a:r>
            <a:endParaRPr lang="zh-CN" altLang="en-US" dirty="0" smtClean="0"/>
          </a:p>
        </p:txBody>
      </p:sp>
      <p:grpSp>
        <p:nvGrpSpPr>
          <p:cNvPr id="360" name="画布 360"/>
          <p:cNvGrpSpPr/>
          <p:nvPr/>
        </p:nvGrpSpPr>
        <p:grpSpPr>
          <a:xfrm>
            <a:off x="457835" y="1875155"/>
            <a:ext cx="7700010" cy="4139565"/>
            <a:chOff x="0" y="0"/>
            <a:chExt cx="5274310" cy="3107690"/>
          </a:xfrm>
        </p:grpSpPr>
        <p:sp>
          <p:nvSpPr>
            <p:cNvPr id="3" name="画布 360"/>
            <p:cNvSpPr/>
            <p:nvPr/>
          </p:nvSpPr>
          <p:spPr>
            <a:xfrm>
              <a:off x="0" y="0"/>
              <a:ext cx="5274310" cy="3107690"/>
            </a:xfrm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</p:sp>
        <p:sp>
          <p:nvSpPr>
            <p:cNvPr id="396" name="矩形 206"/>
            <p:cNvSpPr/>
            <p:nvPr/>
          </p:nvSpPr>
          <p:spPr>
            <a:xfrm>
              <a:off x="1179830" y="2417445"/>
              <a:ext cx="1135380" cy="4648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MySQL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98" name="矩形 150"/>
            <p:cNvSpPr/>
            <p:nvPr/>
          </p:nvSpPr>
          <p:spPr>
            <a:xfrm>
              <a:off x="101600" y="2300605"/>
              <a:ext cx="5026660" cy="6807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1" name="矩形 202"/>
            <p:cNvSpPr/>
            <p:nvPr/>
          </p:nvSpPr>
          <p:spPr>
            <a:xfrm>
              <a:off x="107950" y="126365"/>
              <a:ext cx="5026660" cy="99250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2" name="矩形 203"/>
            <p:cNvSpPr/>
            <p:nvPr/>
          </p:nvSpPr>
          <p:spPr>
            <a:xfrm>
              <a:off x="170815" y="448310"/>
              <a:ext cx="662305" cy="419735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用户层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43" name="矩形 207"/>
            <p:cNvSpPr/>
            <p:nvPr/>
          </p:nvSpPr>
          <p:spPr>
            <a:xfrm>
              <a:off x="161925" y="2425065"/>
              <a:ext cx="662305" cy="419735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数据层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48" name="矩形 208"/>
            <p:cNvSpPr/>
            <p:nvPr/>
          </p:nvSpPr>
          <p:spPr>
            <a:xfrm>
              <a:off x="1064895" y="340995"/>
              <a:ext cx="974090" cy="58102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Vue.js 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49" name="矩形 218"/>
            <p:cNvSpPr/>
            <p:nvPr/>
          </p:nvSpPr>
          <p:spPr>
            <a:xfrm>
              <a:off x="107950" y="1511935"/>
              <a:ext cx="5026660" cy="69850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66" name="矩形 220"/>
            <p:cNvSpPr/>
            <p:nvPr/>
          </p:nvSpPr>
          <p:spPr>
            <a:xfrm>
              <a:off x="170180" y="1655445"/>
              <a:ext cx="662305" cy="419735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服务层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75" name="矩形 221"/>
            <p:cNvSpPr/>
            <p:nvPr/>
          </p:nvSpPr>
          <p:spPr>
            <a:xfrm>
              <a:off x="1003935" y="1628140"/>
              <a:ext cx="996950" cy="4648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FastAPI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77" name="矩形 222"/>
            <p:cNvSpPr/>
            <p:nvPr/>
          </p:nvSpPr>
          <p:spPr>
            <a:xfrm>
              <a:off x="2585720" y="2415540"/>
              <a:ext cx="1135380" cy="4648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SQLAlchemy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79" name="矩形 223"/>
            <p:cNvSpPr/>
            <p:nvPr/>
          </p:nvSpPr>
          <p:spPr>
            <a:xfrm>
              <a:off x="2127250" y="1628140"/>
              <a:ext cx="886460" cy="4648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Pydantic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487" name="矩形 224"/>
            <p:cNvSpPr/>
            <p:nvPr/>
          </p:nvSpPr>
          <p:spPr>
            <a:xfrm>
              <a:off x="4011930" y="1627505"/>
              <a:ext cx="913765" cy="4648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Uvicorn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37" name="矩形 225"/>
            <p:cNvSpPr/>
            <p:nvPr/>
          </p:nvSpPr>
          <p:spPr>
            <a:xfrm>
              <a:off x="2308225" y="332105"/>
              <a:ext cx="974090" cy="58102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ElementUI 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545" name="矩形 226"/>
            <p:cNvSpPr/>
            <p:nvPr/>
          </p:nvSpPr>
          <p:spPr>
            <a:xfrm>
              <a:off x="3552190" y="332105"/>
              <a:ext cx="974090" cy="581025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Vant 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377" name="矩形 224"/>
            <p:cNvSpPr/>
            <p:nvPr/>
          </p:nvSpPr>
          <p:spPr>
            <a:xfrm>
              <a:off x="3082290" y="1627505"/>
              <a:ext cx="913765" cy="4648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050" kern="100">
                  <a:solidFill>
                    <a:srgbClr val="000000"/>
                  </a:solidFill>
                  <a:latin typeface="Calibri"/>
                  <a:ea typeface="宋体"/>
                  <a:cs typeface="Times New Roman" panose="02020603050405020304"/>
                  <a:sym typeface="Times New Roman" panose="02020603050405020304"/>
                </a:rPr>
                <a:t>Starlette</a:t>
              </a:r>
              <a:endParaRPr lang="en-US" altLang="zh-CN" sz="1050" kern="100">
                <a:solidFill>
                  <a:srgbClr val="000000"/>
                </a:solidFill>
                <a:latin typeface="Calibri"/>
                <a:ea typeface="宋体"/>
                <a:cs typeface="Times New Roman" panose="02020603050405020304"/>
                <a:sym typeface="Times New Roman" panose="02020603050405020304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</a:t>
            </a:r>
            <a:r>
              <a:rPr lang="zh-CN" altLang="en-US" dirty="0" smtClean="0"/>
              <a:t>、任务分工</a:t>
            </a:r>
            <a:endParaRPr lang="zh-CN" altLang="en-US" dirty="0" smtClean="0"/>
          </a:p>
        </p:txBody>
      </p:sp>
      <p:graphicFrame>
        <p:nvGraphicFramePr>
          <p:cNvPr id="0" name="表格 -1"/>
          <p:cNvGraphicFramePr/>
          <p:nvPr>
            <p:custDataLst>
              <p:tags r:id="rId1"/>
            </p:custDataLst>
          </p:nvPr>
        </p:nvGraphicFramePr>
        <p:xfrm>
          <a:off x="366395" y="2092325"/>
          <a:ext cx="7625080" cy="357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390"/>
                <a:gridCol w="608330"/>
                <a:gridCol w="2179320"/>
                <a:gridCol w="832485"/>
                <a:gridCol w="2662555"/>
              </a:tblGrid>
              <a:tr h="5962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任务</a:t>
                      </a:r>
                      <a:endParaRPr lang="zh-CN" altLang="en-US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人数</a:t>
                      </a:r>
                      <a:endParaRPr lang="zh-CN" altLang="en-US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技能要求</a:t>
                      </a:r>
                      <a:endParaRPr lang="zh-CN" altLang="en-US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工时</a:t>
                      </a:r>
                      <a:endParaRPr lang="zh-CN" altLang="en-US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备注</a:t>
                      </a:r>
                      <a:endParaRPr lang="zh-CN" altLang="en-US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2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管理后台</a:t>
                      </a:r>
                      <a:endParaRPr lang="zh-CN" altLang="en-US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altLang="zh-CN" sz="2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宋体" charset="0"/>
                          <a:cs typeface="宋体" charset="0"/>
                        </a:rPr>
                        <a:t>FastAPI</a:t>
                      </a: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 + </a:t>
                      </a:r>
                      <a:r>
                        <a:rPr lang="en-US" altLang="zh-CN" sz="2000" b="0">
                          <a:latin typeface="宋体" charset="0"/>
                          <a:cs typeface="宋体" charset="0"/>
                        </a:rPr>
                        <a:t>MySQL</a:t>
                      </a:r>
                      <a:endParaRPr lang="en-US" altLang="zh-CN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1</a:t>
                      </a: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天</a:t>
                      </a:r>
                      <a:endParaRPr lang="zh-CN" altLang="en-US" sz="2000" b="0">
                        <a:latin typeface="宋体" charset="0"/>
                        <a:ea typeface="Calibri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后端项目</a:t>
                      </a: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nucleic</a:t>
                      </a:r>
                      <a:endParaRPr lang="en-US" altLang="zh-CN" sz="2000" b="0"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2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管理端页面</a:t>
                      </a:r>
                      <a:endParaRPr lang="zh-CN" altLang="en-US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altLang="zh-CN" sz="2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宋体" charset="0"/>
                          <a:cs typeface="宋体" charset="0"/>
                        </a:rPr>
                        <a:t>Vue.js</a:t>
                      </a: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+ </a:t>
                      </a:r>
                      <a:r>
                        <a:rPr lang="en-US" altLang="zh-CN" sz="2000" b="0">
                          <a:latin typeface="宋体" charset="0"/>
                          <a:cs typeface="宋体" charset="0"/>
                        </a:rPr>
                        <a:t>ElementUI</a:t>
                      </a:r>
                      <a:endParaRPr lang="en-US" altLang="zh-CN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2</a:t>
                      </a: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天</a:t>
                      </a:r>
                      <a:endParaRPr lang="zh-CN" altLang="en-US" sz="2000" b="0">
                        <a:latin typeface="宋体" charset="0"/>
                        <a:ea typeface="Calibri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前端项目</a:t>
                      </a: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web</a:t>
                      </a:r>
                      <a:endParaRPr lang="en-US" altLang="zh-CN" sz="2000" b="0"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2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预约页面</a:t>
                      </a:r>
                      <a:endParaRPr lang="zh-CN" altLang="en-US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altLang="zh-CN" sz="2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宋体" charset="0"/>
                          <a:cs typeface="宋体" charset="0"/>
                        </a:rPr>
                        <a:t>Vue.js</a:t>
                      </a: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 + </a:t>
                      </a:r>
                      <a:r>
                        <a:rPr lang="en-US" altLang="zh-CN" sz="2000" b="0">
                          <a:latin typeface="宋体" charset="0"/>
                          <a:cs typeface="宋体" charset="0"/>
                        </a:rPr>
                        <a:t>Vant</a:t>
                      </a:r>
                      <a:endParaRPr lang="en-US" altLang="zh-CN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1</a:t>
                      </a: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天</a:t>
                      </a:r>
                      <a:endParaRPr lang="zh-CN" altLang="en-US" sz="2000" b="0">
                        <a:latin typeface="宋体" charset="0"/>
                        <a:ea typeface="Calibri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前端项目</a:t>
                      </a: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h5</a:t>
                      </a:r>
                      <a:endParaRPr lang="en-US" altLang="zh-CN" sz="2000" b="0"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2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登记页面</a:t>
                      </a:r>
                      <a:endParaRPr lang="zh-CN" altLang="en-US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altLang="zh-CN" sz="2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宋体" charset="0"/>
                          <a:cs typeface="宋体" charset="0"/>
                        </a:rPr>
                        <a:t>Vue.js</a:t>
                      </a: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 + </a:t>
                      </a:r>
                      <a:r>
                        <a:rPr lang="en-US" altLang="zh-CN" sz="2000" b="0">
                          <a:latin typeface="宋体" charset="0"/>
                          <a:cs typeface="宋体" charset="0"/>
                        </a:rPr>
                        <a:t>Vant</a:t>
                      </a:r>
                      <a:endParaRPr lang="en-US" altLang="zh-CN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1</a:t>
                      </a: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天</a:t>
                      </a:r>
                      <a:endParaRPr lang="zh-CN" altLang="en-US" sz="2000" b="0">
                        <a:latin typeface="宋体" charset="0"/>
                        <a:ea typeface="Calibri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前端项目</a:t>
                      </a: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h5</a:t>
                      </a:r>
                      <a:endParaRPr lang="en-US" altLang="zh-CN" sz="2000" b="0"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62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测试、部署</a:t>
                      </a:r>
                      <a:endParaRPr lang="zh-CN" altLang="en-US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1</a:t>
                      </a:r>
                      <a:endParaRPr lang="en-US" altLang="zh-CN" sz="2000" b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宋体" charset="0"/>
                          <a:cs typeface="宋体" charset="0"/>
                        </a:rPr>
                        <a:t>Linux</a:t>
                      </a: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+</a:t>
                      </a:r>
                      <a:r>
                        <a:rPr lang="en-US" altLang="zh-CN" sz="2000" b="0">
                          <a:latin typeface="宋体" charset="0"/>
                          <a:cs typeface="宋体" charset="0"/>
                        </a:rPr>
                        <a:t>MySQL</a:t>
                      </a:r>
                      <a:endParaRPr lang="en-US" altLang="zh-CN" sz="2000" b="0">
                        <a:latin typeface="宋体" charset="0"/>
                        <a:ea typeface="宋体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1</a:t>
                      </a: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天</a:t>
                      </a:r>
                      <a:endParaRPr lang="zh-CN" altLang="en-US" sz="2000" b="0">
                        <a:latin typeface="宋体" charset="0"/>
                        <a:ea typeface="Calibri" charset="0"/>
                        <a:cs typeface="宋体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阿里云</a:t>
                      </a:r>
                      <a:r>
                        <a:rPr lang="en-US" altLang="zh-CN" sz="2000" b="0">
                          <a:latin typeface="宋体" charset="0"/>
                          <a:cs typeface="宋体" charset="0"/>
                        </a:rPr>
                        <a:t>ECS</a:t>
                      </a:r>
                      <a:r>
                        <a:rPr lang="zh-CN" altLang="en-US" sz="2000" b="0">
                          <a:latin typeface="宋体" charset="0"/>
                          <a:cs typeface="宋体" charset="0"/>
                        </a:rPr>
                        <a:t>、</a:t>
                      </a:r>
                      <a:r>
                        <a:rPr lang="en-US" altLang="zh-CN" sz="2000" b="0">
                          <a:latin typeface="宋体" charset="0"/>
                          <a:cs typeface="宋体" charset="0"/>
                        </a:rPr>
                        <a:t>Centos</a:t>
                      </a:r>
                      <a:r>
                        <a:rPr lang="en-US" altLang="zh-CN" sz="2000" b="0">
                          <a:latin typeface="Calibri" charset="0"/>
                          <a:cs typeface="Calibri" charset="0"/>
                        </a:rPr>
                        <a:t>7.9</a:t>
                      </a:r>
                      <a:endParaRPr lang="en-US" altLang="zh-CN" sz="2000" b="0">
                        <a:latin typeface="Calibri" charset="0"/>
                        <a:ea typeface="宋体" charset="0"/>
                        <a:cs typeface="Calibri" charset="0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6</a:t>
            </a:r>
            <a:r>
              <a:rPr lang="zh-CN" altLang="en-US" dirty="0" smtClean="0"/>
              <a:t>、后端开发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t>后端项目的环境要求如下：</a:t>
            </a:r>
          </a:p>
          <a:p>
            <a:r>
              <a:t>1、操作系统Windows10；</a:t>
            </a:r>
          </a:p>
          <a:p>
            <a:r>
              <a:t>2、后端项目开发工具PyCharm、前端页面开发工具Visutal Studio Code；</a:t>
            </a:r>
          </a:p>
          <a:p>
            <a:r>
              <a:t>3、前端页面的调试使用Chrome浏览器； </a:t>
            </a:r>
          </a:p>
          <a:p>
            <a:r>
              <a:t>4、Python 3.6+，本项目使用Python 3.9.5；</a:t>
            </a:r>
          </a:p>
          <a:p>
            <a:r>
              <a:t>5、FastAPI 0.65.2，相关的第三方库在项目开发过程中安装；</a:t>
            </a:r>
          </a:p>
          <a:p>
            <a:r>
              <a:t>6、MySQL5.6+，此为Python的MySQL驱动的最低支持版本，本项目使用MySQL8.0的数据库系统；</a:t>
            </a:r>
          </a:p>
          <a:p>
            <a:r>
              <a:t>MySQL驱动库，推荐使用PyMySQL；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</a:t>
            </a:r>
            <a:r>
              <a:rPr lang="zh-CN" altLang="en-US" dirty="0" smtClean="0"/>
              <a:t>、前端开发</a:t>
            </a:r>
            <a:endParaRPr lang="zh-CN" altLang="en-US" dirty="0" smtClean="0"/>
          </a:p>
        </p:txBody>
      </p:sp>
      <p:pic>
        <p:nvPicPr>
          <p:cNvPr id="566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90" y="1847215"/>
            <a:ext cx="4507230" cy="21640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7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410" y="1847215"/>
            <a:ext cx="4749800" cy="36283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、了解项目开发的步骤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、了解技术选型的方式和任务分工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、了解前端和后端开发的交互方式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518020b-3181-4a2d-bab1-e6e36358a5ae}"/>
  <p:tag name="TABLE_ENDDRAG_ORIGIN_RECT" val="426*72"/>
  <p:tag name="TABLE_ENDDRAG_RECT" val="28*164*600*28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775</Words>
  <Application>WPS 文字</Application>
  <PresentationFormat>全屏显示(4:3)</PresentationFormat>
  <Paragraphs>155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方正书宋_GBK</vt:lpstr>
      <vt:lpstr>Wingdings</vt:lpstr>
      <vt:lpstr>Wingdings 2</vt:lpstr>
      <vt:lpstr>Calibri</vt:lpstr>
      <vt:lpstr>Helvetica Neue</vt:lpstr>
      <vt:lpstr>宋体</vt:lpstr>
      <vt:lpstr>Times New Roman</vt:lpstr>
      <vt:lpstr>Constantia</vt:lpstr>
      <vt:lpstr>苹方-简</vt:lpstr>
      <vt:lpstr>隶书</vt:lpstr>
      <vt:lpstr>报隶-简</vt:lpstr>
      <vt:lpstr>汉仪书宋二KW</vt:lpstr>
      <vt:lpstr>微软雅黑</vt:lpstr>
      <vt:lpstr>汉仪旗黑</vt:lpstr>
      <vt:lpstr>宋体</vt:lpstr>
      <vt:lpstr>Arial Unicode MS</vt:lpstr>
      <vt:lpstr>Calibri</vt:lpstr>
      <vt:lpstr>流畅</vt:lpstr>
      <vt:lpstr>Python FastAPI Web开发  从入门到项目实战</vt:lpstr>
      <vt:lpstr>1、介绍</vt:lpstr>
      <vt:lpstr>2、测试工具基本概念</vt:lpstr>
      <vt:lpstr>3、部署</vt:lpstr>
      <vt:lpstr>3、系统设计</vt:lpstr>
      <vt:lpstr>4、技术架构</vt:lpstr>
      <vt:lpstr>5、任务分工</vt:lpstr>
      <vt:lpstr>6、后端开发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121</cp:revision>
  <dcterms:created xsi:type="dcterms:W3CDTF">2022-08-06T12:48:15Z</dcterms:created>
  <dcterms:modified xsi:type="dcterms:W3CDTF">2022-08-06T12:48:15Z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