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2" r:id="rId4"/>
    <p:sldId id="273" r:id="rId6"/>
    <p:sldId id="275" r:id="rId7"/>
    <p:sldId id="276" r:id="rId8"/>
    <p:sldId id="277" r:id="rId9"/>
    <p:sldId id="278" r:id="rId10"/>
    <p:sldId id="279" r:id="rId11"/>
    <p:sldId id="280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9" y="-72"/>
      </p:cViewPr>
      <p:guideLst>
        <p:guide orient="horz" pos="21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F6E14-B8EA-4942-9457-4B0B00D64C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Python FastAPI Web开</a:t>
            </a:r>
            <a:r>
              <a:rPr lang="zh-CN" altLang="en-US" smtClean="0"/>
              <a:t>发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从入门到项目实战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5046384" cy="848536"/>
          </a:xfrm>
        </p:spPr>
        <p:txBody>
          <a:bodyPr>
            <a:normAutofit lnSpcReduction="20000"/>
          </a:bodyPr>
          <a:lstStyle/>
          <a:p>
            <a:r>
              <a:rPr lang="zh-CN" altLang="en-US" dirty="0"/>
              <a:t>第四章</a:t>
            </a:r>
            <a:r>
              <a:rPr lang="en-US" altLang="zh-CN" dirty="0"/>
              <a:t>.Part2</a:t>
            </a:r>
            <a:r>
              <a:rPr lang="zh-CN" altLang="en-US" dirty="0" smtClean="0"/>
              <a:t>   异常处理和中间件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5157192"/>
            <a:ext cx="4084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监制</a:t>
            </a:r>
            <a:r>
              <a:rPr lang="zh-CN" altLang="en-US" dirty="0" smtClean="0"/>
              <a:t>：刘瑜，主讲安义，     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年夏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、了解异常类和全局异常处理器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、了解中间件的原理和定义方式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、熟悉</a:t>
            </a:r>
            <a:r>
              <a:rPr lang="en-US" altLang="zh-CN" dirty="0" smtClean="0"/>
              <a:t>FastAPI</a:t>
            </a:r>
            <a:r>
              <a:rPr lang="zh-CN" altLang="en-US" dirty="0" smtClean="0"/>
              <a:t>中内置的中间件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、异常处理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57200" y="2063750"/>
            <a:ext cx="803592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l"/>
            <a:r>
              <a:rPr sz="2800" b="0">
                <a:latin typeface="宋体" charset="0"/>
                <a:cs typeface="宋体" charset="0"/>
              </a:rPr>
              <a:t>异常处理，是编程语言或计算机硬件里的一种机制，用于捕捉并处理软件或运行系统中出现的异常信息。这些异常信息可能是因为访问了不存在的资源，也可能是因为代码报错的需要，而主动被触发并抛出。FastAPI提供了异常处理机制，对异常信息的抛出和处理进行统一管理，有助于增加代码的可读性。</a:t>
            </a:r>
            <a:endParaRPr sz="2800" b="0">
              <a:latin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、使用异常类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57200" y="2063750"/>
            <a:ext cx="803592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sz="2800" b="0">
                <a:latin typeface="宋体" charset="0"/>
                <a:cs typeface="宋体" charset="0"/>
              </a:rPr>
              <a:t>在FastAPI中，使用HttpException异常类来处理异常信息，通过raise关键字来主动抛出异常信息</a:t>
            </a:r>
            <a:endParaRPr sz="2800" b="0">
              <a:latin typeface="宋体" charset="0"/>
              <a:cs typeface="宋体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9915" y="3016885"/>
            <a:ext cx="822960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54000" algn="l"/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【示例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4.21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】 第四章 第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4.3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节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code4_21.pyfrom fastapi import FastAPI, HTTPExceptionimport uvicornapp = FastAPI() items = {"1": "cat"}                                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定义模拟数据</a:t>
            </a:r>
            <a:r>
              <a:rPr lang="zh-CN" altLang="en-US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</a:t>
            </a:r>
            <a:endParaRPr lang="zh-CN" altLang="en-US" sz="16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@app.get("/items/{item_id}")                        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注册路由路径，定义路径参数</a:t>
            </a:r>
            <a:endParaRPr lang="zh-CN" altLang="en-US" sz="16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async def read_item(item_id: str):    if item_id not in items:        raise HTTPException(status_code=404, detail="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未找到指定项目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")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抛出异常</a:t>
            </a:r>
            <a:r>
              <a:rPr lang="zh-CN" altLang="en-US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  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return {"item": items[item_id]}if __name__ == '__main__':    uvicorn.run(app=app)</a:t>
            </a:r>
            <a:endParaRPr lang="en-US" altLang="zh-CN" sz="16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、全局异常处理器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57200" y="2063750"/>
            <a:ext cx="803592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sz="2800" b="0">
                <a:latin typeface="宋体" charset="0"/>
                <a:cs typeface="宋体" charset="0"/>
              </a:rPr>
              <a:t>在大型应用中，需要做大量的异常处理。如果每次都使用raiise HttpException的方式抛出不同异常，也会使异常处理的代码变得更加复杂。</a:t>
            </a:r>
            <a:endParaRPr sz="2800" b="0">
              <a:latin typeface="宋体" charset="0"/>
              <a:cs typeface="宋体" charset="0"/>
            </a:endParaRPr>
          </a:p>
          <a:p>
            <a:pPr indent="266700"/>
            <a:r>
              <a:rPr sz="2800" b="0">
                <a:latin typeface="宋体" charset="0"/>
                <a:cs typeface="宋体" charset="0"/>
              </a:rPr>
              <a:t>FastAPI中提供了一种全局异常处理器的方式，通过自定义不同类型的异常，将逻辑处理代码与异常处理代码完全分开</a:t>
            </a:r>
            <a:endParaRPr sz="2800" b="0">
              <a:latin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、全局异常处理器示例</a:t>
            </a:r>
            <a:endParaRPr lang="zh-CN" altLang="en-US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457200" y="2018030"/>
            <a:ext cx="808355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>
              <a:buNone/>
            </a:pP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class MyException(Exception):                       # 自定义异常类，继承自Exception</a:t>
            </a:r>
            <a:endParaRPr lang="en-US" altLang="zh-CN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def __init__(self, name: str):</a:t>
            </a:r>
            <a:endParaRPr lang="en-US" altLang="zh-CN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    self.name = name</a:t>
            </a:r>
            <a:endParaRPr lang="en-US" altLang="zh-CN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@app.exception_handler(MyException)               </a:t>
            </a:r>
            <a:r>
              <a:rPr lang="en-US" altLang="zh-CN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注册全局异常管理器</a:t>
            </a:r>
            <a:endParaRPr lang="zh-CN" altLang="en-US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async def my_exception_handler(                   </a:t>
            </a:r>
            <a:r>
              <a:rPr lang="en-US" altLang="zh-CN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定义异常处理函数</a:t>
            </a:r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      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request: Request,                        </a:t>
            </a:r>
            <a:r>
              <a:rPr lang="en-US" altLang="zh-CN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 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请求类实例</a:t>
            </a:r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      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exc: MyException                        </a:t>
            </a:r>
            <a:r>
              <a:rPr lang="en-US" altLang="zh-CN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# 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异常类实例</a:t>
            </a:r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      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):    return JSONResponse(                                 # 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返回响应类实例</a:t>
            </a:r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      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status_code=418,                                 </a:t>
            </a:r>
            <a:r>
              <a:rPr lang="en-US" altLang="zh-CN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响应状态码</a:t>
            </a:r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      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content={"message": f"OMG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，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{exc.name}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又迷路了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"},  # 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状态文本</a:t>
            </a:r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  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@app.get("/cats/{name}")                            # 注册路由路径，定义路径参数</a:t>
            </a:r>
            <a:endParaRPr lang="en-US" altLang="zh-CN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async def find_cats(name: str):                        </a:t>
            </a:r>
            <a:endParaRPr lang="en-US" altLang="zh-CN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if name == "三酷猫":</a:t>
            </a:r>
            <a:endParaRPr lang="en-US" altLang="zh-CN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    raise MyException(name=name)               # 抛出自定义异常</a:t>
            </a:r>
            <a:endParaRPr lang="en-US" altLang="zh-CN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return {"cat": name}</a:t>
            </a:r>
            <a:endParaRPr lang="en-US" altLang="zh-CN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FastAPI</a:t>
            </a:r>
            <a:r>
              <a:rPr lang="zh-CN" altLang="en-US" dirty="0" smtClean="0"/>
              <a:t>内置异常处理器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301625" y="1986915"/>
            <a:ext cx="855027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l"/>
            <a:r>
              <a:rPr lang="en-US" altLang="zh-CN" sz="2800" b="0">
                <a:latin typeface="宋体" charset="0"/>
                <a:cs typeface="宋体" charset="0"/>
              </a:rPr>
              <a:t>FastAPI</a:t>
            </a:r>
            <a:r>
              <a:rPr lang="zh-CN" altLang="en-US" sz="2800" b="0">
                <a:latin typeface="宋体" charset="0"/>
                <a:cs typeface="宋体" charset="0"/>
              </a:rPr>
              <a:t>中内置了一些异常类，比如验证请求数据时，数据无效则会引发异常：</a:t>
            </a:r>
            <a:r>
              <a:rPr lang="en-US" altLang="zh-CN" sz="2800" b="0">
                <a:latin typeface="宋体" charset="0"/>
                <a:cs typeface="宋体" charset="0"/>
              </a:rPr>
              <a:t>RequestValidationError</a:t>
            </a:r>
            <a:r>
              <a:rPr lang="zh-CN" altLang="en-US" sz="2800" b="0">
                <a:latin typeface="宋体" charset="0"/>
                <a:cs typeface="宋体" charset="0"/>
              </a:rPr>
              <a:t>。</a:t>
            </a:r>
            <a:r>
              <a:rPr lang="en-US" altLang="zh-CN" sz="2800" b="0">
                <a:latin typeface="Calibri" charset="0"/>
                <a:cs typeface="Calibri" charset="0"/>
              </a:rPr>
              <a:t>FastAPI</a:t>
            </a:r>
            <a:r>
              <a:rPr lang="zh-CN" altLang="en-US" sz="2800" b="0">
                <a:latin typeface="宋体" charset="0"/>
                <a:cs typeface="宋体" charset="0"/>
              </a:rPr>
              <a:t>为这些异常类提供了内置的异常处理器，有时也需要改变这些内置的异常的消息内容或格式，以符合其它系统的规范。</a:t>
            </a:r>
            <a:endParaRPr lang="zh-CN" altLang="en-US" sz="2800" b="0">
              <a:latin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、中间件技术</a:t>
            </a:r>
            <a:endParaRPr lang="zh-CN" altLang="en-US" dirty="0" smtClean="0"/>
          </a:p>
        </p:txBody>
      </p:sp>
      <p:grpSp>
        <p:nvGrpSpPr>
          <p:cNvPr id="244" name="画布 244"/>
          <p:cNvGrpSpPr/>
          <p:nvPr/>
        </p:nvGrpSpPr>
        <p:grpSpPr>
          <a:xfrm>
            <a:off x="457200" y="2073275"/>
            <a:ext cx="8228965" cy="4368800"/>
            <a:chOff x="0" y="0"/>
            <a:chExt cx="5274310" cy="3072130"/>
          </a:xfrm>
        </p:grpSpPr>
        <p:sp>
          <p:nvSpPr>
            <p:cNvPr id="4" name="画布 244"/>
            <p:cNvSpPr/>
            <p:nvPr/>
          </p:nvSpPr>
          <p:spPr>
            <a:xfrm>
              <a:off x="0" y="0"/>
              <a:ext cx="5274310" cy="3072130"/>
            </a:xfr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</p:sp>
        <p:sp>
          <p:nvSpPr>
            <p:cNvPr id="246" name="矩形 76"/>
            <p:cNvSpPr/>
            <p:nvPr/>
          </p:nvSpPr>
          <p:spPr>
            <a:xfrm>
              <a:off x="350520" y="146050"/>
              <a:ext cx="1341120" cy="276669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7" name="矩形 77"/>
            <p:cNvSpPr/>
            <p:nvPr/>
          </p:nvSpPr>
          <p:spPr>
            <a:xfrm>
              <a:off x="3606800" y="125095"/>
              <a:ext cx="1361440" cy="276669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8" name="文本框 78"/>
            <p:cNvSpPr txBox="1"/>
            <p:nvPr/>
          </p:nvSpPr>
          <p:spPr>
            <a:xfrm>
              <a:off x="4070350" y="1379220"/>
              <a:ext cx="725805" cy="2978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响应数据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9" name="矩形 7"/>
            <p:cNvSpPr/>
            <p:nvPr/>
          </p:nvSpPr>
          <p:spPr>
            <a:xfrm>
              <a:off x="1275080" y="381000"/>
              <a:ext cx="2746375" cy="2284730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0" name="文本框 78"/>
            <p:cNvSpPr txBox="1"/>
            <p:nvPr/>
          </p:nvSpPr>
          <p:spPr>
            <a:xfrm>
              <a:off x="633730" y="1379220"/>
              <a:ext cx="725805" cy="2978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请求数据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51" name="文本框 78"/>
            <p:cNvSpPr txBox="1"/>
            <p:nvPr/>
          </p:nvSpPr>
          <p:spPr>
            <a:xfrm>
              <a:off x="2292985" y="461010"/>
              <a:ext cx="725805" cy="2978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中间件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52" name="矩形 76"/>
            <p:cNvSpPr/>
            <p:nvPr/>
          </p:nvSpPr>
          <p:spPr>
            <a:xfrm>
              <a:off x="1550035" y="778510"/>
              <a:ext cx="2257425" cy="34544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ASGI中间件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53" name="矩形 76"/>
            <p:cNvSpPr/>
            <p:nvPr/>
          </p:nvSpPr>
          <p:spPr>
            <a:xfrm>
              <a:off x="1550035" y="1243965"/>
              <a:ext cx="2257425" cy="34544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GZIP中间件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54" name="矩形 76"/>
            <p:cNvSpPr/>
            <p:nvPr/>
          </p:nvSpPr>
          <p:spPr>
            <a:xfrm>
              <a:off x="1550035" y="2174875"/>
              <a:ext cx="2257425" cy="34544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...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55" name="矩形 76"/>
            <p:cNvSpPr/>
            <p:nvPr/>
          </p:nvSpPr>
          <p:spPr>
            <a:xfrm>
              <a:off x="1550035" y="1709420"/>
              <a:ext cx="2257425" cy="34544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TrustHost中间件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  <a:p>
              <a:pPr algn="ctr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56" name="文本框 78"/>
            <p:cNvSpPr txBox="1"/>
            <p:nvPr/>
          </p:nvSpPr>
          <p:spPr>
            <a:xfrm>
              <a:off x="2130425" y="43815"/>
              <a:ext cx="1305560" cy="29781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Web服务器端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、中间件定义方式</a:t>
            </a:r>
            <a:endParaRPr lang="zh-CN" altLang="en-US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457200" y="1988820"/>
            <a:ext cx="822960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l"/>
            <a:r>
              <a:rPr lang="zh-CN" altLang="en-US" sz="2400" b="0">
                <a:latin typeface="宋体" charset="0"/>
                <a:cs typeface="宋体" charset="0"/>
              </a:rPr>
              <a:t>自定义中间件的方式，是先定义一个中间件函数，然后在这个函数上增加装饰器</a:t>
            </a:r>
            <a:r>
              <a:rPr lang="en-US" altLang="zh-CN" sz="2400" b="0">
                <a:latin typeface="Calibri" charset="0"/>
                <a:cs typeface="Calibri" charset="0"/>
              </a:rPr>
              <a:t>@app.middleware("http")</a:t>
            </a:r>
            <a:r>
              <a:rPr lang="zh-CN" altLang="en-US" sz="2400" b="0">
                <a:latin typeface="宋体" charset="0"/>
                <a:cs typeface="宋体" charset="0"/>
              </a:rPr>
              <a:t>，该函数的参数包括了请求类</a:t>
            </a:r>
            <a:r>
              <a:rPr lang="en-US" altLang="zh-CN" sz="2400" b="0">
                <a:latin typeface="宋体" charset="0"/>
                <a:cs typeface="宋体" charset="0"/>
              </a:rPr>
              <a:t>Request</a:t>
            </a:r>
            <a:r>
              <a:rPr lang="zh-CN" altLang="en-US" sz="2400" b="0">
                <a:latin typeface="宋体" charset="0"/>
                <a:cs typeface="宋体" charset="0"/>
              </a:rPr>
              <a:t>的实例</a:t>
            </a:r>
            <a:r>
              <a:rPr lang="en-US" altLang="zh-CN" sz="2400" b="0">
                <a:latin typeface="Calibri" charset="0"/>
                <a:cs typeface="Calibri" charset="0"/>
              </a:rPr>
              <a:t>request</a:t>
            </a:r>
            <a:r>
              <a:rPr lang="zh-CN" altLang="en-US" sz="2400" b="0">
                <a:latin typeface="宋体" charset="0"/>
                <a:cs typeface="宋体" charset="0"/>
              </a:rPr>
              <a:t>和处理过程回调函数</a:t>
            </a:r>
            <a:r>
              <a:rPr lang="en-US" altLang="zh-CN" sz="2400" b="0">
                <a:latin typeface="Calibri" charset="0"/>
                <a:cs typeface="Calibri" charset="0"/>
              </a:rPr>
              <a:t>call_next</a:t>
            </a:r>
            <a:r>
              <a:rPr lang="zh-CN" altLang="en-US" sz="2400" b="0">
                <a:latin typeface="宋体" charset="0"/>
                <a:cs typeface="宋体" charset="0"/>
              </a:rPr>
              <a:t>。自定义中间件函数的工作流程如下：</a:t>
            </a:r>
            <a:endParaRPr lang="zh-CN" altLang="en-US" sz="2400" b="0">
              <a:latin typeface="Calibri" charset="0"/>
              <a:cs typeface="Calibri" charset="0"/>
            </a:endParaRPr>
          </a:p>
          <a:p>
            <a:pPr marL="0" indent="266700" algn="l"/>
            <a:r>
              <a:rPr lang="en-US" altLang="zh-CN" sz="2400" b="0">
                <a:latin typeface="Calibri" charset="0"/>
                <a:cs typeface="Calibri" charset="0"/>
              </a:rPr>
              <a:t>1</a:t>
            </a:r>
            <a:r>
              <a:rPr lang="zh-CN" altLang="en-US" sz="2400" b="0">
                <a:latin typeface="宋体" charset="0"/>
                <a:cs typeface="宋体" charset="0"/>
              </a:rPr>
              <a:t>、参数</a:t>
            </a:r>
            <a:r>
              <a:rPr lang="en-US" altLang="zh-CN" sz="2400" b="0">
                <a:latin typeface="Calibri" charset="0"/>
                <a:cs typeface="Calibri" charset="0"/>
              </a:rPr>
              <a:t>call_next</a:t>
            </a:r>
            <a:r>
              <a:rPr lang="zh-CN" altLang="en-US" sz="2400" b="0">
                <a:latin typeface="宋体" charset="0"/>
                <a:cs typeface="宋体" charset="0"/>
              </a:rPr>
              <a:t>接收请求类实例；</a:t>
            </a:r>
            <a:endParaRPr lang="zh-CN" altLang="en-US" sz="2400" b="0">
              <a:latin typeface="Calibri" charset="0"/>
              <a:cs typeface="Calibri" charset="0"/>
            </a:endParaRPr>
          </a:p>
          <a:p>
            <a:pPr marL="0" indent="266700" algn="l"/>
            <a:r>
              <a:rPr lang="en-US" altLang="zh-CN" sz="2400" b="0">
                <a:latin typeface="Calibri" charset="0"/>
                <a:cs typeface="Calibri" charset="0"/>
              </a:rPr>
              <a:t>2</a:t>
            </a:r>
            <a:r>
              <a:rPr lang="zh-CN" altLang="en-US" sz="2400" b="0">
                <a:latin typeface="宋体" charset="0"/>
                <a:cs typeface="宋体" charset="0"/>
              </a:rPr>
              <a:t>、该函数将把请求数据传递给相应的路径操作函数；</a:t>
            </a:r>
            <a:endParaRPr lang="zh-CN" altLang="en-US" sz="2400" b="0">
              <a:latin typeface="Calibri" charset="0"/>
              <a:cs typeface="Calibri" charset="0"/>
            </a:endParaRPr>
          </a:p>
          <a:p>
            <a:pPr marL="0" indent="266700" algn="l"/>
            <a:r>
              <a:rPr lang="en-US" altLang="zh-CN" sz="2400" b="0">
                <a:latin typeface="Calibri" charset="0"/>
                <a:cs typeface="Calibri" charset="0"/>
              </a:rPr>
              <a:t>3</a:t>
            </a:r>
            <a:r>
              <a:rPr lang="zh-CN" altLang="en-US" sz="2400" b="0">
                <a:latin typeface="宋体" charset="0"/>
                <a:cs typeface="宋体" charset="0"/>
              </a:rPr>
              <a:t>、返回路径操作函数生成的响应数据；</a:t>
            </a:r>
            <a:endParaRPr lang="zh-CN" altLang="en-US" sz="2400" b="0">
              <a:latin typeface="Calibri" charset="0"/>
              <a:cs typeface="Calibri" charset="0"/>
            </a:endParaRPr>
          </a:p>
          <a:p>
            <a:pPr marL="0" indent="266700" algn="l"/>
            <a:r>
              <a:rPr lang="en-US" altLang="zh-CN" sz="2400" b="0">
                <a:latin typeface="Calibri" charset="0"/>
                <a:cs typeface="Calibri" charset="0"/>
              </a:rPr>
              <a:t>4</a:t>
            </a:r>
            <a:r>
              <a:rPr lang="zh-CN" altLang="en-US" sz="2400" b="0">
                <a:latin typeface="宋体" charset="0"/>
                <a:cs typeface="宋体" charset="0"/>
              </a:rPr>
              <a:t>、在返回响应数据给客户端之前，进一步修改响应。</a:t>
            </a:r>
            <a:endParaRPr lang="zh-CN" altLang="en-US" sz="2400" b="0">
              <a:latin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、常用的内置中间件介绍</a:t>
            </a:r>
            <a:endParaRPr lang="zh-CN" altLang="en-US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457200" y="1988820"/>
            <a:ext cx="822960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l"/>
            <a:r>
              <a:rPr lang="en-US" altLang="zh-CN" sz="2400" b="0">
                <a:latin typeface="宋体" charset="0"/>
                <a:cs typeface="宋体" charset="0"/>
              </a:rPr>
              <a:t>1</a:t>
            </a:r>
            <a:r>
              <a:rPr lang="zh-CN" altLang="en-US" sz="2400" b="0">
                <a:latin typeface="宋体" charset="0"/>
                <a:cs typeface="宋体" charset="0"/>
              </a:rPr>
              <a:t>、</a:t>
            </a:r>
            <a:r>
              <a:rPr lang="en-US" altLang="zh-CN" sz="2400" b="0">
                <a:latin typeface="宋体" charset="0"/>
                <a:cs typeface="宋体" charset="0"/>
              </a:rPr>
              <a:t>CORS</a:t>
            </a:r>
            <a:r>
              <a:rPr lang="zh-CN" altLang="en-US" sz="2400" b="0">
                <a:latin typeface="宋体" charset="0"/>
                <a:cs typeface="宋体" charset="0"/>
              </a:rPr>
              <a:t>中间件</a:t>
            </a:r>
            <a:endParaRPr lang="zh-CN" altLang="en-US" sz="2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en-US" altLang="zh-CN" sz="2400" b="0">
                <a:latin typeface="宋体" charset="0"/>
                <a:cs typeface="宋体" charset="0"/>
              </a:rPr>
              <a:t>2</a:t>
            </a:r>
            <a:r>
              <a:rPr lang="zh-CN" altLang="en-US" sz="2400" b="0">
                <a:latin typeface="宋体" charset="0"/>
                <a:cs typeface="宋体" charset="0"/>
              </a:rPr>
              <a:t>、</a:t>
            </a:r>
            <a:r>
              <a:rPr lang="en-US" altLang="zh-CN" sz="2400" b="0">
                <a:latin typeface="宋体" charset="0"/>
                <a:cs typeface="宋体" charset="0"/>
              </a:rPr>
              <a:t>UnicornMiddleware</a:t>
            </a:r>
            <a:r>
              <a:rPr lang="zh-CN" altLang="en-US" sz="2400" b="0">
                <a:latin typeface="宋体" charset="0"/>
                <a:cs typeface="宋体" charset="0"/>
              </a:rPr>
              <a:t>中间件</a:t>
            </a:r>
            <a:endParaRPr lang="en-US" altLang="zh-CN" sz="2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en-US" altLang="zh-CN" sz="2400" b="0">
                <a:latin typeface="宋体" charset="0"/>
                <a:cs typeface="宋体" charset="0"/>
              </a:rPr>
              <a:t>3</a:t>
            </a:r>
            <a:r>
              <a:rPr lang="zh-CN" altLang="en-US" sz="2400" b="0">
                <a:latin typeface="宋体" charset="0"/>
                <a:cs typeface="宋体" charset="0"/>
              </a:rPr>
              <a:t>、</a:t>
            </a:r>
            <a:r>
              <a:rPr lang="en-US" altLang="zh-CN" sz="2400" b="0">
                <a:latin typeface="宋体" charset="0"/>
                <a:cs typeface="宋体" charset="0"/>
              </a:rPr>
              <a:t>HTTPSRedirectMiddleware</a:t>
            </a:r>
            <a:r>
              <a:rPr lang="zh-CN" altLang="en-US" sz="2400" b="0">
                <a:latin typeface="宋体" charset="0"/>
                <a:cs typeface="宋体" charset="0"/>
              </a:rPr>
              <a:t>中间件</a:t>
            </a:r>
            <a:endParaRPr lang="en-US" altLang="zh-CN" sz="2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en-US" altLang="zh-CN" sz="2400" b="0">
                <a:latin typeface="宋体" charset="0"/>
                <a:cs typeface="宋体" charset="0"/>
              </a:rPr>
              <a:t>4</a:t>
            </a:r>
            <a:r>
              <a:rPr lang="zh-CN" altLang="en-US" sz="2400" b="0">
                <a:latin typeface="宋体" charset="0"/>
                <a:cs typeface="宋体" charset="0"/>
              </a:rPr>
              <a:t>、TrustedHostMiddleware中间件</a:t>
            </a:r>
            <a:endParaRPr lang="zh-CN" altLang="en-US" sz="2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en-US" altLang="zh-CN" sz="2400" b="0">
                <a:latin typeface="宋体" charset="0"/>
                <a:cs typeface="宋体" charset="0"/>
              </a:rPr>
              <a:t>5</a:t>
            </a:r>
            <a:r>
              <a:rPr lang="zh-CN" altLang="en-US" sz="2400" b="0">
                <a:latin typeface="宋体" charset="0"/>
                <a:cs typeface="宋体" charset="0"/>
              </a:rPr>
              <a:t>、GZipMiddleware中间件</a:t>
            </a:r>
            <a:endParaRPr lang="zh-CN" altLang="en-US" sz="2400" b="0">
              <a:latin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2258</Words>
  <Application>WPS 文字</Application>
  <PresentationFormat>全屏显示(4:3)</PresentationFormat>
  <Paragraphs>101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1" baseType="lpstr">
      <vt:lpstr>Arial</vt:lpstr>
      <vt:lpstr>方正书宋_GBK</vt:lpstr>
      <vt:lpstr>Wingdings</vt:lpstr>
      <vt:lpstr>Wingdings 2</vt:lpstr>
      <vt:lpstr>宋体</vt:lpstr>
      <vt:lpstr>汉仪书宋二KW</vt:lpstr>
      <vt:lpstr>Times New Roman</vt:lpstr>
      <vt:lpstr>方正书宋_GB18030</vt:lpstr>
      <vt:lpstr>苹方-简</vt:lpstr>
      <vt:lpstr>Calibri</vt:lpstr>
      <vt:lpstr>Calibri</vt:lpstr>
      <vt:lpstr>Helvetica Neue</vt:lpstr>
      <vt:lpstr>宋体</vt:lpstr>
      <vt:lpstr>Times New Roman</vt:lpstr>
      <vt:lpstr>Constantia</vt:lpstr>
      <vt:lpstr>隶书</vt:lpstr>
      <vt:lpstr>报隶-简</vt:lpstr>
      <vt:lpstr>微软雅黑</vt:lpstr>
      <vt:lpstr>汉仪旗黑</vt:lpstr>
      <vt:lpstr>Arial Unicode MS</vt:lpstr>
      <vt:lpstr>流畅</vt:lpstr>
      <vt:lpstr>Python FastAPI Web开发  从入门到项目实战</vt:lpstr>
      <vt:lpstr>1、异常处理</vt:lpstr>
      <vt:lpstr>2、使用异常类</vt:lpstr>
      <vt:lpstr>2、全局异常处理器</vt:lpstr>
      <vt:lpstr>3、全局异常处理器示例</vt:lpstr>
      <vt:lpstr>4、FastAPI内置异常处理器</vt:lpstr>
      <vt:lpstr>5、中间件技术</vt:lpstr>
      <vt:lpstr>6、中间件定义方式</vt:lpstr>
      <vt:lpstr>7、常用的内置中间件介绍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Django Web 从入门到项目实战</dc:title>
  <dc:creator>Windows 用户</dc:creator>
  <cp:lastModifiedBy>anyi</cp:lastModifiedBy>
  <cp:revision>93</cp:revision>
  <dcterms:created xsi:type="dcterms:W3CDTF">2022-08-07T06:49:17Z</dcterms:created>
  <dcterms:modified xsi:type="dcterms:W3CDTF">2022-08-07T06:49:17Z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