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58" r:id="rId5"/>
    <p:sldId id="264" r:id="rId6"/>
    <p:sldId id="259" r:id="rId7"/>
    <p:sldId id="266" r:id="rId8"/>
    <p:sldId id="269" r:id="rId9"/>
    <p:sldId id="268" r:id="rId10"/>
    <p:sldId id="260" r:id="rId11"/>
    <p:sldId id="267" r:id="rId12"/>
  </p:sldIdLst>
  <p:sldSz cx="14630400" cy="8229600"/>
  <p:notesSz cx="8229600" cy="14630400"/>
  <p:embeddedFontLst>
    <p:embeddedFont>
      <p:font typeface="Alexandria Semi Bold" panose="020B0604020202020204" charset="-78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Sora Light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71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733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3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44709" y="2937748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Guess Game Online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44709" y="3975378"/>
            <a:ext cx="76273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5" name="Shape 2"/>
          <p:cNvSpPr/>
          <p:nvPr/>
        </p:nvSpPr>
        <p:spPr>
          <a:xfrm>
            <a:off x="6244709" y="4928711"/>
            <a:ext cx="346591" cy="346591"/>
          </a:xfrm>
          <a:prstGeom prst="roundRect">
            <a:avLst>
              <a:gd name="adj" fmla="val 26380043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9B9DBD-0129-4710-9482-1B0731BE4CAE}"/>
              </a:ext>
            </a:extLst>
          </p:cNvPr>
          <p:cNvSpPr/>
          <p:nvPr/>
        </p:nvSpPr>
        <p:spPr>
          <a:xfrm>
            <a:off x="12091596" y="7616414"/>
            <a:ext cx="2538804" cy="602428"/>
          </a:xfrm>
          <a:prstGeom prst="rect">
            <a:avLst/>
          </a:prstGeom>
          <a:solidFill>
            <a:srgbClr val="FFFAFA"/>
          </a:solidFill>
          <a:ln>
            <a:solidFill>
              <a:srgbClr val="FF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16C1DB13-30FD-4801-8A81-EB6D6C9B5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1876425"/>
            <a:ext cx="4476750" cy="4476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71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67437" y="438341"/>
            <a:ext cx="5121354" cy="6400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Conclusion</a:t>
            </a:r>
            <a:endParaRPr lang="en-US" sz="40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437" y="1467088"/>
            <a:ext cx="972979" cy="155686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432238" y="1687957"/>
            <a:ext cx="6517124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600" dirty="0"/>
              <a:t>Efficient data structures and </a:t>
            </a:r>
            <a:r>
              <a:rPr lang="en-US" sz="1600" dirty="0">
                <a:cs typeface="A - sahifa-kurdi" pitchFamily="2" charset="-78"/>
              </a:rPr>
              <a:t>algorithms</a:t>
            </a:r>
            <a:r>
              <a:rPr lang="en-US" sz="1600" dirty="0"/>
              <a:t> ensure seamless, engaging gameplay.</a:t>
            </a:r>
            <a:endParaRPr lang="en-US" sz="150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7437" y="3023949"/>
            <a:ext cx="972979" cy="1556861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7432238" y="3218497"/>
            <a:ext cx="6517124" cy="4863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600" dirty="0"/>
              <a:t>Secure authentication and a leaderboard enhance user experience.</a:t>
            </a:r>
            <a:endParaRPr lang="en-US" sz="150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7437" y="4580811"/>
            <a:ext cx="972979" cy="1556861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7432238" y="4775359"/>
            <a:ext cx="6517124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600" dirty="0"/>
              <a:t>The project sets a strong foundation for future improvements.</a:t>
            </a:r>
            <a:endParaRPr lang="en-US" sz="15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E66C3-0CB3-4D29-B0F8-EA9FBA78976A}"/>
              </a:ext>
            </a:extLst>
          </p:cNvPr>
          <p:cNvSpPr/>
          <p:nvPr/>
        </p:nvSpPr>
        <p:spPr>
          <a:xfrm>
            <a:off x="12091596" y="7616414"/>
            <a:ext cx="2538804" cy="602428"/>
          </a:xfrm>
          <a:prstGeom prst="rect">
            <a:avLst/>
          </a:prstGeom>
          <a:solidFill>
            <a:srgbClr val="FFFAFA"/>
          </a:solidFill>
          <a:ln>
            <a:solidFill>
              <a:srgbClr val="FF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E40B56-21E1-4CD0-B763-94601A4E0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68087"/>
            <a:ext cx="12824204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Reference: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lexandria Semi Bold" panose="020B0604020202020204" charset="-78"/>
              <a:cs typeface="Alexandria Semi Bold" panose="020B0604020202020204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McKinney, W. (2017).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Python for data analysis: Data wrangling with Pandas, NumPy, and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IPython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 (2nd ed.). O’Reilly Media.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Cormen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, T. H.,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Leiserson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, C. E., Rivest, R. L., &amp; Stein, C. (2009).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Introduction to algorithms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 (3rd ed.). MIT Press.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Mitchell, T. M. (1997).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Machine learning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. McGraw-Hill.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Sebesta, R. W. (2015).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Concepts of programming languages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 (11th ed.). Pearson.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Flanagan, D. (2020).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JavaScript: The definitive guide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 (7th ed.). O’Reilly Media.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Date, C. J. (2019).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An introduction to database systems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 (8th ed.). Addison-Wesley.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Fowler, M. (2019).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Refactoring: Improving the design of existing 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 (2nd ed.). Addison-Wesley.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lexandria Semi Bold" panose="020B0604020202020204" charset="-78"/>
              <a:cs typeface="Alexandria Semi Bold" panose="020B0604020202020204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73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515273" y="556558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600"/>
              </a:lnSpc>
              <a:buNone/>
            </a:pPr>
            <a:r>
              <a:rPr lang="en-US" sz="60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Introduction</a:t>
            </a:r>
            <a:endParaRPr lang="en-US" sz="6000" dirty="0"/>
          </a:p>
        </p:txBody>
      </p:sp>
      <p:sp>
        <p:nvSpPr>
          <p:cNvPr id="10" name="Text 8"/>
          <p:cNvSpPr/>
          <p:nvPr/>
        </p:nvSpPr>
        <p:spPr>
          <a:xfrm>
            <a:off x="514350" y="2776418"/>
            <a:ext cx="13906500" cy="48399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.</a:t>
            </a:r>
            <a:endParaRPr lang="en-US" sz="17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7D9CD1-E1D3-44FA-B088-E83163AC10A4}"/>
              </a:ext>
            </a:extLst>
          </p:cNvPr>
          <p:cNvSpPr/>
          <p:nvPr/>
        </p:nvSpPr>
        <p:spPr>
          <a:xfrm>
            <a:off x="12091596" y="7616414"/>
            <a:ext cx="2538804" cy="602428"/>
          </a:xfrm>
          <a:prstGeom prst="rect">
            <a:avLst/>
          </a:prstGeom>
          <a:solidFill>
            <a:srgbClr val="FFFAFA"/>
          </a:solidFill>
          <a:ln>
            <a:solidFill>
              <a:srgbClr val="FF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D1E389-957B-468B-92AC-D262827554ED}"/>
              </a:ext>
            </a:extLst>
          </p:cNvPr>
          <p:cNvSpPr txBox="1"/>
          <p:nvPr/>
        </p:nvSpPr>
        <p:spPr>
          <a:xfrm>
            <a:off x="514350" y="1771650"/>
            <a:ext cx="817245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lexandria Semi Bold" panose="020B0604020202020204" charset="-78"/>
                <a:cs typeface="Alexandria Semi Bold" panose="020B0604020202020204" charset="-78"/>
              </a:rPr>
              <a:t>Overview</a:t>
            </a:r>
            <a:r>
              <a:rPr lang="en-US" sz="2000" dirty="0">
                <a:latin typeface="Alexandria Semi Bold" panose="020B0604020202020204" charset="-78"/>
                <a:cs typeface="Alexandria Semi Bold" panose="020B0604020202020204" charset="-78"/>
              </a:rPr>
              <a:t>: A web-based game that allows users to guess words from various categories and difficulty levels.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lexandria Semi Bold" panose="020B0604020202020204" charset="-78"/>
                <a:cs typeface="Alexandria Semi Bold" panose="020B0604020202020204" charset="-78"/>
              </a:rPr>
              <a:t>Key Features</a:t>
            </a:r>
            <a:r>
              <a:rPr lang="en-US" sz="2000" dirty="0">
                <a:latin typeface="Alexandria Semi Bold" panose="020B0604020202020204" charset="-78"/>
                <a:cs typeface="Alexandria Semi Bold" panose="020B0604020202020204" charset="-78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lexandria Semi Bold" panose="020B0604020202020204" charset="-78"/>
                <a:cs typeface="Alexandria Semi Bold" panose="020B0604020202020204" charset="-78"/>
              </a:rPr>
              <a:t>User authentication (login/signup).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lexandria Semi Bold" panose="020B0604020202020204" charset="-78"/>
                <a:cs typeface="Alexandria Semi Bold" panose="020B0604020202020204" charset="-78"/>
              </a:rPr>
              <a:t>Word guessing game with dynamic categories and difficulties.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lexandria Semi Bold" panose="020B0604020202020204" charset="-78"/>
                <a:cs typeface="Alexandria Semi Bold" panose="020B0604020202020204" charset="-78"/>
              </a:rPr>
              <a:t>Real-time score tracking and leaderboard.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lexandria Semi Bold" panose="020B0604020202020204" charset="-78"/>
                <a:cs typeface="Alexandria Semi Bold" panose="020B0604020202020204" charset="-78"/>
              </a:rPr>
              <a:t>Technology Stack</a:t>
            </a:r>
            <a:r>
              <a:rPr lang="en-US" sz="2000" dirty="0">
                <a:latin typeface="Alexandria Semi Bold" panose="020B0604020202020204" charset="-78"/>
                <a:cs typeface="Alexandria Semi Bold" panose="020B0604020202020204" charset="-78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lexandria Semi Bold" panose="020B0604020202020204" charset="-78"/>
                <a:cs typeface="Alexandria Semi Bold" panose="020B0604020202020204" charset="-78"/>
              </a:rPr>
              <a:t>Frontend</a:t>
            </a:r>
            <a:r>
              <a:rPr lang="en-US" sz="2000" dirty="0">
                <a:latin typeface="Alexandria Semi Bold" panose="020B0604020202020204" charset="-78"/>
                <a:cs typeface="Alexandria Semi Bold" panose="020B0604020202020204" charset="-78"/>
              </a:rPr>
              <a:t>: HTML, CSS, JavaScript.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lexandria Semi Bold" panose="020B0604020202020204" charset="-78"/>
                <a:cs typeface="Alexandria Semi Bold" panose="020B0604020202020204" charset="-78"/>
              </a:rPr>
              <a:t>Backend</a:t>
            </a:r>
            <a:r>
              <a:rPr lang="en-US" sz="2000" dirty="0">
                <a:latin typeface="Alexandria Semi Bold" panose="020B0604020202020204" charset="-78"/>
                <a:cs typeface="Alexandria Semi Bold" panose="020B0604020202020204" charset="-78"/>
              </a:rPr>
              <a:t>: Flask (Python), MySQL (Database).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lexandria Semi Bold" panose="020B0604020202020204" charset="-78"/>
                <a:cs typeface="Alexandria Semi Bold" panose="020B0604020202020204" charset="-78"/>
              </a:rPr>
              <a:t>Data Structures</a:t>
            </a:r>
            <a:r>
              <a:rPr lang="en-US" sz="2000" dirty="0">
                <a:latin typeface="Alexandria Semi Bold" panose="020B0604020202020204" charset="-78"/>
                <a:cs typeface="Alexandria Semi Bold" panose="020B0604020202020204" charset="-78"/>
              </a:rPr>
              <a:t>: Hash Tables, Arrays, Queues, Sets.</a:t>
            </a:r>
          </a:p>
        </p:txBody>
      </p:sp>
      <p:pic>
        <p:nvPicPr>
          <p:cNvPr id="4" name="Picture 3" descr="A screenshot of a sign up&#10;&#10;Description automatically generated">
            <a:extLst>
              <a:ext uri="{FF2B5EF4-FFF2-40B4-BE49-F238E27FC236}">
                <a16:creationId xmlns:a16="http://schemas.microsoft.com/office/drawing/2014/main" id="{7B73128D-EA65-4DF4-8035-3686BD11F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9056" y="3926396"/>
            <a:ext cx="3561942" cy="3991232"/>
          </a:xfrm>
          <a:prstGeom prst="rect">
            <a:avLst/>
          </a:prstGeom>
        </p:spPr>
      </p:pic>
      <p:pic>
        <p:nvPicPr>
          <p:cNvPr id="8" name="Picture 7" descr="A screenshot of a game&#10;&#10;Description automatically generated">
            <a:extLst>
              <a:ext uri="{FF2B5EF4-FFF2-40B4-BE49-F238E27FC236}">
                <a16:creationId xmlns:a16="http://schemas.microsoft.com/office/drawing/2014/main" id="{08D42148-AABA-49F0-9298-2B4B60D62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884" y="871369"/>
            <a:ext cx="3537113" cy="28812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24524" y="926509"/>
            <a:ext cx="5327052" cy="7987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600"/>
              </a:lnSpc>
              <a:buNone/>
            </a:pPr>
            <a:r>
              <a:rPr lang="en-US" sz="60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Problem</a:t>
            </a: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 Statement</a:t>
            </a:r>
            <a:endParaRPr lang="en-US" sz="4450" dirty="0"/>
          </a:p>
        </p:txBody>
      </p:sp>
      <p:sp>
        <p:nvSpPr>
          <p:cNvPr id="10" name="Text 8"/>
          <p:cNvSpPr/>
          <p:nvPr/>
        </p:nvSpPr>
        <p:spPr>
          <a:xfrm>
            <a:off x="514350" y="2776418"/>
            <a:ext cx="13906500" cy="48399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.</a:t>
            </a:r>
            <a:endParaRPr lang="en-US" sz="17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7D9CD1-E1D3-44FA-B088-E83163AC10A4}"/>
              </a:ext>
            </a:extLst>
          </p:cNvPr>
          <p:cNvSpPr/>
          <p:nvPr/>
        </p:nvSpPr>
        <p:spPr>
          <a:xfrm>
            <a:off x="12091596" y="7616414"/>
            <a:ext cx="2538804" cy="602428"/>
          </a:xfrm>
          <a:prstGeom prst="rect">
            <a:avLst/>
          </a:prstGeom>
          <a:solidFill>
            <a:srgbClr val="FFFAFA"/>
          </a:solidFill>
          <a:ln>
            <a:solidFill>
              <a:srgbClr val="FF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D1E389-957B-468B-92AC-D262827554ED}"/>
              </a:ext>
            </a:extLst>
          </p:cNvPr>
          <p:cNvSpPr txBox="1"/>
          <p:nvPr/>
        </p:nvSpPr>
        <p:spPr>
          <a:xfrm>
            <a:off x="514350" y="2198209"/>
            <a:ext cx="13144500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lexandria Semi Bold" panose="020B0604020202020204" charset="-78"/>
                <a:cs typeface="Alexandria Semi Bold" panose="020B0604020202020204" charset="-78"/>
              </a:rPr>
              <a:t>Efficiently manage user authentication, game progression, and real-time leaderboard updates in an online word-guessing game.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lexandria Semi Bold" panose="020B0604020202020204" charset="-78"/>
                <a:cs typeface="Alexandria Semi Bold" panose="020B0604020202020204" charset="-78"/>
              </a:rPr>
              <a:t>Challenges</a:t>
            </a:r>
            <a:r>
              <a:rPr lang="en-US" sz="2400" dirty="0">
                <a:latin typeface="Alexandria Semi Bold" panose="020B0604020202020204" charset="-78"/>
                <a:cs typeface="Alexandria Semi Bold" panose="020B0604020202020204" charset="-78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lexandria Semi Bold" panose="020B0604020202020204" charset="-78"/>
                <a:cs typeface="Alexandria Semi Bold" panose="020B0604020202020204" charset="-78"/>
              </a:rPr>
              <a:t>Storing and retrieving user credentials securely.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lexandria Semi Bold" panose="020B0604020202020204" charset="-78"/>
                <a:cs typeface="Alexandria Semi Bold" panose="020B0604020202020204" charset="-78"/>
              </a:rPr>
              <a:t>Managing dynamic game data and user interactions.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lexandria Semi Bold" panose="020B0604020202020204" charset="-78"/>
                <a:cs typeface="Alexandria Semi Bold" panose="020B0604020202020204" charset="-78"/>
              </a:rPr>
              <a:t>Implementing a responsive leaderboard that reflects real-time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lexandria Semi Bold" panose="020B0604020202020204" charset="-78"/>
                <a:cs typeface="Alexandria Semi Bold" panose="020B0604020202020204" charset="-78"/>
              </a:rPr>
              <a:t>Objective</a:t>
            </a:r>
            <a:r>
              <a:rPr lang="en-US" sz="2400" dirty="0">
                <a:latin typeface="Alexandria Semi Bold" panose="020B0604020202020204" charset="-78"/>
                <a:cs typeface="Alexandria Semi Bold" panose="020B0604020202020204" charset="-78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lexandria Semi Bold" panose="020B0604020202020204" charset="-78"/>
                <a:cs typeface="Alexandria Semi Bold" panose="020B0604020202020204" charset="-78"/>
              </a:rPr>
              <a:t>Use appropriate data structures to handle user data, scores, and gameplay data efficiently.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lexandria Semi Bold" panose="020B0604020202020204" charset="-78"/>
                <a:cs typeface="Alexandria Semi Bold" panose="020B0604020202020204" charset="-78"/>
              </a:rPr>
              <a:t>Ensure a seamless and fast user experience with minimal latency.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346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158954"/>
            <a:ext cx="10511670" cy="7399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cs typeface="Alexandria Semi Bold" pitchFamily="34" charset="-120"/>
              </a:rPr>
              <a:t>Game Data Structure &amp; Management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1067991" y="2304931"/>
            <a:ext cx="30480" cy="4765596"/>
          </a:xfrm>
          <a:prstGeom prst="roundRect">
            <a:avLst>
              <a:gd name="adj" fmla="val 298550"/>
            </a:avLst>
          </a:prstGeom>
          <a:solidFill>
            <a:srgbClr val="BBC2DC"/>
          </a:solidFill>
          <a:ln/>
        </p:spPr>
      </p:sp>
      <p:sp>
        <p:nvSpPr>
          <p:cNvPr id="4" name="Shape 2"/>
          <p:cNvSpPr/>
          <p:nvPr/>
        </p:nvSpPr>
        <p:spPr>
          <a:xfrm>
            <a:off x="1296472" y="2777133"/>
            <a:ext cx="758309" cy="30480"/>
          </a:xfrm>
          <a:prstGeom prst="roundRect">
            <a:avLst>
              <a:gd name="adj" fmla="val 298550"/>
            </a:avLst>
          </a:prstGeom>
          <a:solidFill>
            <a:srgbClr val="BBC2DC"/>
          </a:solidFill>
          <a:ln/>
        </p:spPr>
      </p:sp>
      <p:sp>
        <p:nvSpPr>
          <p:cNvPr id="5" name="Shape 3"/>
          <p:cNvSpPr/>
          <p:nvPr/>
        </p:nvSpPr>
        <p:spPr>
          <a:xfrm>
            <a:off x="839510" y="2548652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15960" y="2621280"/>
            <a:ext cx="13442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2274808" y="2521506"/>
            <a:ext cx="1159728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Queue</a:t>
            </a:r>
            <a:endParaRPr lang="en-US" sz="1700" dirty="0"/>
          </a:p>
        </p:txBody>
      </p:sp>
      <p:sp>
        <p:nvSpPr>
          <p:cNvPr id="8" name="Shape 6"/>
          <p:cNvSpPr/>
          <p:nvPr/>
        </p:nvSpPr>
        <p:spPr>
          <a:xfrm>
            <a:off x="1296472" y="3773567"/>
            <a:ext cx="758309" cy="30480"/>
          </a:xfrm>
          <a:prstGeom prst="roundRect">
            <a:avLst>
              <a:gd name="adj" fmla="val 298550"/>
            </a:avLst>
          </a:prstGeom>
          <a:solidFill>
            <a:srgbClr val="BBC2DC"/>
          </a:solidFill>
          <a:ln/>
        </p:spPr>
      </p:sp>
      <p:sp>
        <p:nvSpPr>
          <p:cNvPr id="9" name="Shape 7"/>
          <p:cNvSpPr/>
          <p:nvPr/>
        </p:nvSpPr>
        <p:spPr>
          <a:xfrm>
            <a:off x="839510" y="3545086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1075" y="3617714"/>
            <a:ext cx="20419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9"/>
          <p:cNvSpPr/>
          <p:nvPr/>
        </p:nvSpPr>
        <p:spPr>
          <a:xfrm>
            <a:off x="2274808" y="3517940"/>
            <a:ext cx="1159728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 err="1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GuessedWord</a:t>
            </a:r>
            <a:r>
              <a:rPr lang="en-US" sz="1700" dirty="0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 Array &amp; </a:t>
            </a:r>
            <a:r>
              <a:rPr lang="en-US" sz="1700" dirty="0" err="1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GuessedLetters</a:t>
            </a:r>
            <a:r>
              <a:rPr lang="en-US" sz="1700" dirty="0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 Set</a:t>
            </a:r>
            <a:endParaRPr lang="en-US" sz="1700" dirty="0"/>
          </a:p>
        </p:txBody>
      </p:sp>
      <p:sp>
        <p:nvSpPr>
          <p:cNvPr id="12" name="Shape 10"/>
          <p:cNvSpPr/>
          <p:nvPr/>
        </p:nvSpPr>
        <p:spPr>
          <a:xfrm>
            <a:off x="1296472" y="4770001"/>
            <a:ext cx="758309" cy="30480"/>
          </a:xfrm>
          <a:prstGeom prst="roundRect">
            <a:avLst>
              <a:gd name="adj" fmla="val 298550"/>
            </a:avLst>
          </a:prstGeom>
          <a:solidFill>
            <a:srgbClr val="BBC2DC"/>
          </a:solidFill>
          <a:ln/>
        </p:spPr>
      </p:sp>
      <p:sp>
        <p:nvSpPr>
          <p:cNvPr id="13" name="Shape 11"/>
          <p:cNvSpPr/>
          <p:nvPr/>
        </p:nvSpPr>
        <p:spPr>
          <a:xfrm>
            <a:off x="839510" y="4541520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80956" y="4614148"/>
            <a:ext cx="204549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3"/>
          <p:cNvSpPr/>
          <p:nvPr/>
        </p:nvSpPr>
        <p:spPr>
          <a:xfrm>
            <a:off x="2274808" y="4514374"/>
            <a:ext cx="1159728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 err="1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WrongLetters</a:t>
            </a: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Array</a:t>
            </a:r>
            <a:endParaRPr lang="en-US" sz="1700" dirty="0"/>
          </a:p>
        </p:txBody>
      </p:sp>
      <p:sp>
        <p:nvSpPr>
          <p:cNvPr id="16" name="Shape 14"/>
          <p:cNvSpPr/>
          <p:nvPr/>
        </p:nvSpPr>
        <p:spPr>
          <a:xfrm>
            <a:off x="1296472" y="5766435"/>
            <a:ext cx="758309" cy="30480"/>
          </a:xfrm>
          <a:prstGeom prst="roundRect">
            <a:avLst>
              <a:gd name="adj" fmla="val 298550"/>
            </a:avLst>
          </a:prstGeom>
          <a:solidFill>
            <a:srgbClr val="BBC2DC"/>
          </a:solidFill>
          <a:ln/>
        </p:spPr>
      </p:sp>
      <p:sp>
        <p:nvSpPr>
          <p:cNvPr id="17" name="Shape 15"/>
          <p:cNvSpPr/>
          <p:nvPr/>
        </p:nvSpPr>
        <p:spPr>
          <a:xfrm>
            <a:off x="839510" y="5537954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980122" y="5610582"/>
            <a:ext cx="206216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4</a:t>
            </a:r>
            <a:endParaRPr lang="en-US" sz="2650" dirty="0"/>
          </a:p>
        </p:txBody>
      </p:sp>
      <p:sp>
        <p:nvSpPr>
          <p:cNvPr id="19" name="Text 17"/>
          <p:cNvSpPr/>
          <p:nvPr/>
        </p:nvSpPr>
        <p:spPr>
          <a:xfrm>
            <a:off x="2274808" y="5510808"/>
            <a:ext cx="1159728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 err="1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GuessedWord</a:t>
            </a:r>
            <a:r>
              <a:rPr lang="en-US" sz="1700" dirty="0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 Array &amp; </a:t>
            </a:r>
            <a:r>
              <a:rPr lang="en-US" sz="1700" dirty="0" err="1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TotalScore</a:t>
            </a:r>
            <a:endParaRPr lang="en-US" sz="1700" dirty="0"/>
          </a:p>
        </p:txBody>
      </p:sp>
      <p:sp>
        <p:nvSpPr>
          <p:cNvPr id="20" name="Shape 18"/>
          <p:cNvSpPr/>
          <p:nvPr/>
        </p:nvSpPr>
        <p:spPr>
          <a:xfrm>
            <a:off x="1296472" y="6762869"/>
            <a:ext cx="758309" cy="30480"/>
          </a:xfrm>
          <a:prstGeom prst="roundRect">
            <a:avLst>
              <a:gd name="adj" fmla="val 298550"/>
            </a:avLst>
          </a:prstGeom>
          <a:solidFill>
            <a:srgbClr val="BBC2DC"/>
          </a:solidFill>
          <a:ln/>
        </p:spPr>
      </p:sp>
      <p:sp>
        <p:nvSpPr>
          <p:cNvPr id="21" name="Shape 19"/>
          <p:cNvSpPr/>
          <p:nvPr/>
        </p:nvSpPr>
        <p:spPr>
          <a:xfrm>
            <a:off x="839510" y="6534388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22" name="Text 20"/>
          <p:cNvSpPr/>
          <p:nvPr/>
        </p:nvSpPr>
        <p:spPr>
          <a:xfrm>
            <a:off x="976670" y="6607016"/>
            <a:ext cx="21312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5</a:t>
            </a:r>
            <a:endParaRPr lang="en-US" sz="2650" dirty="0"/>
          </a:p>
        </p:txBody>
      </p:sp>
      <p:sp>
        <p:nvSpPr>
          <p:cNvPr id="23" name="Text 21"/>
          <p:cNvSpPr/>
          <p:nvPr/>
        </p:nvSpPr>
        <p:spPr>
          <a:xfrm>
            <a:off x="2274808" y="6507242"/>
            <a:ext cx="1159728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Session &amp; MySQL Database</a:t>
            </a:r>
            <a:endParaRPr lang="en-US" sz="17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21A0C9-B690-4843-948E-A77505B6B45C}"/>
              </a:ext>
            </a:extLst>
          </p:cNvPr>
          <p:cNvSpPr/>
          <p:nvPr/>
        </p:nvSpPr>
        <p:spPr>
          <a:xfrm>
            <a:off x="12091596" y="7616414"/>
            <a:ext cx="2538804" cy="602428"/>
          </a:xfrm>
          <a:prstGeom prst="rect">
            <a:avLst/>
          </a:prstGeom>
          <a:solidFill>
            <a:srgbClr val="FFFAFA"/>
          </a:solidFill>
          <a:ln>
            <a:solidFill>
              <a:srgbClr val="FF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A screenshot of a game&#10;&#10;Description automatically generated">
            <a:extLst>
              <a:ext uri="{FF2B5EF4-FFF2-40B4-BE49-F238E27FC236}">
                <a16:creationId xmlns:a16="http://schemas.microsoft.com/office/drawing/2014/main" id="{3F683E3B-3CFB-4B6D-95F2-4FE338DC5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675" y="2453300"/>
            <a:ext cx="5911734" cy="48155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158954"/>
            <a:ext cx="10511670" cy="7399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cs typeface="Alexandria Semi Bold" pitchFamily="34" charset="-120"/>
              </a:rPr>
              <a:t>Leaderboard Page &amp; Data Flow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1067991" y="2304931"/>
            <a:ext cx="30480" cy="4765596"/>
          </a:xfrm>
          <a:prstGeom prst="roundRect">
            <a:avLst>
              <a:gd name="adj" fmla="val 298550"/>
            </a:avLst>
          </a:prstGeom>
          <a:solidFill>
            <a:srgbClr val="BBC2DC"/>
          </a:solidFill>
          <a:ln/>
        </p:spPr>
      </p:sp>
      <p:sp>
        <p:nvSpPr>
          <p:cNvPr id="4" name="Shape 2"/>
          <p:cNvSpPr/>
          <p:nvPr/>
        </p:nvSpPr>
        <p:spPr>
          <a:xfrm>
            <a:off x="1296472" y="2777133"/>
            <a:ext cx="758309" cy="30480"/>
          </a:xfrm>
          <a:prstGeom prst="roundRect">
            <a:avLst>
              <a:gd name="adj" fmla="val 298550"/>
            </a:avLst>
          </a:prstGeom>
          <a:solidFill>
            <a:srgbClr val="BBC2DC"/>
          </a:solidFill>
          <a:ln/>
        </p:spPr>
      </p:sp>
      <p:sp>
        <p:nvSpPr>
          <p:cNvPr id="5" name="Shape 3"/>
          <p:cNvSpPr/>
          <p:nvPr/>
        </p:nvSpPr>
        <p:spPr>
          <a:xfrm>
            <a:off x="839510" y="2548652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15960" y="2621280"/>
            <a:ext cx="13442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2274808" y="2521506"/>
            <a:ext cx="1159728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Leaderboard Data</a:t>
            </a:r>
            <a:endParaRPr lang="en-US" sz="1700" dirty="0"/>
          </a:p>
        </p:txBody>
      </p:sp>
      <p:sp>
        <p:nvSpPr>
          <p:cNvPr id="8" name="Shape 6"/>
          <p:cNvSpPr/>
          <p:nvPr/>
        </p:nvSpPr>
        <p:spPr>
          <a:xfrm>
            <a:off x="1296472" y="3773567"/>
            <a:ext cx="758309" cy="30480"/>
          </a:xfrm>
          <a:prstGeom prst="roundRect">
            <a:avLst>
              <a:gd name="adj" fmla="val 298550"/>
            </a:avLst>
          </a:prstGeom>
          <a:solidFill>
            <a:srgbClr val="BBC2DC"/>
          </a:solidFill>
          <a:ln/>
        </p:spPr>
      </p:sp>
      <p:sp>
        <p:nvSpPr>
          <p:cNvPr id="9" name="Shape 7"/>
          <p:cNvSpPr/>
          <p:nvPr/>
        </p:nvSpPr>
        <p:spPr>
          <a:xfrm>
            <a:off x="839510" y="3545086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1075" y="3617714"/>
            <a:ext cx="20419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9"/>
          <p:cNvSpPr/>
          <p:nvPr/>
        </p:nvSpPr>
        <p:spPr>
          <a:xfrm>
            <a:off x="2274808" y="3517940"/>
            <a:ext cx="1159728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User’s Last Score</a:t>
            </a:r>
            <a:endParaRPr lang="en-US" sz="1700" dirty="0"/>
          </a:p>
        </p:txBody>
      </p:sp>
      <p:sp>
        <p:nvSpPr>
          <p:cNvPr id="12" name="Shape 10"/>
          <p:cNvSpPr/>
          <p:nvPr/>
        </p:nvSpPr>
        <p:spPr>
          <a:xfrm>
            <a:off x="1296472" y="4770001"/>
            <a:ext cx="758309" cy="30480"/>
          </a:xfrm>
          <a:prstGeom prst="roundRect">
            <a:avLst>
              <a:gd name="adj" fmla="val 298550"/>
            </a:avLst>
          </a:prstGeom>
          <a:solidFill>
            <a:srgbClr val="BBC2DC"/>
          </a:solidFill>
          <a:ln/>
        </p:spPr>
      </p:sp>
      <p:sp>
        <p:nvSpPr>
          <p:cNvPr id="13" name="Shape 11"/>
          <p:cNvSpPr/>
          <p:nvPr/>
        </p:nvSpPr>
        <p:spPr>
          <a:xfrm>
            <a:off x="839510" y="4541520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80956" y="4614148"/>
            <a:ext cx="204549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3"/>
          <p:cNvSpPr/>
          <p:nvPr/>
        </p:nvSpPr>
        <p:spPr>
          <a:xfrm>
            <a:off x="2274808" y="4514374"/>
            <a:ext cx="1159728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Rendering Data with Loops</a:t>
            </a:r>
            <a:endParaRPr lang="en-US" sz="1700" dirty="0"/>
          </a:p>
        </p:txBody>
      </p:sp>
      <p:sp>
        <p:nvSpPr>
          <p:cNvPr id="16" name="Shape 14"/>
          <p:cNvSpPr/>
          <p:nvPr/>
        </p:nvSpPr>
        <p:spPr>
          <a:xfrm>
            <a:off x="1296472" y="5766435"/>
            <a:ext cx="758309" cy="30480"/>
          </a:xfrm>
          <a:prstGeom prst="roundRect">
            <a:avLst>
              <a:gd name="adj" fmla="val 298550"/>
            </a:avLst>
          </a:prstGeom>
          <a:solidFill>
            <a:srgbClr val="BBC2DC"/>
          </a:solidFill>
          <a:ln/>
        </p:spPr>
      </p:sp>
      <p:sp>
        <p:nvSpPr>
          <p:cNvPr id="17" name="Shape 15"/>
          <p:cNvSpPr/>
          <p:nvPr/>
        </p:nvSpPr>
        <p:spPr>
          <a:xfrm>
            <a:off x="839510" y="5537954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980122" y="5610582"/>
            <a:ext cx="206216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4</a:t>
            </a:r>
            <a:endParaRPr lang="en-US" sz="2650" dirty="0"/>
          </a:p>
        </p:txBody>
      </p:sp>
      <p:sp>
        <p:nvSpPr>
          <p:cNvPr id="19" name="Text 17"/>
          <p:cNvSpPr/>
          <p:nvPr/>
        </p:nvSpPr>
        <p:spPr>
          <a:xfrm>
            <a:off x="2274808" y="5510808"/>
            <a:ext cx="1159728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MySQL Database</a:t>
            </a:r>
            <a:endParaRPr lang="en-US" sz="1700" dirty="0"/>
          </a:p>
        </p:txBody>
      </p:sp>
      <p:sp>
        <p:nvSpPr>
          <p:cNvPr id="20" name="Shape 18"/>
          <p:cNvSpPr/>
          <p:nvPr/>
        </p:nvSpPr>
        <p:spPr>
          <a:xfrm>
            <a:off x="1296472" y="6762869"/>
            <a:ext cx="758309" cy="30480"/>
          </a:xfrm>
          <a:prstGeom prst="roundRect">
            <a:avLst>
              <a:gd name="adj" fmla="val 298550"/>
            </a:avLst>
          </a:prstGeom>
          <a:solidFill>
            <a:srgbClr val="BBC2DC"/>
          </a:solidFill>
          <a:ln/>
        </p:spPr>
      </p:sp>
      <p:sp>
        <p:nvSpPr>
          <p:cNvPr id="21" name="Shape 19"/>
          <p:cNvSpPr/>
          <p:nvPr/>
        </p:nvSpPr>
        <p:spPr>
          <a:xfrm>
            <a:off x="839510" y="6534388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22" name="Text 20"/>
          <p:cNvSpPr/>
          <p:nvPr/>
        </p:nvSpPr>
        <p:spPr>
          <a:xfrm>
            <a:off x="976670" y="6607016"/>
            <a:ext cx="21312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5</a:t>
            </a:r>
            <a:endParaRPr lang="en-US" sz="2650" dirty="0"/>
          </a:p>
        </p:txBody>
      </p:sp>
      <p:sp>
        <p:nvSpPr>
          <p:cNvPr id="23" name="Text 21"/>
          <p:cNvSpPr/>
          <p:nvPr/>
        </p:nvSpPr>
        <p:spPr>
          <a:xfrm>
            <a:off x="2274808" y="6507242"/>
            <a:ext cx="1159728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Data Structures Breakdown</a:t>
            </a:r>
            <a:endParaRPr lang="en-US" sz="17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21A0C9-B690-4843-948E-A77505B6B45C}"/>
              </a:ext>
            </a:extLst>
          </p:cNvPr>
          <p:cNvSpPr/>
          <p:nvPr/>
        </p:nvSpPr>
        <p:spPr>
          <a:xfrm>
            <a:off x="12091596" y="7616414"/>
            <a:ext cx="2538804" cy="602428"/>
          </a:xfrm>
          <a:prstGeom prst="rect">
            <a:avLst/>
          </a:prstGeom>
          <a:solidFill>
            <a:srgbClr val="FFFAFA"/>
          </a:solidFill>
          <a:ln>
            <a:solidFill>
              <a:srgbClr val="FF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82AF7E4-C06A-4024-84B6-9E0883232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993" y="1798468"/>
            <a:ext cx="7836098" cy="594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3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1010" y="739259"/>
            <a:ext cx="7579757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Methodology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58309" y="2208729"/>
            <a:ext cx="6366391" cy="34654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600"/>
              </a:lnSpc>
              <a:buNone/>
            </a:pPr>
            <a:endParaRPr lang="en-US" sz="5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F22BC6-55F4-4587-B603-8CCD0B2550E8}"/>
              </a:ext>
            </a:extLst>
          </p:cNvPr>
          <p:cNvSpPr/>
          <p:nvPr/>
        </p:nvSpPr>
        <p:spPr>
          <a:xfrm>
            <a:off x="12091596" y="7616414"/>
            <a:ext cx="2538804" cy="602428"/>
          </a:xfrm>
          <a:prstGeom prst="rect">
            <a:avLst/>
          </a:prstGeom>
          <a:solidFill>
            <a:srgbClr val="FFFAFA"/>
          </a:solidFill>
          <a:ln>
            <a:solidFill>
              <a:srgbClr val="FF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2C55EFC-2892-4CFA-BD40-27D64B09B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10" y="1437144"/>
            <a:ext cx="9700141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Approach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lexandria Semi Bold" panose="020B0604020202020204" charset="-78"/>
              <a:cs typeface="Alexandria Semi Bold" panose="020B0604020202020204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System Design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Built a modular structure to manage user authentication, gameplay, and leaderboards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Frontend Development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Designed intuitive interfaces using HTML, CSS, and JavaScript.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Backend Development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Implemented Flask for server-side logic.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Integrated MySQL for persistent data storage.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Game Logic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Developed word-guessing mechanics with category and difficulty levels.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Incorporated real-time score tracking and display.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Workflow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Users log in or sign up.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Select game preferences (category, difficulty).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Play the game with live feedback on correct/incorrect guesses.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Scores and progress are stored and reflected in the leaderboard.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B6E5E5-E0C1-41DE-8476-99CA32D77D05}"/>
              </a:ext>
            </a:extLst>
          </p:cNvPr>
          <p:cNvSpPr txBox="1"/>
          <p:nvPr/>
        </p:nvSpPr>
        <p:spPr>
          <a:xfrm>
            <a:off x="285750" y="152401"/>
            <a:ext cx="1068705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Alexandria Semi Bold" panose="020B0604020202020204" charset="-78"/>
                <a:cs typeface="Alexandria Semi Bold" panose="020B0604020202020204" charset="-78"/>
              </a:rPr>
              <a:t>Used Data Structures and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lexandria Semi Bold" panose="020B0604020202020204" charset="-78"/>
                <a:cs typeface="Alexandria Semi Bold" panose="020B0604020202020204" charset="-78"/>
              </a:rPr>
              <a:t>Hash Tables</a:t>
            </a:r>
            <a:r>
              <a:rPr lang="en-US" dirty="0">
                <a:latin typeface="Alexandria Semi Bold" panose="020B0604020202020204" charset="-78"/>
                <a:cs typeface="Alexandria Semi Bold" panose="020B0604020202020204" charset="-78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lexandria Semi Bold" panose="020B0604020202020204" charset="-78"/>
                <a:cs typeface="Alexandria Semi Bold" panose="020B0604020202020204" charset="-78"/>
              </a:rPr>
              <a:t>Usage</a:t>
            </a:r>
            <a:r>
              <a:rPr lang="en-US" dirty="0">
                <a:latin typeface="Alexandria Semi Bold" panose="020B0604020202020204" charset="-78"/>
                <a:cs typeface="Alexandria Semi Bold" panose="020B0604020202020204" charset="-78"/>
              </a:rPr>
              <a:t>: Store and retrieve user credentials securely in the database.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lexandria Semi Bold" panose="020B0604020202020204" charset="-78"/>
                <a:cs typeface="Alexandria Semi Bold" panose="020B0604020202020204" charset="-78"/>
              </a:rPr>
              <a:t>Benefit</a:t>
            </a:r>
            <a:r>
              <a:rPr lang="en-US" dirty="0">
                <a:latin typeface="Alexandria Semi Bold" panose="020B0604020202020204" charset="-78"/>
                <a:cs typeface="Alexandria Semi Bold" panose="020B0604020202020204" charset="-78"/>
              </a:rPr>
              <a:t>: Enables fast lookup for authentication during login and signup.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lexandria Semi Bold" panose="020B0604020202020204" charset="-78"/>
                <a:cs typeface="Alexandria Semi Bold" panose="020B0604020202020204" charset="-78"/>
              </a:rPr>
              <a:t>Queues</a:t>
            </a:r>
            <a:r>
              <a:rPr lang="en-US" dirty="0">
                <a:latin typeface="Alexandria Semi Bold" panose="020B0604020202020204" charset="-78"/>
                <a:cs typeface="Alexandria Semi Bold" panose="020B0604020202020204" charset="-78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lexandria Semi Bold" panose="020B0604020202020204" charset="-78"/>
                <a:cs typeface="Alexandria Semi Bold" panose="020B0604020202020204" charset="-78"/>
              </a:rPr>
              <a:t>Usage</a:t>
            </a:r>
            <a:r>
              <a:rPr lang="en-US" dirty="0">
                <a:latin typeface="Alexandria Semi Bold" panose="020B0604020202020204" charset="-78"/>
                <a:cs typeface="Alexandria Semi Bold" panose="020B0604020202020204" charset="-78"/>
              </a:rPr>
              <a:t>: Manage the sequence of words for gameplay.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lexandria Semi Bold" panose="020B0604020202020204" charset="-78"/>
                <a:cs typeface="Alexandria Semi Bold" panose="020B0604020202020204" charset="-78"/>
              </a:rPr>
              <a:t>Benefit</a:t>
            </a:r>
            <a:r>
              <a:rPr lang="en-US" dirty="0">
                <a:latin typeface="Alexandria Semi Bold" panose="020B0604020202020204" charset="-78"/>
                <a:cs typeface="Alexandria Semi Bold" panose="020B0604020202020204" charset="-78"/>
              </a:rPr>
              <a:t>: Ensures words are presented in order using dequeuing.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lexandria Semi Bold" panose="020B0604020202020204" charset="-78"/>
                <a:cs typeface="Alexandria Semi Bold" panose="020B0604020202020204" charset="-78"/>
              </a:rPr>
              <a:t>Arrays</a:t>
            </a:r>
            <a:r>
              <a:rPr lang="en-US" dirty="0">
                <a:latin typeface="Alexandria Semi Bold" panose="020B0604020202020204" charset="-78"/>
                <a:cs typeface="Alexandria Semi Bold" panose="020B0604020202020204" charset="-78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lexandria Semi Bold" panose="020B0604020202020204" charset="-78"/>
                <a:cs typeface="Alexandria Semi Bold" panose="020B0604020202020204" charset="-78"/>
              </a:rPr>
              <a:t>Usage</a:t>
            </a:r>
            <a:r>
              <a:rPr lang="en-US" dirty="0">
                <a:latin typeface="Alexandria Semi Bold" panose="020B0604020202020204" charset="-78"/>
                <a:cs typeface="Alexandria Semi Bold" panose="020B0604020202020204" charset="-78"/>
              </a:rPr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latin typeface="Alexandria Semi Bold" panose="020B0604020202020204" charset="-78"/>
                <a:cs typeface="Alexandria Semi Bold" panose="020B0604020202020204" charset="-78"/>
              </a:rPr>
              <a:t>Store user inputs during login/signup.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latin typeface="Alexandria Semi Bold" panose="020B0604020202020204" charset="-78"/>
                <a:cs typeface="Alexandria Semi Bold" panose="020B0604020202020204" charset="-78"/>
              </a:rPr>
              <a:t>Maintain the current state of the guessed word.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lexandria Semi Bold" panose="020B0604020202020204" charset="-78"/>
                <a:cs typeface="Alexandria Semi Bold" panose="020B0604020202020204" charset="-78"/>
              </a:rPr>
              <a:t>Benefit</a:t>
            </a:r>
            <a:r>
              <a:rPr lang="en-US" dirty="0">
                <a:latin typeface="Alexandria Semi Bold" panose="020B0604020202020204" charset="-78"/>
                <a:cs typeface="Alexandria Semi Bold" panose="020B0604020202020204" charset="-78"/>
              </a:rPr>
              <a:t>: Simplifies data handling for dynamic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lexandria Semi Bold" panose="020B0604020202020204" charset="-78"/>
                <a:cs typeface="Alexandria Semi Bold" panose="020B0604020202020204" charset="-78"/>
              </a:rPr>
              <a:t>Sets</a:t>
            </a:r>
            <a:r>
              <a:rPr lang="en-US" dirty="0">
                <a:latin typeface="Alexandria Semi Bold" panose="020B0604020202020204" charset="-78"/>
                <a:cs typeface="Alexandria Semi Bold" panose="020B0604020202020204" charset="-78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lexandria Semi Bold" panose="020B0604020202020204" charset="-78"/>
                <a:cs typeface="Alexandria Semi Bold" panose="020B0604020202020204" charset="-78"/>
              </a:rPr>
              <a:t>Usage</a:t>
            </a:r>
            <a:r>
              <a:rPr lang="en-US" dirty="0">
                <a:latin typeface="Alexandria Semi Bold" panose="020B0604020202020204" charset="-78"/>
                <a:cs typeface="Alexandria Semi Bold" panose="020B0604020202020204" charset="-78"/>
              </a:rPr>
              <a:t>: Track unique guessed letters.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lexandria Semi Bold" panose="020B0604020202020204" charset="-78"/>
                <a:cs typeface="Alexandria Semi Bold" panose="020B0604020202020204" charset="-78"/>
              </a:rPr>
              <a:t>Benefit</a:t>
            </a:r>
            <a:r>
              <a:rPr lang="en-US" dirty="0">
                <a:latin typeface="Alexandria Semi Bold" panose="020B0604020202020204" charset="-78"/>
                <a:cs typeface="Alexandria Semi Bold" panose="020B0604020202020204" charset="-78"/>
              </a:rPr>
              <a:t>: Prevents duplicate guesses, improving game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lexandria Semi Bold" panose="020B0604020202020204" charset="-78"/>
                <a:cs typeface="Alexandria Semi Bold" panose="020B0604020202020204" charset="-78"/>
              </a:rPr>
              <a:t>Algorithms</a:t>
            </a:r>
            <a:r>
              <a:rPr lang="en-US" dirty="0">
                <a:latin typeface="Alexandria Semi Bold" panose="020B0604020202020204" charset="-78"/>
                <a:cs typeface="Alexandria Semi Bold" panose="020B0604020202020204" charset="-78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lexandria Semi Bold" panose="020B0604020202020204" charset="-78"/>
                <a:cs typeface="Alexandria Semi Bold" panose="020B0604020202020204" charset="-78"/>
              </a:rPr>
              <a:t>Word Selection</a:t>
            </a:r>
            <a:r>
              <a:rPr lang="en-US" dirty="0">
                <a:latin typeface="Alexandria Semi Bold" panose="020B0604020202020204" charset="-78"/>
                <a:cs typeface="Alexandria Semi Bold" panose="020B0604020202020204" charset="-78"/>
              </a:rPr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latin typeface="Alexandria Semi Bold" panose="020B0604020202020204" charset="-78"/>
                <a:cs typeface="Alexandria Semi Bold" panose="020B0604020202020204" charset="-78"/>
              </a:rPr>
              <a:t>Retrieve random words from the database based on the selected category and difficulty.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lexandria Semi Bold" panose="020B0604020202020204" charset="-78"/>
                <a:cs typeface="Alexandria Semi Bold" panose="020B0604020202020204" charset="-78"/>
              </a:rPr>
              <a:t>Score Calculation</a:t>
            </a:r>
            <a:r>
              <a:rPr lang="en-US" dirty="0">
                <a:latin typeface="Alexandria Semi Bold" panose="020B0604020202020204" charset="-78"/>
                <a:cs typeface="Alexandria Semi Bold" panose="020B0604020202020204" charset="-78"/>
              </a:rPr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latin typeface="Alexandria Semi Bold" panose="020B0604020202020204" charset="-78"/>
                <a:cs typeface="Alexandria Semi Bold" panose="020B0604020202020204" charset="-78"/>
              </a:rPr>
              <a:t>Calculate points dynamically based on word difficulty and accuracy of guesses.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lexandria Semi Bold" panose="020B0604020202020204" charset="-78"/>
                <a:cs typeface="Alexandria Semi Bold" panose="020B0604020202020204" charset="-78"/>
              </a:rPr>
              <a:t>MySQL Database</a:t>
            </a:r>
            <a:r>
              <a:rPr lang="en-US" dirty="0">
                <a:latin typeface="Alexandria Semi Bold" panose="020B0604020202020204" charset="-78"/>
                <a:cs typeface="Alexandria Semi Bold" panose="020B0604020202020204" charset="-78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lexandria Semi Bold" panose="020B0604020202020204" charset="-78"/>
                <a:cs typeface="Alexandria Semi Bold" panose="020B0604020202020204" charset="-78"/>
              </a:rPr>
              <a:t>Usage</a:t>
            </a:r>
            <a:r>
              <a:rPr lang="en-US" dirty="0">
                <a:latin typeface="Alexandria Semi Bold" panose="020B0604020202020204" charset="-78"/>
                <a:cs typeface="Alexandria Semi Bold" panose="020B0604020202020204" charset="-78"/>
              </a:rPr>
              <a:t>: Store persistent data such as user credentials, scores, and game history.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lexandria Semi Bold" panose="020B0604020202020204" charset="-78"/>
                <a:cs typeface="Alexandria Semi Bold" panose="020B0604020202020204" charset="-78"/>
              </a:rPr>
              <a:t>Benefit</a:t>
            </a:r>
            <a:r>
              <a:rPr lang="en-US" dirty="0">
                <a:latin typeface="Alexandria Semi Bold" panose="020B0604020202020204" charset="-78"/>
                <a:cs typeface="Alexandria Semi Bold" panose="020B0604020202020204" charset="-78"/>
              </a:rPr>
              <a:t>: Ensures structured storage and retrieval for scalability.</a:t>
            </a:r>
          </a:p>
        </p:txBody>
      </p:sp>
    </p:spTree>
    <p:extLst>
      <p:ext uri="{BB962C8B-B14F-4D97-AF65-F5344CB8AC3E}">
        <p14:creationId xmlns:p14="http://schemas.microsoft.com/office/powerpoint/2010/main" val="1771394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D072BE-573A-4F93-8E44-36E28CEABF3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465" y="742276"/>
            <a:ext cx="3930650" cy="7100047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B62793ED-CF78-4ED7-92D8-6DD7D4EC084C}"/>
              </a:ext>
            </a:extLst>
          </p:cNvPr>
          <p:cNvSpPr/>
          <p:nvPr/>
        </p:nvSpPr>
        <p:spPr>
          <a:xfrm>
            <a:off x="2944853" y="570156"/>
            <a:ext cx="4373089" cy="543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cs typeface="Alexandria Semi Bold" pitchFamily="34" charset="-120"/>
              </a:rPr>
              <a:t>Flow Chart</a:t>
            </a:r>
            <a:endParaRPr lang="en-US" sz="4450" dirty="0"/>
          </a:p>
        </p:txBody>
      </p:sp>
    </p:spTree>
    <p:extLst>
      <p:ext uri="{BB962C8B-B14F-4D97-AF65-F5344CB8AC3E}">
        <p14:creationId xmlns:p14="http://schemas.microsoft.com/office/powerpoint/2010/main" val="2469972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583505-D5D8-48DA-92B5-3F44EB498335}"/>
              </a:ext>
            </a:extLst>
          </p:cNvPr>
          <p:cNvSpPr txBox="1"/>
          <p:nvPr/>
        </p:nvSpPr>
        <p:spPr>
          <a:xfrm>
            <a:off x="753035" y="537882"/>
            <a:ext cx="1021976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lexandria Semi Bold" panose="020B0604020202020204" charset="-78"/>
                <a:cs typeface="Alexandria Semi Bold" panose="020B0604020202020204" charset="-78"/>
              </a:rPr>
              <a:t>Future Work</a:t>
            </a:r>
          </a:p>
          <a:p>
            <a:endParaRPr lang="en-US" sz="2800" b="1" dirty="0">
              <a:latin typeface="Alexandria Semi Bold" panose="020B0604020202020204" charset="-78"/>
              <a:cs typeface="Alexandria Semi Bold" panose="020B0604020202020204" charset="-78"/>
            </a:endParaRPr>
          </a:p>
          <a:p>
            <a:endParaRPr lang="en-US" sz="2800" dirty="0">
              <a:latin typeface="Alexandria Semi Bold" panose="020B0604020202020204" charset="-78"/>
              <a:cs typeface="Alexandria Semi Bold" panose="020B0604020202020204" charset="-78"/>
            </a:endParaRPr>
          </a:p>
          <a:p>
            <a:r>
              <a:rPr lang="en-US" dirty="0">
                <a:latin typeface="Alexandria Semi Bold" panose="020B0604020202020204" charset="-78"/>
                <a:cs typeface="Alexandria Semi Bold" panose="020B0604020202020204" charset="-78"/>
              </a:rPr>
              <a:t>We plan to expand the game into a real-time multiplayer experience, enabling multiple users to play online simultaneously. This will include implementing WebSocket-based real-time synchronization, developing multiplayer game logic, creating user matching and lobbies, and enhancing the database for managing game sessions and scores. Additional features, such as leaderboards, in-game chat, and scalability optimizations, will improve user engagement and system performance.</a:t>
            </a:r>
          </a:p>
        </p:txBody>
      </p:sp>
    </p:spTree>
    <p:extLst>
      <p:ext uri="{BB962C8B-B14F-4D97-AF65-F5344CB8AC3E}">
        <p14:creationId xmlns:p14="http://schemas.microsoft.com/office/powerpoint/2010/main" val="4217219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755</Words>
  <Application>Microsoft Office PowerPoint</Application>
  <PresentationFormat>Custom</PresentationFormat>
  <Paragraphs>110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Sora Light</vt:lpstr>
      <vt:lpstr>Arial</vt:lpstr>
      <vt:lpstr>Alexandria Semi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SANA LATIF MAHMOOD (Suli)</cp:lastModifiedBy>
  <cp:revision>15</cp:revision>
  <dcterms:created xsi:type="dcterms:W3CDTF">2024-12-22T20:08:41Z</dcterms:created>
  <dcterms:modified xsi:type="dcterms:W3CDTF">2024-12-23T08:28:07Z</dcterms:modified>
</cp:coreProperties>
</file>