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60" r:id="rId5"/>
    <p:sldId id="261" r:id="rId6"/>
    <p:sldId id="273" r:id="rId7"/>
    <p:sldId id="274" r:id="rId8"/>
    <p:sldId id="275" r:id="rId9"/>
    <p:sldId id="276" r:id="rId10"/>
    <p:sldId id="277" r:id="rId11"/>
    <p:sldId id="266" r:id="rId12"/>
    <p:sldId id="279" r:id="rId13"/>
    <p:sldId id="268" r:id="rId14"/>
    <p:sldId id="26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67"/>
  </p:normalViewPr>
  <p:slideViewPr>
    <p:cSldViewPr snapToGrid="0">
      <p:cViewPr>
        <p:scale>
          <a:sx n="98" d="100"/>
          <a:sy n="98" d="100"/>
        </p:scale>
        <p:origin x="15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4C404-AFF8-AF41-9F95-BC786B4D2B5C}"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82562-1F64-9643-A576-D035B86F67AF}" type="slidenum">
              <a:rPr lang="en-US" smtClean="0"/>
              <a:t>‹#›</a:t>
            </a:fld>
            <a:endParaRPr lang="en-US"/>
          </a:p>
        </p:txBody>
      </p:sp>
    </p:spTree>
    <p:extLst>
      <p:ext uri="{BB962C8B-B14F-4D97-AF65-F5344CB8AC3E}">
        <p14:creationId xmlns:p14="http://schemas.microsoft.com/office/powerpoint/2010/main" val="230037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9/23/24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46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9/23/24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539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9/23/24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929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530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9/23/24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270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359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758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9/23/24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08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9/23/24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951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9/23/24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735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9/23/24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64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9/23/24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3986209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DDB0A28A-DD65-0F18-1A4C-D5D464346572}"/>
              </a:ext>
            </a:extLst>
          </p:cNvPr>
          <p:cNvPicPr>
            <a:picLocks noChangeAspect="1"/>
          </p:cNvPicPr>
          <p:nvPr/>
        </p:nvPicPr>
        <p:blipFill>
          <a:blip r:embed="rId2"/>
          <a:srcRect l="7288" r="1404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848F5-F9B2-F5F8-4E9B-B5B3995D4F15}"/>
              </a:ext>
            </a:extLst>
          </p:cNvPr>
          <p:cNvSpPr>
            <a:spLocks noGrp="1"/>
          </p:cNvSpPr>
          <p:nvPr>
            <p:ph type="ctrTitle"/>
          </p:nvPr>
        </p:nvSpPr>
        <p:spPr>
          <a:xfrm>
            <a:off x="477981" y="1122363"/>
            <a:ext cx="4023360" cy="3204134"/>
          </a:xfrm>
        </p:spPr>
        <p:txBody>
          <a:bodyPr anchor="b">
            <a:normAutofit/>
          </a:bodyPr>
          <a:lstStyle/>
          <a:p>
            <a:r>
              <a:rPr lang="en-US" sz="4800" dirty="0"/>
              <a:t>Azure </a:t>
            </a:r>
            <a:r>
              <a:rPr lang="en-US" sz="4800" dirty="0" err="1"/>
              <a:t>HDinsight</a:t>
            </a:r>
            <a:endParaRPr lang="en-US" sz="4800" dirty="0"/>
          </a:p>
        </p:txBody>
      </p:sp>
      <p:sp>
        <p:nvSpPr>
          <p:cNvPr id="3" name="Subtitle 2">
            <a:extLst>
              <a:ext uri="{FF2B5EF4-FFF2-40B4-BE49-F238E27FC236}">
                <a16:creationId xmlns:a16="http://schemas.microsoft.com/office/drawing/2014/main" id="{ACC720FD-4A5D-5037-14C9-7C69C247DBD3}"/>
              </a:ext>
            </a:extLst>
          </p:cNvPr>
          <p:cNvSpPr>
            <a:spLocks noGrp="1"/>
          </p:cNvSpPr>
          <p:nvPr>
            <p:ph type="subTitle" idx="1"/>
          </p:nvPr>
        </p:nvSpPr>
        <p:spPr>
          <a:xfrm>
            <a:off x="477981" y="4872922"/>
            <a:ext cx="3933306" cy="1208141"/>
          </a:xfrm>
        </p:spPr>
        <p:txBody>
          <a:bodyPr>
            <a:normAutofit/>
          </a:bodyPr>
          <a:lstStyle/>
          <a:p>
            <a:r>
              <a:rPr lang="en-US" sz="2000" dirty="0"/>
              <a:t>Spark - Machine Learning Demo</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41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E6B9-60A0-DE0C-3201-45D52EBC10F2}"/>
              </a:ext>
            </a:extLst>
          </p:cNvPr>
          <p:cNvSpPr>
            <a:spLocks noGrp="1"/>
          </p:cNvSpPr>
          <p:nvPr>
            <p:ph type="title"/>
          </p:nvPr>
        </p:nvSpPr>
        <p:spPr/>
        <p:txBody>
          <a:bodyPr/>
          <a:lstStyle/>
          <a:p>
            <a:r>
              <a:rPr lang="en-US" dirty="0"/>
              <a:t>How to assign stages to tasks</a:t>
            </a:r>
          </a:p>
        </p:txBody>
      </p:sp>
      <p:sp>
        <p:nvSpPr>
          <p:cNvPr id="3" name="Content Placeholder 2">
            <a:extLst>
              <a:ext uri="{FF2B5EF4-FFF2-40B4-BE49-F238E27FC236}">
                <a16:creationId xmlns:a16="http://schemas.microsoft.com/office/drawing/2014/main" id="{8B4205E6-E01B-5254-E5EC-3FE4F3C01523}"/>
              </a:ext>
            </a:extLst>
          </p:cNvPr>
          <p:cNvSpPr>
            <a:spLocks noGrp="1"/>
          </p:cNvSpPr>
          <p:nvPr>
            <p:ph idx="1"/>
          </p:nvPr>
        </p:nvSpPr>
        <p:spPr/>
        <p:txBody>
          <a:bodyPr/>
          <a:lstStyle/>
          <a:p>
            <a:r>
              <a:rPr lang="en-US" dirty="0"/>
              <a:t>When I created two work nodes, spark would assign the stage1 and stage2 to two different tasks. And they would start simultaneously. Although stage2 was finished much earlier than stage1, task1 still had to wait task2 until task2 finish the stage2. And then they could both run the stage 3 and stage4 at the same time.</a:t>
            </a:r>
          </a:p>
        </p:txBody>
      </p:sp>
    </p:spTree>
    <p:extLst>
      <p:ext uri="{BB962C8B-B14F-4D97-AF65-F5344CB8AC3E}">
        <p14:creationId xmlns:p14="http://schemas.microsoft.com/office/powerpoint/2010/main" val="81311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110D-E4C0-7DCB-7DE9-5B8FF5049DBE}"/>
              </a:ext>
            </a:extLst>
          </p:cNvPr>
          <p:cNvSpPr>
            <a:spLocks noGrp="1"/>
          </p:cNvSpPr>
          <p:nvPr>
            <p:ph type="title"/>
          </p:nvPr>
        </p:nvSpPr>
        <p:spPr/>
        <p:txBody>
          <a:bodyPr/>
          <a:lstStyle/>
          <a:p>
            <a:r>
              <a:rPr lang="en-US" dirty="0"/>
              <a:t>How to assign stages to tasks - cont.</a:t>
            </a:r>
          </a:p>
        </p:txBody>
      </p:sp>
      <p:pic>
        <p:nvPicPr>
          <p:cNvPr id="6" name="Content Placeholder 5">
            <a:extLst>
              <a:ext uri="{FF2B5EF4-FFF2-40B4-BE49-F238E27FC236}">
                <a16:creationId xmlns:a16="http://schemas.microsoft.com/office/drawing/2014/main" id="{9AB1350A-371E-BE5D-4C02-6870D69225ED}"/>
              </a:ext>
            </a:extLst>
          </p:cNvPr>
          <p:cNvPicPr>
            <a:picLocks noGrp="1" noChangeAspect="1"/>
          </p:cNvPicPr>
          <p:nvPr>
            <p:ph idx="1"/>
          </p:nvPr>
        </p:nvPicPr>
        <p:blipFill>
          <a:blip r:embed="rId2"/>
          <a:stretch>
            <a:fillRect/>
          </a:stretch>
        </p:blipFill>
        <p:spPr>
          <a:xfrm>
            <a:off x="1115568" y="2291290"/>
            <a:ext cx="9664061" cy="4304812"/>
          </a:xfrm>
          <a:prstGeom prst="rect">
            <a:avLst/>
          </a:prstGeom>
          <a:ln>
            <a:solidFill>
              <a:schemeClr val="accent1"/>
            </a:solidFill>
          </a:ln>
        </p:spPr>
      </p:pic>
    </p:spTree>
    <p:extLst>
      <p:ext uri="{BB962C8B-B14F-4D97-AF65-F5344CB8AC3E}">
        <p14:creationId xmlns:p14="http://schemas.microsoft.com/office/powerpoint/2010/main" val="271635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7743-A2EA-35AD-7E40-02DE1F723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BD1E0-BDA0-0EB6-497D-206C7511DE30}"/>
              </a:ext>
            </a:extLst>
          </p:cNvPr>
          <p:cNvSpPr>
            <a:spLocks noGrp="1"/>
          </p:cNvSpPr>
          <p:nvPr>
            <p:ph type="title"/>
          </p:nvPr>
        </p:nvSpPr>
        <p:spPr/>
        <p:txBody>
          <a:bodyPr/>
          <a:lstStyle/>
          <a:p>
            <a:r>
              <a:rPr lang="en-US" dirty="0"/>
              <a:t>How to assign stages to tasks – cont.</a:t>
            </a:r>
          </a:p>
        </p:txBody>
      </p:sp>
      <p:sp>
        <p:nvSpPr>
          <p:cNvPr id="3" name="Content Placeholder 2">
            <a:extLst>
              <a:ext uri="{FF2B5EF4-FFF2-40B4-BE49-F238E27FC236}">
                <a16:creationId xmlns:a16="http://schemas.microsoft.com/office/drawing/2014/main" id="{73074244-395F-9DEB-9F1B-2E49DA1CEA41}"/>
              </a:ext>
            </a:extLst>
          </p:cNvPr>
          <p:cNvSpPr>
            <a:spLocks noGrp="1"/>
          </p:cNvSpPr>
          <p:nvPr>
            <p:ph idx="1"/>
          </p:nvPr>
        </p:nvSpPr>
        <p:spPr>
          <a:xfrm>
            <a:off x="1226167" y="2082606"/>
            <a:ext cx="9739666" cy="461119"/>
          </a:xfrm>
        </p:spPr>
        <p:txBody>
          <a:bodyPr>
            <a:normAutofit fontScale="55000" lnSpcReduction="20000"/>
          </a:bodyPr>
          <a:lstStyle/>
          <a:p>
            <a:r>
              <a:rPr lang="en-US" dirty="0"/>
              <a:t>Here is the screen shot, when I added the worker node of spark to 4. </a:t>
            </a:r>
            <a:r>
              <a:rPr lang="en-US" b="1" dirty="0">
                <a:solidFill>
                  <a:srgbClr val="FF0000"/>
                </a:solidFill>
              </a:rPr>
              <a:t>No additional benefits for this job! </a:t>
            </a:r>
          </a:p>
        </p:txBody>
      </p:sp>
      <p:pic>
        <p:nvPicPr>
          <p:cNvPr id="4" name="Picture 3">
            <a:extLst>
              <a:ext uri="{FF2B5EF4-FFF2-40B4-BE49-F238E27FC236}">
                <a16:creationId xmlns:a16="http://schemas.microsoft.com/office/drawing/2014/main" id="{29AEB8A8-8435-E0A6-64FC-AA85BF52D9EA}"/>
              </a:ext>
            </a:extLst>
          </p:cNvPr>
          <p:cNvPicPr>
            <a:picLocks noChangeAspect="1"/>
          </p:cNvPicPr>
          <p:nvPr/>
        </p:nvPicPr>
        <p:blipFill>
          <a:blip r:embed="rId2"/>
          <a:stretch>
            <a:fillRect/>
          </a:stretch>
        </p:blipFill>
        <p:spPr>
          <a:xfrm>
            <a:off x="2049781" y="2439223"/>
            <a:ext cx="8092437" cy="4168584"/>
          </a:xfrm>
          <a:prstGeom prst="rect">
            <a:avLst/>
          </a:prstGeom>
          <a:ln>
            <a:solidFill>
              <a:schemeClr val="accent1"/>
            </a:solidFill>
          </a:ln>
        </p:spPr>
      </p:pic>
    </p:spTree>
    <p:extLst>
      <p:ext uri="{BB962C8B-B14F-4D97-AF65-F5344CB8AC3E}">
        <p14:creationId xmlns:p14="http://schemas.microsoft.com/office/powerpoint/2010/main" val="154758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5566-3DEC-0474-9E28-349272DDDCE3}"/>
              </a:ext>
            </a:extLst>
          </p:cNvPr>
          <p:cNvSpPr>
            <a:spLocks noGrp="1"/>
          </p:cNvSpPr>
          <p:nvPr>
            <p:ph type="title"/>
          </p:nvPr>
        </p:nvSpPr>
        <p:spPr/>
        <p:txBody>
          <a:bodyPr/>
          <a:lstStyle/>
          <a:p>
            <a:r>
              <a:rPr lang="en-US" dirty="0"/>
              <a:t>Conclusion </a:t>
            </a:r>
          </a:p>
        </p:txBody>
      </p:sp>
      <p:sp>
        <p:nvSpPr>
          <p:cNvPr id="6" name="Content Placeholder 5">
            <a:extLst>
              <a:ext uri="{FF2B5EF4-FFF2-40B4-BE49-F238E27FC236}">
                <a16:creationId xmlns:a16="http://schemas.microsoft.com/office/drawing/2014/main" id="{4B3AFCA7-EED5-9426-EFE0-CBAB5CEDAAC3}"/>
              </a:ext>
            </a:extLst>
          </p:cNvPr>
          <p:cNvSpPr>
            <a:spLocks noGrp="1"/>
          </p:cNvSpPr>
          <p:nvPr>
            <p:ph idx="1"/>
          </p:nvPr>
        </p:nvSpPr>
        <p:spPr/>
        <p:txBody>
          <a:bodyPr/>
          <a:lstStyle/>
          <a:p>
            <a:r>
              <a:rPr lang="en-US" dirty="0"/>
              <a:t>Spark is a good framework for Machine learning Job. Spark machine learning pipeline would help developer to depart ML Jobs to multiple stages and try it best to run them parallel.  </a:t>
            </a:r>
          </a:p>
        </p:txBody>
      </p:sp>
    </p:spTree>
    <p:extLst>
      <p:ext uri="{BB962C8B-B14F-4D97-AF65-F5344CB8AC3E}">
        <p14:creationId xmlns:p14="http://schemas.microsoft.com/office/powerpoint/2010/main" val="61334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6AAA-BE41-DDAC-31D6-33FF8503DB88}"/>
              </a:ext>
            </a:extLst>
          </p:cNvPr>
          <p:cNvSpPr>
            <a:spLocks noGrp="1"/>
          </p:cNvSpPr>
          <p:nvPr>
            <p:ph type="title"/>
          </p:nvPr>
        </p:nvSpPr>
        <p:spPr/>
        <p:txBody>
          <a:bodyPr/>
          <a:lstStyle/>
          <a:p>
            <a:r>
              <a:rPr lang="en-US" dirty="0"/>
              <a:t>Running result of ML Job</a:t>
            </a:r>
          </a:p>
        </p:txBody>
      </p:sp>
      <p:sp>
        <p:nvSpPr>
          <p:cNvPr id="6" name="Content Placeholder 5">
            <a:extLst>
              <a:ext uri="{FF2B5EF4-FFF2-40B4-BE49-F238E27FC236}">
                <a16:creationId xmlns:a16="http://schemas.microsoft.com/office/drawing/2014/main" id="{917B62CA-E221-8AC0-62C7-0EF8EC11AAEF}"/>
              </a:ext>
            </a:extLst>
          </p:cNvPr>
          <p:cNvSpPr>
            <a:spLocks noGrp="1"/>
          </p:cNvSpPr>
          <p:nvPr>
            <p:ph idx="1"/>
          </p:nvPr>
        </p:nvSpPr>
        <p:spPr>
          <a:xfrm>
            <a:off x="1238358" y="2216767"/>
            <a:ext cx="10045338" cy="748501"/>
          </a:xfrm>
        </p:spPr>
        <p:txBody>
          <a:bodyPr>
            <a:normAutofit fontScale="55000" lnSpcReduction="20000"/>
          </a:bodyPr>
          <a:lstStyle/>
          <a:p>
            <a:pPr marL="0" indent="0">
              <a:buNone/>
            </a:pPr>
            <a:r>
              <a:rPr lang="en-US" dirty="0"/>
              <a:t>Row(</a:t>
            </a:r>
            <a:r>
              <a:rPr lang="en-US" dirty="0" err="1"/>
              <a:t>SystemInfo</a:t>
            </a:r>
            <a:r>
              <a:rPr lang="en-US" dirty="0"/>
              <a:t>='20 25', prediction=0.0, probability=</a:t>
            </a:r>
            <a:r>
              <a:rPr lang="en-US" dirty="0" err="1"/>
              <a:t>DenseVector</a:t>
            </a:r>
            <a:r>
              <a:rPr lang="en-US" dirty="0"/>
              <a:t>([0.5001, 0.4999]))</a:t>
            </a:r>
            <a:br>
              <a:rPr lang="en-US" dirty="0"/>
            </a:br>
            <a:r>
              <a:rPr lang="en-US" dirty="0"/>
              <a:t>System 20 with 25 age, probability  of cold is 0.5, probability of hot is 0.49. The prediction is cold.</a:t>
            </a:r>
          </a:p>
        </p:txBody>
      </p:sp>
      <p:pic>
        <p:nvPicPr>
          <p:cNvPr id="9" name="Picture 8">
            <a:extLst>
              <a:ext uri="{FF2B5EF4-FFF2-40B4-BE49-F238E27FC236}">
                <a16:creationId xmlns:a16="http://schemas.microsoft.com/office/drawing/2014/main" id="{E387EEE9-89B8-CC9E-168C-3BF3B1E7B1B8}"/>
              </a:ext>
            </a:extLst>
          </p:cNvPr>
          <p:cNvPicPr>
            <a:picLocks noChangeAspect="1"/>
          </p:cNvPicPr>
          <p:nvPr/>
        </p:nvPicPr>
        <p:blipFill>
          <a:blip r:embed="rId2"/>
          <a:stretch>
            <a:fillRect/>
          </a:stretch>
        </p:blipFill>
        <p:spPr>
          <a:xfrm>
            <a:off x="2524648" y="2965268"/>
            <a:ext cx="7142703" cy="3788552"/>
          </a:xfrm>
          <a:prstGeom prst="rect">
            <a:avLst/>
          </a:prstGeom>
          <a:ln>
            <a:solidFill>
              <a:schemeClr val="accent1"/>
            </a:solidFill>
          </a:ln>
        </p:spPr>
      </p:pic>
    </p:spTree>
    <p:extLst>
      <p:ext uri="{BB962C8B-B14F-4D97-AF65-F5344CB8AC3E}">
        <p14:creationId xmlns:p14="http://schemas.microsoft.com/office/powerpoint/2010/main" val="290052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937B-0B3F-AFFA-9282-0F0718439154}"/>
              </a:ext>
            </a:extLst>
          </p:cNvPr>
          <p:cNvSpPr>
            <a:spLocks noGrp="1"/>
          </p:cNvSpPr>
          <p:nvPr>
            <p:ph type="title"/>
          </p:nvPr>
        </p:nvSpPr>
        <p:spPr/>
        <p:txBody>
          <a:bodyPr/>
          <a:lstStyle/>
          <a:p>
            <a:r>
              <a:rPr lang="en-US" dirty="0"/>
              <a:t>Billing of Azure</a:t>
            </a:r>
          </a:p>
        </p:txBody>
      </p:sp>
      <p:pic>
        <p:nvPicPr>
          <p:cNvPr id="4" name="Content Placeholder 3">
            <a:extLst>
              <a:ext uri="{FF2B5EF4-FFF2-40B4-BE49-F238E27FC236}">
                <a16:creationId xmlns:a16="http://schemas.microsoft.com/office/drawing/2014/main" id="{36338C2A-1506-83F1-0F4E-4D3E597DC8D4}"/>
              </a:ext>
            </a:extLst>
          </p:cNvPr>
          <p:cNvPicPr>
            <a:picLocks noGrp="1" noChangeAspect="1"/>
          </p:cNvPicPr>
          <p:nvPr>
            <p:ph idx="1"/>
          </p:nvPr>
        </p:nvPicPr>
        <p:blipFill>
          <a:blip r:embed="rId2"/>
          <a:stretch>
            <a:fillRect/>
          </a:stretch>
        </p:blipFill>
        <p:spPr>
          <a:xfrm>
            <a:off x="2168754" y="2321334"/>
            <a:ext cx="7854491" cy="4224264"/>
          </a:xfrm>
          <a:prstGeom prst="rect">
            <a:avLst/>
          </a:prstGeom>
          <a:ln>
            <a:solidFill>
              <a:schemeClr val="accent1"/>
            </a:solidFill>
          </a:ln>
        </p:spPr>
      </p:pic>
    </p:spTree>
    <p:extLst>
      <p:ext uri="{BB962C8B-B14F-4D97-AF65-F5344CB8AC3E}">
        <p14:creationId xmlns:p14="http://schemas.microsoft.com/office/powerpoint/2010/main" val="331425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D649-3F77-6BCA-6D94-AF8715A814C4}"/>
              </a:ext>
            </a:extLst>
          </p:cNvPr>
          <p:cNvSpPr>
            <a:spLocks noGrp="1"/>
          </p:cNvSpPr>
          <p:nvPr>
            <p:ph type="title"/>
          </p:nvPr>
        </p:nvSpPr>
        <p:spPr/>
        <p:txBody>
          <a:bodyPr/>
          <a:lstStyle/>
          <a:p>
            <a:r>
              <a:rPr lang="en-US" dirty="0"/>
              <a:t>Early exploration in AWS</a:t>
            </a:r>
          </a:p>
        </p:txBody>
      </p:sp>
      <p:sp>
        <p:nvSpPr>
          <p:cNvPr id="3" name="Content Placeholder 2">
            <a:extLst>
              <a:ext uri="{FF2B5EF4-FFF2-40B4-BE49-F238E27FC236}">
                <a16:creationId xmlns:a16="http://schemas.microsoft.com/office/drawing/2014/main" id="{F0F30284-FEDB-36CF-35DC-CAA2F6082CB8}"/>
              </a:ext>
            </a:extLst>
          </p:cNvPr>
          <p:cNvSpPr>
            <a:spLocks noGrp="1"/>
          </p:cNvSpPr>
          <p:nvPr>
            <p:ph idx="1"/>
          </p:nvPr>
        </p:nvSpPr>
        <p:spPr/>
        <p:txBody>
          <a:bodyPr/>
          <a:lstStyle/>
          <a:p>
            <a:pPr marL="0" indent="0">
              <a:buNone/>
            </a:pPr>
            <a:r>
              <a:rPr lang="en-US" dirty="0"/>
              <a:t>MSK: Tried to use MSK to replace the local Kafka, but MSK is not allowed to access by public network.</a:t>
            </a:r>
          </a:p>
          <a:p>
            <a:pPr marL="0" indent="0">
              <a:buNone/>
            </a:pPr>
            <a:r>
              <a:rPr lang="en-US" dirty="0"/>
              <a:t>EMR: Easy to build, we tried to connect MSK and EMR to do some demo. However, this solution is too expensive.</a:t>
            </a:r>
          </a:p>
        </p:txBody>
      </p:sp>
    </p:spTree>
    <p:extLst>
      <p:ext uri="{BB962C8B-B14F-4D97-AF65-F5344CB8AC3E}">
        <p14:creationId xmlns:p14="http://schemas.microsoft.com/office/powerpoint/2010/main" val="221053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BF96-43E3-46A0-B26B-E67D899B894C}"/>
              </a:ext>
            </a:extLst>
          </p:cNvPr>
          <p:cNvSpPr>
            <a:spLocks noGrp="1"/>
          </p:cNvSpPr>
          <p:nvPr>
            <p:ph type="title"/>
          </p:nvPr>
        </p:nvSpPr>
        <p:spPr/>
        <p:txBody>
          <a:bodyPr/>
          <a:lstStyle/>
          <a:p>
            <a:r>
              <a:rPr lang="en-US" dirty="0"/>
              <a:t>Billing of AWS</a:t>
            </a:r>
          </a:p>
        </p:txBody>
      </p:sp>
      <p:pic>
        <p:nvPicPr>
          <p:cNvPr id="4" name="Content Placeholder 3">
            <a:extLst>
              <a:ext uri="{FF2B5EF4-FFF2-40B4-BE49-F238E27FC236}">
                <a16:creationId xmlns:a16="http://schemas.microsoft.com/office/drawing/2014/main" id="{5D9AA29A-6CD7-2536-6CB4-4C685F5F27A7}"/>
              </a:ext>
            </a:extLst>
          </p:cNvPr>
          <p:cNvPicPr>
            <a:picLocks noGrp="1" noChangeAspect="1"/>
          </p:cNvPicPr>
          <p:nvPr>
            <p:ph idx="1"/>
          </p:nvPr>
        </p:nvPicPr>
        <p:blipFill>
          <a:blip r:embed="rId2"/>
          <a:stretch>
            <a:fillRect/>
          </a:stretch>
        </p:blipFill>
        <p:spPr>
          <a:xfrm>
            <a:off x="2762686" y="2138453"/>
            <a:ext cx="6666627" cy="4468573"/>
          </a:xfrm>
          <a:prstGeom prst="rect">
            <a:avLst/>
          </a:prstGeom>
          <a:ln>
            <a:solidFill>
              <a:schemeClr val="accent1"/>
            </a:solidFill>
          </a:ln>
        </p:spPr>
      </p:pic>
    </p:spTree>
    <p:extLst>
      <p:ext uri="{BB962C8B-B14F-4D97-AF65-F5344CB8AC3E}">
        <p14:creationId xmlns:p14="http://schemas.microsoft.com/office/powerpoint/2010/main" val="377309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2FAE-A79B-A5CC-EB72-0E7B43F4DDBB}"/>
              </a:ext>
            </a:extLst>
          </p:cNvPr>
          <p:cNvSpPr>
            <a:spLocks noGrp="1"/>
          </p:cNvSpPr>
          <p:nvPr>
            <p:ph type="title"/>
          </p:nvPr>
        </p:nvSpPr>
        <p:spPr/>
        <p:txBody>
          <a:bodyPr/>
          <a:lstStyle/>
          <a:p>
            <a:r>
              <a:rPr lang="en-US" dirty="0"/>
              <a:t>What is Azure HDInsight?</a:t>
            </a:r>
          </a:p>
        </p:txBody>
      </p:sp>
      <p:sp>
        <p:nvSpPr>
          <p:cNvPr id="3" name="Content Placeholder 2">
            <a:extLst>
              <a:ext uri="{FF2B5EF4-FFF2-40B4-BE49-F238E27FC236}">
                <a16:creationId xmlns:a16="http://schemas.microsoft.com/office/drawing/2014/main" id="{BD21B880-31D1-561C-9BC4-06C827DBDBB6}"/>
              </a:ext>
            </a:extLst>
          </p:cNvPr>
          <p:cNvSpPr>
            <a:spLocks noGrp="1"/>
          </p:cNvSpPr>
          <p:nvPr>
            <p:ph idx="1"/>
          </p:nvPr>
        </p:nvSpPr>
        <p:spPr/>
        <p:txBody>
          <a:bodyPr/>
          <a:lstStyle/>
          <a:p>
            <a:r>
              <a:rPr lang="en-US" b="0" i="0" dirty="0">
                <a:effectLst/>
                <a:latin typeface="Segoe UI" panose="020B0502040204020203" pitchFamily="34" charset="0"/>
              </a:rPr>
              <a:t>Azure HDInsight is a managed, full-spectrum, open-source analytics service in the cloud for enterprises. With HDInsight, you can use open-source frameworks such as, Apache Spark, Apache Hive, LLAP, Apache Kafka, Hadoop and more, in your Azure environment.</a:t>
            </a:r>
            <a:endParaRPr lang="en-US" dirty="0"/>
          </a:p>
        </p:txBody>
      </p:sp>
    </p:spTree>
    <p:extLst>
      <p:ext uri="{BB962C8B-B14F-4D97-AF65-F5344CB8AC3E}">
        <p14:creationId xmlns:p14="http://schemas.microsoft.com/office/powerpoint/2010/main" val="117000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6B11-C964-91FD-4040-34871737A2AC}"/>
              </a:ext>
            </a:extLst>
          </p:cNvPr>
          <p:cNvSpPr>
            <a:spLocks noGrp="1"/>
          </p:cNvSpPr>
          <p:nvPr>
            <p:ph type="title"/>
          </p:nvPr>
        </p:nvSpPr>
        <p:spPr/>
        <p:txBody>
          <a:bodyPr/>
          <a:lstStyle/>
          <a:p>
            <a:r>
              <a:rPr lang="en-US"/>
              <a:t>Create a Service in HDinsight</a:t>
            </a:r>
            <a:endParaRPr lang="en-US" dirty="0"/>
          </a:p>
        </p:txBody>
      </p:sp>
      <p:pic>
        <p:nvPicPr>
          <p:cNvPr id="7" name="Content Placeholder 6">
            <a:extLst>
              <a:ext uri="{FF2B5EF4-FFF2-40B4-BE49-F238E27FC236}">
                <a16:creationId xmlns:a16="http://schemas.microsoft.com/office/drawing/2014/main" id="{A01237EF-5E79-F11C-E2D7-3F92929EBC49}"/>
              </a:ext>
            </a:extLst>
          </p:cNvPr>
          <p:cNvPicPr>
            <a:picLocks noGrp="1" noChangeAspect="1"/>
          </p:cNvPicPr>
          <p:nvPr>
            <p:ph idx="1"/>
          </p:nvPr>
        </p:nvPicPr>
        <p:blipFill>
          <a:blip r:embed="rId2"/>
          <a:stretch>
            <a:fillRect/>
          </a:stretch>
        </p:blipFill>
        <p:spPr>
          <a:xfrm>
            <a:off x="1828799" y="2115777"/>
            <a:ext cx="8843949" cy="4470080"/>
          </a:xfrm>
          <a:prstGeom prst="rect">
            <a:avLst/>
          </a:prstGeom>
          <a:ln>
            <a:solidFill>
              <a:schemeClr val="accent1"/>
            </a:solidFill>
          </a:ln>
        </p:spPr>
      </p:pic>
    </p:spTree>
    <p:extLst>
      <p:ext uri="{BB962C8B-B14F-4D97-AF65-F5344CB8AC3E}">
        <p14:creationId xmlns:p14="http://schemas.microsoft.com/office/powerpoint/2010/main" val="390911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1757-C797-EAB0-5DFA-37A1A8464739}"/>
              </a:ext>
            </a:extLst>
          </p:cNvPr>
          <p:cNvSpPr>
            <a:spLocks noGrp="1"/>
          </p:cNvSpPr>
          <p:nvPr>
            <p:ph type="title"/>
          </p:nvPr>
        </p:nvSpPr>
        <p:spPr/>
        <p:txBody>
          <a:bodyPr/>
          <a:lstStyle/>
          <a:p>
            <a:r>
              <a:rPr lang="en-US" dirty="0"/>
              <a:t>Spark Cluster Page</a:t>
            </a:r>
          </a:p>
        </p:txBody>
      </p:sp>
      <p:pic>
        <p:nvPicPr>
          <p:cNvPr id="4" name="Content Placeholder 3">
            <a:extLst>
              <a:ext uri="{FF2B5EF4-FFF2-40B4-BE49-F238E27FC236}">
                <a16:creationId xmlns:a16="http://schemas.microsoft.com/office/drawing/2014/main" id="{33EEBA7B-EA23-494C-0911-8A685A101D38}"/>
              </a:ext>
            </a:extLst>
          </p:cNvPr>
          <p:cNvPicPr>
            <a:picLocks noGrp="1" noChangeAspect="1"/>
          </p:cNvPicPr>
          <p:nvPr>
            <p:ph idx="1"/>
          </p:nvPr>
        </p:nvPicPr>
        <p:blipFill>
          <a:blip r:embed="rId2"/>
          <a:stretch>
            <a:fillRect/>
          </a:stretch>
        </p:blipFill>
        <p:spPr>
          <a:xfrm>
            <a:off x="2586471" y="2393832"/>
            <a:ext cx="7019057" cy="3915528"/>
          </a:xfrm>
          <a:prstGeom prst="rect">
            <a:avLst/>
          </a:prstGeom>
          <a:ln>
            <a:solidFill>
              <a:schemeClr val="accent1"/>
            </a:solidFill>
          </a:ln>
        </p:spPr>
      </p:pic>
    </p:spTree>
    <p:extLst>
      <p:ext uri="{BB962C8B-B14F-4D97-AF65-F5344CB8AC3E}">
        <p14:creationId xmlns:p14="http://schemas.microsoft.com/office/powerpoint/2010/main" val="350105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AEFA-3261-6E9A-78AA-801270565BA1}"/>
              </a:ext>
            </a:extLst>
          </p:cNvPr>
          <p:cNvSpPr>
            <a:spLocks noGrp="1"/>
          </p:cNvSpPr>
          <p:nvPr>
            <p:ph type="title"/>
          </p:nvPr>
        </p:nvSpPr>
        <p:spPr/>
        <p:txBody>
          <a:bodyPr/>
          <a:lstStyle/>
          <a:p>
            <a:r>
              <a:rPr lang="en-US" dirty="0"/>
              <a:t>SSH Interface</a:t>
            </a:r>
          </a:p>
        </p:txBody>
      </p:sp>
      <p:pic>
        <p:nvPicPr>
          <p:cNvPr id="4" name="Content Placeholder 3">
            <a:extLst>
              <a:ext uri="{FF2B5EF4-FFF2-40B4-BE49-F238E27FC236}">
                <a16:creationId xmlns:a16="http://schemas.microsoft.com/office/drawing/2014/main" id="{1EF22E89-786D-70EB-1C45-05D6E04CDCBE}"/>
              </a:ext>
            </a:extLst>
          </p:cNvPr>
          <p:cNvPicPr>
            <a:picLocks noGrp="1" noChangeAspect="1"/>
          </p:cNvPicPr>
          <p:nvPr>
            <p:ph idx="1"/>
          </p:nvPr>
        </p:nvPicPr>
        <p:blipFill>
          <a:blip r:embed="rId2"/>
          <a:stretch>
            <a:fillRect/>
          </a:stretch>
        </p:blipFill>
        <p:spPr>
          <a:xfrm>
            <a:off x="2452747" y="2344916"/>
            <a:ext cx="7493770" cy="3694112"/>
          </a:xfrm>
          <a:prstGeom prst="rect">
            <a:avLst/>
          </a:prstGeom>
          <a:ln>
            <a:solidFill>
              <a:schemeClr val="accent1"/>
            </a:solidFill>
          </a:ln>
        </p:spPr>
      </p:pic>
    </p:spTree>
    <p:extLst>
      <p:ext uri="{BB962C8B-B14F-4D97-AF65-F5344CB8AC3E}">
        <p14:creationId xmlns:p14="http://schemas.microsoft.com/office/powerpoint/2010/main" val="8129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9939-B6A2-BCD9-9701-1D20162ACA9B}"/>
              </a:ext>
            </a:extLst>
          </p:cNvPr>
          <p:cNvSpPr>
            <a:spLocks noGrp="1"/>
          </p:cNvSpPr>
          <p:nvPr>
            <p:ph type="title"/>
          </p:nvPr>
        </p:nvSpPr>
        <p:spPr/>
        <p:txBody>
          <a:bodyPr/>
          <a:lstStyle/>
          <a:p>
            <a:r>
              <a:rPr lang="en-US" dirty="0" err="1"/>
              <a:t>Jupyter</a:t>
            </a:r>
            <a:r>
              <a:rPr lang="en-US" dirty="0"/>
              <a:t> </a:t>
            </a:r>
            <a:r>
              <a:rPr lang="en-US" dirty="0" err="1"/>
              <a:t>Infterface</a:t>
            </a:r>
            <a:endParaRPr lang="en-US" dirty="0"/>
          </a:p>
        </p:txBody>
      </p:sp>
      <p:pic>
        <p:nvPicPr>
          <p:cNvPr id="5" name="Content Placeholder 4">
            <a:extLst>
              <a:ext uri="{FF2B5EF4-FFF2-40B4-BE49-F238E27FC236}">
                <a16:creationId xmlns:a16="http://schemas.microsoft.com/office/drawing/2014/main" id="{7A28578E-614F-5041-91F7-E1A857EADB45}"/>
              </a:ext>
            </a:extLst>
          </p:cNvPr>
          <p:cNvPicPr>
            <a:picLocks noGrp="1" noChangeAspect="1"/>
          </p:cNvPicPr>
          <p:nvPr>
            <p:ph idx="1"/>
          </p:nvPr>
        </p:nvPicPr>
        <p:blipFill>
          <a:blip r:embed="rId2"/>
          <a:stretch>
            <a:fillRect/>
          </a:stretch>
        </p:blipFill>
        <p:spPr>
          <a:xfrm>
            <a:off x="1012031" y="2258819"/>
            <a:ext cx="10167937" cy="2805835"/>
          </a:xfrm>
          <a:prstGeom prst="rect">
            <a:avLst/>
          </a:prstGeom>
          <a:ln>
            <a:solidFill>
              <a:schemeClr val="accent1"/>
            </a:solidFill>
          </a:ln>
        </p:spPr>
      </p:pic>
      <p:sp>
        <p:nvSpPr>
          <p:cNvPr id="6" name="TextBox 5">
            <a:extLst>
              <a:ext uri="{FF2B5EF4-FFF2-40B4-BE49-F238E27FC236}">
                <a16:creationId xmlns:a16="http://schemas.microsoft.com/office/drawing/2014/main" id="{1D435F18-5121-433E-26F6-75E4B8C4871A}"/>
              </a:ext>
            </a:extLst>
          </p:cNvPr>
          <p:cNvSpPr txBox="1"/>
          <p:nvPr/>
        </p:nvSpPr>
        <p:spPr>
          <a:xfrm>
            <a:off x="2622402" y="5595257"/>
            <a:ext cx="7154459" cy="369332"/>
          </a:xfrm>
          <a:prstGeom prst="rect">
            <a:avLst/>
          </a:prstGeom>
          <a:noFill/>
        </p:spPr>
        <p:txBody>
          <a:bodyPr wrap="none" rtlCol="0">
            <a:spAutoFit/>
          </a:bodyPr>
          <a:lstStyle/>
          <a:p>
            <a:r>
              <a:rPr lang="en-US" dirty="0" err="1"/>
              <a:t>Jupyter</a:t>
            </a:r>
            <a:r>
              <a:rPr lang="en-US" dirty="0"/>
              <a:t> in Azure Spark supports Python(</a:t>
            </a:r>
            <a:r>
              <a:rPr lang="en-US" dirty="0" err="1"/>
              <a:t>PySpark</a:t>
            </a:r>
            <a:r>
              <a:rPr lang="en-US" dirty="0"/>
              <a:t>) and Scala (Spark)</a:t>
            </a:r>
          </a:p>
        </p:txBody>
      </p:sp>
    </p:spTree>
    <p:extLst>
      <p:ext uri="{BB962C8B-B14F-4D97-AF65-F5344CB8AC3E}">
        <p14:creationId xmlns:p14="http://schemas.microsoft.com/office/powerpoint/2010/main" val="288648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36BC-BEE0-6549-6C39-1BD8D632DFB9}"/>
              </a:ext>
            </a:extLst>
          </p:cNvPr>
          <p:cNvSpPr>
            <a:spLocks noGrp="1"/>
          </p:cNvSpPr>
          <p:nvPr>
            <p:ph type="title"/>
          </p:nvPr>
        </p:nvSpPr>
        <p:spPr/>
        <p:txBody>
          <a:bodyPr>
            <a:normAutofit fontScale="90000"/>
          </a:bodyPr>
          <a:lstStyle/>
          <a:p>
            <a:r>
              <a:rPr lang="en-US" dirty="0"/>
              <a:t>ML Demo for HVAC</a:t>
            </a:r>
            <a:br>
              <a:rPr lang="en-US" dirty="0"/>
            </a:br>
            <a:r>
              <a:rPr lang="en-US" dirty="0"/>
              <a:t>Heating Ventilation Air conditioner </a:t>
            </a:r>
          </a:p>
        </p:txBody>
      </p:sp>
      <p:sp>
        <p:nvSpPr>
          <p:cNvPr id="3" name="Content Placeholder 2">
            <a:extLst>
              <a:ext uri="{FF2B5EF4-FFF2-40B4-BE49-F238E27FC236}">
                <a16:creationId xmlns:a16="http://schemas.microsoft.com/office/drawing/2014/main" id="{FFAB998D-97DF-746A-46C0-4112F3CE96E6}"/>
              </a:ext>
            </a:extLst>
          </p:cNvPr>
          <p:cNvSpPr>
            <a:spLocks noGrp="1"/>
          </p:cNvSpPr>
          <p:nvPr>
            <p:ph idx="1"/>
          </p:nvPr>
        </p:nvSpPr>
        <p:spPr>
          <a:xfrm>
            <a:off x="1115568" y="2478024"/>
            <a:ext cx="10314432" cy="1457266"/>
          </a:xfrm>
        </p:spPr>
        <p:txBody>
          <a:bodyPr>
            <a:normAutofit fontScale="92500" lnSpcReduction="10000"/>
          </a:bodyPr>
          <a:lstStyle/>
          <a:p>
            <a:r>
              <a:rPr lang="en-US" dirty="0"/>
              <a:t>Using ML to predict the temperature in a specific system.</a:t>
            </a:r>
          </a:p>
          <a:p>
            <a:r>
              <a:rPr lang="en-US" dirty="0"/>
              <a:t>The goal is using System ID and </a:t>
            </a:r>
            <a:r>
              <a:rPr lang="en-US" dirty="0" err="1"/>
              <a:t>SystemAge</a:t>
            </a:r>
            <a:r>
              <a:rPr lang="en-US" dirty="0"/>
              <a:t> as input parameters to predict if the system is Hot(</a:t>
            </a:r>
            <a:r>
              <a:rPr lang="en-US" dirty="0" err="1"/>
              <a:t>ActualTemp</a:t>
            </a:r>
            <a:r>
              <a:rPr lang="en-US" dirty="0"/>
              <a:t> &gt; </a:t>
            </a:r>
            <a:r>
              <a:rPr lang="en-US" dirty="0" err="1"/>
              <a:t>TargetTemp</a:t>
            </a:r>
            <a:r>
              <a:rPr lang="en-US" dirty="0"/>
              <a:t>) or cold?</a:t>
            </a:r>
          </a:p>
          <a:p>
            <a:endParaRPr lang="en-US" dirty="0"/>
          </a:p>
        </p:txBody>
      </p:sp>
      <p:pic>
        <p:nvPicPr>
          <p:cNvPr id="4" name="Picture 3">
            <a:extLst>
              <a:ext uri="{FF2B5EF4-FFF2-40B4-BE49-F238E27FC236}">
                <a16:creationId xmlns:a16="http://schemas.microsoft.com/office/drawing/2014/main" id="{4C7CEDF2-1581-7ECF-DC30-E77E6523388D}"/>
              </a:ext>
            </a:extLst>
          </p:cNvPr>
          <p:cNvPicPr>
            <a:picLocks noChangeAspect="1"/>
          </p:cNvPicPr>
          <p:nvPr/>
        </p:nvPicPr>
        <p:blipFill>
          <a:blip r:embed="rId2"/>
          <a:stretch>
            <a:fillRect/>
          </a:stretch>
        </p:blipFill>
        <p:spPr>
          <a:xfrm>
            <a:off x="1115567" y="4152304"/>
            <a:ext cx="7772400" cy="1954962"/>
          </a:xfrm>
          <a:prstGeom prst="rect">
            <a:avLst/>
          </a:prstGeom>
          <a:ln>
            <a:solidFill>
              <a:schemeClr val="accent1"/>
            </a:solidFill>
          </a:ln>
        </p:spPr>
      </p:pic>
      <p:sp>
        <p:nvSpPr>
          <p:cNvPr id="5" name="Content Placeholder 2">
            <a:extLst>
              <a:ext uri="{FF2B5EF4-FFF2-40B4-BE49-F238E27FC236}">
                <a16:creationId xmlns:a16="http://schemas.microsoft.com/office/drawing/2014/main" id="{43FA1E64-2125-D5B1-2E83-1CE6738DFA95}"/>
              </a:ext>
            </a:extLst>
          </p:cNvPr>
          <p:cNvSpPr txBox="1">
            <a:spLocks/>
          </p:cNvSpPr>
          <p:nvPr/>
        </p:nvSpPr>
        <p:spPr>
          <a:xfrm>
            <a:off x="1115567" y="5434148"/>
            <a:ext cx="10168128" cy="875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5947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93E3-3C09-4B06-A1EF-A32AEE1EABB8}"/>
              </a:ext>
            </a:extLst>
          </p:cNvPr>
          <p:cNvSpPr>
            <a:spLocks noGrp="1"/>
          </p:cNvSpPr>
          <p:nvPr>
            <p:ph type="title"/>
          </p:nvPr>
        </p:nvSpPr>
        <p:spPr/>
        <p:txBody>
          <a:bodyPr/>
          <a:lstStyle/>
          <a:p>
            <a:r>
              <a:rPr lang="en-US" dirty="0"/>
              <a:t>Using Logistic regression</a:t>
            </a:r>
          </a:p>
        </p:txBody>
      </p:sp>
      <p:sp>
        <p:nvSpPr>
          <p:cNvPr id="3" name="Content Placeholder 2">
            <a:extLst>
              <a:ext uri="{FF2B5EF4-FFF2-40B4-BE49-F238E27FC236}">
                <a16:creationId xmlns:a16="http://schemas.microsoft.com/office/drawing/2014/main" id="{3A1F649E-AEAD-D5E5-34EF-4500357F0FDC}"/>
              </a:ext>
            </a:extLst>
          </p:cNvPr>
          <p:cNvSpPr>
            <a:spLocks noGrp="1"/>
          </p:cNvSpPr>
          <p:nvPr>
            <p:ph idx="1"/>
          </p:nvPr>
        </p:nvSpPr>
        <p:spPr>
          <a:xfrm>
            <a:off x="1115568" y="2478024"/>
            <a:ext cx="9883358" cy="1048947"/>
          </a:xfrm>
        </p:spPr>
        <p:txBody>
          <a:bodyPr/>
          <a:lstStyle/>
          <a:p>
            <a:r>
              <a:rPr lang="en-US" dirty="0"/>
              <a:t>Due to the output is binary, the output is either 0(cold) or 1(hot), we chose Logistic regression.</a:t>
            </a:r>
          </a:p>
        </p:txBody>
      </p:sp>
      <p:pic>
        <p:nvPicPr>
          <p:cNvPr id="4" name="Picture 3">
            <a:extLst>
              <a:ext uri="{FF2B5EF4-FFF2-40B4-BE49-F238E27FC236}">
                <a16:creationId xmlns:a16="http://schemas.microsoft.com/office/drawing/2014/main" id="{B9A8C8D8-A74D-359C-14B0-8B366388DFCA}"/>
              </a:ext>
            </a:extLst>
          </p:cNvPr>
          <p:cNvPicPr>
            <a:picLocks noChangeAspect="1"/>
          </p:cNvPicPr>
          <p:nvPr/>
        </p:nvPicPr>
        <p:blipFill>
          <a:blip r:embed="rId2"/>
          <a:stretch>
            <a:fillRect/>
          </a:stretch>
        </p:blipFill>
        <p:spPr>
          <a:xfrm>
            <a:off x="1595483" y="3676105"/>
            <a:ext cx="5576026" cy="2922750"/>
          </a:xfrm>
          <a:prstGeom prst="rect">
            <a:avLst/>
          </a:prstGeom>
          <a:ln>
            <a:solidFill>
              <a:schemeClr val="accent1"/>
            </a:solidFill>
          </a:ln>
        </p:spPr>
      </p:pic>
    </p:spTree>
    <p:extLst>
      <p:ext uri="{BB962C8B-B14F-4D97-AF65-F5344CB8AC3E}">
        <p14:creationId xmlns:p14="http://schemas.microsoft.com/office/powerpoint/2010/main" val="120891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7E50-54AE-1B59-1F0F-A780306414FE}"/>
              </a:ext>
            </a:extLst>
          </p:cNvPr>
          <p:cNvSpPr>
            <a:spLocks noGrp="1"/>
          </p:cNvSpPr>
          <p:nvPr>
            <p:ph type="title"/>
          </p:nvPr>
        </p:nvSpPr>
        <p:spPr/>
        <p:txBody>
          <a:bodyPr/>
          <a:lstStyle/>
          <a:p>
            <a:r>
              <a:rPr lang="en-US" dirty="0"/>
              <a:t>How Spark Handle ML Job</a:t>
            </a:r>
          </a:p>
        </p:txBody>
      </p:sp>
      <p:sp>
        <p:nvSpPr>
          <p:cNvPr id="3" name="Content Placeholder 2">
            <a:extLst>
              <a:ext uri="{FF2B5EF4-FFF2-40B4-BE49-F238E27FC236}">
                <a16:creationId xmlns:a16="http://schemas.microsoft.com/office/drawing/2014/main" id="{F5DE4562-C164-4C2C-20CF-BCF66E078A77}"/>
              </a:ext>
            </a:extLst>
          </p:cNvPr>
          <p:cNvSpPr>
            <a:spLocks noGrp="1"/>
          </p:cNvSpPr>
          <p:nvPr>
            <p:ph idx="1"/>
          </p:nvPr>
        </p:nvSpPr>
        <p:spPr>
          <a:xfrm>
            <a:off x="1115568" y="2478024"/>
            <a:ext cx="10168128" cy="526433"/>
          </a:xfrm>
        </p:spPr>
        <p:txBody>
          <a:bodyPr>
            <a:normAutofit lnSpcReduction="10000"/>
          </a:bodyPr>
          <a:lstStyle/>
          <a:p>
            <a:r>
              <a:rPr lang="en-US" dirty="0"/>
              <a:t>Spark divide this ML job into 8 stages</a:t>
            </a:r>
          </a:p>
        </p:txBody>
      </p:sp>
      <p:pic>
        <p:nvPicPr>
          <p:cNvPr id="4" name="Picture 3">
            <a:extLst>
              <a:ext uri="{FF2B5EF4-FFF2-40B4-BE49-F238E27FC236}">
                <a16:creationId xmlns:a16="http://schemas.microsoft.com/office/drawing/2014/main" id="{8A87CAC0-A410-D6AD-5D42-851861F589F4}"/>
              </a:ext>
            </a:extLst>
          </p:cNvPr>
          <p:cNvPicPr>
            <a:picLocks noChangeAspect="1"/>
          </p:cNvPicPr>
          <p:nvPr/>
        </p:nvPicPr>
        <p:blipFill>
          <a:blip r:embed="rId2"/>
          <a:stretch>
            <a:fillRect/>
          </a:stretch>
        </p:blipFill>
        <p:spPr>
          <a:xfrm>
            <a:off x="1115568" y="3227099"/>
            <a:ext cx="10987486" cy="3082261"/>
          </a:xfrm>
          <a:prstGeom prst="rect">
            <a:avLst/>
          </a:prstGeom>
          <a:ln>
            <a:solidFill>
              <a:schemeClr val="accent1"/>
            </a:solidFill>
          </a:ln>
        </p:spPr>
      </p:pic>
    </p:spTree>
    <p:extLst>
      <p:ext uri="{BB962C8B-B14F-4D97-AF65-F5344CB8AC3E}">
        <p14:creationId xmlns:p14="http://schemas.microsoft.com/office/powerpoint/2010/main" val="281023304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1489</TotalTime>
  <Words>424</Words>
  <Application>Microsoft Macintosh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Avenir Next LT Pro</vt:lpstr>
      <vt:lpstr>Calibri</vt:lpstr>
      <vt:lpstr>Segoe UI</vt:lpstr>
      <vt:lpstr>AccentBoxVTI</vt:lpstr>
      <vt:lpstr>Azure HDinsight</vt:lpstr>
      <vt:lpstr>What is Azure HDInsight?</vt:lpstr>
      <vt:lpstr>Create a Service in HDinsight</vt:lpstr>
      <vt:lpstr>Spark Cluster Page</vt:lpstr>
      <vt:lpstr>SSH Interface</vt:lpstr>
      <vt:lpstr>Jupyter Infterface</vt:lpstr>
      <vt:lpstr>ML Demo for HVAC Heating Ventilation Air conditioner </vt:lpstr>
      <vt:lpstr>Using Logistic regression</vt:lpstr>
      <vt:lpstr>How Spark Handle ML Job</vt:lpstr>
      <vt:lpstr>How to assign stages to tasks</vt:lpstr>
      <vt:lpstr>How to assign stages to tasks - cont.</vt:lpstr>
      <vt:lpstr>How to assign stages to tasks – cont.</vt:lpstr>
      <vt:lpstr>Conclusion </vt:lpstr>
      <vt:lpstr>Running result of ML Job</vt:lpstr>
      <vt:lpstr>Billing of Azure</vt:lpstr>
      <vt:lpstr>Early exploration in AWS</vt:lpstr>
      <vt:lpstr>Billing of AWS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tutuniu</dc:creator>
  <cp:lastModifiedBy>tutuniu</cp:lastModifiedBy>
  <cp:revision>2</cp:revision>
  <dcterms:created xsi:type="dcterms:W3CDTF">2024-09-23T19:29:30Z</dcterms:created>
  <dcterms:modified xsi:type="dcterms:W3CDTF">2024-09-24T22:51:01Z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2024-09-23T22:01:53Z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91bd2a82-8cc1-4434-844f-fce787bd1eef</vt:lpwstr>
  </property>
  <property fmtid="{D5CDD505-2E9C-101B-9397-08002B2CF9AE}" pid="7" name="MSIP_Label_defa4170-0d19-0005-0004-bc88714345d2_ActionId">
    <vt:lpwstr>bdf4c8cb-0140-471f-98d3-540a775564d1</vt:lpwstr>
  </property>
  <property fmtid="{D5CDD505-2E9C-101B-9397-08002B2CF9AE}" pid="8" name="MSIP_Label_defa4170-0d19-0005-0004-bc88714345d2_ContentBits">
    <vt:lpwstr>0</vt:lpwstr>
  </property>
</Properties>
</file>