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media/image1.png" ContentType="image/png"/>
  <Override PartName="/ppt/media/image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fr-FR" sz="4400" spc="-1" strike="noStrike">
              <a:latin typeface="Arial"/>
            </a:endParaRPr>
          </a:p>
        </p:txBody>
      </p:sp>
      <p:sp>
        <p:nvSpPr>
          <p:cNvPr id="46"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3200" spc="-1" strike="noStrike">
              <a:latin typeface="Arial"/>
            </a:endParaRPr>
          </a:p>
        </p:txBody>
      </p:sp>
      <p:sp>
        <p:nvSpPr>
          <p:cNvPr id="47"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fr-FR" sz="4400" spc="-1" strike="noStrike">
              <a:latin typeface="Arial"/>
            </a:endParaRPr>
          </a:p>
        </p:txBody>
      </p:sp>
      <p:sp>
        <p:nvSpPr>
          <p:cNvPr id="49"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50"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51"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
        <p:nvSpPr>
          <p:cNvPr id="52"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fr-FR" sz="4400" spc="-1" strike="noStrike">
              <a:latin typeface="Arial"/>
            </a:endParaRPr>
          </a:p>
        </p:txBody>
      </p:sp>
      <p:sp>
        <p:nvSpPr>
          <p:cNvPr id="54"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3200" spc="-1" strike="noStrike">
              <a:latin typeface="Arial"/>
            </a:endParaRPr>
          </a:p>
        </p:txBody>
      </p:sp>
      <p:sp>
        <p:nvSpPr>
          <p:cNvPr id="55"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3200" spc="-1" strike="noStrike">
              <a:latin typeface="Arial"/>
            </a:endParaRPr>
          </a:p>
        </p:txBody>
      </p:sp>
      <p:sp>
        <p:nvSpPr>
          <p:cNvPr id="56"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3200" spc="-1" strike="noStrike">
              <a:latin typeface="Arial"/>
            </a:endParaRPr>
          </a:p>
        </p:txBody>
      </p:sp>
      <p:sp>
        <p:nvSpPr>
          <p:cNvPr id="57"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3200" spc="-1" strike="noStrike">
              <a:latin typeface="Arial"/>
            </a:endParaRPr>
          </a:p>
        </p:txBody>
      </p:sp>
      <p:sp>
        <p:nvSpPr>
          <p:cNvPr id="58"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3200" spc="-1" strike="noStrike">
              <a:latin typeface="Arial"/>
            </a:endParaRPr>
          </a:p>
        </p:txBody>
      </p:sp>
      <p:sp>
        <p:nvSpPr>
          <p:cNvPr id="59"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fr-FR" sz="4400" spc="-1" strike="noStrike">
              <a:latin typeface="Arial"/>
            </a:endParaRPr>
          </a:p>
        </p:txBody>
      </p:sp>
      <p:sp>
        <p:nvSpPr>
          <p:cNvPr id="74"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fr-FR" sz="4400" spc="-1" strike="noStrike">
              <a:latin typeface="Arial"/>
            </a:endParaRPr>
          </a:p>
        </p:txBody>
      </p:sp>
      <p:sp>
        <p:nvSpPr>
          <p:cNvPr id="76"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fr-FR" sz="4400" spc="-1" strike="noStrike">
              <a:latin typeface="Arial"/>
            </a:endParaRPr>
          </a:p>
        </p:txBody>
      </p:sp>
      <p:sp>
        <p:nvSpPr>
          <p:cNvPr id="78"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79"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fr-F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1"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fr-FR" sz="4400" spc="-1" strike="noStrike">
              <a:latin typeface="Arial"/>
            </a:endParaRPr>
          </a:p>
        </p:txBody>
      </p:sp>
      <p:sp>
        <p:nvSpPr>
          <p:cNvPr id="83"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
        <p:nvSpPr>
          <p:cNvPr id="85"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fr-FR" sz="4400" spc="-1" strike="noStrike">
              <a:latin typeface="Arial"/>
            </a:endParaRPr>
          </a:p>
        </p:txBody>
      </p:sp>
      <p:sp>
        <p:nvSpPr>
          <p:cNvPr id="25"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fr-FR" sz="4400" spc="-1" strike="noStrike">
              <a:latin typeface="Arial"/>
            </a:endParaRPr>
          </a:p>
        </p:txBody>
      </p:sp>
      <p:sp>
        <p:nvSpPr>
          <p:cNvPr id="87"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88"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89"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fr-FR" sz="4400" spc="-1" strike="noStrike">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92"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93"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fr-FR" sz="4400" spc="-1" strike="noStrike">
              <a:latin typeface="Arial"/>
            </a:endParaRPr>
          </a:p>
        </p:txBody>
      </p:sp>
      <p:sp>
        <p:nvSpPr>
          <p:cNvPr id="95"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3200" spc="-1" strike="noStrike">
              <a:latin typeface="Arial"/>
            </a:endParaRPr>
          </a:p>
        </p:txBody>
      </p:sp>
      <p:sp>
        <p:nvSpPr>
          <p:cNvPr id="96"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fr-FR" sz="4400" spc="-1" strike="noStrike">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00"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
        <p:nvSpPr>
          <p:cNvPr id="101"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fr-FR" sz="4400" spc="-1" strike="noStrike">
              <a:latin typeface="Arial"/>
            </a:endParaRPr>
          </a:p>
        </p:txBody>
      </p:sp>
      <p:sp>
        <p:nvSpPr>
          <p:cNvPr id="103"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3200" spc="-1" strike="noStrike">
              <a:latin typeface="Arial"/>
            </a:endParaRPr>
          </a:p>
        </p:txBody>
      </p:sp>
      <p:sp>
        <p:nvSpPr>
          <p:cNvPr id="104"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3200" spc="-1" strike="noStrike">
              <a:latin typeface="Arial"/>
            </a:endParaRPr>
          </a:p>
        </p:txBody>
      </p:sp>
      <p:sp>
        <p:nvSpPr>
          <p:cNvPr id="105"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3200" spc="-1" strike="noStrike">
              <a:latin typeface="Arial"/>
            </a:endParaRPr>
          </a:p>
        </p:txBody>
      </p:sp>
      <p:sp>
        <p:nvSpPr>
          <p:cNvPr id="106"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3200" spc="-1" strike="noStrike">
              <a:latin typeface="Arial"/>
            </a:endParaRPr>
          </a:p>
        </p:txBody>
      </p:sp>
      <p:sp>
        <p:nvSpPr>
          <p:cNvPr id="107"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3200" spc="-1" strike="noStrike">
              <a:latin typeface="Arial"/>
            </a:endParaRPr>
          </a:p>
        </p:txBody>
      </p:sp>
      <p:sp>
        <p:nvSpPr>
          <p:cNvPr id="108"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fr-FR" sz="4400" spc="-1" strike="noStrike">
              <a:latin typeface="Arial"/>
            </a:endParaRPr>
          </a:p>
        </p:txBody>
      </p:sp>
      <p:sp>
        <p:nvSpPr>
          <p:cNvPr id="123"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fr-FR" sz="4400" spc="-1" strike="noStrike">
              <a:latin typeface="Arial"/>
            </a:endParaRPr>
          </a:p>
        </p:txBody>
      </p:sp>
      <p:sp>
        <p:nvSpPr>
          <p:cNvPr id="125"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fr-FR" sz="4400" spc="-1" strike="noStrike">
              <a:latin typeface="Arial"/>
            </a:endParaRPr>
          </a:p>
        </p:txBody>
      </p:sp>
      <p:sp>
        <p:nvSpPr>
          <p:cNvPr id="127"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128"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fr-F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fr-FR" sz="4400" spc="-1" strike="noStrike">
              <a:latin typeface="Arial"/>
            </a:endParaRPr>
          </a:p>
        </p:txBody>
      </p:sp>
      <p:sp>
        <p:nvSpPr>
          <p:cNvPr id="27" name="PlaceHolder 2"/>
          <p:cNvSpPr>
            <a:spLocks noGrp="1"/>
          </p:cNvSpPr>
          <p:nvPr>
            <p:ph type="body"/>
          </p:nvPr>
        </p:nvSpPr>
        <p:spPr>
          <a:xfrm>
            <a:off x="609480" y="1604520"/>
            <a:ext cx="109724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fr-FR" sz="4400" spc="-1" strike="noStrike">
              <a:latin typeface="Arial"/>
            </a:endParaRPr>
          </a:p>
        </p:txBody>
      </p:sp>
      <p:sp>
        <p:nvSpPr>
          <p:cNvPr id="132"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33"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
        <p:nvSpPr>
          <p:cNvPr id="134"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fr-FR" sz="4400" spc="-1" strike="noStrike">
              <a:latin typeface="Arial"/>
            </a:endParaRPr>
          </a:p>
        </p:txBody>
      </p:sp>
      <p:sp>
        <p:nvSpPr>
          <p:cNvPr id="136"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137"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38"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fr-FR" sz="4400" spc="-1" strike="noStrike">
              <a:latin typeface="Arial"/>
            </a:endParaRPr>
          </a:p>
        </p:txBody>
      </p:sp>
      <p:sp>
        <p:nvSpPr>
          <p:cNvPr id="140"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41"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42"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fr-FR" sz="4400" spc="-1" strike="noStrike">
              <a:latin typeface="Arial"/>
            </a:endParaRPr>
          </a:p>
        </p:txBody>
      </p:sp>
      <p:sp>
        <p:nvSpPr>
          <p:cNvPr id="144" name="PlaceHolder 2"/>
          <p:cNvSpPr>
            <a:spLocks noGrp="1"/>
          </p:cNvSpPr>
          <p:nvPr>
            <p:ph type="body"/>
          </p:nvPr>
        </p:nvSpPr>
        <p:spPr>
          <a:xfrm>
            <a:off x="609480" y="1604520"/>
            <a:ext cx="10972440" cy="1896840"/>
          </a:xfrm>
          <a:prstGeom prst="rect">
            <a:avLst/>
          </a:prstGeom>
        </p:spPr>
        <p:txBody>
          <a:bodyPr lIns="0" rIns="0" tIns="0" bIns="0">
            <a:normAutofit/>
          </a:bodyPr>
          <a:p>
            <a:endParaRPr b="0" lang="fr-FR" sz="3200" spc="-1" strike="noStrike">
              <a:latin typeface="Arial"/>
            </a:endParaRPr>
          </a:p>
        </p:txBody>
      </p:sp>
      <p:sp>
        <p:nvSpPr>
          <p:cNvPr id="145" name="PlaceHolder 3"/>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fr-FR" sz="4400" spc="-1" strike="noStrike">
              <a:latin typeface="Arial"/>
            </a:endParaRPr>
          </a:p>
        </p:txBody>
      </p:sp>
      <p:sp>
        <p:nvSpPr>
          <p:cNvPr id="147"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148"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149"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
        <p:nvSpPr>
          <p:cNvPr id="150" name="PlaceHolder 5"/>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fr-FR" sz="4400" spc="-1" strike="noStrike">
              <a:latin typeface="Arial"/>
            </a:endParaRPr>
          </a:p>
        </p:txBody>
      </p:sp>
      <p:sp>
        <p:nvSpPr>
          <p:cNvPr id="152" name="PlaceHolder 2"/>
          <p:cNvSpPr>
            <a:spLocks noGrp="1"/>
          </p:cNvSpPr>
          <p:nvPr>
            <p:ph type="body"/>
          </p:nvPr>
        </p:nvSpPr>
        <p:spPr>
          <a:xfrm>
            <a:off x="609480" y="1604520"/>
            <a:ext cx="3533040" cy="1896840"/>
          </a:xfrm>
          <a:prstGeom prst="rect">
            <a:avLst/>
          </a:prstGeom>
        </p:spPr>
        <p:txBody>
          <a:bodyPr lIns="0" rIns="0" tIns="0" bIns="0">
            <a:normAutofit/>
          </a:bodyPr>
          <a:p>
            <a:endParaRPr b="0" lang="fr-FR" sz="3200" spc="-1" strike="noStrike">
              <a:latin typeface="Arial"/>
            </a:endParaRPr>
          </a:p>
        </p:txBody>
      </p:sp>
      <p:sp>
        <p:nvSpPr>
          <p:cNvPr id="153" name="PlaceHolder 3"/>
          <p:cNvSpPr>
            <a:spLocks noGrp="1"/>
          </p:cNvSpPr>
          <p:nvPr>
            <p:ph type="body"/>
          </p:nvPr>
        </p:nvSpPr>
        <p:spPr>
          <a:xfrm>
            <a:off x="4319640" y="1604520"/>
            <a:ext cx="3533040" cy="1896840"/>
          </a:xfrm>
          <a:prstGeom prst="rect">
            <a:avLst/>
          </a:prstGeom>
        </p:spPr>
        <p:txBody>
          <a:bodyPr lIns="0" rIns="0" tIns="0" bIns="0">
            <a:normAutofit/>
          </a:bodyPr>
          <a:p>
            <a:endParaRPr b="0" lang="fr-FR" sz="3200" spc="-1" strike="noStrike">
              <a:latin typeface="Arial"/>
            </a:endParaRPr>
          </a:p>
        </p:txBody>
      </p:sp>
      <p:sp>
        <p:nvSpPr>
          <p:cNvPr id="154" name="PlaceHolder 4"/>
          <p:cNvSpPr>
            <a:spLocks noGrp="1"/>
          </p:cNvSpPr>
          <p:nvPr>
            <p:ph type="body"/>
          </p:nvPr>
        </p:nvSpPr>
        <p:spPr>
          <a:xfrm>
            <a:off x="8029800" y="1604520"/>
            <a:ext cx="3533040" cy="1896840"/>
          </a:xfrm>
          <a:prstGeom prst="rect">
            <a:avLst/>
          </a:prstGeom>
        </p:spPr>
        <p:txBody>
          <a:bodyPr lIns="0" rIns="0" tIns="0" bIns="0">
            <a:normAutofit/>
          </a:bodyPr>
          <a:p>
            <a:endParaRPr b="0" lang="fr-FR" sz="3200" spc="-1" strike="noStrike">
              <a:latin typeface="Arial"/>
            </a:endParaRPr>
          </a:p>
        </p:txBody>
      </p:sp>
      <p:sp>
        <p:nvSpPr>
          <p:cNvPr id="155" name="PlaceHolder 5"/>
          <p:cNvSpPr>
            <a:spLocks noGrp="1"/>
          </p:cNvSpPr>
          <p:nvPr>
            <p:ph type="body"/>
          </p:nvPr>
        </p:nvSpPr>
        <p:spPr>
          <a:xfrm>
            <a:off x="609480" y="3682080"/>
            <a:ext cx="3533040" cy="1896840"/>
          </a:xfrm>
          <a:prstGeom prst="rect">
            <a:avLst/>
          </a:prstGeom>
        </p:spPr>
        <p:txBody>
          <a:bodyPr lIns="0" rIns="0" tIns="0" bIns="0">
            <a:normAutofit/>
          </a:bodyPr>
          <a:p>
            <a:endParaRPr b="0" lang="fr-FR" sz="3200" spc="-1" strike="noStrike">
              <a:latin typeface="Arial"/>
            </a:endParaRPr>
          </a:p>
        </p:txBody>
      </p:sp>
      <p:sp>
        <p:nvSpPr>
          <p:cNvPr id="156" name="PlaceHolder 6"/>
          <p:cNvSpPr>
            <a:spLocks noGrp="1"/>
          </p:cNvSpPr>
          <p:nvPr>
            <p:ph type="body"/>
          </p:nvPr>
        </p:nvSpPr>
        <p:spPr>
          <a:xfrm>
            <a:off x="4319640" y="3682080"/>
            <a:ext cx="3533040" cy="1896840"/>
          </a:xfrm>
          <a:prstGeom prst="rect">
            <a:avLst/>
          </a:prstGeom>
        </p:spPr>
        <p:txBody>
          <a:bodyPr lIns="0" rIns="0" tIns="0" bIns="0">
            <a:normAutofit/>
          </a:bodyPr>
          <a:p>
            <a:endParaRPr b="0" lang="fr-FR" sz="3200" spc="-1" strike="noStrike">
              <a:latin typeface="Arial"/>
            </a:endParaRPr>
          </a:p>
        </p:txBody>
      </p:sp>
      <p:sp>
        <p:nvSpPr>
          <p:cNvPr id="157" name="PlaceHolder 7"/>
          <p:cNvSpPr>
            <a:spLocks noGrp="1"/>
          </p:cNvSpPr>
          <p:nvPr>
            <p:ph type="body"/>
          </p:nvPr>
        </p:nvSpPr>
        <p:spPr>
          <a:xfrm>
            <a:off x="8029800" y="3682080"/>
            <a:ext cx="35330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fr-FR" sz="4400" spc="-1" strike="noStrike">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30"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fr-FR"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35" name="PlaceHolder 3"/>
          <p:cNvSpPr>
            <a:spLocks noGrp="1"/>
          </p:cNvSpPr>
          <p:nvPr>
            <p:ph type="body"/>
          </p:nvPr>
        </p:nvSpPr>
        <p:spPr>
          <a:xfrm>
            <a:off x="6231960" y="1604520"/>
            <a:ext cx="5354280" cy="3977280"/>
          </a:xfrm>
          <a:prstGeom prst="rect">
            <a:avLst/>
          </a:prstGeom>
        </p:spPr>
        <p:txBody>
          <a:bodyPr lIns="0" rIns="0" tIns="0" bIns="0">
            <a:normAutofit/>
          </a:bodyPr>
          <a:p>
            <a:endParaRPr b="0" lang="fr-FR"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fr-FR" sz="4400" spc="-1" strike="noStrike">
              <a:latin typeface="Arial"/>
            </a:endParaRPr>
          </a:p>
        </p:txBody>
      </p:sp>
      <p:sp>
        <p:nvSpPr>
          <p:cNvPr id="38" name="PlaceHolder 2"/>
          <p:cNvSpPr>
            <a:spLocks noGrp="1"/>
          </p:cNvSpPr>
          <p:nvPr>
            <p:ph type="body"/>
          </p:nvPr>
        </p:nvSpPr>
        <p:spPr>
          <a:xfrm>
            <a:off x="609480" y="1604520"/>
            <a:ext cx="5354280" cy="3977280"/>
          </a:xfrm>
          <a:prstGeom prst="rect">
            <a:avLst/>
          </a:prstGeom>
        </p:spPr>
        <p:txBody>
          <a:bodyPr lIns="0" rIns="0" tIns="0" bIns="0">
            <a:normAutofit/>
          </a:bodyPr>
          <a:p>
            <a:endParaRPr b="0" lang="fr-FR" sz="3200" spc="-1" strike="noStrike">
              <a:latin typeface="Arial"/>
            </a:endParaRPr>
          </a:p>
        </p:txBody>
      </p:sp>
      <p:sp>
        <p:nvSpPr>
          <p:cNvPr id="39"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40" name="PlaceHolder 4"/>
          <p:cNvSpPr>
            <a:spLocks noGrp="1"/>
          </p:cNvSpPr>
          <p:nvPr>
            <p:ph type="body"/>
          </p:nvPr>
        </p:nvSpPr>
        <p:spPr>
          <a:xfrm>
            <a:off x="6231960" y="3682080"/>
            <a:ext cx="535428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fr-FR" sz="4400" spc="-1" strike="noStrike">
              <a:latin typeface="Arial"/>
            </a:endParaRPr>
          </a:p>
        </p:txBody>
      </p:sp>
      <p:sp>
        <p:nvSpPr>
          <p:cNvPr id="42" name="PlaceHolder 2"/>
          <p:cNvSpPr>
            <a:spLocks noGrp="1"/>
          </p:cNvSpPr>
          <p:nvPr>
            <p:ph type="body"/>
          </p:nvPr>
        </p:nvSpPr>
        <p:spPr>
          <a:xfrm>
            <a:off x="609480" y="1604520"/>
            <a:ext cx="5354280" cy="1896840"/>
          </a:xfrm>
          <a:prstGeom prst="rect">
            <a:avLst/>
          </a:prstGeom>
        </p:spPr>
        <p:txBody>
          <a:bodyPr lIns="0" rIns="0" tIns="0" bIns="0">
            <a:normAutofit/>
          </a:bodyPr>
          <a:p>
            <a:endParaRPr b="0" lang="fr-FR" sz="3200" spc="-1" strike="noStrike">
              <a:latin typeface="Arial"/>
            </a:endParaRPr>
          </a:p>
        </p:txBody>
      </p:sp>
      <p:sp>
        <p:nvSpPr>
          <p:cNvPr id="43" name="PlaceHolder 3"/>
          <p:cNvSpPr>
            <a:spLocks noGrp="1"/>
          </p:cNvSpPr>
          <p:nvPr>
            <p:ph type="body"/>
          </p:nvPr>
        </p:nvSpPr>
        <p:spPr>
          <a:xfrm>
            <a:off x="6231960" y="1604520"/>
            <a:ext cx="5354280" cy="1896840"/>
          </a:xfrm>
          <a:prstGeom prst="rect">
            <a:avLst/>
          </a:prstGeom>
        </p:spPr>
        <p:txBody>
          <a:bodyPr lIns="0" rIns="0" tIns="0" bIns="0">
            <a:normAutofit/>
          </a:bodyPr>
          <a:p>
            <a:endParaRPr b="0" lang="fr-FR" sz="3200" spc="-1" strike="noStrike">
              <a:latin typeface="Arial"/>
            </a:endParaRPr>
          </a:p>
        </p:txBody>
      </p:sp>
      <p:sp>
        <p:nvSpPr>
          <p:cNvPr id="44" name="PlaceHolder 4"/>
          <p:cNvSpPr>
            <a:spLocks noGrp="1"/>
          </p:cNvSpPr>
          <p:nvPr>
            <p:ph type="body"/>
          </p:nvPr>
        </p:nvSpPr>
        <p:spPr>
          <a:xfrm>
            <a:off x="609480" y="3682080"/>
            <a:ext cx="10972440" cy="189684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8640"/>
            <a:ext cx="12191400" cy="6866640"/>
            <a:chOff x="0" y="-8640"/>
            <a:chExt cx="12191400" cy="6866640"/>
          </a:xfrm>
        </p:grpSpPr>
        <p:sp>
          <p:nvSpPr>
            <p:cNvPr id="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7840" cy="2844000"/>
            </a:xfrm>
            <a:prstGeom prst="triangle">
              <a:avLst>
                <a:gd name="adj" fmla="val 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12"/>
          <p:cNvGrpSpPr/>
          <p:nvPr/>
        </p:nvGrpSpPr>
        <p:grpSpPr>
          <a:xfrm>
            <a:off x="720" y="-8640"/>
            <a:ext cx="12190680" cy="6866640"/>
            <a:chOff x="720" y="-8640"/>
            <a:chExt cx="12190680" cy="6866640"/>
          </a:xfrm>
        </p:grpSpPr>
        <p:sp>
          <p:nvSpPr>
            <p:cNvPr id="12" name="Line 13"/>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3" name="Line 14"/>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4" name="CustomShape 15"/>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CustomShape 21"/>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CustomShape 22"/>
            <p:cNvSpPr/>
            <p:nvPr/>
          </p:nvSpPr>
          <p:spPr>
            <a:xfrm rot="10800000">
              <a:off x="720" y="720"/>
              <a:ext cx="842040" cy="5665320"/>
            </a:xfrm>
            <a:prstGeom prst="triangle">
              <a:avLst>
                <a:gd name="adj" fmla="val 10000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23"/>
          <p:cNvSpPr>
            <a:spLocks noGrp="1"/>
          </p:cNvSpPr>
          <p:nvPr>
            <p:ph type="title"/>
          </p:nvPr>
        </p:nvSpPr>
        <p:spPr>
          <a:xfrm>
            <a:off x="677160" y="696960"/>
            <a:ext cx="8596080" cy="1145160"/>
          </a:xfrm>
          <a:prstGeom prst="rect">
            <a:avLst/>
          </a:prstGeom>
        </p:spPr>
        <p:txBody>
          <a:bodyPr lIns="0" rIns="0" tIns="0" bIns="0" anchor="ctr">
            <a:spAutoFit/>
          </a:bodyPr>
          <a:p>
            <a:r>
              <a:rPr b="0" lang="fr-FR" sz="1800" spc="-1" strike="noStrike">
                <a:latin typeface="Arial"/>
              </a:rPr>
              <a:t>Cliquez pour éditer le format du texte-titre</a:t>
            </a:r>
            <a:endParaRPr b="0" lang="fr-FR" sz="1800" spc="-1" strike="noStrike">
              <a:latin typeface="Arial"/>
            </a:endParaRPr>
          </a:p>
        </p:txBody>
      </p:sp>
      <p:sp>
        <p:nvSpPr>
          <p:cNvPr id="23" name="PlaceHolder 2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0" name="Group 1"/>
          <p:cNvGrpSpPr/>
          <p:nvPr/>
        </p:nvGrpSpPr>
        <p:grpSpPr>
          <a:xfrm>
            <a:off x="0" y="-8640"/>
            <a:ext cx="12191400" cy="6866640"/>
            <a:chOff x="0" y="-8640"/>
            <a:chExt cx="12191400" cy="6866640"/>
          </a:xfrm>
        </p:grpSpPr>
        <p:sp>
          <p:nvSpPr>
            <p:cNvPr id="6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3" name="CustomShape 4"/>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 name="CustomShape 5"/>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 name="CustomShape 6"/>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 name="CustomShape 7"/>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8"/>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9"/>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10"/>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11"/>
            <p:cNvSpPr/>
            <p:nvPr/>
          </p:nvSpPr>
          <p:spPr>
            <a:xfrm>
              <a:off x="0" y="4013280"/>
              <a:ext cx="447840" cy="2844000"/>
            </a:xfrm>
            <a:prstGeom prst="triangle">
              <a:avLst>
                <a:gd name="adj" fmla="val 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1" name="PlaceHolder 12"/>
          <p:cNvSpPr>
            <a:spLocks noGrp="1"/>
          </p:cNvSpPr>
          <p:nvPr>
            <p:ph type="title"/>
          </p:nvPr>
        </p:nvSpPr>
        <p:spPr>
          <a:xfrm>
            <a:off x="609480" y="273600"/>
            <a:ext cx="109724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72"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09" name="Group 1"/>
          <p:cNvGrpSpPr/>
          <p:nvPr/>
        </p:nvGrpSpPr>
        <p:grpSpPr>
          <a:xfrm>
            <a:off x="0" y="-8640"/>
            <a:ext cx="12191400" cy="6866640"/>
            <a:chOff x="0" y="-8640"/>
            <a:chExt cx="12191400" cy="6866640"/>
          </a:xfrm>
        </p:grpSpPr>
        <p:sp>
          <p:nvSpPr>
            <p:cNvPr id="110"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11"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12" name="CustomShape 4"/>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3" name="CustomShape 5"/>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4" name="CustomShape 6"/>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5" name="CustomShape 7"/>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6" name="CustomShape 8"/>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7" name="CustomShape 9"/>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8" name="CustomShape 10"/>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 name="CustomShape 11"/>
            <p:cNvSpPr/>
            <p:nvPr/>
          </p:nvSpPr>
          <p:spPr>
            <a:xfrm>
              <a:off x="0" y="4013280"/>
              <a:ext cx="447840" cy="2844000"/>
            </a:xfrm>
            <a:prstGeom prst="triangle">
              <a:avLst>
                <a:gd name="adj" fmla="val 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20" name="PlaceHolder 12"/>
          <p:cNvSpPr>
            <a:spLocks noGrp="1"/>
          </p:cNvSpPr>
          <p:nvPr>
            <p:ph type="title"/>
          </p:nvPr>
        </p:nvSpPr>
        <p:spPr>
          <a:xfrm>
            <a:off x="609480" y="273600"/>
            <a:ext cx="109724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121"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506960" y="2404440"/>
            <a:ext cx="7766280" cy="1645560"/>
          </a:xfrm>
          <a:prstGeom prst="rect">
            <a:avLst/>
          </a:prstGeom>
          <a:noFill/>
          <a:ln>
            <a:noFill/>
          </a:ln>
        </p:spPr>
        <p:style>
          <a:lnRef idx="0"/>
          <a:fillRef idx="0"/>
          <a:effectRef idx="0"/>
          <a:fontRef idx="minor"/>
        </p:style>
        <p:txBody>
          <a:bodyPr lIns="90000" rIns="90000" tIns="45000" bIns="45000" anchor="b">
            <a:normAutofit fontScale="51000"/>
          </a:bodyPr>
          <a:p>
            <a:pPr algn="ctr">
              <a:lnSpc>
                <a:spcPct val="100000"/>
              </a:lnSpc>
            </a:pPr>
            <a:r>
              <a:rPr b="0" lang="fr-FR" sz="5400" spc="-1" strike="noStrike">
                <a:solidFill>
                  <a:srgbClr val="90c226"/>
                </a:solidFill>
                <a:latin typeface="Trebuchet MS"/>
              </a:rPr>
              <a:t>Preuve de sécurité: Générateur Pseudo aléatoire </a:t>
            </a:r>
            <a:endParaRPr b="0" lang="fr-FR" sz="5400" spc="-1" strike="noStrike">
              <a:latin typeface="Arial"/>
            </a:endParaRPr>
          </a:p>
        </p:txBody>
      </p:sp>
      <p:sp>
        <p:nvSpPr>
          <p:cNvPr id="159" name="CustomShape 2"/>
          <p:cNvSpPr/>
          <p:nvPr/>
        </p:nvSpPr>
        <p:spPr>
          <a:xfrm>
            <a:off x="2886480" y="5126040"/>
            <a:ext cx="9143280" cy="1654920"/>
          </a:xfrm>
          <a:prstGeom prst="rect">
            <a:avLst/>
          </a:prstGeom>
          <a:noFill/>
          <a:ln>
            <a:noFill/>
          </a:ln>
        </p:spPr>
        <p:style>
          <a:lnRef idx="0"/>
          <a:fillRef idx="0"/>
          <a:effectRef idx="0"/>
          <a:fontRef idx="minor"/>
        </p:style>
        <p:txBody>
          <a:bodyPr lIns="90000" rIns="90000" tIns="45000" bIns="45000">
            <a:normAutofit fontScale="78000"/>
          </a:bodyPr>
          <a:p>
            <a:pPr algn="r">
              <a:lnSpc>
                <a:spcPct val="100000"/>
              </a:lnSpc>
              <a:spcBef>
                <a:spcPts val="1001"/>
              </a:spcBef>
            </a:pPr>
            <a:endParaRPr b="0" lang="fr-FR" sz="1800" spc="-1" strike="noStrike">
              <a:latin typeface="Arial"/>
            </a:endParaRPr>
          </a:p>
          <a:p>
            <a:pPr algn="r">
              <a:lnSpc>
                <a:spcPct val="100000"/>
              </a:lnSpc>
              <a:spcBef>
                <a:spcPts val="1001"/>
              </a:spcBef>
            </a:pPr>
            <a:endParaRPr b="0" lang="fr-FR" sz="1800" spc="-1" strike="noStrike">
              <a:latin typeface="Arial"/>
            </a:endParaRPr>
          </a:p>
          <a:p>
            <a:pPr algn="r">
              <a:lnSpc>
                <a:spcPct val="100000"/>
              </a:lnSpc>
              <a:spcBef>
                <a:spcPts val="1001"/>
              </a:spcBef>
            </a:pPr>
            <a:r>
              <a:rPr b="0" lang="fr-FR" sz="1800" spc="-1" strike="noStrike">
                <a:solidFill>
                  <a:srgbClr val="808080"/>
                </a:solidFill>
                <a:latin typeface="Trebuchet MS"/>
              </a:rPr>
              <a:t>De A. Reboux et T. Ralainarivo</a:t>
            </a:r>
            <a:endParaRPr b="0" lang="fr-FR" sz="1800" spc="-1" strike="noStrike">
              <a:latin typeface="Arial"/>
            </a:endParaRPr>
          </a:p>
          <a:p>
            <a:pPr algn="r">
              <a:lnSpc>
                <a:spcPct val="100000"/>
              </a:lnSpc>
              <a:spcBef>
                <a:spcPts val="1001"/>
              </a:spcBef>
            </a:pPr>
            <a:r>
              <a:rPr b="0" lang="fr-FR" sz="1800" spc="-1" strike="noStrike">
                <a:solidFill>
                  <a:srgbClr val="808080"/>
                </a:solidFill>
                <a:latin typeface="Trebuchet MS"/>
              </a:rPr>
              <a:t>Spring 21</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90c226"/>
                </a:solidFill>
                <a:latin typeface="Trebuchet MS"/>
              </a:rPr>
              <a:t>Le générateur pseudo-aléatoire</a:t>
            </a:r>
            <a:endParaRPr b="0" lang="fr-FR" sz="3600" spc="-1" strike="noStrike">
              <a:latin typeface="Arial"/>
            </a:endParaRPr>
          </a:p>
        </p:txBody>
      </p:sp>
      <p:sp>
        <p:nvSpPr>
          <p:cNvPr id="177" name="CustomShape 2"/>
          <p:cNvSpPr/>
          <p:nvPr/>
        </p:nvSpPr>
        <p:spPr>
          <a:xfrm>
            <a:off x="838080" y="1825560"/>
            <a:ext cx="10514880" cy="473868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endParaRPr b="0" lang="fr-FR" sz="1800" spc="-1" strike="noStrike">
              <a:latin typeface="Arial"/>
            </a:endParaRPr>
          </a:p>
          <a:p>
            <a:pPr marL="343080" indent="-342360">
              <a:lnSpc>
                <a:spcPct val="100000"/>
              </a:lnSpc>
              <a:spcBef>
                <a:spcPts val="1001"/>
              </a:spcBef>
              <a:buClr>
                <a:srgbClr val="90c226"/>
              </a:buClr>
              <a:buSzPct val="80000"/>
              <a:buFont typeface="Wingdings 3" charset="2"/>
              <a:buChar char=""/>
            </a:pPr>
            <a:r>
              <a:rPr b="0" lang="fr-FR" sz="2400" spc="-1" strike="noStrike">
                <a:solidFill>
                  <a:srgbClr val="404040"/>
                </a:solidFill>
                <a:latin typeface="Trebuchet MS"/>
              </a:rPr>
              <a:t>1- le GPA et le jeu du pseudo aléatoire</a:t>
            </a:r>
            <a:endParaRPr b="0" lang="fr-FR" sz="2400" spc="-1" strike="noStrike">
              <a:latin typeface="Arial"/>
            </a:endParaRPr>
          </a:p>
          <a:p>
            <a:pPr>
              <a:lnSpc>
                <a:spcPct val="100000"/>
              </a:lnSpc>
              <a:spcBef>
                <a:spcPts val="1001"/>
              </a:spcBef>
            </a:pPr>
            <a:endParaRPr b="0" lang="fr-FR" sz="2400" spc="-1" strike="noStrike">
              <a:latin typeface="Arial"/>
            </a:endParaRPr>
          </a:p>
          <a:p>
            <a:pPr marL="343080" indent="-342360">
              <a:lnSpc>
                <a:spcPct val="100000"/>
              </a:lnSpc>
              <a:spcBef>
                <a:spcPts val="1001"/>
              </a:spcBef>
              <a:buClr>
                <a:srgbClr val="90c226"/>
              </a:buClr>
              <a:buSzPct val="80000"/>
              <a:buFont typeface="Wingdings 3" charset="2"/>
              <a:buChar char=""/>
            </a:pPr>
            <a:r>
              <a:rPr b="0" lang="fr-FR" sz="2400" spc="-1" strike="noStrike">
                <a:solidFill>
                  <a:srgbClr val="404040"/>
                </a:solidFill>
                <a:latin typeface="Trebuchet MS"/>
              </a:rPr>
              <a:t>2- si le générateur n'est pas un gpa</a:t>
            </a:r>
            <a:endParaRPr b="0" lang="fr-FR" sz="2400" spc="-1" strike="noStrike">
              <a:latin typeface="Arial"/>
            </a:endParaRPr>
          </a:p>
          <a:p>
            <a:pPr>
              <a:lnSpc>
                <a:spcPct val="100000"/>
              </a:lnSpc>
              <a:spcBef>
                <a:spcPts val="1001"/>
              </a:spcBef>
            </a:pPr>
            <a:endParaRPr b="0" lang="fr-FR" sz="2400" spc="-1" strike="noStrike">
              <a:latin typeface="Arial"/>
            </a:endParaRPr>
          </a:p>
          <a:p>
            <a:pPr marL="343080" indent="-342360">
              <a:lnSpc>
                <a:spcPct val="100000"/>
              </a:lnSpc>
              <a:spcBef>
                <a:spcPts val="1001"/>
              </a:spcBef>
              <a:buClr>
                <a:srgbClr val="90c226"/>
              </a:buClr>
              <a:buSzPct val="80000"/>
              <a:buFont typeface="Wingdings 3" charset="2"/>
              <a:buChar char=""/>
            </a:pPr>
            <a:r>
              <a:rPr b="0" lang="fr-FR" sz="2400" spc="-1" strike="noStrike">
                <a:solidFill>
                  <a:srgbClr val="404040"/>
                </a:solidFill>
                <a:latin typeface="Trebuchet MS"/>
              </a:rPr>
              <a:t>3- Construction</a:t>
            </a:r>
            <a:endParaRPr b="0" lang="fr-FR" sz="2400" spc="-1" strike="noStrike">
              <a:latin typeface="Arial"/>
            </a:endParaRPr>
          </a:p>
          <a:p>
            <a:pPr>
              <a:lnSpc>
                <a:spcPct val="100000"/>
              </a:lnSpc>
              <a:spcBef>
                <a:spcPts val="1001"/>
              </a:spcBef>
            </a:pPr>
            <a:endParaRPr b="0" lang="fr-FR" sz="2400" spc="-1" strike="noStrike">
              <a:latin typeface="Arial"/>
            </a:endParaRPr>
          </a:p>
          <a:p>
            <a:pPr marL="343080" indent="-342360">
              <a:lnSpc>
                <a:spcPct val="100000"/>
              </a:lnSpc>
              <a:spcBef>
                <a:spcPts val="1001"/>
              </a:spcBef>
              <a:buClr>
                <a:srgbClr val="90c226"/>
              </a:buClr>
              <a:buSzPct val="80000"/>
              <a:buFont typeface="Wingdings 3" charset="2"/>
              <a:buChar char=""/>
            </a:pPr>
            <a:r>
              <a:rPr b="0" lang="fr-FR" sz="2400" spc="-1" strike="noStrike">
                <a:solidFill>
                  <a:srgbClr val="404040"/>
                </a:solidFill>
                <a:latin typeface="Trebuchet MS"/>
              </a:rPr>
              <a:t>4- Applications au chiffrement</a:t>
            </a:r>
            <a:endParaRPr b="0" lang="fr-FR" sz="2400" spc="-1" strike="noStrike">
              <a:latin typeface="Arial"/>
            </a:endParaRPr>
          </a:p>
          <a:p>
            <a:pPr>
              <a:lnSpc>
                <a:spcPct val="100000"/>
              </a:lnSpc>
              <a:spcBef>
                <a:spcPts val="1001"/>
              </a:spcBef>
            </a:pPr>
            <a:endParaRPr b="0" lang="fr-FR" sz="2400" spc="-1" strike="noStrike">
              <a:latin typeface="Arial"/>
            </a:endParaRPr>
          </a:p>
          <a:p>
            <a:pPr marL="343080" indent="-342360">
              <a:lnSpc>
                <a:spcPct val="100000"/>
              </a:lnSpc>
              <a:spcBef>
                <a:spcPts val="1001"/>
              </a:spcBef>
              <a:buClr>
                <a:srgbClr val="90c226"/>
              </a:buClr>
              <a:buSzPct val="80000"/>
              <a:buFont typeface="Wingdings 3" charset="2"/>
              <a:buChar char=""/>
            </a:pPr>
            <a:r>
              <a:rPr b="0" lang="fr-FR" sz="2400" spc="-1" strike="noStrike">
                <a:solidFill>
                  <a:srgbClr val="404040"/>
                </a:solidFill>
                <a:latin typeface="Trebuchet MS"/>
              </a:rPr>
              <a:t>5- Les GPA cryptographique "sûrs"</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90c226"/>
                </a:solidFill>
                <a:latin typeface="Trebuchet MS"/>
              </a:rPr>
              <a:t>1- GPA et jeu du pseudo-aléa</a:t>
            </a:r>
            <a:endParaRPr b="0" lang="fr-FR" sz="3600" spc="-1" strike="noStrike">
              <a:latin typeface="Arial"/>
            </a:endParaRPr>
          </a:p>
        </p:txBody>
      </p:sp>
      <p:sp>
        <p:nvSpPr>
          <p:cNvPr id="179"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r>
              <a:rPr b="0" lang="fr-FR" sz="1600" spc="-1" strike="noStrike">
                <a:solidFill>
                  <a:srgbClr val="404040"/>
                </a:solidFill>
                <a:latin typeface="Trebuchet MS"/>
                <a:ea typeface="Trebuchet MS"/>
              </a:rPr>
              <a:t>Jeu du pseudo aléa reprend le jeu de l’aléa avec les mêmes acteurs qui sont l’oracle et le distingueur en fonction de y=im(g) et de la valeur l. Le jeu consiste à ce qu’après un temps polynomial, le distingueur D est sensé retrouvé b à partir de y qui est un élément de im(g) ou non.</a:t>
            </a:r>
            <a:endParaRPr b="0" lang="fr-FR" sz="1600" spc="-1" strike="noStrike">
              <a:latin typeface="Arial"/>
            </a:endParaRPr>
          </a:p>
          <a:p>
            <a:pPr marL="343080" indent="-342360">
              <a:lnSpc>
                <a:spcPct val="100000"/>
              </a:lnSpc>
              <a:spcBef>
                <a:spcPts val="1001"/>
              </a:spcBef>
              <a:buClr>
                <a:srgbClr val="90c226"/>
              </a:buClr>
              <a:buSzPct val="80000"/>
              <a:buFont typeface="Wingdings 3" charset="2"/>
              <a:buChar char=""/>
            </a:pPr>
            <a:r>
              <a:rPr b="0" lang="fr-FR" sz="1600" spc="-1" strike="noStrike">
                <a:solidFill>
                  <a:srgbClr val="404040"/>
                </a:solidFill>
                <a:latin typeface="Trebuchet MS"/>
                <a:ea typeface="Trebuchet MS"/>
              </a:rPr>
              <a:t>Le GPA est donc un algo déterministe qui opère sur des données de variables (germe) pour en délivrer une séquence plus longue que les données initiales, constituées de symboles qu’on ne peut discerner de la source aléatoire (propriété d’expansion). De plus, le GPA fait en sorte que ces données sont calculatoirement indistinguable de la source (propriété du pseudo aléa).</a:t>
            </a:r>
            <a:endParaRPr b="0" lang="fr-FR" sz="1600" spc="-1" strike="noStrike">
              <a:latin typeface="Arial"/>
            </a:endParaRPr>
          </a:p>
          <a:p>
            <a:pPr marL="343080" indent="-342360">
              <a:lnSpc>
                <a:spcPct val="100000"/>
              </a:lnSpc>
              <a:spcBef>
                <a:spcPts val="1001"/>
              </a:spcBef>
              <a:buClr>
                <a:srgbClr val="90c226"/>
              </a:buClr>
              <a:buSzPct val="80000"/>
              <a:buFont typeface="Wingdings 3" charset="2"/>
              <a:buChar char=""/>
            </a:pPr>
            <a:r>
              <a:rPr b="0" lang="fr-FR" sz="1600" spc="-1" strike="noStrike">
                <a:solidFill>
                  <a:srgbClr val="404040"/>
                </a:solidFill>
                <a:latin typeface="Trebuchet MS"/>
                <a:ea typeface="Trebuchet MS"/>
              </a:rPr>
              <a:t>Un GPA permet de réaliser le chiffrement de message plus long que la clé tout en assurant un bon niveau de sécurité.</a:t>
            </a:r>
            <a:endParaRPr b="0" lang="fr-FR" sz="1600" spc="-1" strike="noStrike">
              <a:latin typeface="Arial"/>
            </a:endParaRPr>
          </a:p>
          <a:p>
            <a:pPr marL="343080" indent="-342360">
              <a:lnSpc>
                <a:spcPct val="100000"/>
              </a:lnSpc>
              <a:spcBef>
                <a:spcPts val="1001"/>
              </a:spcBef>
              <a:buClr>
                <a:srgbClr val="90c226"/>
              </a:buClr>
              <a:buSzPct val="80000"/>
              <a:buFont typeface="Wingdings 3" charset="2"/>
              <a:buChar char=""/>
            </a:pPr>
            <a:r>
              <a:rPr b="0" lang="fr-FR" sz="1600" spc="-1" strike="noStrike">
                <a:solidFill>
                  <a:srgbClr val="404040"/>
                </a:solidFill>
                <a:latin typeface="Trebuchet MS"/>
                <a:ea typeface="Trebuchet MS"/>
              </a:rPr>
              <a:t>On construit un générateur GPA à partir d’une fonction à sens unique (FSU) g et d’un prédicat difficile h de cette fonction. L’existence d’un prédicat difficile d’une fonction à sens unique est défini par le théorème de Goldreich-Levin.</a:t>
            </a:r>
            <a:endParaRPr b="0" lang="fr-FR" sz="1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90c226"/>
                </a:solidFill>
                <a:latin typeface="Trebuchet MS"/>
              </a:rPr>
              <a:t>2- Si le générateur n'est pas un GPA</a:t>
            </a:r>
            <a:endParaRPr b="0" lang="fr-FR" sz="3600" spc="-1" strike="noStrike">
              <a:latin typeface="Arial"/>
            </a:endParaRPr>
          </a:p>
        </p:txBody>
      </p:sp>
      <p:sp>
        <p:nvSpPr>
          <p:cNvPr id="181"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01"/>
              </a:spcBef>
              <a:buClr>
                <a:srgbClr val="90c226"/>
              </a:buClr>
              <a:buSzPct val="80000"/>
              <a:buFont typeface="Wingdings 3" charset="2"/>
              <a:buChar char=""/>
            </a:pPr>
            <a:r>
              <a:rPr b="0" lang="fr-FR" sz="2000" spc="-1" strike="noStrike">
                <a:solidFill>
                  <a:srgbClr val="404040"/>
                </a:solidFill>
                <a:latin typeface="Trebuchet MS"/>
                <a:ea typeface="Trebuchet MS"/>
              </a:rPr>
              <a:t>En cryptographie, la faiblesse d’un schéma cryptograhique implique toujours qu’il existe un adversaire A qui va efficacement casser le cryptosystème.</a:t>
            </a:r>
            <a:endParaRPr b="0" lang="fr-FR" sz="2000" spc="-1" strike="noStrike">
              <a:latin typeface="Arial"/>
            </a:endParaRPr>
          </a:p>
          <a:p>
            <a:pPr marL="343080" indent="-342360">
              <a:lnSpc>
                <a:spcPct val="100000"/>
              </a:lnSpc>
              <a:spcBef>
                <a:spcPts val="1001"/>
              </a:spcBef>
              <a:buClr>
                <a:srgbClr val="90c226"/>
              </a:buClr>
              <a:buSzPct val="80000"/>
              <a:buFont typeface="Wingdings 3" charset="2"/>
              <a:buChar char=""/>
            </a:pPr>
            <a:r>
              <a:rPr b="0" lang="fr-FR" sz="2000" spc="-1" strike="noStrike">
                <a:solidFill>
                  <a:srgbClr val="404040"/>
                </a:solidFill>
                <a:latin typeface="Trebuchet MS"/>
                <a:ea typeface="Trebuchet MS"/>
              </a:rPr>
              <a:t>Si g n’est pas un  gpa alors il existe un distingueur D qui va trouver le prédicat difficile de la fonction f. Le distingueur „distingue“ g(un) de (u(ln)) avec un avantage non négligeable et en une seule réalisation (Théorème de la distinguabilité sur la base d’une seule observation). </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90c226"/>
                </a:solidFill>
                <a:latin typeface="Trebuchet MS"/>
              </a:rPr>
              <a:t>Construction</a:t>
            </a:r>
            <a:endParaRPr b="0" lang="fr-FR" sz="3600" spc="-1" strike="noStrike">
              <a:latin typeface="Arial"/>
            </a:endParaRPr>
          </a:p>
        </p:txBody>
      </p:sp>
      <p:sp>
        <p:nvSpPr>
          <p:cNvPr id="183"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1001"/>
              </a:spcBef>
            </a:pPr>
            <a:r>
              <a:rPr b="0" lang="fr-FR" sz="1800" spc="-1" strike="noStrike">
                <a:solidFill>
                  <a:srgbClr val="404040"/>
                </a:solidFill>
                <a:latin typeface="Trebuchet MS"/>
              </a:rPr>
              <a:t>On distingue deux types de GPA:</a:t>
            </a:r>
            <a:endParaRPr b="0" lang="fr-FR" sz="1800" spc="-1" strike="noStrike">
              <a:latin typeface="Arial"/>
            </a:endParaRPr>
          </a:p>
          <a:p>
            <a:pPr marL="457200" indent="-456480">
              <a:lnSpc>
                <a:spcPct val="100000"/>
              </a:lnSpc>
              <a:spcBef>
                <a:spcPts val="1001"/>
              </a:spcBef>
              <a:buClr>
                <a:srgbClr val="90c226"/>
              </a:buClr>
              <a:buSzPct val="80000"/>
              <a:buFont typeface="Wingdings 3" charset="2"/>
              <a:buChar char=""/>
            </a:pPr>
            <a:r>
              <a:rPr b="0" lang="fr-FR" sz="1800" spc="-1" strike="noStrike">
                <a:solidFill>
                  <a:srgbClr val="404040"/>
                </a:solidFill>
                <a:latin typeface="Trebuchet MS"/>
              </a:rPr>
              <a:t>GPA d'un symbole binaire d'expansion défini par f une FSU de permutations et p un prédicat difficile de f alors g(x)=(f(x),p(x)).</a:t>
            </a:r>
            <a:endParaRPr b="0" lang="fr-FR" sz="1800" spc="-1" strike="noStrike">
              <a:latin typeface="Arial"/>
            </a:endParaRPr>
          </a:p>
          <a:p>
            <a:pPr marL="457200" indent="-456480">
              <a:lnSpc>
                <a:spcPct val="100000"/>
              </a:lnSpc>
              <a:spcBef>
                <a:spcPts val="1001"/>
              </a:spcBef>
              <a:buClr>
                <a:srgbClr val="90c226"/>
              </a:buClr>
              <a:buSzPct val="80000"/>
              <a:buFont typeface="Wingdings 3" charset="2"/>
              <a:buChar char=""/>
            </a:pPr>
            <a:r>
              <a:rPr b="0" lang="fr-FR" sz="1800" spc="-1" strike="noStrike">
                <a:solidFill>
                  <a:srgbClr val="404040"/>
                </a:solidFill>
                <a:latin typeface="Trebuchet MS"/>
              </a:rPr>
              <a:t>GPA à expansion polynomiale défini par g un GPA binaire, </a:t>
            </a:r>
            <a:r>
              <a:rPr b="0" lang="fr-FR" sz="1800" spc="-1" strike="noStrike">
                <a:solidFill>
                  <a:srgbClr val="404040"/>
                </a:solidFill>
                <a:latin typeface="Trebuchet MS"/>
                <a:ea typeface="Trebuchet MS"/>
              </a:rPr>
              <a:t>g(x)=(y,s), h(x)=(s0,…, sl) tel que g(x-1)=(xi, si) alors h est un gpa d’expansion polynomiale.</a:t>
            </a:r>
            <a:endParaRPr b="0" lang="fr-FR" sz="1800" spc="-1" strike="noStrike">
              <a:latin typeface="Arial"/>
            </a:endParaRPr>
          </a:p>
          <a:p>
            <a:pPr>
              <a:lnSpc>
                <a:spcPct val="100000"/>
              </a:lnSpc>
              <a:spcBef>
                <a:spcPts val="1001"/>
              </a:spcBef>
            </a:pP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90c226"/>
                </a:solidFill>
                <a:latin typeface="Trebuchet MS"/>
              </a:rPr>
              <a:t>Applications au chiffrement</a:t>
            </a:r>
            <a:endParaRPr b="0" lang="fr-FR" sz="3600" spc="-1" strike="noStrike">
              <a:latin typeface="Arial"/>
            </a:endParaRPr>
          </a:p>
        </p:txBody>
      </p:sp>
      <p:sp>
        <p:nvSpPr>
          <p:cNvPr id="185"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01"/>
              </a:spcBef>
              <a:buClr>
                <a:srgbClr val="90c226"/>
              </a:buClr>
              <a:buSzPct val="80000"/>
              <a:buFont typeface="Wingdings 3" charset="2"/>
              <a:buChar char=""/>
            </a:pPr>
            <a:r>
              <a:rPr b="0" lang="fr-FR" sz="2400" spc="-1" strike="noStrike">
                <a:solidFill>
                  <a:srgbClr val="404040"/>
                </a:solidFill>
                <a:latin typeface="Trebuchet MS"/>
              </a:rPr>
              <a:t>1- Chiffrement par flots</a:t>
            </a:r>
            <a:endParaRPr b="0" lang="fr-FR" sz="2400" spc="-1" strike="noStrike">
              <a:latin typeface="Arial"/>
            </a:endParaRPr>
          </a:p>
          <a:p>
            <a:pPr>
              <a:lnSpc>
                <a:spcPct val="100000"/>
              </a:lnSpc>
              <a:spcBef>
                <a:spcPts val="1001"/>
              </a:spcBef>
            </a:pPr>
            <a:endParaRPr b="0" lang="fr-FR" sz="2400" spc="-1" strike="noStrike">
              <a:latin typeface="Arial"/>
            </a:endParaRPr>
          </a:p>
          <a:p>
            <a:pPr marL="343080" indent="-342360">
              <a:lnSpc>
                <a:spcPct val="100000"/>
              </a:lnSpc>
              <a:spcBef>
                <a:spcPts val="1001"/>
              </a:spcBef>
              <a:buClr>
                <a:srgbClr val="90c226"/>
              </a:buClr>
              <a:buSzPct val="80000"/>
              <a:buFont typeface="Wingdings 3" charset="2"/>
              <a:buChar char=""/>
            </a:pPr>
            <a:r>
              <a:rPr b="0" lang="fr-FR" sz="2400" spc="-1" strike="noStrike">
                <a:solidFill>
                  <a:srgbClr val="404040"/>
                </a:solidFill>
                <a:latin typeface="Trebuchet MS"/>
              </a:rPr>
              <a:t>2- GPA dérivé d'un algorithme par blocs</a:t>
            </a: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90c226"/>
                </a:solidFill>
                <a:latin typeface="Trebuchet MS"/>
              </a:rPr>
              <a:t>1- chiffrement par flots</a:t>
            </a:r>
            <a:endParaRPr b="0" lang="fr-FR" sz="3600" spc="-1" strike="noStrike">
              <a:latin typeface="Arial"/>
            </a:endParaRPr>
          </a:p>
        </p:txBody>
      </p:sp>
      <p:sp>
        <p:nvSpPr>
          <p:cNvPr id="187" name="CustomShape 2"/>
          <p:cNvSpPr/>
          <p:nvPr/>
        </p:nvSpPr>
        <p:spPr>
          <a:xfrm>
            <a:off x="677160" y="2160720"/>
            <a:ext cx="9402840" cy="38800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01"/>
              </a:spcBef>
              <a:buClr>
                <a:srgbClr val="90c226"/>
              </a:buClr>
              <a:buSzPct val="80000"/>
              <a:buFont typeface="Wingdings 3" charset="2"/>
              <a:buChar char=""/>
            </a:pPr>
            <a:r>
              <a:rPr b="0" lang="fr-FR" sz="1800" spc="-1" strike="noStrike">
                <a:solidFill>
                  <a:srgbClr val="404040"/>
                </a:solidFill>
                <a:latin typeface="Trebuchet MS"/>
                <a:ea typeface="Trebuchet MS"/>
              </a:rPr>
              <a:t>C’est le cas des LFSR (linear feedback shift register) :</a:t>
            </a:r>
            <a:endParaRPr b="0" lang="fr-FR" sz="1800" spc="-1" strike="noStrike">
              <a:latin typeface="Arial"/>
            </a:endParaRPr>
          </a:p>
          <a:p>
            <a:pPr marL="343080" indent="-342360">
              <a:lnSpc>
                <a:spcPct val="100000"/>
              </a:lnSpc>
              <a:spcBef>
                <a:spcPts val="1001"/>
              </a:spcBef>
              <a:buClr>
                <a:srgbClr val="90c226"/>
              </a:buClr>
              <a:buSzPct val="80000"/>
              <a:buFont typeface="Wingdings 3" charset="2"/>
              <a:buChar char=""/>
            </a:pPr>
            <a:r>
              <a:rPr b="1" lang="fr-FR" sz="1800" spc="-1" strike="noStrike">
                <a:solidFill>
                  <a:srgbClr val="404040"/>
                </a:solidFill>
                <a:latin typeface="Trebuchet MS"/>
                <a:ea typeface="Trebuchet MS"/>
              </a:rPr>
              <a:t>générateur à registres combinées non linéaire </a:t>
            </a:r>
            <a:r>
              <a:rPr b="0" lang="fr-FR" sz="1800" spc="-1" strike="noStrike">
                <a:solidFill>
                  <a:srgbClr val="404040"/>
                </a:solidFill>
                <a:latin typeface="Trebuchet MS"/>
                <a:ea typeface="Trebuchet MS"/>
              </a:rPr>
              <a:t>: pour détruire la linéarité des lfsr, on utilise plusieurs LFSR en parallèle.(Générateur de Geffe)</a:t>
            </a:r>
            <a:endParaRPr b="0" lang="fr-FR" sz="1800" spc="-1" strike="noStrike">
              <a:latin typeface="Arial"/>
            </a:endParaRPr>
          </a:p>
          <a:p>
            <a:pPr marL="343080" indent="-342360">
              <a:lnSpc>
                <a:spcPct val="100000"/>
              </a:lnSpc>
              <a:spcBef>
                <a:spcPts val="1001"/>
              </a:spcBef>
              <a:buClr>
                <a:srgbClr val="90c226"/>
              </a:buClr>
              <a:buSzPct val="80000"/>
              <a:buFont typeface="Wingdings 3" charset="2"/>
              <a:buChar char=""/>
            </a:pPr>
            <a:r>
              <a:rPr b="0" lang="fr-FR" sz="1800" spc="-1" strike="noStrike">
                <a:solidFill>
                  <a:srgbClr val="404040"/>
                </a:solidFill>
                <a:latin typeface="Trebuchet MS"/>
                <a:ea typeface="Trebuchet MS"/>
              </a:rPr>
              <a:t> </a:t>
            </a:r>
            <a:r>
              <a:rPr b="1" lang="fr-FR" sz="1800" spc="-1" strike="noStrike">
                <a:solidFill>
                  <a:srgbClr val="404040"/>
                </a:solidFill>
                <a:latin typeface="Trebuchet MS"/>
                <a:ea typeface="Trebuchet MS"/>
              </a:rPr>
              <a:t>générateur filtré (par une fonction booléenne) </a:t>
            </a:r>
            <a:r>
              <a:rPr b="0" lang="fr-FR" sz="1800" spc="-1" strike="noStrike">
                <a:solidFill>
                  <a:srgbClr val="404040"/>
                </a:solidFill>
                <a:latin typeface="Trebuchet MS"/>
                <a:ea typeface="Trebuchet MS"/>
              </a:rPr>
              <a:t>: cache les linéarités d’un LFSR en utilisant une fonction de sortie non-linéaire sur quelques bits.(Toyocrypt, clé 128bits)</a:t>
            </a:r>
            <a:endParaRPr b="0" lang="fr-FR" sz="1800" spc="-1" strike="noStrike">
              <a:latin typeface="Arial"/>
            </a:endParaRPr>
          </a:p>
          <a:p>
            <a:pPr marL="343080" indent="-342360">
              <a:lnSpc>
                <a:spcPct val="100000"/>
              </a:lnSpc>
              <a:spcBef>
                <a:spcPts val="1001"/>
              </a:spcBef>
              <a:buClr>
                <a:srgbClr val="90c226"/>
              </a:buClr>
              <a:buSzPct val="80000"/>
              <a:buFont typeface="Wingdings 3" charset="2"/>
              <a:buChar char=""/>
            </a:pPr>
            <a:r>
              <a:rPr b="1" lang="fr-FR" sz="1800" spc="-1" strike="noStrike">
                <a:solidFill>
                  <a:srgbClr val="404040"/>
                </a:solidFill>
                <a:latin typeface="Trebuchet MS"/>
                <a:ea typeface="Trebuchet MS"/>
              </a:rPr>
              <a:t>générateur par combinaison avec mémoire </a:t>
            </a:r>
            <a:r>
              <a:rPr b="0" lang="fr-FR" sz="1800" spc="-1" strike="noStrike">
                <a:solidFill>
                  <a:srgbClr val="404040"/>
                </a:solidFill>
                <a:latin typeface="Trebuchet MS"/>
                <a:ea typeface="Trebuchet MS"/>
              </a:rPr>
              <a:t>: conserve l’information non-linéaire d’une étape à l’étape suivante durant le processus de génération.</a:t>
            </a:r>
            <a:endParaRPr b="0" lang="fr-FR" sz="1800" spc="-1" strike="noStrike">
              <a:latin typeface="Arial"/>
            </a:endParaRPr>
          </a:p>
          <a:p>
            <a:pPr marL="343080" indent="-342360">
              <a:lnSpc>
                <a:spcPct val="100000"/>
              </a:lnSpc>
              <a:spcBef>
                <a:spcPts val="1001"/>
              </a:spcBef>
              <a:buClr>
                <a:srgbClr val="90c226"/>
              </a:buClr>
              <a:buSzPct val="80000"/>
              <a:buFont typeface="Wingdings 3" charset="2"/>
              <a:buChar char=""/>
            </a:pPr>
            <a:r>
              <a:rPr b="1" lang="fr-FR" sz="1800" spc="-1" strike="noStrike">
                <a:solidFill>
                  <a:srgbClr val="404040"/>
                </a:solidFill>
                <a:latin typeface="Trebuchet MS"/>
                <a:ea typeface="Trebuchet MS"/>
              </a:rPr>
              <a:t>générateur par rétrécissement :</a:t>
            </a:r>
            <a:r>
              <a:rPr b="0" lang="fr-FR" sz="1800" spc="-1" strike="noStrike">
                <a:solidFill>
                  <a:srgbClr val="404040"/>
                </a:solidFill>
                <a:latin typeface="Trebuchet MS"/>
                <a:ea typeface="Trebuchet MS"/>
              </a:rPr>
              <a:t> le générateur rétrécissant et le générateur auto-rétrécissant.</a:t>
            </a:r>
            <a:endParaRPr b="0" lang="fr-FR" sz="1800" spc="-1" strike="noStrike">
              <a:latin typeface="Arial"/>
            </a:endParaRPr>
          </a:p>
          <a:p>
            <a:pPr marL="343080" indent="-342360">
              <a:lnSpc>
                <a:spcPct val="100000"/>
              </a:lnSpc>
              <a:spcBef>
                <a:spcPts val="1001"/>
              </a:spcBef>
              <a:buClr>
                <a:srgbClr val="90c226"/>
              </a:buClr>
              <a:buSzPct val="80000"/>
              <a:buFont typeface="Wingdings 3" charset="2"/>
              <a:buChar char=""/>
            </a:pPr>
            <a:r>
              <a:rPr b="0" lang="fr-FR" sz="1800" spc="-1" strike="noStrike">
                <a:solidFill>
                  <a:srgbClr val="404040"/>
                </a:solidFill>
                <a:latin typeface="Trebuchet MS"/>
                <a:ea typeface="Trebuchet MS"/>
              </a:rPr>
              <a:t>Il existe aussi des standards dans le chiffrement par flots : système de chiffrement par flot A5/1 dans le GSM, RC4 dans les applications WEP(wired equivalent privacy).</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fr-FR" sz="3200" spc="-1" strike="noStrike">
                <a:solidFill>
                  <a:srgbClr val="90c226"/>
                </a:solidFill>
                <a:latin typeface="Trebuchet MS"/>
                <a:ea typeface="Trebuchet MS"/>
              </a:rPr>
              <a:t>Sécurité</a:t>
            </a:r>
            <a:endParaRPr b="0" lang="fr-FR" sz="3200" spc="-1" strike="noStrike">
              <a:latin typeface="Arial"/>
            </a:endParaRPr>
          </a:p>
        </p:txBody>
      </p:sp>
      <p:sp>
        <p:nvSpPr>
          <p:cNvPr id="189"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01"/>
              </a:spcBef>
              <a:buClr>
                <a:srgbClr val="90c226"/>
              </a:buClr>
              <a:buSzPct val="80000"/>
              <a:buFont typeface="Wingdings 3" charset="2"/>
              <a:buChar char=""/>
            </a:pPr>
            <a:r>
              <a:rPr b="0" lang="fr-FR" sz="1800" spc="-1" strike="noStrike">
                <a:solidFill>
                  <a:srgbClr val="404040"/>
                </a:solidFill>
                <a:latin typeface="Trebuchet MS"/>
                <a:ea typeface="Trebuchet MS"/>
              </a:rPr>
              <a:t>La complexité des LFSR reste faible et vulnérable face à l’algorithme de Berlekamp-Massey qui dit qu’à partir de 2L bits successifs observés, on peut déduire le polynôme minimal qui engendre le système LFSR. </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90c226"/>
                </a:solidFill>
                <a:latin typeface="Trebuchet MS"/>
              </a:rPr>
              <a:t>GPA dérivé d'un algorithme par blocs</a:t>
            </a:r>
            <a:endParaRPr b="0" lang="fr-FR" sz="3600" spc="-1" strike="noStrike">
              <a:latin typeface="Arial"/>
            </a:endParaRPr>
          </a:p>
        </p:txBody>
      </p:sp>
      <p:sp>
        <p:nvSpPr>
          <p:cNvPr id="191"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01"/>
              </a:spcBef>
              <a:buClr>
                <a:srgbClr val="90c226"/>
              </a:buClr>
              <a:buSzPct val="80000"/>
              <a:buFont typeface="Wingdings 3" charset="2"/>
              <a:buChar char=""/>
            </a:pPr>
            <a:r>
              <a:rPr b="0" lang="fr-FR" sz="1800" spc="-1" strike="noStrike">
                <a:solidFill>
                  <a:srgbClr val="404040"/>
                </a:solidFill>
                <a:latin typeface="Trebuchet MS"/>
                <a:ea typeface="Trebuchet MS"/>
              </a:rPr>
              <a:t>Standardisé, certains gpa peut aussi être dérivé d’un algorithme par blocs pour produire une suite pseudo-aléatoire à partir d’une clé secrète K et d’une valeur initiale IV : </a:t>
            </a:r>
            <a:endParaRPr b="0" lang="fr-FR" sz="1800" spc="-1" strike="noStrike">
              <a:latin typeface="Arial"/>
            </a:endParaRPr>
          </a:p>
          <a:p>
            <a:pPr>
              <a:lnSpc>
                <a:spcPct val="100000"/>
              </a:lnSpc>
              <a:spcBef>
                <a:spcPts val="1001"/>
              </a:spcBef>
            </a:pPr>
            <a:endParaRPr b="0" lang="fr-FR" sz="1800" spc="-1" strike="noStrike">
              <a:latin typeface="Arial"/>
            </a:endParaRPr>
          </a:p>
          <a:p>
            <a:pPr marL="343080" indent="-342360">
              <a:lnSpc>
                <a:spcPct val="100000"/>
              </a:lnSpc>
              <a:spcBef>
                <a:spcPts val="1001"/>
              </a:spcBef>
              <a:buClr>
                <a:srgbClr val="90c226"/>
              </a:buClr>
              <a:buSzPct val="80000"/>
              <a:buFont typeface="Wingdings 3" charset="2"/>
              <a:buChar char=""/>
            </a:pPr>
            <a:r>
              <a:rPr b="0" lang="fr-FR" sz="1800" spc="-1" strike="noStrike">
                <a:solidFill>
                  <a:srgbClr val="404040"/>
                </a:solidFill>
                <a:latin typeface="Trebuchet MS"/>
                <a:ea typeface="Trebuchet MS"/>
              </a:rPr>
              <a:t>Mode OFB</a:t>
            </a:r>
            <a:endParaRPr b="0" lang="fr-FR" sz="1800" spc="-1" strike="noStrike">
              <a:latin typeface="Arial"/>
            </a:endParaRPr>
          </a:p>
          <a:p>
            <a:pPr>
              <a:lnSpc>
                <a:spcPct val="100000"/>
              </a:lnSpc>
              <a:spcBef>
                <a:spcPts val="1001"/>
              </a:spcBef>
            </a:pPr>
            <a:endParaRPr b="0" lang="fr-FR" sz="1800" spc="-1" strike="noStrike">
              <a:latin typeface="Arial"/>
            </a:endParaRPr>
          </a:p>
          <a:p>
            <a:pPr marL="343080" indent="-342360">
              <a:lnSpc>
                <a:spcPct val="100000"/>
              </a:lnSpc>
              <a:spcBef>
                <a:spcPts val="1001"/>
              </a:spcBef>
              <a:buClr>
                <a:srgbClr val="90c226"/>
              </a:buClr>
              <a:buSzPct val="80000"/>
              <a:buFont typeface="Wingdings 3" charset="2"/>
              <a:buChar char=""/>
            </a:pPr>
            <a:r>
              <a:rPr b="0" lang="fr-FR" sz="1800" spc="-1" strike="noStrike">
                <a:solidFill>
                  <a:srgbClr val="404040"/>
                </a:solidFill>
                <a:latin typeface="Trebuchet MS"/>
                <a:ea typeface="Trebuchet MS"/>
              </a:rPr>
              <a:t>Mode CTR</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677160" y="609480"/>
            <a:ext cx="8596080" cy="1320120"/>
          </a:xfrm>
          <a:prstGeom prst="rect">
            <a:avLst/>
          </a:prstGeom>
          <a:noFill/>
          <a:ln>
            <a:noFill/>
          </a:ln>
        </p:spPr>
        <p:style>
          <a:lnRef idx="0"/>
          <a:fillRef idx="0"/>
          <a:effectRef idx="0"/>
          <a:fontRef idx="minor"/>
        </p:style>
      </p:sp>
      <p:sp>
        <p:nvSpPr>
          <p:cNvPr id="193"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01"/>
              </a:spcBef>
              <a:buClr>
                <a:srgbClr val="90c226"/>
              </a:buClr>
              <a:buSzPct val="80000"/>
              <a:buFont typeface="Wingdings 3" charset="2"/>
              <a:buChar char=""/>
            </a:pPr>
            <a:r>
              <a:rPr b="1" lang="fr-FR" sz="1800" spc="-1" strike="noStrike">
                <a:solidFill>
                  <a:srgbClr val="404040"/>
                </a:solidFill>
                <a:latin typeface="Trebuchet MS"/>
                <a:ea typeface="Trebuchet MS"/>
              </a:rPr>
              <a:t>mode OFB (output feedback)</a:t>
            </a:r>
            <a:r>
              <a:rPr b="0" lang="fr-FR" sz="1800" spc="-1" strike="noStrike">
                <a:solidFill>
                  <a:srgbClr val="404040"/>
                </a:solidFill>
                <a:latin typeface="Trebuchet MS"/>
                <a:ea typeface="Trebuchet MS"/>
              </a:rPr>
              <a:t> : le chiffré correspondant fournit le premier bloc de suite chiffrante. Chacun des blocs de suite pseudo aléatoire suivante est ensuite égal à l’image par l’algorithme par bloc chiffré précédent. </a:t>
            </a:r>
            <a:endParaRPr b="0" lang="fr-FR" sz="1800" spc="-1" strike="noStrike">
              <a:latin typeface="Arial"/>
            </a:endParaRPr>
          </a:p>
        </p:txBody>
      </p:sp>
      <p:pic>
        <p:nvPicPr>
          <p:cNvPr id="194" name="Image 4" descr=""/>
          <p:cNvPicPr/>
          <p:nvPr/>
        </p:nvPicPr>
        <p:blipFill>
          <a:blip r:embed="rId1"/>
          <a:stretch/>
        </p:blipFill>
        <p:spPr>
          <a:xfrm>
            <a:off x="1053720" y="3213000"/>
            <a:ext cx="7558920" cy="326052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677160" y="609480"/>
            <a:ext cx="8596080" cy="1320120"/>
          </a:xfrm>
          <a:prstGeom prst="rect">
            <a:avLst/>
          </a:prstGeom>
          <a:noFill/>
          <a:ln>
            <a:noFill/>
          </a:ln>
        </p:spPr>
        <p:style>
          <a:lnRef idx="0"/>
          <a:fillRef idx="0"/>
          <a:effectRef idx="0"/>
          <a:fontRef idx="minor"/>
        </p:style>
      </p:sp>
      <p:sp>
        <p:nvSpPr>
          <p:cNvPr id="196"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01"/>
              </a:spcBef>
              <a:buClr>
                <a:srgbClr val="90c226"/>
              </a:buClr>
              <a:buSzPct val="80000"/>
              <a:buFont typeface="Wingdings 3" charset="2"/>
              <a:buChar char=""/>
            </a:pPr>
            <a:r>
              <a:rPr b="1" lang="fr-FR" sz="1800" spc="-1" strike="noStrike">
                <a:solidFill>
                  <a:srgbClr val="404040"/>
                </a:solidFill>
                <a:latin typeface="Trebuchet MS"/>
                <a:ea typeface="Trebuchet MS"/>
              </a:rPr>
              <a:t>mode CTR (compteur) </a:t>
            </a:r>
            <a:r>
              <a:rPr b="0" lang="fr-FR" sz="1800" spc="-1" strike="noStrike">
                <a:solidFill>
                  <a:srgbClr val="404040"/>
                </a:solidFill>
                <a:latin typeface="Trebuchet MS"/>
                <a:ea typeface="Trebuchet MS"/>
              </a:rPr>
              <a:t>: le i-ème bloc de suite chiffrante correspond à l’image par l’algorithme par bloc paramétré avec la clé secrète K de la valeur initial additionnée (par ou exclusif) à un compteur ci.</a:t>
            </a:r>
            <a:endParaRPr b="0" lang="fr-FR" sz="1800" spc="-1" strike="noStrike">
              <a:latin typeface="Arial"/>
            </a:endParaRPr>
          </a:p>
        </p:txBody>
      </p:sp>
      <p:pic>
        <p:nvPicPr>
          <p:cNvPr id="197" name="Image 4" descr=""/>
          <p:cNvPicPr/>
          <p:nvPr/>
        </p:nvPicPr>
        <p:blipFill>
          <a:blip r:embed="rId1"/>
          <a:stretch/>
        </p:blipFill>
        <p:spPr>
          <a:xfrm>
            <a:off x="925920" y="3480840"/>
            <a:ext cx="7832160" cy="26748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90c226"/>
                </a:solidFill>
                <a:latin typeface="Trebuchet MS"/>
              </a:rPr>
              <a:t>Introduction</a:t>
            </a:r>
            <a:endParaRPr b="0" lang="fr-FR" sz="3600" spc="-1" strike="noStrike">
              <a:latin typeface="Arial"/>
            </a:endParaRPr>
          </a:p>
        </p:txBody>
      </p:sp>
      <p:sp>
        <p:nvSpPr>
          <p:cNvPr id="161"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01"/>
              </a:spcBef>
              <a:buClr>
                <a:srgbClr val="90c226"/>
              </a:buClr>
              <a:buSzPct val="80000"/>
              <a:buFont typeface="Wingdings 3" charset="2"/>
              <a:buChar char=""/>
            </a:pPr>
            <a:r>
              <a:rPr b="0" lang="fr-FR" sz="2000" spc="-1" strike="noStrike">
                <a:solidFill>
                  <a:srgbClr val="404040"/>
                </a:solidFill>
                <a:latin typeface="Trebuchet MS"/>
                <a:ea typeface="Trebuchet MS"/>
              </a:rPr>
              <a:t>Un générateur pseudo aléatoire est un algorithme déterministe, utilisé pour générer de longues séquences de bits qui ressemblent  à une séquence aléatoire, étant donné en entrée une séquence aléatoire (le germe). </a:t>
            </a:r>
            <a:endParaRPr b="0" lang="fr-FR" sz="2000" spc="-1" strike="noStrike">
              <a:latin typeface="Arial"/>
            </a:endParaRPr>
          </a:p>
          <a:p>
            <a:pPr>
              <a:lnSpc>
                <a:spcPct val="100000"/>
              </a:lnSpc>
              <a:spcBef>
                <a:spcPts val="1001"/>
              </a:spcBef>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90c226"/>
                </a:solidFill>
                <a:latin typeface="Trebuchet MS"/>
              </a:rPr>
              <a:t>Sécurité</a:t>
            </a:r>
            <a:endParaRPr b="0" lang="fr-FR" sz="3600" spc="-1" strike="noStrike">
              <a:latin typeface="Arial"/>
            </a:endParaRPr>
          </a:p>
        </p:txBody>
      </p:sp>
      <p:sp>
        <p:nvSpPr>
          <p:cNvPr id="199"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01"/>
              </a:spcBef>
              <a:buClr>
                <a:srgbClr val="90c226"/>
              </a:buClr>
              <a:buSzPct val="80000"/>
              <a:buFont typeface="Wingdings 3" charset="2"/>
              <a:buChar char=""/>
            </a:pPr>
            <a:r>
              <a:rPr b="0" lang="fr-FR" sz="1800" spc="-1" strike="noStrike">
                <a:solidFill>
                  <a:srgbClr val="404040"/>
                </a:solidFill>
                <a:latin typeface="Trebuchet MS"/>
                <a:ea typeface="Trebuchet MS"/>
              </a:rPr>
              <a:t>Ces GPA sont souvent considérés comme offrant une sécurité raisonnable. Mais d’un point de vue théorique, ils ne sont pas surs puisqu’ils sont tous deux vulnérables à une attaque par distingueur à valeur initiale choisie.</a:t>
            </a:r>
            <a:endParaRPr b="0" lang="fr-FR" sz="1800" spc="-1" strike="noStrike">
              <a:latin typeface="Arial"/>
            </a:endParaRPr>
          </a:p>
          <a:p>
            <a:pPr>
              <a:lnSpc>
                <a:spcPct val="100000"/>
              </a:lnSpc>
              <a:spcBef>
                <a:spcPts val="1001"/>
              </a:spcBef>
            </a:pP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90c226"/>
                </a:solidFill>
                <a:latin typeface="Trebuchet MS"/>
              </a:rPr>
              <a:t>Les GPA cryptographiquement surs</a:t>
            </a:r>
            <a:endParaRPr b="0" lang="fr-FR" sz="3600" spc="-1" strike="noStrike">
              <a:latin typeface="Arial"/>
            </a:endParaRPr>
          </a:p>
        </p:txBody>
      </p:sp>
      <p:sp>
        <p:nvSpPr>
          <p:cNvPr id="201"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01"/>
              </a:spcBef>
              <a:buClr>
                <a:srgbClr val="90c226"/>
              </a:buClr>
              <a:buSzPct val="80000"/>
              <a:buFont typeface="Wingdings 3" charset="2"/>
              <a:buChar char=""/>
            </a:pPr>
            <a:r>
              <a:rPr b="1" lang="fr-FR" sz="1800" spc="-1" strike="noStrike">
                <a:solidFill>
                  <a:srgbClr val="404040"/>
                </a:solidFill>
                <a:latin typeface="Trebuchet MS"/>
              </a:rPr>
              <a:t>Algorithme de Blum Blum Shub</a:t>
            </a:r>
            <a:r>
              <a:rPr b="0" lang="fr-FR" sz="1800" spc="-1" strike="noStrike">
                <a:solidFill>
                  <a:srgbClr val="404040"/>
                </a:solidFill>
                <a:latin typeface="Trebuchet MS"/>
              </a:rPr>
              <a:t>(1986): sûr mais lent.</a:t>
            </a:r>
            <a:endParaRPr b="0" lang="fr-FR" sz="1800" spc="-1" strike="noStrike">
              <a:latin typeface="Arial"/>
            </a:endParaRPr>
          </a:p>
          <a:p>
            <a:pPr marL="343080" indent="-342360">
              <a:lnSpc>
                <a:spcPct val="100000"/>
              </a:lnSpc>
              <a:spcBef>
                <a:spcPts val="1001"/>
              </a:spcBef>
              <a:buClr>
                <a:srgbClr val="90c226"/>
              </a:buClr>
              <a:buSzPct val="80000"/>
              <a:buFont typeface="Wingdings 3" charset="2"/>
              <a:buChar char=""/>
            </a:pPr>
            <a:r>
              <a:rPr b="0" lang="fr-FR" sz="1800" spc="-1" strike="noStrike">
                <a:solidFill>
                  <a:srgbClr val="404040"/>
                </a:solidFill>
                <a:latin typeface="Trebuchet MS"/>
              </a:rPr>
              <a:t>Yarrow et </a:t>
            </a:r>
            <a:r>
              <a:rPr b="1" lang="fr-FR" sz="1800" spc="-1" strike="noStrike">
                <a:solidFill>
                  <a:srgbClr val="404040"/>
                </a:solidFill>
                <a:latin typeface="Trebuchet MS"/>
              </a:rPr>
              <a:t>Fortuna (Schneier et Ferguson)</a:t>
            </a:r>
            <a:r>
              <a:rPr b="0" lang="fr-FR" sz="1800" spc="-1" strike="noStrike">
                <a:solidFill>
                  <a:srgbClr val="404040"/>
                </a:solidFill>
                <a:latin typeface="Trebuchet MS"/>
              </a:rPr>
              <a:t>: génère un nombre que lorsque l'entropie est suffisante.</a:t>
            </a:r>
            <a:endParaRPr b="0" lang="fr-FR" sz="1800" spc="-1" strike="noStrike">
              <a:latin typeface="Arial"/>
            </a:endParaRPr>
          </a:p>
          <a:p>
            <a:pPr marL="343080" indent="-342360">
              <a:lnSpc>
                <a:spcPct val="100000"/>
              </a:lnSpc>
              <a:spcBef>
                <a:spcPts val="1001"/>
              </a:spcBef>
              <a:buClr>
                <a:srgbClr val="90c226"/>
              </a:buClr>
              <a:buSzPct val="80000"/>
              <a:buFont typeface="Wingdings 3" charset="2"/>
              <a:buChar char=""/>
            </a:pPr>
            <a:r>
              <a:rPr b="1" lang="fr-FR" sz="1800" spc="-1" strike="noStrike">
                <a:solidFill>
                  <a:srgbClr val="404040"/>
                </a:solidFill>
                <a:latin typeface="Trebuchet MS"/>
              </a:rPr>
              <a:t>ISAAC </a:t>
            </a:r>
            <a:r>
              <a:rPr b="0" lang="fr-FR" sz="1800" spc="-1" strike="noStrike">
                <a:solidFill>
                  <a:srgbClr val="404040"/>
                </a:solidFill>
                <a:latin typeface="Trebuchet MS"/>
              </a:rPr>
              <a:t>(indirection, Shift, accumulate, add, and count) en 1996.</a:t>
            </a:r>
            <a:endParaRPr b="0" lang="fr-FR" sz="1800" spc="-1" strike="noStrike">
              <a:latin typeface="Arial"/>
            </a:endParaRPr>
          </a:p>
          <a:p>
            <a:pPr marL="343080" indent="-342360">
              <a:lnSpc>
                <a:spcPct val="100000"/>
              </a:lnSpc>
              <a:spcBef>
                <a:spcPts val="1001"/>
              </a:spcBef>
              <a:buClr>
                <a:srgbClr val="90c226"/>
              </a:buClr>
              <a:buSzPct val="80000"/>
              <a:buFont typeface="Wingdings 3" charset="2"/>
              <a:buChar char=""/>
            </a:pPr>
            <a:r>
              <a:rPr b="0" lang="fr-FR" sz="1800" spc="-1" strike="noStrike">
                <a:solidFill>
                  <a:srgbClr val="404040"/>
                </a:solidFill>
                <a:latin typeface="Trebuchet MS"/>
              </a:rPr>
              <a:t>les GPA basés sur les </a:t>
            </a:r>
            <a:r>
              <a:rPr b="1" lang="fr-FR" sz="1800" spc="-1" strike="noStrike">
                <a:solidFill>
                  <a:srgbClr val="404040"/>
                </a:solidFill>
                <a:latin typeface="Trebuchet MS"/>
              </a:rPr>
              <a:t>courbes elliptiques</a:t>
            </a:r>
            <a:r>
              <a:rPr b="0" lang="fr-FR" sz="1800" spc="-1" strike="noStrike">
                <a:solidFill>
                  <a:srgbClr val="404040"/>
                </a:solidFill>
                <a:latin typeface="Trebuchet MS"/>
              </a:rPr>
              <a:t> qui sont issues de problème difficile en mathématiques et de la multiplication </a:t>
            </a:r>
            <a:r>
              <a:rPr b="0" lang="fr-FR" sz="1800" spc="-1" strike="noStrike">
                <a:solidFill>
                  <a:srgbClr val="404040"/>
                </a:solidFill>
                <a:latin typeface="Trebuchet MS"/>
                <a:ea typeface="Trebuchet MS"/>
              </a:rPr>
              <a:t>de points sur cette même courbe par un nombre aléatoire: dual elliptic curve pseudo random number generator </a:t>
            </a:r>
            <a:r>
              <a:rPr b="1" lang="fr-FR" sz="1800" spc="-1" strike="noStrike">
                <a:solidFill>
                  <a:srgbClr val="404040"/>
                </a:solidFill>
                <a:latin typeface="Trebuchet MS"/>
                <a:ea typeface="Trebuchet MS"/>
              </a:rPr>
              <a:t>(DEC-PRNG en 1993)</a:t>
            </a:r>
            <a:r>
              <a:rPr b="0" lang="fr-FR" sz="1800" spc="-1" strike="noStrike">
                <a:solidFill>
                  <a:srgbClr val="404040"/>
                </a:solidFill>
                <a:latin typeface="Trebuchet MS"/>
                <a:ea typeface="Trebuchet MS"/>
              </a:rPr>
              <a:t>. </a:t>
            </a:r>
            <a:endParaRPr b="0" lang="fr-FR" sz="1800" spc="-1" strike="noStrike">
              <a:latin typeface="Arial"/>
            </a:endParaRPr>
          </a:p>
          <a:p>
            <a:pPr>
              <a:lnSpc>
                <a:spcPct val="100000"/>
              </a:lnSpc>
              <a:spcBef>
                <a:spcPts val="1001"/>
              </a:spcBef>
            </a:pP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677160" y="3426120"/>
            <a:ext cx="8596080" cy="4881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fr-FR" sz="3200" spc="-1" strike="noStrike">
                <a:latin typeface="Arial"/>
              </a:rPr>
              <a:t>Merci pour votre attention !</a:t>
            </a:r>
            <a:endParaRPr b="0" lang="fr-FR"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90c226"/>
                </a:solidFill>
                <a:latin typeface="Trebuchet MS"/>
                <a:ea typeface="Trebuchet MS"/>
              </a:rPr>
              <a:t>Indistinguabilité des variables aléatoires </a:t>
            </a:r>
            <a:endParaRPr b="0" lang="fr-FR" sz="3600" spc="-1" strike="noStrike">
              <a:latin typeface="Arial"/>
            </a:endParaRPr>
          </a:p>
        </p:txBody>
      </p:sp>
      <p:sp>
        <p:nvSpPr>
          <p:cNvPr id="163"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01"/>
              </a:spcBef>
              <a:buClr>
                <a:srgbClr val="90c226"/>
              </a:buClr>
              <a:buSzPct val="80000"/>
              <a:buFont typeface="Wingdings 3" charset="2"/>
              <a:buChar char=""/>
            </a:pPr>
            <a:r>
              <a:rPr b="1" lang="fr-FR" sz="1800" spc="-1" strike="noStrike">
                <a:solidFill>
                  <a:srgbClr val="404040"/>
                </a:solidFill>
                <a:latin typeface="Trebuchet MS"/>
                <a:ea typeface="Trebuchet MS"/>
              </a:rPr>
              <a:t>Jeu de l’aléa :</a:t>
            </a:r>
            <a:br/>
            <a:r>
              <a:rPr b="1" lang="fr-FR" sz="1800" spc="-1" strike="noStrike">
                <a:solidFill>
                  <a:srgbClr val="404040"/>
                </a:solidFill>
                <a:latin typeface="Trebuchet MS"/>
                <a:ea typeface="Trebuchet MS"/>
              </a:rPr>
              <a:t> </a:t>
            </a:r>
            <a:r>
              <a:rPr b="0" lang="fr-FR" sz="1800" spc="-1" strike="noStrike">
                <a:solidFill>
                  <a:srgbClr val="404040"/>
                </a:solidFill>
                <a:latin typeface="Trebuchet MS"/>
                <a:ea typeface="Trebuchet MS"/>
              </a:rPr>
              <a:t>Soit deux variables aléatoires X et Y.</a:t>
            </a:r>
            <a:br/>
            <a:r>
              <a:rPr b="0" lang="fr-FR" sz="1800" spc="-1" strike="noStrike">
                <a:solidFill>
                  <a:srgbClr val="404040"/>
                </a:solidFill>
                <a:latin typeface="Trebuchet MS"/>
                <a:ea typeface="Trebuchet MS"/>
              </a:rPr>
              <a:t> L’Oracle choisit un symbole binaire aléatoire b ∈R {0, 1} avec la probabilité uniforme</a:t>
            </a:r>
            <a:br/>
            <a:r>
              <a:rPr b="0" lang="fr-FR" sz="1800" spc="-1" strike="noStrike">
                <a:solidFill>
                  <a:srgbClr val="404040"/>
                </a:solidFill>
                <a:latin typeface="Trebuchet MS"/>
                <a:ea typeface="Trebuchet MS"/>
              </a:rPr>
              <a:t> Si b=0, l’Oracle envoie au distingueur une réalisation de X.</a:t>
            </a:r>
            <a:br/>
            <a:r>
              <a:rPr b="0" lang="fr-FR" sz="1800" spc="-1" strike="noStrike">
                <a:solidFill>
                  <a:srgbClr val="404040"/>
                </a:solidFill>
                <a:latin typeface="Trebuchet MS"/>
                <a:ea typeface="Trebuchet MS"/>
              </a:rPr>
              <a:t> Si b=1, l’Oracle envoie au distingueur une réalisation de Y.</a:t>
            </a:r>
            <a:br/>
            <a:r>
              <a:rPr b="0" lang="fr-FR" sz="1800" spc="-1" strike="noStrike">
                <a:solidFill>
                  <a:srgbClr val="404040"/>
                </a:solidFill>
                <a:latin typeface="Trebuchet MS"/>
                <a:ea typeface="Trebuchet MS"/>
              </a:rPr>
              <a:t> Le Distingueur reçoit un certain nombre de réalisations de l’Oracle. </a:t>
            </a:r>
            <a:br/>
            <a:r>
              <a:rPr b="0" lang="fr-FR" sz="1800" spc="-1" strike="noStrike">
                <a:solidFill>
                  <a:srgbClr val="404040"/>
                </a:solidFill>
                <a:latin typeface="Trebuchet MS"/>
                <a:ea typeface="Trebuchet MS"/>
              </a:rPr>
              <a:t>Le distingueur déclare en sortie b*=0 ou b*=1</a:t>
            </a:r>
            <a:br/>
            <a:r>
              <a:rPr b="0" lang="fr-FR" sz="1800" spc="-1" strike="noStrike">
                <a:solidFill>
                  <a:srgbClr val="404040"/>
                </a:solidFill>
                <a:latin typeface="Trebuchet MS"/>
                <a:ea typeface="Trebuchet MS"/>
              </a:rPr>
              <a:t>Il a gagné si b * = b, il a perdu dans le cas contraire.</a:t>
            </a:r>
            <a:br/>
            <a:r>
              <a:rPr b="0" lang="fr-FR" sz="1800" spc="-1" strike="noStrike">
                <a:solidFill>
                  <a:srgbClr val="404040"/>
                </a:solidFill>
                <a:latin typeface="Trebuchet MS"/>
                <a:ea typeface="Trebuchet MS"/>
              </a:rPr>
              <a:t> </a:t>
            </a:r>
            <a:br/>
            <a:r>
              <a:rPr b="0" lang="fr-FR" sz="1800" spc="-1" strike="noStrike">
                <a:solidFill>
                  <a:srgbClr val="404040"/>
                </a:solidFill>
                <a:latin typeface="Trebuchet MS"/>
                <a:ea typeface="Trebuchet MS"/>
              </a:rPr>
              <a:t> </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90c226"/>
                </a:solidFill>
                <a:latin typeface="Trebuchet MS"/>
                <a:ea typeface="Trebuchet MS"/>
              </a:rPr>
              <a:t>Avantage d’un distingueur lorsque le choix est binaire et équiprobable </a:t>
            </a:r>
            <a:endParaRPr b="0" lang="fr-FR" sz="3600" spc="-1" strike="noStrike">
              <a:latin typeface="Arial"/>
            </a:endParaRPr>
          </a:p>
        </p:txBody>
      </p:sp>
      <p:sp>
        <p:nvSpPr>
          <p:cNvPr id="165" name="CustomShape 2"/>
          <p:cNvSpPr/>
          <p:nvPr/>
        </p:nvSpPr>
        <p:spPr>
          <a:xfrm>
            <a:off x="677160" y="2160720"/>
            <a:ext cx="8970120" cy="38800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01"/>
              </a:spcBef>
              <a:buClr>
                <a:srgbClr val="90c226"/>
              </a:buClr>
              <a:buSzPct val="80000"/>
              <a:buFont typeface="Wingdings 3" charset="2"/>
              <a:buChar char=""/>
            </a:pPr>
            <a:r>
              <a:rPr b="0" lang="fr-FR" sz="2000" spc="-1" strike="noStrike">
                <a:solidFill>
                  <a:srgbClr val="404040"/>
                </a:solidFill>
                <a:latin typeface="Trebuchet MS"/>
                <a:ea typeface="Trebuchet MS"/>
              </a:rPr>
              <a:t>Av(D) =  | Pr(b * = 0 | b = 0) − Pr(b * = 0 | b = 1)   |</a:t>
            </a:r>
            <a:endParaRPr b="0" lang="fr-FR" sz="2000" spc="-1" strike="noStrike">
              <a:latin typeface="Arial"/>
            </a:endParaRPr>
          </a:p>
          <a:p>
            <a:pPr marL="343080" indent="-342360">
              <a:lnSpc>
                <a:spcPct val="100000"/>
              </a:lnSpc>
              <a:spcBef>
                <a:spcPts val="1001"/>
              </a:spcBef>
              <a:buClr>
                <a:srgbClr val="90c226"/>
              </a:buClr>
              <a:buSzPct val="80000"/>
              <a:buFont typeface="Wingdings 3" charset="2"/>
              <a:buChar char=""/>
            </a:pPr>
            <a:r>
              <a:rPr b="0" lang="fr-FR" sz="2000" spc="-1" strike="noStrike">
                <a:solidFill>
                  <a:srgbClr val="404040"/>
                </a:solidFill>
                <a:latin typeface="Trebuchet MS"/>
                <a:ea typeface="Trebuchet MS"/>
              </a:rPr>
              <a:t>Psucces(D) = Pr(b * = 0 | b = 0) × Pr(b = 0) + Pr(b * = 1 | b = 1) × Pr(b = 1) </a:t>
            </a:r>
            <a:endParaRPr b="0" lang="fr-FR" sz="2000" spc="-1" strike="noStrike">
              <a:latin typeface="Arial"/>
            </a:endParaRPr>
          </a:p>
          <a:p>
            <a:pPr marL="343080" indent="-342360">
              <a:lnSpc>
                <a:spcPct val="100000"/>
              </a:lnSpc>
              <a:spcBef>
                <a:spcPts val="1001"/>
              </a:spcBef>
              <a:buClr>
                <a:srgbClr val="90c226"/>
              </a:buClr>
              <a:buSzPct val="80000"/>
              <a:buFont typeface="Wingdings 3" charset="2"/>
              <a:buChar char=""/>
            </a:pPr>
            <a:r>
              <a:rPr b="0" lang="fr-FR" sz="2000" spc="-1" strike="noStrike">
                <a:solidFill>
                  <a:srgbClr val="404040"/>
                </a:solidFill>
                <a:latin typeface="Trebuchet MS"/>
                <a:ea typeface="Trebuchet MS"/>
              </a:rPr>
              <a:t>Av(D) = |2Psucces(D) − 1|</a:t>
            </a:r>
            <a:endParaRPr b="0" lang="fr-FR" sz="2000" spc="-1" strike="noStrike">
              <a:latin typeface="Arial"/>
            </a:endParaRPr>
          </a:p>
          <a:p>
            <a:pPr marL="343080" indent="-342360">
              <a:lnSpc>
                <a:spcPct val="100000"/>
              </a:lnSpc>
              <a:spcBef>
                <a:spcPts val="1001"/>
              </a:spcBef>
              <a:buClr>
                <a:srgbClr val="90c226"/>
              </a:buClr>
              <a:buSzPct val="80000"/>
              <a:buFont typeface="Wingdings 3" charset="2"/>
              <a:buChar char=""/>
            </a:pPr>
            <a:r>
              <a:rPr b="0" lang="fr-FR" sz="2000" spc="-1" strike="noStrike">
                <a:solidFill>
                  <a:srgbClr val="404040"/>
                </a:solidFill>
                <a:latin typeface="Trebuchet MS"/>
                <a:ea typeface="Trebuchet MS"/>
              </a:rPr>
              <a:t> </a:t>
            </a:r>
            <a:r>
              <a:rPr b="0" lang="fr-FR" sz="2000" spc="-1" strike="noStrike">
                <a:solidFill>
                  <a:srgbClr val="404040"/>
                </a:solidFill>
                <a:latin typeface="Trebuchet MS"/>
                <a:ea typeface="Trebuchet MS"/>
              </a:rPr>
              <a:t>1 = Pr(b * = 0 | b = 1) + Pr(b * = 1 | b = 1)</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90c226"/>
                </a:solidFill>
                <a:latin typeface="Trebuchet MS"/>
                <a:ea typeface="Trebuchet MS"/>
              </a:rPr>
              <a:t>Distance calculatoire </a:t>
            </a:r>
            <a:endParaRPr b="0" lang="fr-FR" sz="3600" spc="-1" strike="noStrike">
              <a:latin typeface="Arial"/>
            </a:endParaRPr>
          </a:p>
        </p:txBody>
      </p:sp>
      <p:sp>
        <p:nvSpPr>
          <p:cNvPr id="167"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01"/>
              </a:spcBef>
              <a:buClr>
                <a:srgbClr val="90c226"/>
              </a:buClr>
              <a:buSzPct val="80000"/>
              <a:buFont typeface="Wingdings 3" charset="2"/>
              <a:buChar char=""/>
            </a:pPr>
            <a:r>
              <a:rPr b="0" lang="fr-FR" sz="2000" spc="-1" strike="noStrike">
                <a:solidFill>
                  <a:srgbClr val="404040"/>
                </a:solidFill>
                <a:latin typeface="Trebuchet MS"/>
                <a:ea typeface="Trebuchet MS"/>
              </a:rPr>
              <a:t>Soient X et Y deux variables aléatoires. La distance calculatoire entre X et Y est la borne supérieure de l’ensemble des avantages de tous les distingueurs chargés de distinguer entre X et Y : </a:t>
            </a:r>
            <a:br/>
            <a:r>
              <a:rPr b="0" lang="fr-FR" sz="2000" spc="-1" strike="noStrike">
                <a:solidFill>
                  <a:srgbClr val="404040"/>
                </a:solidFill>
                <a:latin typeface="Trebuchet MS"/>
                <a:ea typeface="Trebuchet MS"/>
              </a:rPr>
              <a:t>  ∆(X, Y ) = sup D∈D AvX,Y (D), où D désigne l’ensemble de tous les distingueurs de X et Y .</a:t>
            </a:r>
            <a:endParaRPr b="0" lang="fr-FR" sz="2000" spc="-1" strike="noStrike">
              <a:latin typeface="Arial"/>
            </a:endParaRPr>
          </a:p>
          <a:p>
            <a:pPr>
              <a:lnSpc>
                <a:spcPct val="100000"/>
              </a:lnSpc>
              <a:spcBef>
                <a:spcPts val="1001"/>
              </a:spcBef>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90c226"/>
                </a:solidFill>
                <a:latin typeface="Trebuchet MS"/>
                <a:ea typeface="Trebuchet MS"/>
              </a:rPr>
              <a:t>La distance calculatoire est une distance </a:t>
            </a:r>
            <a:endParaRPr b="0" lang="fr-FR" sz="3600" spc="-1" strike="noStrike">
              <a:latin typeface="Arial"/>
            </a:endParaRPr>
          </a:p>
        </p:txBody>
      </p:sp>
      <p:sp>
        <p:nvSpPr>
          <p:cNvPr id="169"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01"/>
              </a:spcBef>
              <a:buClr>
                <a:srgbClr val="90c226"/>
              </a:buClr>
              <a:buSzPct val="80000"/>
              <a:buFont typeface="Wingdings 3" charset="2"/>
              <a:buChar char=""/>
            </a:pPr>
            <a:r>
              <a:rPr b="0" lang="fr-FR" sz="2000" spc="-1" strike="noStrike">
                <a:solidFill>
                  <a:srgbClr val="404040"/>
                </a:solidFill>
                <a:latin typeface="Trebuchet MS"/>
                <a:ea typeface="Trebuchet MS"/>
              </a:rPr>
              <a:t>La distance calculatoire satisfait les trois axiomes d’une distance. </a:t>
            </a:r>
            <a:br/>
            <a:r>
              <a:rPr b="0" lang="fr-FR" sz="2000" spc="-1" strike="noStrike">
                <a:solidFill>
                  <a:srgbClr val="404040"/>
                </a:solidFill>
                <a:latin typeface="Trebuchet MS"/>
                <a:ea typeface="Trebuchet MS"/>
              </a:rPr>
              <a:t>Soient X, Y et Z trois variables aléatoires : </a:t>
            </a:r>
            <a:br/>
            <a:r>
              <a:rPr b="0" lang="fr-FR" sz="2000" spc="-1" strike="noStrike">
                <a:solidFill>
                  <a:srgbClr val="404040"/>
                </a:solidFill>
                <a:latin typeface="Trebuchet MS"/>
                <a:ea typeface="Trebuchet MS"/>
              </a:rPr>
              <a:t>1. La séparabilité : ∆(X, Y ) = 0 ⇔ X = Y </a:t>
            </a:r>
            <a:br/>
            <a:r>
              <a:rPr b="0" lang="fr-FR" sz="2000" spc="-1" strike="noStrike">
                <a:solidFill>
                  <a:srgbClr val="404040"/>
                </a:solidFill>
                <a:latin typeface="Trebuchet MS"/>
                <a:ea typeface="Trebuchet MS"/>
              </a:rPr>
              <a:t>2. La symétrie : ∆(X, Y ) = ∆(Y, X)</a:t>
            </a:r>
            <a:br/>
            <a:r>
              <a:rPr b="0" lang="fr-FR" sz="2000" spc="-1" strike="noStrike">
                <a:solidFill>
                  <a:srgbClr val="404040"/>
                </a:solidFill>
                <a:latin typeface="Trebuchet MS"/>
                <a:ea typeface="Trebuchet MS"/>
              </a:rPr>
              <a:t> 3.L’ inégalité triangulaire :   ∆(X, Z) ≤ ∆(X, Y ) + ∆(Y, Z). </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90c226"/>
                </a:solidFill>
                <a:latin typeface="Trebuchet MS"/>
                <a:ea typeface="Trebuchet MS"/>
              </a:rPr>
              <a:t>Variables aléatoires calculatoirement indistinguables </a:t>
            </a:r>
            <a:endParaRPr b="0" lang="fr-FR" sz="3600" spc="-1" strike="noStrike">
              <a:latin typeface="Arial"/>
            </a:endParaRPr>
          </a:p>
        </p:txBody>
      </p:sp>
      <p:sp>
        <p:nvSpPr>
          <p:cNvPr id="171"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01"/>
              </a:spcBef>
              <a:buClr>
                <a:srgbClr val="90c226"/>
              </a:buClr>
              <a:buSzPct val="80000"/>
              <a:buFont typeface="Wingdings 3" charset="2"/>
              <a:buChar char=""/>
            </a:pPr>
            <a:r>
              <a:rPr b="0" lang="fr-FR" sz="2000" spc="-1" strike="noStrike">
                <a:solidFill>
                  <a:srgbClr val="404040"/>
                </a:solidFill>
                <a:latin typeface="Trebuchet MS"/>
                <a:ea typeface="Trebuchet MS"/>
              </a:rPr>
              <a:t>Deux variables sont dites calculatoirement indistinguables s’il est pratiquement impossible de faire la différence entre des réalisations de l’une et des réalisations de l’autre.</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90c226"/>
                </a:solidFill>
                <a:latin typeface="Trebuchet MS"/>
                <a:ea typeface="Trebuchet MS"/>
              </a:rPr>
              <a:t>Famille de variables aléatoires calculatoirement indistinguables </a:t>
            </a:r>
            <a:endParaRPr b="0" lang="fr-FR" sz="3600" spc="-1" strike="noStrike">
              <a:latin typeface="Arial"/>
            </a:endParaRPr>
          </a:p>
        </p:txBody>
      </p:sp>
      <p:sp>
        <p:nvSpPr>
          <p:cNvPr id="173"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01"/>
              </a:spcBef>
              <a:buClr>
                <a:srgbClr val="90c226"/>
              </a:buClr>
              <a:buSzPct val="80000"/>
              <a:buFont typeface="Wingdings 3" charset="2"/>
              <a:buChar char=""/>
            </a:pPr>
            <a:r>
              <a:rPr b="0" lang="fr-FR" sz="1800" spc="-1" strike="noStrike">
                <a:solidFill>
                  <a:srgbClr val="404040"/>
                </a:solidFill>
                <a:latin typeface="Trebuchet MS"/>
                <a:ea typeface="Trebuchet MS"/>
              </a:rPr>
              <a:t>Soient (Xn)n∈N et (Yn)n∈N deux familles de variables aléatoires binaires sur le même ensemble En. On dit que ces deux familles sont calculatoirement indistinguables si l’avantage de tout distingueur de complexité polynomiale pour distinguer Xn de Yn au jeu de l’aléa à un avantage négligeable en n.</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90c226"/>
                </a:solidFill>
                <a:latin typeface="Trebuchet MS"/>
                <a:ea typeface="Trebuchet MS"/>
              </a:rPr>
              <a:t>Distinguabilité sur la base d’une seule observation </a:t>
            </a:r>
            <a:endParaRPr b="0" lang="fr-FR" sz="3600" spc="-1" strike="noStrike">
              <a:latin typeface="Arial"/>
            </a:endParaRPr>
          </a:p>
        </p:txBody>
      </p:sp>
      <p:sp>
        <p:nvSpPr>
          <p:cNvPr id="175"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01"/>
              </a:spcBef>
              <a:buClr>
                <a:srgbClr val="90c226"/>
              </a:buClr>
              <a:buSzPct val="80000"/>
              <a:buFont typeface="Wingdings 3" charset="2"/>
              <a:buChar char=""/>
            </a:pPr>
            <a:r>
              <a:rPr b="0" lang="fr-FR" sz="1800" spc="-1" strike="noStrike">
                <a:solidFill>
                  <a:srgbClr val="404040"/>
                </a:solidFill>
                <a:latin typeface="Trebuchet MS"/>
                <a:ea typeface="Trebuchet MS"/>
              </a:rPr>
              <a:t>Les familles de variables aléatoires (Xn)n∈N et (Yn)n∈N sont calculatoirement distinguables si et seulement si il existe un distingueur polynomial qui distingue l’une de l’autre avec un avantage non négligeable sur la base de l’observation d’une seule réalisation de Xn ou de Yn.</a:t>
            </a:r>
            <a:endParaRPr b="0" lang="fr-FR" sz="1800" spc="-1" strike="noStrike">
              <a:latin typeface="Arial"/>
            </a:endParaRPr>
          </a:p>
          <a:p>
            <a:pPr>
              <a:lnSpc>
                <a:spcPct val="100000"/>
              </a:lnSpc>
              <a:spcBef>
                <a:spcPts val="1001"/>
              </a:spcBef>
            </a:pPr>
            <a:endParaRPr b="0" lang="fr-FR"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63</TotalTime>
  <Application>Trio_Office/6.2.8.2$Windows_x86 LibreOffice_project/</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2021-04-15T19:22:39Z</dcterms:created>
  <dc:creator/>
  <dc:description/>
  <dc:language>fr-FR</dc:language>
  <cp:lastModifiedBy/>
  <dcterms:modified xsi:type="dcterms:W3CDTF">2021-04-16T16:12:33Z</dcterms:modified>
  <cp:revision>226</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Notes">
    <vt:i4>0</vt:i4>
  </property>
  <property fmtid="{D5CDD505-2E9C-101B-9397-08002B2CF9AE}" pid="7" name="PresentationFormat">
    <vt:lpwstr>Grand écran</vt:lpwstr>
  </property>
  <property fmtid="{D5CDD505-2E9C-101B-9397-08002B2CF9AE}" pid="8" name="ScaleCrop">
    <vt:bool>0</vt:bool>
  </property>
  <property fmtid="{D5CDD505-2E9C-101B-9397-08002B2CF9AE}" pid="9" name="ShareDoc">
    <vt:bool>0</vt:bool>
  </property>
  <property fmtid="{D5CDD505-2E9C-101B-9397-08002B2CF9AE}" pid="10" name="Slides">
    <vt:i4>21</vt:i4>
  </property>
</Properties>
</file>