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4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5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09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0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2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9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8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DF2A-F7F9-43F5-B862-980B74BD7891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F261-0B6E-4C90-8661-4394C357F8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4587" y="54031"/>
            <a:ext cx="118939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L’horloge du système est fixée à 100 MHz, la période est 10 ns. Il faut 2s/10 ns=2.10</a:t>
            </a:r>
            <a:r>
              <a:rPr lang="fr-FR" sz="2200" baseline="30000" dirty="0"/>
              <a:t>8</a:t>
            </a:r>
            <a:r>
              <a:rPr lang="fr-FR" sz="2200" dirty="0"/>
              <a:t> période d’horloger  pour atteindre 2 s. </a:t>
            </a:r>
          </a:p>
          <a:p>
            <a:r>
              <a:rPr lang="fr-FR" sz="2200" dirty="0"/>
              <a:t>Log</a:t>
            </a:r>
            <a:r>
              <a:rPr lang="fr-FR" sz="2200" baseline="-25000" dirty="0"/>
              <a:t>2 </a:t>
            </a:r>
            <a:r>
              <a:rPr lang="fr-FR" sz="2200" dirty="0"/>
              <a:t>(2.10</a:t>
            </a:r>
            <a:r>
              <a:rPr lang="fr-FR" sz="2200" baseline="30000" dirty="0"/>
              <a:t>8</a:t>
            </a:r>
            <a:r>
              <a:rPr lang="fr-FR" sz="2200" dirty="0"/>
              <a:t>)=27.5 donc on a besoin 28 bits pour  créer le compteur.</a:t>
            </a:r>
          </a:p>
          <a:p>
            <a:endParaRPr lang="fr-FR" sz="2200" dirty="0"/>
          </a:p>
        </p:txBody>
      </p:sp>
      <p:grpSp>
        <p:nvGrpSpPr>
          <p:cNvPr id="5" name="Groupe 4"/>
          <p:cNvGrpSpPr/>
          <p:nvPr/>
        </p:nvGrpSpPr>
        <p:grpSpPr>
          <a:xfrm>
            <a:off x="361319" y="2499555"/>
            <a:ext cx="5827517" cy="3447194"/>
            <a:chOff x="-8609" y="2905353"/>
            <a:chExt cx="5827517" cy="3447194"/>
          </a:xfrm>
        </p:grpSpPr>
        <p:grpSp>
          <p:nvGrpSpPr>
            <p:cNvPr id="6" name="Groupe 5"/>
            <p:cNvGrpSpPr/>
            <p:nvPr/>
          </p:nvGrpSpPr>
          <p:grpSpPr>
            <a:xfrm>
              <a:off x="1" y="3080194"/>
              <a:ext cx="5664692" cy="3082084"/>
              <a:chOff x="555797" y="2809223"/>
              <a:chExt cx="6367174" cy="3146734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024100" y="3287458"/>
                <a:ext cx="5558177" cy="2568606"/>
                <a:chOff x="1891462" y="3962366"/>
                <a:chExt cx="5558177" cy="2137084"/>
              </a:xfrm>
            </p:grpSpPr>
            <p:pic>
              <p:nvPicPr>
                <p:cNvPr id="21" name="Image 20">
                  <a:extLst>
                    <a:ext uri="{FF2B5EF4-FFF2-40B4-BE49-F238E27FC236}">
                      <a16:creationId xmlns="" xmlns:a16="http://schemas.microsoft.com/office/drawing/2014/main" id="{49FBAB62-4B57-34C2-B232-F1B0CAA6D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4922" y="3998231"/>
                  <a:ext cx="1839142" cy="2101219"/>
                </a:xfrm>
                <a:prstGeom prst="rect">
                  <a:avLst/>
                </a:prstGeom>
              </p:spPr>
            </p:pic>
            <p:sp>
              <p:nvSpPr>
                <p:cNvPr id="22" name="Ellipse 21">
                  <a:extLst>
                    <a:ext uri="{FF2B5EF4-FFF2-40B4-BE49-F238E27FC236}">
                      <a16:creationId xmlns="" xmlns:a16="http://schemas.microsoft.com/office/drawing/2014/main" id="{69F78E9F-D695-128D-1DEB-0D0A7662C94C}"/>
                    </a:ext>
                  </a:extLst>
                </p:cNvPr>
                <p:cNvSpPr/>
                <p:nvPr/>
              </p:nvSpPr>
              <p:spPr>
                <a:xfrm>
                  <a:off x="1891462" y="3962366"/>
                  <a:ext cx="578210" cy="5044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tx1"/>
                      </a:solidFill>
                    </a:rPr>
                    <a:t>+1</a:t>
                  </a:r>
                </a:p>
              </p:txBody>
            </p:sp>
            <p:cxnSp>
              <p:nvCxnSpPr>
                <p:cNvPr id="23" name="Connecteur : en angle 10">
                  <a:extLst>
                    <a:ext uri="{FF2B5EF4-FFF2-40B4-BE49-F238E27FC236}">
                      <a16:creationId xmlns="" xmlns:a16="http://schemas.microsoft.com/office/drawing/2014/main" id="{286B63BC-DE86-41C3-1D83-3A599CCB1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273833" y="3978547"/>
                  <a:ext cx="2890969" cy="544831"/>
                </a:xfrm>
                <a:prstGeom prst="bentConnector4">
                  <a:avLst>
                    <a:gd name="adj1" fmla="val 2827"/>
                    <a:gd name="adj2" fmla="val 134909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>
                  <a:extLst>
                    <a:ext uri="{FF2B5EF4-FFF2-40B4-BE49-F238E27FC236}">
                      <a16:creationId xmlns="" xmlns:a16="http://schemas.microsoft.com/office/drawing/2014/main" id="{424326D1-3D38-F328-2FA7-3C491519A078}"/>
                    </a:ext>
                  </a:extLst>
                </p:cNvPr>
                <p:cNvSpPr/>
                <p:nvPr/>
              </p:nvSpPr>
              <p:spPr>
                <a:xfrm>
                  <a:off x="5587478" y="4165941"/>
                  <a:ext cx="804333" cy="6688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=</a:t>
                  </a:r>
                </a:p>
              </p:txBody>
            </p:sp>
            <p:cxnSp>
              <p:nvCxnSpPr>
                <p:cNvPr id="25" name="Connecteur droit 24">
                  <a:extLst>
                    <a:ext uri="{FF2B5EF4-FFF2-40B4-BE49-F238E27FC236}">
                      <a16:creationId xmlns="" xmlns:a16="http://schemas.microsoft.com/office/drawing/2014/main" id="{48FB0CA8-E16F-C9CE-A03D-B4055914998A}"/>
                    </a:ext>
                  </a:extLst>
                </p:cNvPr>
                <p:cNvCxnSpPr>
                  <a:endCxn id="24" idx="2"/>
                </p:cNvCxnSpPr>
                <p:nvPr/>
              </p:nvCxnSpPr>
              <p:spPr>
                <a:xfrm flipV="1">
                  <a:off x="5071534" y="4500375"/>
                  <a:ext cx="515944" cy="68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="" xmlns:a16="http://schemas.microsoft.com/office/drawing/2014/main" id="{12B0314B-88FA-7B8C-F5E5-85084BE037E3}"/>
                    </a:ext>
                  </a:extLst>
                </p:cNvPr>
                <p:cNvCxnSpPr/>
                <p:nvPr/>
              </p:nvCxnSpPr>
              <p:spPr>
                <a:xfrm flipV="1">
                  <a:off x="6391811" y="4492575"/>
                  <a:ext cx="1057828" cy="78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 : avec coins arrondis en haut 6">
                  <a:extLst>
                    <a:ext uri="{FF2B5EF4-FFF2-40B4-BE49-F238E27FC236}">
                      <a16:creationId xmlns="" xmlns:a16="http://schemas.microsoft.com/office/drawing/2014/main" id="{C3214BCE-5162-774F-3746-878365A636AE}"/>
                    </a:ext>
                  </a:extLst>
                </p:cNvPr>
                <p:cNvSpPr/>
                <p:nvPr/>
              </p:nvSpPr>
              <p:spPr>
                <a:xfrm rot="5400000">
                  <a:off x="2708965" y="4193929"/>
                  <a:ext cx="673800" cy="626534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8" name="Connecteur droit 27">
                  <a:extLst>
                    <a:ext uri="{FF2B5EF4-FFF2-40B4-BE49-F238E27FC236}">
                      <a16:creationId xmlns="" xmlns:a16="http://schemas.microsoft.com/office/drawing/2014/main" id="{9F7E5F31-E1BA-5973-ABBE-0E4222AAB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9672" y="4315708"/>
                  <a:ext cx="2629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="" xmlns:a16="http://schemas.microsoft.com/office/drawing/2014/main" id="{054B7F9C-9EA6-1FB4-6E58-50F56C7F2C1A}"/>
                    </a:ext>
                  </a:extLst>
                </p:cNvPr>
                <p:cNvCxnSpPr/>
                <p:nvPr/>
              </p:nvCxnSpPr>
              <p:spPr>
                <a:xfrm flipV="1">
                  <a:off x="3357023" y="4502230"/>
                  <a:ext cx="515944" cy="68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>
                  <a:extLst>
                    <a:ext uri="{FF2B5EF4-FFF2-40B4-BE49-F238E27FC236}">
                      <a16:creationId xmlns="" xmlns:a16="http://schemas.microsoft.com/office/drawing/2014/main" id="{D4AF61A9-13F2-D68E-BA85-513164BAA389}"/>
                    </a:ext>
                  </a:extLst>
                </p:cNvPr>
                <p:cNvSpPr txBox="1"/>
                <p:nvPr/>
              </p:nvSpPr>
              <p:spPr>
                <a:xfrm>
                  <a:off x="2722274" y="4507196"/>
                  <a:ext cx="301686" cy="3072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="" xmlns:a16="http://schemas.microsoft.com/office/drawing/2014/main" id="{029F01B8-364B-FE66-2874-A911C2A49ADE}"/>
                    </a:ext>
                  </a:extLst>
                </p:cNvPr>
                <p:cNvSpPr txBox="1"/>
                <p:nvPr/>
              </p:nvSpPr>
              <p:spPr>
                <a:xfrm>
                  <a:off x="2722274" y="4154046"/>
                  <a:ext cx="301686" cy="307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fr-FR" dirty="0"/>
                </a:p>
              </p:txBody>
            </p:sp>
            <p:cxnSp>
              <p:nvCxnSpPr>
                <p:cNvPr id="32" name="Connecteur droit 31">
                  <a:extLst>
                    <a:ext uri="{FF2B5EF4-FFF2-40B4-BE49-F238E27FC236}">
                      <a16:creationId xmlns="" xmlns:a16="http://schemas.microsoft.com/office/drawing/2014/main" id="{E1AD1161-8431-CA3F-7194-B65F4B19AF89}"/>
                    </a:ext>
                  </a:extLst>
                </p:cNvPr>
                <p:cNvCxnSpPr/>
                <p:nvPr/>
              </p:nvCxnSpPr>
              <p:spPr>
                <a:xfrm flipV="1">
                  <a:off x="5016245" y="4333689"/>
                  <a:ext cx="358140" cy="31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ZoneTexte 32">
                  <a:extLst>
                    <a:ext uri="{FF2B5EF4-FFF2-40B4-BE49-F238E27FC236}">
                      <a16:creationId xmlns="" xmlns:a16="http://schemas.microsoft.com/office/drawing/2014/main" id="{2806FDE0-B37B-D4DC-123A-2AD446489EBB}"/>
                    </a:ext>
                  </a:extLst>
                </p:cNvPr>
                <p:cNvSpPr txBox="1"/>
                <p:nvPr/>
              </p:nvSpPr>
              <p:spPr>
                <a:xfrm>
                  <a:off x="5227303" y="4466794"/>
                  <a:ext cx="463421" cy="392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28</a:t>
                  </a:r>
                </a:p>
                <a:p>
                  <a:r>
                    <a:rPr lang="fr-FR" sz="1200" dirty="0" smtClean="0"/>
                    <a:t>bits</a:t>
                  </a:r>
                  <a:endParaRPr lang="fr-FR" sz="1200" dirty="0"/>
                </a:p>
              </p:txBody>
            </p:sp>
            <p:cxnSp>
              <p:nvCxnSpPr>
                <p:cNvPr id="34" name="Connecteur droit 33">
                  <a:extLst>
                    <a:ext uri="{FF2B5EF4-FFF2-40B4-BE49-F238E27FC236}">
                      <a16:creationId xmlns="" xmlns:a16="http://schemas.microsoft.com/office/drawing/2014/main" id="{869A2940-0871-6AC8-5EC1-9D2DFF79C896}"/>
                    </a:ext>
                  </a:extLst>
                </p:cNvPr>
                <p:cNvCxnSpPr/>
                <p:nvPr/>
              </p:nvCxnSpPr>
              <p:spPr>
                <a:xfrm flipV="1">
                  <a:off x="2920214" y="5279103"/>
                  <a:ext cx="358140" cy="31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ZoneTexte 34">
                  <a:extLst>
                    <a:ext uri="{FF2B5EF4-FFF2-40B4-BE49-F238E27FC236}">
                      <a16:creationId xmlns="" xmlns:a16="http://schemas.microsoft.com/office/drawing/2014/main" id="{2AB808FF-0350-5EF6-2EB9-C6A450CF5D0D}"/>
                    </a:ext>
                  </a:extLst>
                </p:cNvPr>
                <p:cNvSpPr txBox="1"/>
                <p:nvPr/>
              </p:nvSpPr>
              <p:spPr>
                <a:xfrm>
                  <a:off x="3131271" y="5412208"/>
                  <a:ext cx="522881" cy="235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1 bit</a:t>
                  </a:r>
                  <a:endParaRPr lang="fr-FR" sz="1200" dirty="0"/>
                </a:p>
              </p:txBody>
            </p:sp>
            <p:cxnSp>
              <p:nvCxnSpPr>
                <p:cNvPr id="36" name="Connecteur droit 35">
                  <a:extLst>
                    <a:ext uri="{FF2B5EF4-FFF2-40B4-BE49-F238E27FC236}">
                      <a16:creationId xmlns="" xmlns:a16="http://schemas.microsoft.com/office/drawing/2014/main" id="{BE8A0080-65FF-61A0-8712-4FB8964F675A}"/>
                    </a:ext>
                  </a:extLst>
                </p:cNvPr>
                <p:cNvCxnSpPr/>
                <p:nvPr/>
              </p:nvCxnSpPr>
              <p:spPr>
                <a:xfrm flipV="1">
                  <a:off x="6667990" y="4353698"/>
                  <a:ext cx="358140" cy="31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ZoneTexte 36">
                  <a:extLst>
                    <a:ext uri="{FF2B5EF4-FFF2-40B4-BE49-F238E27FC236}">
                      <a16:creationId xmlns="" xmlns:a16="http://schemas.microsoft.com/office/drawing/2014/main" id="{70AB2015-10FE-6578-162A-BC72A761F120}"/>
                    </a:ext>
                  </a:extLst>
                </p:cNvPr>
                <p:cNvSpPr txBox="1"/>
                <p:nvPr/>
              </p:nvSpPr>
              <p:spPr>
                <a:xfrm>
                  <a:off x="6708305" y="4467756"/>
                  <a:ext cx="522881" cy="235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1 bit</a:t>
                  </a:r>
                  <a:endParaRPr lang="fr-FR" sz="1200" dirty="0"/>
                </a:p>
              </p:txBody>
            </p:sp>
          </p:grpSp>
          <p:cxnSp>
            <p:nvCxnSpPr>
              <p:cNvPr id="12" name="Connecteur droit 11"/>
              <p:cNvCxnSpPr/>
              <p:nvPr/>
            </p:nvCxnSpPr>
            <p:spPr>
              <a:xfrm flipV="1">
                <a:off x="1200143" y="4058145"/>
                <a:ext cx="6547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>
                <a:stCxn id="27" idx="0"/>
              </p:cNvCxnSpPr>
              <p:nvPr/>
            </p:nvCxnSpPr>
            <p:spPr>
              <a:xfrm flipH="1">
                <a:off x="2156598" y="4347228"/>
                <a:ext cx="0" cy="16087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5634681" y="3933646"/>
                <a:ext cx="0" cy="20223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2156598" y="5947719"/>
                <a:ext cx="34732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>
                <a:stCxn id="24" idx="4"/>
              </p:cNvCxnSpPr>
              <p:nvPr/>
            </p:nvCxnSpPr>
            <p:spPr>
              <a:xfrm flipH="1">
                <a:off x="5122282" y="4336064"/>
                <a:ext cx="1" cy="9159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4231762" y="4670542"/>
                <a:ext cx="835405" cy="47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Cte-1</a:t>
                </a:r>
              </a:p>
              <a:p>
                <a:r>
                  <a:rPr lang="fr-FR" sz="1200" dirty="0" smtClean="0"/>
                  <a:t>28 bits</a:t>
                </a:r>
                <a:endParaRPr lang="fr-FR" sz="1200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2587561" y="2809223"/>
                <a:ext cx="324684" cy="282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Q</a:t>
                </a:r>
                <a:endParaRPr lang="fr-FR" sz="1200" dirty="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5516564" y="3488494"/>
                <a:ext cx="1406407" cy="345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End_counter</a:t>
                </a:r>
                <a:endParaRPr lang="fr-FR" sz="1600" dirty="0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555797" y="3887174"/>
                <a:ext cx="840251" cy="28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0x00</a:t>
                </a:r>
                <a:endParaRPr lang="fr-FR" sz="1200" dirty="0"/>
              </a:p>
            </p:txBody>
          </p:sp>
        </p:grpSp>
        <p:sp>
          <p:nvSpPr>
            <p:cNvPr id="7" name="Ellipse 6"/>
            <p:cNvSpPr/>
            <p:nvPr/>
          </p:nvSpPr>
          <p:spPr>
            <a:xfrm>
              <a:off x="2598229" y="5419784"/>
              <a:ext cx="126990" cy="1526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8609" y="2905353"/>
              <a:ext cx="5827517" cy="344719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331489" y="3491181"/>
              <a:ext cx="1081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End_counter_int</a:t>
              </a:r>
              <a:endParaRPr lang="fr-FR" sz="1200" dirty="0"/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6442606" y="2346284"/>
            <a:ext cx="5621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compteur compte </a:t>
            </a:r>
            <a:r>
              <a:rPr lang="fr-FR" dirty="0" err="1" smtClean="0"/>
              <a:t>Cte</a:t>
            </a:r>
            <a:r>
              <a:rPr lang="fr-FR" dirty="0" smtClean="0"/>
              <a:t> = 2.10</a:t>
            </a:r>
            <a:r>
              <a:rPr lang="fr-FR" baseline="30000" dirty="0" smtClean="0"/>
              <a:t>8</a:t>
            </a:r>
            <a:r>
              <a:rPr lang="fr-FR" dirty="0" smtClean="0"/>
              <a:t> cycles d'horloge, à chaque front montant d'horloge , la valeur du compteur augmente jusqu'à la valeur Cte-1 (compteur partant de 0). Lorsque il atteint Cte-1 le </a:t>
            </a:r>
            <a:r>
              <a:rPr lang="fr-FR" dirty="0" smtClean="0"/>
              <a:t>signal </a:t>
            </a:r>
            <a:r>
              <a:rPr lang="fr-FR" dirty="0" err="1" smtClean="0"/>
              <a:t>end_counter</a:t>
            </a:r>
            <a:r>
              <a:rPr lang="fr-FR" dirty="0" smtClean="0"/>
              <a:t> =</a:t>
            </a:r>
            <a:r>
              <a:rPr lang="fr-FR" dirty="0" smtClean="0"/>
              <a:t>1</a:t>
            </a:r>
            <a:r>
              <a:rPr lang="fr-FR" dirty="0"/>
              <a:t> </a:t>
            </a:r>
            <a:r>
              <a:rPr lang="fr-FR" dirty="0" smtClean="0"/>
              <a:t>et</a:t>
            </a:r>
            <a:r>
              <a:rPr lang="fr-FR" dirty="0" smtClean="0"/>
              <a:t> </a:t>
            </a:r>
            <a:r>
              <a:rPr lang="fr-FR" dirty="0" smtClean="0"/>
              <a:t>le compteur revient à zéro à l’aide d’un multiplexeur.  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955554" y="1646158"/>
            <a:ext cx="446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Architecture du </a:t>
            </a:r>
            <a:r>
              <a:rPr lang="fr-FR" sz="2800" dirty="0" err="1" smtClean="0"/>
              <a:t>Counter_unit</a:t>
            </a:r>
            <a:endParaRPr lang="fr-FR" sz="2800" dirty="0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4331016" y="4713925"/>
            <a:ext cx="198944" cy="15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549454" y="5166678"/>
            <a:ext cx="193746" cy="39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2448910" y="4414345"/>
            <a:ext cx="100544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649395" y="5437637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bit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226367" y="4182537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bit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6908111" y="4223152"/>
            <a:ext cx="3360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 signaux</a:t>
            </a:r>
          </a:p>
          <a:p>
            <a:r>
              <a:rPr lang="fr-FR" dirty="0" smtClean="0"/>
              <a:t>Entrée: </a:t>
            </a:r>
            <a:r>
              <a:rPr lang="fr-FR" dirty="0" err="1" smtClean="0"/>
              <a:t>clk</a:t>
            </a:r>
            <a:r>
              <a:rPr lang="fr-FR" dirty="0" smtClean="0"/>
              <a:t>, </a:t>
            </a:r>
            <a:r>
              <a:rPr lang="fr-FR" dirty="0" err="1" smtClean="0"/>
              <a:t>resetn</a:t>
            </a:r>
            <a:endParaRPr lang="fr-FR" dirty="0"/>
          </a:p>
          <a:p>
            <a:r>
              <a:rPr lang="fr-FR" dirty="0" smtClean="0"/>
              <a:t>Sortie: </a:t>
            </a:r>
            <a:r>
              <a:rPr lang="fr-FR" dirty="0" err="1" smtClean="0"/>
              <a:t>end_counter</a:t>
            </a:r>
            <a:endParaRPr lang="fr-FR" dirty="0" smtClean="0"/>
          </a:p>
          <a:p>
            <a:r>
              <a:rPr lang="fr-FR" dirty="0" smtClean="0"/>
              <a:t>Interne: Q, </a:t>
            </a:r>
            <a:r>
              <a:rPr lang="fr-FR" dirty="0" err="1" smtClean="0"/>
              <a:t>end_counter_int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99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1" y="621460"/>
            <a:ext cx="11215255" cy="5039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9591" y="5821161"/>
            <a:ext cx="948343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compteur remis à 0 lorsque il atteint la value maximale.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signal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end_counter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à 1 si le compteur atteint la value maximale, sinon il vaut 0.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29775" y="0"/>
            <a:ext cx="795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Chronogramme de simulation pour compter 20 cycle d’horloge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251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/>
          <p:cNvGrpSpPr/>
          <p:nvPr/>
        </p:nvGrpSpPr>
        <p:grpSpPr>
          <a:xfrm>
            <a:off x="706581" y="134026"/>
            <a:ext cx="6525492" cy="2380574"/>
            <a:chOff x="553702" y="3043479"/>
            <a:chExt cx="6788345" cy="2402297"/>
          </a:xfrm>
        </p:grpSpPr>
        <p:grpSp>
          <p:nvGrpSpPr>
            <p:cNvPr id="75" name="Groupe 74"/>
            <p:cNvGrpSpPr/>
            <p:nvPr/>
          </p:nvGrpSpPr>
          <p:grpSpPr>
            <a:xfrm>
              <a:off x="567558" y="3043479"/>
              <a:ext cx="6774489" cy="1969953"/>
              <a:chOff x="704193" y="2150100"/>
              <a:chExt cx="6774489" cy="19699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0124" y="2217682"/>
                <a:ext cx="2448910" cy="19023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704193" y="2564522"/>
                <a:ext cx="9459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936366" y="2150100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clk</a:t>
                </a:r>
                <a:endParaRPr lang="fr-FR" dirty="0"/>
              </a:p>
            </p:txBody>
          </p:sp>
          <p:cxnSp>
            <p:nvCxnSpPr>
              <p:cNvPr id="10" name="Connecteur droit 9"/>
              <p:cNvCxnSpPr/>
              <p:nvPr/>
            </p:nvCxnSpPr>
            <p:spPr>
              <a:xfrm>
                <a:off x="704193" y="3360201"/>
                <a:ext cx="9459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787179" y="2946567"/>
                <a:ext cx="779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resetn</a:t>
                </a:r>
                <a:endParaRPr lang="fr-FR" dirty="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4182022" y="2659116"/>
                <a:ext cx="138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End_counter</a:t>
                </a:r>
                <a:endParaRPr lang="fr-FR" dirty="0"/>
              </a:p>
            </p:txBody>
          </p:sp>
          <p:cxnSp>
            <p:nvCxnSpPr>
              <p:cNvPr id="13" name="Connecteur droit 12"/>
              <p:cNvCxnSpPr>
                <a:stCxn id="5" idx="3"/>
              </p:cNvCxnSpPr>
              <p:nvPr/>
            </p:nvCxnSpPr>
            <p:spPr>
              <a:xfrm flipV="1">
                <a:off x="4099034" y="3168867"/>
                <a:ext cx="33796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 flipH="1">
                <a:off x="1177158" y="2439867"/>
                <a:ext cx="198752" cy="3018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flipH="1">
                <a:off x="957386" y="3209286"/>
                <a:ext cx="198752" cy="3018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 flipH="1">
                <a:off x="5644941" y="2982690"/>
                <a:ext cx="198752" cy="3018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ZoneTexte 69"/>
              <p:cNvSpPr txBox="1"/>
              <p:nvPr/>
            </p:nvSpPr>
            <p:spPr>
              <a:xfrm>
                <a:off x="905919" y="26350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991439" y="33979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9774" y="32751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</p:grpSp>
        <p:cxnSp>
          <p:nvCxnSpPr>
            <p:cNvPr id="77" name="Connecteur droit 76"/>
            <p:cNvCxnSpPr/>
            <p:nvPr/>
          </p:nvCxnSpPr>
          <p:spPr>
            <a:xfrm>
              <a:off x="553702" y="4925530"/>
              <a:ext cx="945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80991" y="4537839"/>
              <a:ext cx="806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restart</a:t>
              </a:r>
              <a:endParaRPr lang="fr-FR" dirty="0"/>
            </a:p>
          </p:txBody>
        </p:sp>
        <p:cxnSp>
          <p:nvCxnSpPr>
            <p:cNvPr id="79" name="Connecteur droit 78"/>
            <p:cNvCxnSpPr/>
            <p:nvPr/>
          </p:nvCxnSpPr>
          <p:spPr>
            <a:xfrm flipH="1">
              <a:off x="806895" y="4816179"/>
              <a:ext cx="198752" cy="3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778439" y="50764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pic>
        <p:nvPicPr>
          <p:cNvPr id="82" name="Imag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1" y="2514600"/>
            <a:ext cx="10550236" cy="4697302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7232073" y="1746385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compteur remise à 0 lorsque restart =1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53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567558" y="1576551"/>
            <a:ext cx="10152993" cy="3436881"/>
            <a:chOff x="704193" y="683172"/>
            <a:chExt cx="10152993" cy="3436881"/>
          </a:xfrm>
        </p:grpSpPr>
        <p:sp>
          <p:nvSpPr>
            <p:cNvPr id="5" name="Rectangle 4"/>
            <p:cNvSpPr/>
            <p:nvPr/>
          </p:nvSpPr>
          <p:spPr>
            <a:xfrm>
              <a:off x="1650124" y="2217682"/>
              <a:ext cx="2448910" cy="19023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704193" y="2564522"/>
              <a:ext cx="945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936366" y="215010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clk</a:t>
              </a:r>
              <a:endParaRPr lang="fr-FR" dirty="0"/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704193" y="3360201"/>
              <a:ext cx="945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87179" y="2946567"/>
              <a:ext cx="779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resetn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82022" y="2659116"/>
              <a:ext cx="138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End_counter</a:t>
              </a:r>
              <a:endParaRPr lang="fr-FR" dirty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7190793" y="1285199"/>
              <a:ext cx="566593" cy="812346"/>
              <a:chOff x="7190793" y="2103695"/>
              <a:chExt cx="566593" cy="812346"/>
            </a:xfrm>
          </p:grpSpPr>
          <p:sp>
            <p:nvSpPr>
              <p:cNvPr id="17" name="Rectangle : avec coins arrondis en haut 6">
                <a:extLst>
                  <a:ext uri="{FF2B5EF4-FFF2-40B4-BE49-F238E27FC236}">
                    <a16:creationId xmlns="" xmlns:a16="http://schemas.microsoft.com/office/drawing/2014/main" id="{C3214BCE-5162-774F-3746-878365A636AE}"/>
                  </a:ext>
                </a:extLst>
              </p:cNvPr>
              <p:cNvSpPr/>
              <p:nvPr/>
            </p:nvSpPr>
            <p:spPr>
              <a:xfrm rot="5400000">
                <a:off x="7082074" y="2240728"/>
                <a:ext cx="793216" cy="55740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D4AF61A9-13F2-D68E-BA85-513164BAA389}"/>
                  </a:ext>
                </a:extLst>
              </p:cNvPr>
              <p:cNvSpPr txBox="1"/>
              <p:nvPr/>
            </p:nvSpPr>
            <p:spPr>
              <a:xfrm>
                <a:off x="7190793" y="2519433"/>
                <a:ext cx="268401" cy="361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="" xmlns:a16="http://schemas.microsoft.com/office/drawing/2014/main" id="{029F01B8-364B-FE66-2874-A911C2A49ADE}"/>
                  </a:ext>
                </a:extLst>
              </p:cNvPr>
              <p:cNvSpPr txBox="1"/>
              <p:nvPr/>
            </p:nvSpPr>
            <p:spPr>
              <a:xfrm>
                <a:off x="7190793" y="2103695"/>
                <a:ext cx="268401" cy="36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</a:t>
                </a:r>
                <a:endParaRPr lang="fr-FR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4099034" y="2118565"/>
              <a:ext cx="3379648" cy="1050303"/>
              <a:chOff x="4099034" y="2118565"/>
              <a:chExt cx="3379648" cy="1050303"/>
            </a:xfrm>
          </p:grpSpPr>
          <p:cxnSp>
            <p:nvCxnSpPr>
              <p:cNvPr id="13" name="Connecteur droit 12"/>
              <p:cNvCxnSpPr>
                <a:stCxn id="5" idx="3"/>
              </p:cNvCxnSpPr>
              <p:nvPr/>
            </p:nvCxnSpPr>
            <p:spPr>
              <a:xfrm flipV="1">
                <a:off x="4099034" y="3168867"/>
                <a:ext cx="33796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>
                <a:off x="7478682" y="2118565"/>
                <a:ext cx="0" cy="1036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necteur droit 25"/>
            <p:cNvCxnSpPr>
              <a:stCxn id="17" idx="3"/>
            </p:cNvCxnSpPr>
            <p:nvPr/>
          </p:nvCxnSpPr>
          <p:spPr>
            <a:xfrm flipV="1">
              <a:off x="7757387" y="1646943"/>
              <a:ext cx="30997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9049407" y="683172"/>
              <a:ext cx="0" cy="1017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/>
            <p:nvPr/>
          </p:nvCxnSpPr>
          <p:spPr>
            <a:xfrm flipV="1">
              <a:off x="7190793" y="697202"/>
              <a:ext cx="1858614" cy="780477"/>
            </a:xfrm>
            <a:prstGeom prst="bentConnector3">
              <a:avLst>
                <a:gd name="adj1" fmla="val -1055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6099676" y="1693349"/>
              <a:ext cx="5920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NOT</a:t>
              </a:r>
              <a:endParaRPr lang="fr-FR" dirty="0"/>
            </a:p>
          </p:txBody>
        </p:sp>
        <p:cxnSp>
          <p:nvCxnSpPr>
            <p:cNvPr id="52" name="Connecteur droit 51"/>
            <p:cNvCxnSpPr>
              <a:stCxn id="50" idx="3"/>
              <a:endCxn id="18" idx="1"/>
            </p:cNvCxnSpPr>
            <p:nvPr/>
          </p:nvCxnSpPr>
          <p:spPr>
            <a:xfrm>
              <a:off x="6691698" y="1878015"/>
              <a:ext cx="499095" cy="3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3"/>
            <p:cNvCxnSpPr>
              <a:endCxn id="50" idx="1"/>
            </p:cNvCxnSpPr>
            <p:nvPr/>
          </p:nvCxnSpPr>
          <p:spPr>
            <a:xfrm>
              <a:off x="5213131" y="1477679"/>
              <a:ext cx="886545" cy="400336"/>
            </a:xfrm>
            <a:prstGeom prst="bentConnector3">
              <a:avLst>
                <a:gd name="adj1" fmla="val 25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7892793" y="1219976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Led_out</a:t>
              </a:r>
              <a:endParaRPr lang="fr-FR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9464185" y="1106304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Led0_b</a:t>
              </a:r>
              <a:endParaRPr lang="fr-FR" dirty="0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1177158" y="2439867"/>
              <a:ext cx="198752" cy="3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957386" y="3209286"/>
              <a:ext cx="198752" cy="3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5644941" y="2982690"/>
              <a:ext cx="198752" cy="3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H="1">
              <a:off x="8180175" y="1496028"/>
              <a:ext cx="198752" cy="3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9591051" y="1466071"/>
              <a:ext cx="198752" cy="30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905919" y="2635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991439" y="33979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559774" y="32751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8068962" y="1855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9440208" y="18629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508921" y="334593"/>
            <a:ext cx="1117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Led</a:t>
            </a:r>
            <a:r>
              <a:rPr lang="fr-FR" dirty="0" smtClean="0"/>
              <a:t> est allumée pendant seulement un coup d’horloge si elle est connectée directement sur le signal </a:t>
            </a:r>
            <a:r>
              <a:rPr lang="fr-FR" dirty="0" err="1" smtClean="0"/>
              <a:t>end_counter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Pour que la LED clignote telle que: allumée 2 s, éteinte 2 s, il faut ajuster un multiplexeur </a:t>
            </a:r>
            <a:endParaRPr lang="fr-FR" dirty="0"/>
          </a:p>
        </p:txBody>
      </p:sp>
      <p:cxnSp>
        <p:nvCxnSpPr>
          <p:cNvPr id="77" name="Connecteur droit 76"/>
          <p:cNvCxnSpPr/>
          <p:nvPr/>
        </p:nvCxnSpPr>
        <p:spPr>
          <a:xfrm>
            <a:off x="553702" y="4925530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80991" y="4537839"/>
            <a:ext cx="80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restart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flipH="1">
            <a:off x="806895" y="4816179"/>
            <a:ext cx="198752" cy="30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778439" y="5076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1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3201" y="6072400"/>
            <a:ext cx="1127103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clignote : allumée pendant une période de 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end_conteur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éteinte pendant la période suivante.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63" y="155863"/>
            <a:ext cx="10259291" cy="55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80221"/>
            <a:ext cx="2718954" cy="328104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14800" y="1805922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registre: 28 registres pour le compteur 28 bits</a:t>
            </a:r>
          </a:p>
          <a:p>
            <a:r>
              <a:rPr lang="fr-FR" dirty="0"/>
              <a:t>3 IBUF (input buffer : reset, restart, </a:t>
            </a:r>
            <a:r>
              <a:rPr lang="fr-FR" dirty="0" err="1"/>
              <a:t>clk</a:t>
            </a:r>
            <a:r>
              <a:rPr lang="fr-FR" dirty="0"/>
              <a:t>)</a:t>
            </a:r>
          </a:p>
          <a:p>
            <a:r>
              <a:rPr lang="fr-FR" dirty="0" smtClean="0"/>
              <a:t>1 </a:t>
            </a:r>
            <a:r>
              <a:rPr lang="fr-FR" dirty="0"/>
              <a:t>OBUF (output buffer : </a:t>
            </a:r>
            <a:r>
              <a:rPr lang="fr-FR" dirty="0" smtClean="0"/>
              <a:t>led0_b)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1407" y="148552"/>
            <a:ext cx="373083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3200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Résultats de synthèse</a:t>
            </a:r>
            <a:endParaRPr lang="fr-FR" sz="3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" y="947746"/>
            <a:ext cx="12192000" cy="8477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6064" y="176645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Rapport du </a:t>
            </a:r>
            <a:r>
              <a:rPr lang="fr-FR" sz="3200" dirty="0" err="1" smtClean="0"/>
              <a:t>timming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72736" y="1981778"/>
            <a:ext cx="1166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total négative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(TNS) est 0, le nombre de total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0, donc il n’y a pas problème de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timming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11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8" y="2216609"/>
            <a:ext cx="10989263" cy="3218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463" y="2379518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4462" y="2745900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169727" y="1236523"/>
            <a:ext cx="654628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886700" y="81049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départ du chemin critique </a:t>
            </a:r>
            <a:r>
              <a:rPr lang="fr-FR" dirty="0" smtClean="0"/>
              <a:t>:</a:t>
            </a:r>
            <a:endParaRPr lang="fr-FR" dirty="0" smtClean="0"/>
          </a:p>
          <a:p>
            <a:r>
              <a:rPr lang="fr-FR" dirty="0" err="1" smtClean="0"/>
              <a:t>Q_reg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smtClean="0"/>
              <a:t>25)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026236" y="3680435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d’arrivée du chemin </a:t>
            </a:r>
            <a:r>
              <a:rPr lang="fr-FR" dirty="0" smtClean="0"/>
              <a:t>critique:</a:t>
            </a:r>
            <a:endParaRPr lang="fr-FR" dirty="0" smtClean="0"/>
          </a:p>
          <a:p>
            <a:r>
              <a:rPr lang="fr-FR" dirty="0" err="1" smtClean="0"/>
              <a:t>Q_reg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smtClean="0"/>
              <a:t>11</a:t>
            </a:r>
            <a:r>
              <a:rPr lang="fr-FR" dirty="0" smtClean="0"/>
              <a:t>) </a:t>
            </a:r>
            <a:r>
              <a:rPr lang="fr-FR" dirty="0" smtClean="0"/>
              <a:t>du module </a:t>
            </a:r>
            <a:r>
              <a:rPr lang="fr-FR" dirty="0" err="1" smtClean="0"/>
              <a:t>counter_unit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9507683" y="3275191"/>
            <a:ext cx="228599" cy="4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3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2" y="812828"/>
            <a:ext cx="9620250" cy="501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018" y="241912"/>
            <a:ext cx="6096000" cy="470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 smtClean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Résultats de mesure ILA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878" y="6040284"/>
            <a:ext cx="817961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compteur est remis à zéro lorsqu’il atteint la value maximale et la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change l’état 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5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342</Words>
  <Application>Microsoft Office PowerPoint</Application>
  <PresentationFormat>Grand écran</PresentationFormat>
  <Paragraphs>69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22</cp:revision>
  <dcterms:created xsi:type="dcterms:W3CDTF">2023-06-08T22:51:37Z</dcterms:created>
  <dcterms:modified xsi:type="dcterms:W3CDTF">2023-06-09T00:40:38Z</dcterms:modified>
</cp:coreProperties>
</file>