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DF6-0268-47FA-B249-4BACAE48D5C3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C121-913F-4D9D-A154-8237C8DB0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59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DF6-0268-47FA-B249-4BACAE48D5C3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C121-913F-4D9D-A154-8237C8DB0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26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DF6-0268-47FA-B249-4BACAE48D5C3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C121-913F-4D9D-A154-8237C8DB0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16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DF6-0268-47FA-B249-4BACAE48D5C3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C121-913F-4D9D-A154-8237C8DB0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3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DF6-0268-47FA-B249-4BACAE48D5C3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C121-913F-4D9D-A154-8237C8DB0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17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DF6-0268-47FA-B249-4BACAE48D5C3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C121-913F-4D9D-A154-8237C8DB0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35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DF6-0268-47FA-B249-4BACAE48D5C3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C121-913F-4D9D-A154-8237C8DB0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36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DF6-0268-47FA-B249-4BACAE48D5C3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C121-913F-4D9D-A154-8237C8DB0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20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DF6-0268-47FA-B249-4BACAE48D5C3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C121-913F-4D9D-A154-8237C8DB0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44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DF6-0268-47FA-B249-4BACAE48D5C3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C121-913F-4D9D-A154-8237C8DB0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75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DF6-0268-47FA-B249-4BACAE48D5C3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C121-913F-4D9D-A154-8237C8DB0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99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FDF6-0268-47FA-B249-4BACAE48D5C3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8C121-913F-4D9D-A154-8237C8DB0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4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93105" y="1322396"/>
            <a:ext cx="5827517" cy="3906298"/>
            <a:chOff x="-8609" y="2905353"/>
            <a:chExt cx="5827517" cy="3906298"/>
          </a:xfrm>
        </p:grpSpPr>
        <p:grpSp>
          <p:nvGrpSpPr>
            <p:cNvPr id="5" name="Groupe 4"/>
            <p:cNvGrpSpPr/>
            <p:nvPr/>
          </p:nvGrpSpPr>
          <p:grpSpPr>
            <a:xfrm>
              <a:off x="1" y="3080194"/>
              <a:ext cx="5664692" cy="3082084"/>
              <a:chOff x="555797" y="2809223"/>
              <a:chExt cx="6367174" cy="3146734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1024100" y="3287458"/>
                <a:ext cx="5558177" cy="2568606"/>
                <a:chOff x="1891462" y="3962366"/>
                <a:chExt cx="5558177" cy="2137084"/>
              </a:xfrm>
            </p:grpSpPr>
            <p:pic>
              <p:nvPicPr>
                <p:cNvPr id="20" name="Image 19">
                  <a:extLst>
                    <a:ext uri="{FF2B5EF4-FFF2-40B4-BE49-F238E27FC236}">
                      <a16:creationId xmlns:a16="http://schemas.microsoft.com/office/drawing/2014/main" xmlns="" id="{49FBAB62-4B57-34C2-B232-F1B0CAA6DE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4922" y="3998231"/>
                  <a:ext cx="1839142" cy="2101219"/>
                </a:xfrm>
                <a:prstGeom prst="rect">
                  <a:avLst/>
                </a:prstGeom>
              </p:spPr>
            </p:pic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xmlns="" id="{69F78E9F-D695-128D-1DEB-0D0A7662C94C}"/>
                    </a:ext>
                  </a:extLst>
                </p:cNvPr>
                <p:cNvSpPr/>
                <p:nvPr/>
              </p:nvSpPr>
              <p:spPr>
                <a:xfrm>
                  <a:off x="1891462" y="3962366"/>
                  <a:ext cx="578210" cy="5044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tx1"/>
                      </a:solidFill>
                    </a:rPr>
                    <a:t>+1</a:t>
                  </a:r>
                </a:p>
              </p:txBody>
            </p:sp>
            <p:cxnSp>
              <p:nvCxnSpPr>
                <p:cNvPr id="22" name="Connecteur : en angle 10">
                  <a:extLst>
                    <a:ext uri="{FF2B5EF4-FFF2-40B4-BE49-F238E27FC236}">
                      <a16:creationId xmlns:a16="http://schemas.microsoft.com/office/drawing/2014/main" xmlns="" id="{286B63BC-DE86-41C3-1D83-3A599CCB1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2273833" y="3978547"/>
                  <a:ext cx="2890969" cy="544831"/>
                </a:xfrm>
                <a:prstGeom prst="bentConnector4">
                  <a:avLst>
                    <a:gd name="adj1" fmla="val 2827"/>
                    <a:gd name="adj2" fmla="val 134909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xmlns="" id="{424326D1-3D38-F328-2FA7-3C491519A078}"/>
                    </a:ext>
                  </a:extLst>
                </p:cNvPr>
                <p:cNvSpPr/>
                <p:nvPr/>
              </p:nvSpPr>
              <p:spPr>
                <a:xfrm>
                  <a:off x="5587478" y="4165941"/>
                  <a:ext cx="804333" cy="66886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</a:rPr>
                    <a:t>=</a:t>
                  </a:r>
                </a:p>
              </p:txBody>
            </p: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xmlns="" id="{48FB0CA8-E16F-C9CE-A03D-B4055914998A}"/>
                    </a:ext>
                  </a:extLst>
                </p:cNvPr>
                <p:cNvCxnSpPr>
                  <a:endCxn id="23" idx="2"/>
                </p:cNvCxnSpPr>
                <p:nvPr/>
              </p:nvCxnSpPr>
              <p:spPr>
                <a:xfrm flipV="1">
                  <a:off x="5071534" y="4500375"/>
                  <a:ext cx="515944" cy="682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24">
                  <a:extLst>
                    <a:ext uri="{FF2B5EF4-FFF2-40B4-BE49-F238E27FC236}">
                      <a16:creationId xmlns:a16="http://schemas.microsoft.com/office/drawing/2014/main" xmlns="" id="{12B0314B-88FA-7B8C-F5E5-85084BE037E3}"/>
                    </a:ext>
                  </a:extLst>
                </p:cNvPr>
                <p:cNvCxnSpPr/>
                <p:nvPr/>
              </p:nvCxnSpPr>
              <p:spPr>
                <a:xfrm flipV="1">
                  <a:off x="6391811" y="4492575"/>
                  <a:ext cx="1057828" cy="78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 : avec coins arrondis en haut 6">
                  <a:extLst>
                    <a:ext uri="{FF2B5EF4-FFF2-40B4-BE49-F238E27FC236}">
                      <a16:creationId xmlns:a16="http://schemas.microsoft.com/office/drawing/2014/main" xmlns="" id="{C3214BCE-5162-774F-3746-878365A636AE}"/>
                    </a:ext>
                  </a:extLst>
                </p:cNvPr>
                <p:cNvSpPr/>
                <p:nvPr/>
              </p:nvSpPr>
              <p:spPr>
                <a:xfrm rot="5400000">
                  <a:off x="2708965" y="4193929"/>
                  <a:ext cx="673800" cy="626534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xmlns="" id="{9F7E5F31-E1BA-5973-ABBE-0E4222AABE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69672" y="4315708"/>
                  <a:ext cx="26292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xmlns="" id="{054B7F9C-9EA6-1FB4-6E58-50F56C7F2C1A}"/>
                    </a:ext>
                  </a:extLst>
                </p:cNvPr>
                <p:cNvCxnSpPr/>
                <p:nvPr/>
              </p:nvCxnSpPr>
              <p:spPr>
                <a:xfrm flipV="1">
                  <a:off x="3357023" y="4502230"/>
                  <a:ext cx="515944" cy="682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xmlns="" id="{D4AF61A9-13F2-D68E-BA85-513164BAA389}"/>
                    </a:ext>
                  </a:extLst>
                </p:cNvPr>
                <p:cNvSpPr txBox="1"/>
                <p:nvPr/>
              </p:nvSpPr>
              <p:spPr>
                <a:xfrm>
                  <a:off x="2722274" y="4507196"/>
                  <a:ext cx="301686" cy="3072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</a:t>
                  </a:r>
                  <a:endParaRPr lang="fr-FR" dirty="0"/>
                </a:p>
              </p:txBody>
            </p:sp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xmlns="" id="{029F01B8-364B-FE66-2874-A911C2A49ADE}"/>
                    </a:ext>
                  </a:extLst>
                </p:cNvPr>
                <p:cNvSpPr txBox="1"/>
                <p:nvPr/>
              </p:nvSpPr>
              <p:spPr>
                <a:xfrm>
                  <a:off x="2722274" y="4154046"/>
                  <a:ext cx="301686" cy="307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0</a:t>
                  </a:r>
                  <a:endParaRPr lang="fr-FR" dirty="0"/>
                </a:p>
              </p:txBody>
            </p:sp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xmlns="" id="{E1AD1161-8431-CA3F-7194-B65F4B19AF89}"/>
                    </a:ext>
                  </a:extLst>
                </p:cNvPr>
                <p:cNvCxnSpPr/>
                <p:nvPr/>
              </p:nvCxnSpPr>
              <p:spPr>
                <a:xfrm flipV="1">
                  <a:off x="5016245" y="4333689"/>
                  <a:ext cx="358140" cy="31777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xmlns="" id="{2806FDE0-B37B-D4DC-123A-2AD446489EBB}"/>
                    </a:ext>
                  </a:extLst>
                </p:cNvPr>
                <p:cNvSpPr txBox="1"/>
                <p:nvPr/>
              </p:nvSpPr>
              <p:spPr>
                <a:xfrm>
                  <a:off x="5227303" y="4466794"/>
                  <a:ext cx="463421" cy="3921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28</a:t>
                  </a:r>
                </a:p>
                <a:p>
                  <a:r>
                    <a:rPr lang="fr-FR" sz="1200" dirty="0" smtClean="0"/>
                    <a:t>bits</a:t>
                  </a:r>
                  <a:endParaRPr lang="fr-FR" sz="1200" dirty="0"/>
                </a:p>
              </p:txBody>
            </p:sp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xmlns="" id="{869A2940-0871-6AC8-5EC1-9D2DFF79C896}"/>
                    </a:ext>
                  </a:extLst>
                </p:cNvPr>
                <p:cNvCxnSpPr/>
                <p:nvPr/>
              </p:nvCxnSpPr>
              <p:spPr>
                <a:xfrm flipV="1">
                  <a:off x="2920214" y="5279103"/>
                  <a:ext cx="358140" cy="31777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xmlns="" id="{2AB808FF-0350-5EF6-2EB9-C6A450CF5D0D}"/>
                    </a:ext>
                  </a:extLst>
                </p:cNvPr>
                <p:cNvSpPr txBox="1"/>
                <p:nvPr/>
              </p:nvSpPr>
              <p:spPr>
                <a:xfrm>
                  <a:off x="3131271" y="5412208"/>
                  <a:ext cx="522881" cy="235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1 bit</a:t>
                  </a:r>
                  <a:endParaRPr lang="fr-FR" sz="1200" dirty="0"/>
                </a:p>
              </p:txBody>
            </p: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xmlns="" id="{BE8A0080-65FF-61A0-8712-4FB8964F675A}"/>
                    </a:ext>
                  </a:extLst>
                </p:cNvPr>
                <p:cNvCxnSpPr/>
                <p:nvPr/>
              </p:nvCxnSpPr>
              <p:spPr>
                <a:xfrm flipV="1">
                  <a:off x="6667990" y="4353698"/>
                  <a:ext cx="358140" cy="31777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xmlns="" id="{70AB2015-10FE-6578-162A-BC72A761F120}"/>
                    </a:ext>
                  </a:extLst>
                </p:cNvPr>
                <p:cNvSpPr txBox="1"/>
                <p:nvPr/>
              </p:nvSpPr>
              <p:spPr>
                <a:xfrm>
                  <a:off x="6708305" y="4467756"/>
                  <a:ext cx="522881" cy="235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1 bit</a:t>
                  </a:r>
                  <a:endParaRPr lang="fr-FR" sz="1200" dirty="0"/>
                </a:p>
              </p:txBody>
            </p:sp>
          </p:grpSp>
          <p:cxnSp>
            <p:nvCxnSpPr>
              <p:cNvPr id="11" name="Connecteur droit 10"/>
              <p:cNvCxnSpPr/>
              <p:nvPr/>
            </p:nvCxnSpPr>
            <p:spPr>
              <a:xfrm flipV="1">
                <a:off x="1200143" y="4058145"/>
                <a:ext cx="6547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>
                <a:stCxn id="26" idx="0"/>
              </p:cNvCxnSpPr>
              <p:nvPr/>
            </p:nvCxnSpPr>
            <p:spPr>
              <a:xfrm flipH="1">
                <a:off x="2156598" y="4347228"/>
                <a:ext cx="0" cy="16087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>
                <a:off x="5634681" y="3933646"/>
                <a:ext cx="0" cy="20223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2156598" y="5947719"/>
                <a:ext cx="34732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>
                <a:stCxn id="23" idx="4"/>
              </p:cNvCxnSpPr>
              <p:nvPr/>
            </p:nvCxnSpPr>
            <p:spPr>
              <a:xfrm flipH="1">
                <a:off x="5122282" y="4336064"/>
                <a:ext cx="1" cy="9159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ZoneTexte 15"/>
              <p:cNvSpPr txBox="1"/>
              <p:nvPr/>
            </p:nvSpPr>
            <p:spPr>
              <a:xfrm>
                <a:off x="4231762" y="4670542"/>
                <a:ext cx="835405" cy="471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Cte-1</a:t>
                </a:r>
              </a:p>
              <a:p>
                <a:r>
                  <a:rPr lang="fr-FR" sz="1200" dirty="0" smtClean="0"/>
                  <a:t>28 bits</a:t>
                </a:r>
                <a:endParaRPr lang="fr-FR" sz="1200" dirty="0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2587561" y="2809223"/>
                <a:ext cx="324684" cy="282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Q</a:t>
                </a:r>
                <a:endParaRPr lang="fr-FR" sz="1200" dirty="0"/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5516564" y="3488494"/>
                <a:ext cx="1406407" cy="345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End_counter</a:t>
                </a:r>
                <a:endParaRPr lang="fr-FR" sz="1600" dirty="0"/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555797" y="3887174"/>
                <a:ext cx="840251" cy="282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0x00</a:t>
                </a:r>
                <a:endParaRPr lang="fr-FR" sz="1200" dirty="0"/>
              </a:p>
            </p:txBody>
          </p:sp>
        </p:grpSp>
        <p:sp>
          <p:nvSpPr>
            <p:cNvPr id="6" name="Ellipse 5"/>
            <p:cNvSpPr/>
            <p:nvPr/>
          </p:nvSpPr>
          <p:spPr>
            <a:xfrm>
              <a:off x="2598229" y="5419784"/>
              <a:ext cx="126990" cy="1526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8609" y="2905353"/>
              <a:ext cx="5827517" cy="3447194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451506" y="6442319"/>
              <a:ext cx="1456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Counter_Unit</a:t>
              </a:r>
              <a:endParaRPr lang="fr-FR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331489" y="3491181"/>
              <a:ext cx="1081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/>
                <a:t>End_counter_int</a:t>
              </a:r>
              <a:endParaRPr lang="fr-FR" sz="1200" dirty="0"/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6445355" y="2413980"/>
            <a:ext cx="5621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module </a:t>
            </a:r>
            <a:r>
              <a:rPr lang="fr-FR" dirty="0" err="1" smtClean="0"/>
              <a:t>Counter_unit</a:t>
            </a:r>
            <a:r>
              <a:rPr lang="fr-FR" dirty="0" smtClean="0"/>
              <a:t> compte </a:t>
            </a:r>
            <a:r>
              <a:rPr lang="fr-FR" dirty="0" err="1" smtClean="0"/>
              <a:t>Cte</a:t>
            </a:r>
            <a:r>
              <a:rPr lang="fr-FR" dirty="0" smtClean="0"/>
              <a:t> =10^8 cycles d’horloge (correspondant à 1 s pour l’horloge de 100 MHz).</a:t>
            </a:r>
          </a:p>
          <a:p>
            <a:r>
              <a:rPr lang="fr-FR" dirty="0" smtClean="0"/>
              <a:t>Le compteur atteint de la value Cte-1 (il commence de 0), le signal </a:t>
            </a:r>
            <a:r>
              <a:rPr lang="fr-FR" dirty="0" err="1" smtClean="0"/>
              <a:t>end_counter</a:t>
            </a:r>
            <a:r>
              <a:rPr lang="fr-FR" dirty="0" smtClean="0"/>
              <a:t> </a:t>
            </a:r>
            <a:r>
              <a:rPr lang="fr-FR" smtClean="0"/>
              <a:t>=1</a:t>
            </a:r>
            <a:r>
              <a:rPr lang="fr-FR"/>
              <a:t> </a:t>
            </a:r>
            <a:r>
              <a:rPr lang="fr-FR" smtClean="0"/>
              <a:t>et </a:t>
            </a:r>
            <a:r>
              <a:rPr lang="fr-FR" dirty="0" smtClean="0"/>
              <a:t>le compteur revient à zéro à l’aide d’un multiplexeur.  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1649299" y="363682"/>
            <a:ext cx="371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Architecture du module </a:t>
            </a:r>
            <a:r>
              <a:rPr lang="fr-FR" dirty="0" err="1" smtClean="0"/>
              <a:t>Counter_unit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195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2015402"/>
            <a:ext cx="11492787" cy="40944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57200" y="2337954"/>
            <a:ext cx="10900063" cy="405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57199" y="2784763"/>
            <a:ext cx="10900063" cy="405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7169727" y="665018"/>
            <a:ext cx="654628" cy="10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886700" y="238991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 départ du chemin critique </a:t>
            </a:r>
          </a:p>
          <a:p>
            <a:r>
              <a:rPr lang="fr-FR" dirty="0" err="1" smtClean="0"/>
              <a:t>Q_reg</a:t>
            </a:r>
            <a:r>
              <a:rPr lang="fr-FR" dirty="0"/>
              <a:t> </a:t>
            </a:r>
            <a:r>
              <a:rPr lang="fr-FR" dirty="0" smtClean="0"/>
              <a:t>(23) du module </a:t>
            </a:r>
            <a:r>
              <a:rPr lang="fr-FR" dirty="0" err="1" smtClean="0"/>
              <a:t>counter_unit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026236" y="3680435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 d’arrivée du chemin critique</a:t>
            </a:r>
          </a:p>
          <a:p>
            <a:r>
              <a:rPr lang="fr-FR" dirty="0" err="1" smtClean="0"/>
              <a:t>Q_reg</a:t>
            </a:r>
            <a:r>
              <a:rPr lang="fr-FR" dirty="0" smtClean="0"/>
              <a:t> (25) du module </a:t>
            </a:r>
            <a:r>
              <a:rPr lang="fr-FR" dirty="0" err="1" smtClean="0"/>
              <a:t>counter_unit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9507683" y="3275191"/>
            <a:ext cx="228599" cy="40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4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335533" y="991326"/>
            <a:ext cx="8367680" cy="4069455"/>
            <a:chOff x="3384438" y="-26983"/>
            <a:chExt cx="8367680" cy="4069455"/>
          </a:xfrm>
        </p:grpSpPr>
        <p:grpSp>
          <p:nvGrpSpPr>
            <p:cNvPr id="159" name="Groupe 158"/>
            <p:cNvGrpSpPr/>
            <p:nvPr/>
          </p:nvGrpSpPr>
          <p:grpSpPr>
            <a:xfrm>
              <a:off x="4164229" y="0"/>
              <a:ext cx="7587889" cy="4042472"/>
              <a:chOff x="3852501" y="130310"/>
              <a:chExt cx="7587889" cy="4042472"/>
            </a:xfrm>
          </p:grpSpPr>
          <p:grpSp>
            <p:nvGrpSpPr>
              <p:cNvPr id="154" name="Groupe 153"/>
              <p:cNvGrpSpPr/>
              <p:nvPr/>
            </p:nvGrpSpPr>
            <p:grpSpPr>
              <a:xfrm>
                <a:off x="3852501" y="453006"/>
                <a:ext cx="6935742" cy="3719776"/>
                <a:chOff x="4330250" y="333248"/>
                <a:chExt cx="7795847" cy="3797802"/>
              </a:xfrm>
            </p:grpSpPr>
            <p:grpSp>
              <p:nvGrpSpPr>
                <p:cNvPr id="148" name="Groupe 147"/>
                <p:cNvGrpSpPr/>
                <p:nvPr/>
              </p:nvGrpSpPr>
              <p:grpSpPr>
                <a:xfrm>
                  <a:off x="4330250" y="333248"/>
                  <a:ext cx="7795847" cy="3797802"/>
                  <a:chOff x="4718095" y="390913"/>
                  <a:chExt cx="7795847" cy="3797802"/>
                </a:xfrm>
              </p:grpSpPr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xmlns="" id="{70AB2015-10FE-6578-162A-BC72A761F12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98813" y="108669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/>
                      <a:t>1</a:t>
                    </a:r>
                  </a:p>
                </p:txBody>
              </p:sp>
              <p:grpSp>
                <p:nvGrpSpPr>
                  <p:cNvPr id="130" name="Groupe 129"/>
                  <p:cNvGrpSpPr/>
                  <p:nvPr/>
                </p:nvGrpSpPr>
                <p:grpSpPr>
                  <a:xfrm>
                    <a:off x="4718095" y="390913"/>
                    <a:ext cx="7795847" cy="2503788"/>
                    <a:chOff x="3825551" y="214604"/>
                    <a:chExt cx="7795847" cy="2503788"/>
                  </a:xfrm>
                </p:grpSpPr>
                <p:pic>
                  <p:nvPicPr>
                    <p:cNvPr id="7" name="Image 6">
                      <a:extLst>
                        <a:ext uri="{FF2B5EF4-FFF2-40B4-BE49-F238E27FC236}">
                          <a16:creationId xmlns:a16="http://schemas.microsoft.com/office/drawing/2014/main" xmlns="" id="{49FBAB62-4B57-34C2-B232-F1B0CAA6DE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645430" y="617173"/>
                      <a:ext cx="1839142" cy="210121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Ellipse 7">
                      <a:extLst>
                        <a:ext uri="{FF2B5EF4-FFF2-40B4-BE49-F238E27FC236}">
                          <a16:creationId xmlns:a16="http://schemas.microsoft.com/office/drawing/2014/main" xmlns="" id="{69F78E9F-D695-128D-1DEB-0D0A7662C9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405" y="418694"/>
                      <a:ext cx="587852" cy="37835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p:txBody>
                </p:sp>
                <p:sp>
                  <p:nvSpPr>
                    <p:cNvPr id="10" name="Ellipse 9">
                      <a:extLst>
                        <a:ext uri="{FF2B5EF4-FFF2-40B4-BE49-F238E27FC236}">
                          <a16:creationId xmlns:a16="http://schemas.microsoft.com/office/drawing/2014/main" xmlns="" id="{424326D1-3D38-F328-2FA7-3C491519A0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77986" y="784883"/>
                      <a:ext cx="804333" cy="66886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p:txBody>
                </p:sp>
                <p:cxnSp>
                  <p:nvCxnSpPr>
                    <p:cNvPr id="12" name="Connecteur droit 11">
                      <a:extLst>
                        <a:ext uri="{FF2B5EF4-FFF2-40B4-BE49-F238E27FC236}">
                          <a16:creationId xmlns:a16="http://schemas.microsoft.com/office/drawing/2014/main" xmlns="" id="{12B0314B-88FA-7B8C-F5E5-85084BE037E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0582319" y="1119316"/>
                      <a:ext cx="1039079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2" name="Groupe 91"/>
                    <p:cNvGrpSpPr/>
                    <p:nvPr/>
                  </p:nvGrpSpPr>
                  <p:grpSpPr>
                    <a:xfrm>
                      <a:off x="5289322" y="462536"/>
                      <a:ext cx="636858" cy="722482"/>
                      <a:chOff x="6912782" y="772988"/>
                      <a:chExt cx="636858" cy="722482"/>
                    </a:xfrm>
                  </p:grpSpPr>
                  <p:sp>
                    <p:nvSpPr>
                      <p:cNvPr id="15" name="Rectangle : avec coins arrondis en haut 6">
                        <a:extLst>
                          <a:ext uri="{FF2B5EF4-FFF2-40B4-BE49-F238E27FC236}">
                            <a16:creationId xmlns:a16="http://schemas.microsoft.com/office/drawing/2014/main" xmlns="" id="{C3214BCE-5162-774F-3746-878365A636A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899473" y="812871"/>
                        <a:ext cx="673800" cy="626534"/>
                      </a:xfrm>
                      <a:prstGeom prst="round2Same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0" name="ZoneTexte 19">
                        <a:extLst>
                          <a:ext uri="{FF2B5EF4-FFF2-40B4-BE49-F238E27FC236}">
                            <a16:creationId xmlns:a16="http://schemas.microsoft.com/office/drawing/2014/main" xmlns="" id="{D4AF61A9-13F2-D68E-BA85-513164BAA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12782" y="112613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dirty="0"/>
                          <a:t>0</a:t>
                        </a:r>
                      </a:p>
                    </p:txBody>
                  </p:sp>
                  <p:sp>
                    <p:nvSpPr>
                      <p:cNvPr id="21" name="ZoneTexte 20">
                        <a:extLst>
                          <a:ext uri="{FF2B5EF4-FFF2-40B4-BE49-F238E27FC236}">
                            <a16:creationId xmlns:a16="http://schemas.microsoft.com/office/drawing/2014/main" xmlns="" id="{029F01B8-364B-FE66-2874-A911C2A49A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12782" y="77298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dirty="0"/>
                          <a:t>1</a:t>
                        </a:r>
                      </a:p>
                    </p:txBody>
                  </p:sp>
                </p:grpSp>
                <p:sp>
                  <p:nvSpPr>
                    <p:cNvPr id="59" name="ZoneTexte 58"/>
                    <p:cNvSpPr txBox="1"/>
                    <p:nvPr/>
                  </p:nvSpPr>
                  <p:spPr>
                    <a:xfrm>
                      <a:off x="5601333" y="1166499"/>
                      <a:ext cx="840251" cy="2828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200" dirty="0" smtClean="0"/>
                        <a:t>0x00</a:t>
                      </a:r>
                      <a:endParaRPr lang="fr-FR" sz="1200" dirty="0"/>
                    </a:p>
                  </p:txBody>
                </p:sp>
                <p:grpSp>
                  <p:nvGrpSpPr>
                    <p:cNvPr id="93" name="Groupe 92"/>
                    <p:cNvGrpSpPr/>
                    <p:nvPr/>
                  </p:nvGrpSpPr>
                  <p:grpSpPr>
                    <a:xfrm>
                      <a:off x="6734997" y="780797"/>
                      <a:ext cx="636858" cy="722482"/>
                      <a:chOff x="6912782" y="772988"/>
                      <a:chExt cx="636858" cy="722482"/>
                    </a:xfrm>
                  </p:grpSpPr>
                  <p:sp>
                    <p:nvSpPr>
                      <p:cNvPr id="94" name="Rectangle : avec coins arrondis en haut 6">
                        <a:extLst>
                          <a:ext uri="{FF2B5EF4-FFF2-40B4-BE49-F238E27FC236}">
                            <a16:creationId xmlns:a16="http://schemas.microsoft.com/office/drawing/2014/main" xmlns="" id="{C3214BCE-5162-774F-3746-878365A636A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899473" y="812871"/>
                        <a:ext cx="673800" cy="626534"/>
                      </a:xfrm>
                      <a:prstGeom prst="round2Same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95" name="ZoneTexte 94">
                        <a:extLst>
                          <a:ext uri="{FF2B5EF4-FFF2-40B4-BE49-F238E27FC236}">
                            <a16:creationId xmlns:a16="http://schemas.microsoft.com/office/drawing/2014/main" xmlns="" id="{D4AF61A9-13F2-D68E-BA85-513164BAA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12782" y="112613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dirty="0"/>
                          <a:t>1</a:t>
                        </a:r>
                      </a:p>
                    </p:txBody>
                  </p:sp>
                  <p:sp>
                    <p:nvSpPr>
                      <p:cNvPr id="96" name="ZoneTexte 95">
                        <a:extLst>
                          <a:ext uri="{FF2B5EF4-FFF2-40B4-BE49-F238E27FC236}">
                            <a16:creationId xmlns:a16="http://schemas.microsoft.com/office/drawing/2014/main" xmlns="" id="{029F01B8-364B-FE66-2874-A911C2A49A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12782" y="77298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dirty="0"/>
                          <a:t>0</a:t>
                        </a:r>
                      </a:p>
                    </p:txBody>
                  </p:sp>
                </p:grpSp>
                <p:cxnSp>
                  <p:nvCxnSpPr>
                    <p:cNvPr id="98" name="Connecteur droit 97"/>
                    <p:cNvCxnSpPr/>
                    <p:nvPr/>
                  </p:nvCxnSpPr>
                  <p:spPr>
                    <a:xfrm>
                      <a:off x="7366040" y="1142418"/>
                      <a:ext cx="55217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Connecteur droit 98"/>
                    <p:cNvCxnSpPr/>
                    <p:nvPr/>
                  </p:nvCxnSpPr>
                  <p:spPr>
                    <a:xfrm>
                      <a:off x="6179953" y="1360578"/>
                      <a:ext cx="55217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Connecteur droit 100"/>
                    <p:cNvCxnSpPr/>
                    <p:nvPr/>
                  </p:nvCxnSpPr>
                  <p:spPr>
                    <a:xfrm>
                      <a:off x="5926180" y="936989"/>
                      <a:ext cx="808817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Connecteur en angle 113"/>
                    <p:cNvCxnSpPr/>
                    <p:nvPr/>
                  </p:nvCxnSpPr>
                  <p:spPr>
                    <a:xfrm>
                      <a:off x="3825551" y="214604"/>
                      <a:ext cx="5635941" cy="920865"/>
                    </a:xfrm>
                    <a:prstGeom prst="bentConnector3">
                      <a:avLst>
                        <a:gd name="adj1" fmla="val 98342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Connecteur en angle 118"/>
                    <p:cNvCxnSpPr>
                      <a:endCxn id="8" idx="2"/>
                    </p:cNvCxnSpPr>
                    <p:nvPr/>
                  </p:nvCxnSpPr>
                  <p:spPr>
                    <a:xfrm>
                      <a:off x="3872204" y="223935"/>
                      <a:ext cx="644201" cy="383936"/>
                    </a:xfrm>
                    <a:prstGeom prst="bentConnector3">
                      <a:avLst>
                        <a:gd name="adj1" fmla="val -6488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Connecteur droit 121"/>
                    <p:cNvCxnSpPr>
                      <a:stCxn id="8" idx="6"/>
                      <a:endCxn id="21" idx="1"/>
                    </p:cNvCxnSpPr>
                    <p:nvPr/>
                  </p:nvCxnSpPr>
                  <p:spPr>
                    <a:xfrm>
                      <a:off x="5104257" y="607871"/>
                      <a:ext cx="18506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Connecteur en angle 123"/>
                    <p:cNvCxnSpPr>
                      <a:endCxn id="20" idx="1"/>
                    </p:cNvCxnSpPr>
                    <p:nvPr/>
                  </p:nvCxnSpPr>
                  <p:spPr>
                    <a:xfrm>
                      <a:off x="3825551" y="607871"/>
                      <a:ext cx="1463771" cy="392481"/>
                    </a:xfrm>
                    <a:prstGeom prst="bentConnector3">
                      <a:avLst>
                        <a:gd name="adj1" fmla="val -357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3" name="ZoneTexte 82"/>
                  <p:cNvSpPr txBox="1"/>
                  <p:nvPr/>
                </p:nvSpPr>
                <p:spPr>
                  <a:xfrm>
                    <a:off x="5013938" y="2331048"/>
                    <a:ext cx="1406407" cy="3456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600" dirty="0" err="1" smtClean="0"/>
                      <a:t>End_counter</a:t>
                    </a:r>
                    <a:endParaRPr lang="fr-FR" sz="1600" dirty="0"/>
                  </a:p>
                </p:txBody>
              </p:sp>
              <p:cxnSp>
                <p:nvCxnSpPr>
                  <p:cNvPr id="132" name="Connecteur droit 131"/>
                  <p:cNvCxnSpPr/>
                  <p:nvPr/>
                </p:nvCxnSpPr>
                <p:spPr>
                  <a:xfrm>
                    <a:off x="6398613" y="1361327"/>
                    <a:ext cx="0" cy="282738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Connecteur en angle 142"/>
                  <p:cNvCxnSpPr/>
                  <p:nvPr/>
                </p:nvCxnSpPr>
                <p:spPr>
                  <a:xfrm rot="10800000" flipV="1">
                    <a:off x="8030246" y="1307777"/>
                    <a:ext cx="3702590" cy="1813182"/>
                  </a:xfrm>
                  <a:prstGeom prst="bentConnector3">
                    <a:avLst>
                      <a:gd name="adj1" fmla="val -468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Connecteur droit 146"/>
                  <p:cNvCxnSpPr/>
                  <p:nvPr/>
                </p:nvCxnSpPr>
                <p:spPr>
                  <a:xfrm>
                    <a:off x="8007118" y="1647156"/>
                    <a:ext cx="11581" cy="149246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xmlns="" id="{48FB0CA8-E16F-C9CE-A03D-B4055914998A}"/>
                    </a:ext>
                  </a:extLst>
                </p:cNvPr>
                <p:cNvCxnSpPr/>
                <p:nvPr/>
              </p:nvCxnSpPr>
              <p:spPr>
                <a:xfrm flipV="1">
                  <a:off x="9766741" y="1256623"/>
                  <a:ext cx="51594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xmlns="" id="{BE8A0080-65FF-61A0-8712-4FB8964F675A}"/>
                  </a:ext>
                </a:extLst>
              </p:cNvPr>
              <p:cNvCxnSpPr/>
              <p:nvPr/>
            </p:nvCxnSpPr>
            <p:spPr>
              <a:xfrm flipV="1">
                <a:off x="10512027" y="1212514"/>
                <a:ext cx="171536" cy="20730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xmlns="" id="{70AB2015-10FE-6578-162A-BC72A761F120}"/>
                  </a:ext>
                </a:extLst>
              </p:cNvPr>
              <p:cNvSpPr txBox="1"/>
              <p:nvPr/>
            </p:nvSpPr>
            <p:spPr>
              <a:xfrm>
                <a:off x="10296413" y="1477677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1 bit</a:t>
                </a:r>
                <a:endParaRPr lang="fr-FR" sz="1200" dirty="0"/>
              </a:p>
            </p:txBody>
          </p:sp>
          <p:sp>
            <p:nvSpPr>
              <p:cNvPr id="153" name="ZoneTexte 152"/>
              <p:cNvSpPr txBox="1"/>
              <p:nvPr/>
            </p:nvSpPr>
            <p:spPr>
              <a:xfrm>
                <a:off x="9609947" y="683024"/>
                <a:ext cx="18304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 smtClean="0"/>
                  <a:t>End_counter_cycle</a:t>
                </a:r>
                <a:endParaRPr lang="fr-FR" sz="1600" dirty="0"/>
              </a:p>
            </p:txBody>
          </p:sp>
          <p:sp>
            <p:nvSpPr>
              <p:cNvPr id="156" name="ZoneTexte 155"/>
              <p:cNvSpPr txBox="1"/>
              <p:nvPr/>
            </p:nvSpPr>
            <p:spPr>
              <a:xfrm>
                <a:off x="6081161" y="130310"/>
                <a:ext cx="13479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 smtClean="0"/>
                  <a:t>counter_cycle</a:t>
                </a:r>
                <a:endParaRPr lang="fr-FR" sz="1600" dirty="0" smtClean="0"/>
              </a:p>
            </p:txBody>
          </p:sp>
          <p:sp>
            <p:nvSpPr>
              <p:cNvPr id="157" name="Ellipse 156"/>
              <p:cNvSpPr/>
              <p:nvPr/>
            </p:nvSpPr>
            <p:spPr>
              <a:xfrm>
                <a:off x="8024221" y="2397540"/>
                <a:ext cx="126990" cy="15269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1" name="Rectangle 160"/>
            <p:cNvSpPr/>
            <p:nvPr/>
          </p:nvSpPr>
          <p:spPr>
            <a:xfrm>
              <a:off x="3384438" y="-26983"/>
              <a:ext cx="8278531" cy="342754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ZoneTexte 161"/>
            <p:cNvSpPr txBox="1"/>
            <p:nvPr/>
          </p:nvSpPr>
          <p:spPr>
            <a:xfrm>
              <a:off x="8072033" y="3434048"/>
              <a:ext cx="1547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Counter_Cycle</a:t>
              </a:r>
              <a:endParaRPr lang="fr-FR" dirty="0"/>
            </a:p>
          </p:txBody>
        </p:sp>
        <p:cxnSp>
          <p:nvCxnSpPr>
            <p:cNvPr id="3" name="Connecteur droit 2"/>
            <p:cNvCxnSpPr/>
            <p:nvPr/>
          </p:nvCxnSpPr>
          <p:spPr>
            <a:xfrm flipH="1">
              <a:off x="9162806" y="1068778"/>
              <a:ext cx="74140" cy="280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oneTexte 3"/>
            <p:cNvSpPr txBox="1"/>
            <p:nvPr/>
          </p:nvSpPr>
          <p:spPr>
            <a:xfrm>
              <a:off x="8784854" y="1332299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 bits</a:t>
              </a:r>
              <a:endParaRPr lang="fr-FR" dirty="0"/>
            </a:p>
          </p:txBody>
        </p:sp>
        <p:cxnSp>
          <p:nvCxnSpPr>
            <p:cNvPr id="6" name="Connecteur droit 5"/>
            <p:cNvCxnSpPr>
              <a:stCxn id="10" idx="4"/>
            </p:cNvCxnSpPr>
            <p:nvPr/>
          </p:nvCxnSpPr>
          <p:spPr>
            <a:xfrm>
              <a:off x="9817736" y="1536383"/>
              <a:ext cx="0" cy="425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8801804" y="2075218"/>
              <a:ext cx="1509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2*</a:t>
              </a:r>
              <a:r>
                <a:rPr lang="fr-FR" dirty="0" err="1" smtClean="0"/>
                <a:t>Nb_cycle</a:t>
              </a:r>
              <a:r>
                <a:rPr lang="fr-FR" dirty="0" smtClean="0"/>
                <a:t> -1</a:t>
              </a:r>
              <a:endParaRPr lang="fr-FR" dirty="0"/>
            </a:p>
          </p:txBody>
        </p:sp>
      </p:grpSp>
      <p:sp>
        <p:nvSpPr>
          <p:cNvPr id="77" name="ZoneTexte 76"/>
          <p:cNvSpPr txBox="1"/>
          <p:nvPr/>
        </p:nvSpPr>
        <p:spPr>
          <a:xfrm>
            <a:off x="1649299" y="363682"/>
            <a:ext cx="382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Architecture du module </a:t>
            </a:r>
            <a:r>
              <a:rPr lang="fr-FR" dirty="0" err="1" smtClean="0"/>
              <a:t>Counter_Cycle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81698" y="5160532"/>
            <a:ext cx="11340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premier multiplexeur permet d'augmenter la valeur du cycle de </a:t>
            </a:r>
            <a:r>
              <a:rPr lang="fr-FR" dirty="0" err="1" smtClean="0"/>
              <a:t>counter_cycle</a:t>
            </a:r>
            <a:r>
              <a:rPr lang="fr-FR" dirty="0" smtClean="0"/>
              <a:t> lorsque le signal </a:t>
            </a:r>
            <a:r>
              <a:rPr lang="fr-FR" dirty="0" err="1" smtClean="0"/>
              <a:t>end_counter</a:t>
            </a:r>
            <a:r>
              <a:rPr lang="fr-FR" dirty="0" smtClean="0"/>
              <a:t> =1.</a:t>
            </a:r>
          </a:p>
          <a:p>
            <a:r>
              <a:rPr lang="fr-FR" dirty="0" smtClean="0"/>
              <a:t>Le second multiplexeur permet de remettre à zéro la valeur de </a:t>
            </a:r>
            <a:r>
              <a:rPr lang="fr-FR" dirty="0" err="1" smtClean="0"/>
              <a:t>counter_cycle</a:t>
            </a:r>
            <a:r>
              <a:rPr lang="fr-FR" dirty="0" smtClean="0"/>
              <a:t> lorsqu'elle atteint la valeur maximale du cycle allumé/éteint.</a:t>
            </a:r>
          </a:p>
          <a:p>
            <a:r>
              <a:rPr lang="fr-FR" dirty="0" err="1" smtClean="0"/>
              <a:t>End_counter_cycle</a:t>
            </a:r>
            <a:r>
              <a:rPr lang="fr-FR" dirty="0" smtClean="0"/>
              <a:t> = 1 lorsque le compteur finit de compter le nombre de cycle allumé/éteint.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400244" y="4008642"/>
            <a:ext cx="419119" cy="18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766461" y="401496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bit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481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e 47"/>
          <p:cNvGrpSpPr/>
          <p:nvPr/>
        </p:nvGrpSpPr>
        <p:grpSpPr>
          <a:xfrm>
            <a:off x="55908" y="-80334"/>
            <a:ext cx="8691860" cy="6868860"/>
            <a:chOff x="55908" y="-80334"/>
            <a:chExt cx="8691860" cy="6868860"/>
          </a:xfrm>
        </p:grpSpPr>
        <p:grpSp>
          <p:nvGrpSpPr>
            <p:cNvPr id="75" name="Groupe 74"/>
            <p:cNvGrpSpPr/>
            <p:nvPr/>
          </p:nvGrpSpPr>
          <p:grpSpPr>
            <a:xfrm>
              <a:off x="55908" y="-80334"/>
              <a:ext cx="8691860" cy="6868860"/>
              <a:chOff x="55908" y="-80334"/>
              <a:chExt cx="8691860" cy="6868860"/>
            </a:xfrm>
          </p:grpSpPr>
          <p:grpSp>
            <p:nvGrpSpPr>
              <p:cNvPr id="77" name="Groupe 76"/>
              <p:cNvGrpSpPr/>
              <p:nvPr/>
            </p:nvGrpSpPr>
            <p:grpSpPr>
              <a:xfrm>
                <a:off x="55908" y="-80334"/>
                <a:ext cx="8617311" cy="6868860"/>
                <a:chOff x="55908" y="-80334"/>
                <a:chExt cx="8617311" cy="6868860"/>
              </a:xfrm>
            </p:grpSpPr>
            <p:grpSp>
              <p:nvGrpSpPr>
                <p:cNvPr id="110" name="Groupe 109"/>
                <p:cNvGrpSpPr/>
                <p:nvPr/>
              </p:nvGrpSpPr>
              <p:grpSpPr>
                <a:xfrm>
                  <a:off x="55908" y="264871"/>
                  <a:ext cx="8617311" cy="6523655"/>
                  <a:chOff x="2126661" y="186612"/>
                  <a:chExt cx="8617311" cy="6523655"/>
                </a:xfrm>
              </p:grpSpPr>
              <p:sp>
                <p:nvSpPr>
                  <p:cNvPr id="137" name="Ellipse 136"/>
                  <p:cNvSpPr/>
                  <p:nvPr/>
                </p:nvSpPr>
                <p:spPr>
                  <a:xfrm>
                    <a:off x="4357396" y="186612"/>
                    <a:ext cx="1810139" cy="1446245"/>
                  </a:xfrm>
                  <a:prstGeom prst="ellipse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8" name="ZoneTexte 137"/>
                  <p:cNvSpPr txBox="1"/>
                  <p:nvPr/>
                </p:nvSpPr>
                <p:spPr>
                  <a:xfrm>
                    <a:off x="4964557" y="463672"/>
                    <a:ext cx="89506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 err="1" smtClean="0"/>
                      <a:t>Idle</a:t>
                    </a:r>
                    <a:r>
                      <a:rPr lang="fr-FR" dirty="0" smtClean="0"/>
                      <a:t> = «  111»</a:t>
                    </a:r>
                    <a:endParaRPr lang="fr-FR" dirty="0"/>
                  </a:p>
                </p:txBody>
              </p:sp>
              <p:sp>
                <p:nvSpPr>
                  <p:cNvPr id="139" name="Ellipse 138"/>
                  <p:cNvSpPr/>
                  <p:nvPr/>
                </p:nvSpPr>
                <p:spPr>
                  <a:xfrm>
                    <a:off x="4506684" y="309464"/>
                    <a:ext cx="1548882" cy="1200539"/>
                  </a:xfrm>
                  <a:prstGeom prst="ellipse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0" name="Ellipse 139"/>
                  <p:cNvSpPr/>
                  <p:nvPr/>
                </p:nvSpPr>
                <p:spPr>
                  <a:xfrm>
                    <a:off x="4506684" y="2085390"/>
                    <a:ext cx="1548882" cy="1200539"/>
                  </a:xfrm>
                  <a:prstGeom prst="ellipse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1" name="Ellipse 140"/>
                  <p:cNvSpPr/>
                  <p:nvPr/>
                </p:nvSpPr>
                <p:spPr>
                  <a:xfrm>
                    <a:off x="4506684" y="3839545"/>
                    <a:ext cx="1548882" cy="1200539"/>
                  </a:xfrm>
                  <a:prstGeom prst="ellipse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2" name="Ellipse 141"/>
                  <p:cNvSpPr/>
                  <p:nvPr/>
                </p:nvSpPr>
                <p:spPr>
                  <a:xfrm>
                    <a:off x="4525343" y="5509728"/>
                    <a:ext cx="1548882" cy="1200539"/>
                  </a:xfrm>
                  <a:prstGeom prst="ellipse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4" name="ZoneTexte 143"/>
                  <p:cNvSpPr txBox="1"/>
                  <p:nvPr/>
                </p:nvSpPr>
                <p:spPr>
                  <a:xfrm>
                    <a:off x="4713910" y="2398165"/>
                    <a:ext cx="110839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 smtClean="0"/>
                      <a:t>Rouge = «  001»</a:t>
                    </a:r>
                    <a:endParaRPr lang="fr-FR" dirty="0"/>
                  </a:p>
                </p:txBody>
              </p:sp>
              <p:sp>
                <p:nvSpPr>
                  <p:cNvPr id="145" name="ZoneTexte 144"/>
                  <p:cNvSpPr txBox="1"/>
                  <p:nvPr/>
                </p:nvSpPr>
                <p:spPr>
                  <a:xfrm>
                    <a:off x="4766522" y="4199162"/>
                    <a:ext cx="100239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 smtClean="0"/>
                      <a:t>Bleu = «  100»</a:t>
                    </a:r>
                    <a:endParaRPr lang="fr-FR" dirty="0"/>
                  </a:p>
                </p:txBody>
              </p:sp>
              <p:sp>
                <p:nvSpPr>
                  <p:cNvPr id="146" name="ZoneTexte 145"/>
                  <p:cNvSpPr txBox="1"/>
                  <p:nvPr/>
                </p:nvSpPr>
                <p:spPr>
                  <a:xfrm>
                    <a:off x="4819707" y="5843578"/>
                    <a:ext cx="125135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 smtClean="0"/>
                      <a:t>Vert = «  010»</a:t>
                    </a:r>
                    <a:endParaRPr lang="fr-FR" dirty="0"/>
                  </a:p>
                </p:txBody>
              </p:sp>
              <p:cxnSp>
                <p:nvCxnSpPr>
                  <p:cNvPr id="149" name="Connecteur droit avec flèche 148"/>
                  <p:cNvCxnSpPr>
                    <a:stCxn id="137" idx="4"/>
                    <a:endCxn id="140" idx="0"/>
                  </p:cNvCxnSpPr>
                  <p:nvPr/>
                </p:nvCxnSpPr>
                <p:spPr>
                  <a:xfrm>
                    <a:off x="5262466" y="1632857"/>
                    <a:ext cx="18659" cy="4525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Connecteur droit avec flèche 154"/>
                  <p:cNvCxnSpPr>
                    <a:endCxn id="141" idx="0"/>
                  </p:cNvCxnSpPr>
                  <p:nvPr/>
                </p:nvCxnSpPr>
                <p:spPr>
                  <a:xfrm>
                    <a:off x="5276460" y="3325395"/>
                    <a:ext cx="4665" cy="5141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Connecteur droit avec flèche 163"/>
                  <p:cNvCxnSpPr/>
                  <p:nvPr/>
                </p:nvCxnSpPr>
                <p:spPr>
                  <a:xfrm>
                    <a:off x="5278792" y="5040084"/>
                    <a:ext cx="4665" cy="5141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" name="ZoneTexte 167"/>
                  <p:cNvSpPr txBox="1"/>
                  <p:nvPr/>
                </p:nvSpPr>
                <p:spPr>
                  <a:xfrm>
                    <a:off x="5687008" y="1690982"/>
                    <a:ext cx="23121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Restart= ‘0’, Valide =‘1’</a:t>
                    </a:r>
                    <a:endParaRPr lang="fr-FR" dirty="0"/>
                  </a:p>
                </p:txBody>
              </p:sp>
              <p:sp>
                <p:nvSpPr>
                  <p:cNvPr id="169" name="ZoneTexte 168"/>
                  <p:cNvSpPr txBox="1"/>
                  <p:nvPr/>
                </p:nvSpPr>
                <p:spPr>
                  <a:xfrm>
                    <a:off x="6820415" y="466340"/>
                    <a:ext cx="11576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Valide =‘0’</a:t>
                    </a:r>
                    <a:endParaRPr lang="fr-FR" dirty="0"/>
                  </a:p>
                </p:txBody>
              </p:sp>
              <p:sp>
                <p:nvSpPr>
                  <p:cNvPr id="170" name="ZoneTexte 169"/>
                  <p:cNvSpPr txBox="1"/>
                  <p:nvPr/>
                </p:nvSpPr>
                <p:spPr>
                  <a:xfrm>
                    <a:off x="6817689" y="2482765"/>
                    <a:ext cx="23121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Restart= ‘0’, Valide =‘0’</a:t>
                    </a:r>
                    <a:endParaRPr lang="fr-FR" dirty="0"/>
                  </a:p>
                </p:txBody>
              </p:sp>
              <p:sp>
                <p:nvSpPr>
                  <p:cNvPr id="171" name="ZoneTexte 170"/>
                  <p:cNvSpPr txBox="1"/>
                  <p:nvPr/>
                </p:nvSpPr>
                <p:spPr>
                  <a:xfrm>
                    <a:off x="6745571" y="4289362"/>
                    <a:ext cx="23121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Restart= ‘0’, Valide =‘0’</a:t>
                    </a:r>
                    <a:endParaRPr lang="fr-FR" dirty="0"/>
                  </a:p>
                </p:txBody>
              </p:sp>
              <p:sp>
                <p:nvSpPr>
                  <p:cNvPr id="172" name="ZoneTexte 171"/>
                  <p:cNvSpPr txBox="1"/>
                  <p:nvPr/>
                </p:nvSpPr>
                <p:spPr>
                  <a:xfrm>
                    <a:off x="6849906" y="5988730"/>
                    <a:ext cx="23121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Restart= ‘0’, Valide =‘0’</a:t>
                    </a:r>
                    <a:endParaRPr lang="fr-FR" dirty="0"/>
                  </a:p>
                </p:txBody>
              </p:sp>
              <p:sp>
                <p:nvSpPr>
                  <p:cNvPr id="173" name="ZoneTexte 172"/>
                  <p:cNvSpPr txBox="1"/>
                  <p:nvPr/>
                </p:nvSpPr>
                <p:spPr>
                  <a:xfrm>
                    <a:off x="5369767" y="3362132"/>
                    <a:ext cx="23121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Restart= ‘0’, Valide =‘1’</a:t>
                    </a:r>
                    <a:endParaRPr lang="fr-FR" dirty="0"/>
                  </a:p>
                </p:txBody>
              </p:sp>
              <p:sp>
                <p:nvSpPr>
                  <p:cNvPr id="174" name="ZoneTexte 173"/>
                  <p:cNvSpPr txBox="1"/>
                  <p:nvPr/>
                </p:nvSpPr>
                <p:spPr>
                  <a:xfrm>
                    <a:off x="5505971" y="5128338"/>
                    <a:ext cx="23121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Restart= ‘0’, Valide =‘1’</a:t>
                    </a:r>
                    <a:endParaRPr lang="fr-FR" dirty="0"/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>
                  <a:xfrm>
                    <a:off x="3211755" y="3895525"/>
                    <a:ext cx="13391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dirty="0" smtClean="0"/>
                      <a:t>Restart= ‘1’, </a:t>
                    </a:r>
                    <a:endParaRPr lang="fr-FR" dirty="0"/>
                  </a:p>
                </p:txBody>
              </p:sp>
              <p:sp>
                <p:nvSpPr>
                  <p:cNvPr id="176" name="Rectangle 175"/>
                  <p:cNvSpPr/>
                  <p:nvPr/>
                </p:nvSpPr>
                <p:spPr>
                  <a:xfrm>
                    <a:off x="2126661" y="3184849"/>
                    <a:ext cx="13391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dirty="0" smtClean="0"/>
                      <a:t>Restart= ‘1’, </a:t>
                    </a:r>
                    <a:endParaRPr lang="fr-FR" dirty="0"/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3498773" y="1851353"/>
                    <a:ext cx="13391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dirty="0" smtClean="0"/>
                      <a:t>Restart= ‘1’, </a:t>
                    </a:r>
                    <a:endParaRPr lang="fr-FR" dirty="0"/>
                  </a:p>
                </p:txBody>
              </p:sp>
              <p:sp>
                <p:nvSpPr>
                  <p:cNvPr id="178" name="ZoneTexte 177"/>
                  <p:cNvSpPr txBox="1"/>
                  <p:nvPr/>
                </p:nvSpPr>
                <p:spPr>
                  <a:xfrm>
                    <a:off x="9404823" y="3192811"/>
                    <a:ext cx="1339149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Restart= ‘0’, </a:t>
                    </a:r>
                  </a:p>
                  <a:p>
                    <a:r>
                      <a:rPr lang="fr-FR" dirty="0" smtClean="0"/>
                      <a:t>Valide =‘1’</a:t>
                    </a:r>
                    <a:endParaRPr lang="fr-FR" dirty="0"/>
                  </a:p>
                </p:txBody>
              </p:sp>
            </p:grpSp>
            <p:sp>
              <p:nvSpPr>
                <p:cNvPr id="111" name="ZoneTexte 110"/>
                <p:cNvSpPr txBox="1"/>
                <p:nvPr/>
              </p:nvSpPr>
              <p:spPr>
                <a:xfrm>
                  <a:off x="4945506" y="-80334"/>
                  <a:ext cx="336665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200" dirty="0" smtClean="0"/>
                    <a:t>Machine à états (FMS) </a:t>
                  </a:r>
                  <a:endParaRPr lang="fr-FR" sz="2200" dirty="0"/>
                </a:p>
              </p:txBody>
            </p:sp>
          </p:grpSp>
          <p:grpSp>
            <p:nvGrpSpPr>
              <p:cNvPr id="80" name="Groupe 79"/>
              <p:cNvGrpSpPr/>
              <p:nvPr/>
            </p:nvGrpSpPr>
            <p:grpSpPr>
              <a:xfrm>
                <a:off x="3831693" y="476669"/>
                <a:ext cx="777218" cy="525020"/>
                <a:chOff x="3831693" y="476669"/>
                <a:chExt cx="777218" cy="525020"/>
              </a:xfrm>
            </p:grpSpPr>
            <p:cxnSp>
              <p:nvCxnSpPr>
                <p:cNvPr id="107" name="Connecteur droit 106"/>
                <p:cNvCxnSpPr>
                  <a:stCxn id="137" idx="7"/>
                </p:cNvCxnSpPr>
                <p:nvPr/>
              </p:nvCxnSpPr>
              <p:spPr>
                <a:xfrm>
                  <a:off x="3831693" y="476669"/>
                  <a:ext cx="7772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4608911" y="489976"/>
                  <a:ext cx="0" cy="51171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/>
                <p:cNvCxnSpPr>
                  <a:stCxn id="137" idx="6"/>
                </p:cNvCxnSpPr>
                <p:nvPr/>
              </p:nvCxnSpPr>
              <p:spPr>
                <a:xfrm>
                  <a:off x="4096782" y="987994"/>
                  <a:ext cx="512129" cy="0"/>
                </a:xfrm>
                <a:prstGeom prst="line">
                  <a:avLst/>
                </a:prstGeom>
                <a:ln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e 81"/>
              <p:cNvGrpSpPr/>
              <p:nvPr/>
            </p:nvGrpSpPr>
            <p:grpSpPr>
              <a:xfrm>
                <a:off x="3928831" y="2492388"/>
                <a:ext cx="788358" cy="525020"/>
                <a:chOff x="3820553" y="476669"/>
                <a:chExt cx="788358" cy="525020"/>
              </a:xfrm>
            </p:grpSpPr>
            <p:cxnSp>
              <p:nvCxnSpPr>
                <p:cNvPr id="104" name="Connecteur droit 103"/>
                <p:cNvCxnSpPr/>
                <p:nvPr/>
              </p:nvCxnSpPr>
              <p:spPr>
                <a:xfrm>
                  <a:off x="3831693" y="476669"/>
                  <a:ext cx="7772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necteur droit 104"/>
                <p:cNvCxnSpPr/>
                <p:nvPr/>
              </p:nvCxnSpPr>
              <p:spPr>
                <a:xfrm>
                  <a:off x="4608911" y="489976"/>
                  <a:ext cx="0" cy="51171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cteur droit 105"/>
                <p:cNvCxnSpPr/>
                <p:nvPr/>
              </p:nvCxnSpPr>
              <p:spPr>
                <a:xfrm flipV="1">
                  <a:off x="3820553" y="987994"/>
                  <a:ext cx="788358" cy="0"/>
                </a:xfrm>
                <a:prstGeom prst="line">
                  <a:avLst/>
                </a:prstGeom>
                <a:ln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e 83"/>
              <p:cNvGrpSpPr/>
              <p:nvPr/>
            </p:nvGrpSpPr>
            <p:grpSpPr>
              <a:xfrm>
                <a:off x="3909376" y="4245650"/>
                <a:ext cx="788358" cy="525020"/>
                <a:chOff x="3820553" y="476669"/>
                <a:chExt cx="788358" cy="525020"/>
              </a:xfrm>
            </p:grpSpPr>
            <p:cxnSp>
              <p:nvCxnSpPr>
                <p:cNvPr id="100" name="Connecteur droit 99"/>
                <p:cNvCxnSpPr/>
                <p:nvPr/>
              </p:nvCxnSpPr>
              <p:spPr>
                <a:xfrm>
                  <a:off x="3831693" y="476669"/>
                  <a:ext cx="7772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/>
                <p:cNvCxnSpPr/>
                <p:nvPr/>
              </p:nvCxnSpPr>
              <p:spPr>
                <a:xfrm>
                  <a:off x="4608911" y="489976"/>
                  <a:ext cx="0" cy="51171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cteur droit 102"/>
                <p:cNvCxnSpPr/>
                <p:nvPr/>
              </p:nvCxnSpPr>
              <p:spPr>
                <a:xfrm flipV="1">
                  <a:off x="3820553" y="987994"/>
                  <a:ext cx="788358" cy="0"/>
                </a:xfrm>
                <a:prstGeom prst="line">
                  <a:avLst/>
                </a:prstGeom>
                <a:ln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e 84"/>
              <p:cNvGrpSpPr/>
              <p:nvPr/>
            </p:nvGrpSpPr>
            <p:grpSpPr>
              <a:xfrm>
                <a:off x="3958667" y="5982492"/>
                <a:ext cx="788358" cy="513590"/>
                <a:chOff x="3820553" y="476669"/>
                <a:chExt cx="788358" cy="513590"/>
              </a:xfrm>
            </p:grpSpPr>
            <p:cxnSp>
              <p:nvCxnSpPr>
                <p:cNvPr id="90" name="Connecteur droit 89"/>
                <p:cNvCxnSpPr/>
                <p:nvPr/>
              </p:nvCxnSpPr>
              <p:spPr>
                <a:xfrm>
                  <a:off x="3831693" y="476669"/>
                  <a:ext cx="7772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/>
                <p:cNvCxnSpPr/>
                <p:nvPr/>
              </p:nvCxnSpPr>
              <p:spPr>
                <a:xfrm>
                  <a:off x="4608911" y="478546"/>
                  <a:ext cx="0" cy="51171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/>
                <p:cNvCxnSpPr/>
                <p:nvPr/>
              </p:nvCxnSpPr>
              <p:spPr>
                <a:xfrm flipV="1">
                  <a:off x="3820553" y="987994"/>
                  <a:ext cx="788358" cy="0"/>
                </a:xfrm>
                <a:prstGeom prst="line">
                  <a:avLst/>
                </a:prstGeom>
                <a:ln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e 85"/>
              <p:cNvGrpSpPr/>
              <p:nvPr/>
            </p:nvGrpSpPr>
            <p:grpSpPr>
              <a:xfrm>
                <a:off x="3920515" y="1263245"/>
                <a:ext cx="4827253" cy="4633724"/>
                <a:chOff x="3820553" y="526440"/>
                <a:chExt cx="790281" cy="463819"/>
              </a:xfrm>
            </p:grpSpPr>
            <p:cxnSp>
              <p:nvCxnSpPr>
                <p:cNvPr id="87" name="Connecteur droit 86"/>
                <p:cNvCxnSpPr/>
                <p:nvPr/>
              </p:nvCxnSpPr>
              <p:spPr>
                <a:xfrm>
                  <a:off x="3833616" y="526440"/>
                  <a:ext cx="777218" cy="0"/>
                </a:xfrm>
                <a:prstGeom prst="line">
                  <a:avLst/>
                </a:prstGeom>
                <a:ln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87"/>
                <p:cNvCxnSpPr/>
                <p:nvPr/>
              </p:nvCxnSpPr>
              <p:spPr>
                <a:xfrm flipH="1">
                  <a:off x="4608911" y="526440"/>
                  <a:ext cx="1923" cy="4638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 flipV="1">
                  <a:off x="3820553" y="987994"/>
                  <a:ext cx="788358" cy="0"/>
                </a:xfrm>
                <a:prstGeom prst="line">
                  <a:avLst/>
                </a:prstGeom>
                <a:ln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Connecteur droit avec flèche 12"/>
            <p:cNvCxnSpPr/>
            <p:nvPr/>
          </p:nvCxnSpPr>
          <p:spPr>
            <a:xfrm>
              <a:off x="914400" y="939936"/>
              <a:ext cx="1381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914400" y="913931"/>
              <a:ext cx="0" cy="5274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>
              <a:endCxn id="142" idx="2"/>
            </p:cNvCxnSpPr>
            <p:nvPr/>
          </p:nvCxnSpPr>
          <p:spPr>
            <a:xfrm flipV="1">
              <a:off x="914400" y="6188257"/>
              <a:ext cx="15401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>
              <a:off x="1570993" y="1245870"/>
              <a:ext cx="7721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1582423" y="1251815"/>
              <a:ext cx="0" cy="350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05283" y="4770670"/>
              <a:ext cx="8748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endCxn id="137" idx="3"/>
            </p:cNvCxnSpPr>
            <p:nvPr/>
          </p:nvCxnSpPr>
          <p:spPr>
            <a:xfrm flipV="1">
              <a:off x="2250446" y="1499318"/>
              <a:ext cx="301286" cy="14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2243422" y="1513488"/>
              <a:ext cx="0" cy="1463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2250446" y="2980853"/>
              <a:ext cx="229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e 179"/>
          <p:cNvGrpSpPr/>
          <p:nvPr/>
        </p:nvGrpSpPr>
        <p:grpSpPr>
          <a:xfrm>
            <a:off x="7845137" y="109243"/>
            <a:ext cx="4197928" cy="1378697"/>
            <a:chOff x="6871285" y="779947"/>
            <a:chExt cx="4483934" cy="1317560"/>
          </a:xfrm>
        </p:grpSpPr>
        <p:grpSp>
          <p:nvGrpSpPr>
            <p:cNvPr id="181" name="Groupe 180"/>
            <p:cNvGrpSpPr/>
            <p:nvPr/>
          </p:nvGrpSpPr>
          <p:grpSpPr>
            <a:xfrm>
              <a:off x="6871285" y="779947"/>
              <a:ext cx="4483934" cy="1160807"/>
              <a:chOff x="4138718" y="188566"/>
              <a:chExt cx="4483934" cy="1160807"/>
            </a:xfrm>
          </p:grpSpPr>
          <p:sp>
            <p:nvSpPr>
              <p:cNvPr id="188" name="ZoneTexte 187"/>
              <p:cNvSpPr txBox="1"/>
              <p:nvPr/>
            </p:nvSpPr>
            <p:spPr>
              <a:xfrm>
                <a:off x="4138718" y="188566"/>
                <a:ext cx="1952531" cy="403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 smtClean="0"/>
                  <a:t>End_counter_cycle</a:t>
                </a:r>
                <a:endParaRPr lang="fr-FR" sz="1600" dirty="0"/>
              </a:p>
            </p:txBody>
          </p:sp>
          <p:grpSp>
            <p:nvGrpSpPr>
              <p:cNvPr id="189" name="Groupe 188"/>
              <p:cNvGrpSpPr/>
              <p:nvPr/>
            </p:nvGrpSpPr>
            <p:grpSpPr>
              <a:xfrm>
                <a:off x="4260806" y="291235"/>
                <a:ext cx="4361846" cy="1058138"/>
                <a:chOff x="4260806" y="291235"/>
                <a:chExt cx="4361846" cy="1058138"/>
              </a:xfrm>
            </p:grpSpPr>
            <p:grpSp>
              <p:nvGrpSpPr>
                <p:cNvPr id="190" name="Groupe 189"/>
                <p:cNvGrpSpPr/>
                <p:nvPr/>
              </p:nvGrpSpPr>
              <p:grpSpPr>
                <a:xfrm>
                  <a:off x="4277182" y="434973"/>
                  <a:ext cx="3279185" cy="914400"/>
                  <a:chOff x="-847712" y="166255"/>
                  <a:chExt cx="3279185" cy="914400"/>
                </a:xfrm>
              </p:grpSpPr>
              <p:sp>
                <p:nvSpPr>
                  <p:cNvPr id="195" name="ZoneTexte 194"/>
                  <p:cNvSpPr txBox="1"/>
                  <p:nvPr/>
                </p:nvSpPr>
                <p:spPr>
                  <a:xfrm>
                    <a:off x="1330036" y="332509"/>
                    <a:ext cx="11014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 smtClean="0"/>
                      <a:t>AND</a:t>
                    </a:r>
                    <a:endParaRPr lang="fr-FR" dirty="0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>
                  <a:xfrm>
                    <a:off x="966355" y="166255"/>
                    <a:ext cx="1270069" cy="914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97" name="Connecteur droit 196"/>
                  <p:cNvCxnSpPr/>
                  <p:nvPr/>
                </p:nvCxnSpPr>
                <p:spPr>
                  <a:xfrm>
                    <a:off x="-847712" y="385946"/>
                    <a:ext cx="180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1" name="ZoneTexte 190"/>
                <p:cNvSpPr txBox="1"/>
                <p:nvPr/>
              </p:nvSpPr>
              <p:spPr>
                <a:xfrm>
                  <a:off x="4411867" y="801281"/>
                  <a:ext cx="1251240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 err="1" smtClean="0"/>
                    <a:t>End_counter</a:t>
                  </a:r>
                  <a:endParaRPr lang="fr-FR" sz="1600" dirty="0"/>
                </a:p>
              </p:txBody>
            </p:sp>
            <p:cxnSp>
              <p:nvCxnSpPr>
                <p:cNvPr id="192" name="Connecteur droit 191"/>
                <p:cNvCxnSpPr/>
                <p:nvPr/>
              </p:nvCxnSpPr>
              <p:spPr>
                <a:xfrm>
                  <a:off x="4260806" y="1147306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>
                <a:xfrm>
                  <a:off x="7361317" y="892173"/>
                  <a:ext cx="126133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ZoneTexte 193"/>
                <p:cNvSpPr txBox="1"/>
                <p:nvPr/>
              </p:nvSpPr>
              <p:spPr>
                <a:xfrm>
                  <a:off x="7533336" y="291235"/>
                  <a:ext cx="7569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Valide</a:t>
                  </a:r>
                  <a:endParaRPr lang="fr-FR" dirty="0"/>
                </a:p>
              </p:txBody>
            </p:sp>
          </p:grpSp>
        </p:grpSp>
        <p:cxnSp>
          <p:nvCxnSpPr>
            <p:cNvPr id="182" name="Connecteur droit 181"/>
            <p:cNvCxnSpPr/>
            <p:nvPr/>
          </p:nvCxnSpPr>
          <p:spPr>
            <a:xfrm flipH="1">
              <a:off x="7582547" y="1139443"/>
              <a:ext cx="326048" cy="207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flipH="1">
              <a:off x="7582547" y="1647335"/>
              <a:ext cx="326048" cy="207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flipH="1">
              <a:off x="10409870" y="1377274"/>
              <a:ext cx="326048" cy="207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ZoneTexte 184"/>
            <p:cNvSpPr txBox="1"/>
            <p:nvPr/>
          </p:nvSpPr>
          <p:spPr>
            <a:xfrm>
              <a:off x="7335851" y="1152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186" name="ZoneTexte 185"/>
            <p:cNvSpPr txBox="1"/>
            <p:nvPr/>
          </p:nvSpPr>
          <p:spPr>
            <a:xfrm>
              <a:off x="7781760" y="1728175"/>
              <a:ext cx="420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0522025" y="1505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4095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1413164" y="374072"/>
            <a:ext cx="7529131" cy="3851684"/>
            <a:chOff x="1278082" y="893618"/>
            <a:chExt cx="7529131" cy="3851684"/>
          </a:xfrm>
        </p:grpSpPr>
        <p:grpSp>
          <p:nvGrpSpPr>
            <p:cNvPr id="30" name="Groupe 29"/>
            <p:cNvGrpSpPr/>
            <p:nvPr/>
          </p:nvGrpSpPr>
          <p:grpSpPr>
            <a:xfrm>
              <a:off x="1278082" y="893618"/>
              <a:ext cx="7529131" cy="3653746"/>
              <a:chOff x="2348531" y="1278294"/>
              <a:chExt cx="7082137" cy="323772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180114" y="1278294"/>
                <a:ext cx="3387013" cy="32377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FMS</a:t>
                </a:r>
                <a:endParaRPr lang="fr-FR" dirty="0"/>
              </a:p>
            </p:txBody>
          </p:sp>
          <p:cxnSp>
            <p:nvCxnSpPr>
              <p:cNvPr id="6" name="Connecteur droit 5"/>
              <p:cNvCxnSpPr/>
              <p:nvPr/>
            </p:nvCxnSpPr>
            <p:spPr>
              <a:xfrm flipV="1">
                <a:off x="2389906" y="1754155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ZoneTexte 6"/>
              <p:cNvSpPr txBox="1"/>
              <p:nvPr/>
            </p:nvSpPr>
            <p:spPr>
              <a:xfrm>
                <a:off x="2612929" y="1347482"/>
                <a:ext cx="1494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counter_cycle</a:t>
                </a:r>
                <a:endParaRPr lang="fr-FR" dirty="0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>
                <a:off x="2371032" y="2289110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ZoneTexte 8"/>
              <p:cNvSpPr txBox="1"/>
              <p:nvPr/>
            </p:nvSpPr>
            <p:spPr>
              <a:xfrm>
                <a:off x="3104299" y="1897833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Valide</a:t>
                </a:r>
                <a:endParaRPr lang="fr-FR" dirty="0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7630668" y="1919778"/>
                <a:ext cx="1276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Led_output</a:t>
                </a:r>
                <a:endParaRPr lang="fr-FR" dirty="0"/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>
                <a:off x="2348531" y="3234261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ZoneTexte 18"/>
              <p:cNvSpPr txBox="1"/>
              <p:nvPr/>
            </p:nvSpPr>
            <p:spPr>
              <a:xfrm>
                <a:off x="3266468" y="2882285"/>
                <a:ext cx="850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Restart</a:t>
                </a:r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>
                <a:off x="2391809" y="3847321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ZoneTexte 20"/>
              <p:cNvSpPr txBox="1"/>
              <p:nvPr/>
            </p:nvSpPr>
            <p:spPr>
              <a:xfrm>
                <a:off x="3423022" y="3376227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Clk</a:t>
                </a:r>
                <a:endParaRPr lang="fr-FR" dirty="0"/>
              </a:p>
            </p:txBody>
          </p:sp>
          <p:cxnSp>
            <p:nvCxnSpPr>
              <p:cNvPr id="23" name="Connecteur droit 22"/>
              <p:cNvCxnSpPr/>
              <p:nvPr/>
            </p:nvCxnSpPr>
            <p:spPr>
              <a:xfrm flipV="1">
                <a:off x="7630668" y="2473036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>
                <a:off x="2377956" y="4342624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ZoneTexte 24"/>
              <p:cNvSpPr txBox="1"/>
              <p:nvPr/>
            </p:nvSpPr>
            <p:spPr>
              <a:xfrm>
                <a:off x="3395086" y="3986367"/>
                <a:ext cx="779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resetn</a:t>
                </a:r>
                <a:endParaRPr lang="fr-FR" dirty="0"/>
              </a:p>
            </p:txBody>
          </p:sp>
        </p:grpSp>
        <p:cxnSp>
          <p:nvCxnSpPr>
            <p:cNvPr id="45" name="Connecteur droit 44"/>
            <p:cNvCxnSpPr/>
            <p:nvPr/>
          </p:nvCxnSpPr>
          <p:spPr>
            <a:xfrm flipH="1">
              <a:off x="7850409" y="2009552"/>
              <a:ext cx="187036" cy="384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8020473" y="2264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  <p:cxnSp>
          <p:nvCxnSpPr>
            <p:cNvPr id="48" name="Connecteur droit 47"/>
            <p:cNvCxnSpPr/>
            <p:nvPr/>
          </p:nvCxnSpPr>
          <p:spPr>
            <a:xfrm flipH="1">
              <a:off x="1700190" y="1329083"/>
              <a:ext cx="211737" cy="223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1798229" y="1455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515572" y="19964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52" name="Connecteur droit 51"/>
            <p:cNvCxnSpPr/>
            <p:nvPr/>
          </p:nvCxnSpPr>
          <p:spPr>
            <a:xfrm flipH="1">
              <a:off x="1448021" y="1874520"/>
              <a:ext cx="271453" cy="256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1667972" y="3052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55" name="Connecteur droit 54"/>
            <p:cNvCxnSpPr/>
            <p:nvPr/>
          </p:nvCxnSpPr>
          <p:spPr>
            <a:xfrm flipH="1">
              <a:off x="1600421" y="2930932"/>
              <a:ext cx="271453" cy="256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/>
            <p:cNvSpPr txBox="1"/>
            <p:nvPr/>
          </p:nvSpPr>
          <p:spPr>
            <a:xfrm>
              <a:off x="1820372" y="38079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57" name="Connecteur droit 56"/>
            <p:cNvCxnSpPr/>
            <p:nvPr/>
          </p:nvCxnSpPr>
          <p:spPr>
            <a:xfrm flipH="1">
              <a:off x="1752821" y="3686008"/>
              <a:ext cx="271453" cy="256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1972772" y="43759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59" name="Connecteur droit 58"/>
            <p:cNvCxnSpPr/>
            <p:nvPr/>
          </p:nvCxnSpPr>
          <p:spPr>
            <a:xfrm flipH="1">
              <a:off x="1905221" y="4254048"/>
              <a:ext cx="271453" cy="256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cteur droit 2"/>
            <p:cNvCxnSpPr/>
            <p:nvPr/>
          </p:nvCxnSpPr>
          <p:spPr>
            <a:xfrm>
              <a:off x="1387356" y="2634102"/>
              <a:ext cx="18043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ZoneTexte 4"/>
            <p:cNvSpPr txBox="1"/>
            <p:nvPr/>
          </p:nvSpPr>
          <p:spPr>
            <a:xfrm>
              <a:off x="1683337" y="2303030"/>
              <a:ext cx="1474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Current_state</a:t>
              </a:r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 flipV="1">
              <a:off x="6859631" y="3085730"/>
              <a:ext cx="17232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6893605" y="2601373"/>
              <a:ext cx="1197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Next_state</a:t>
              </a:r>
              <a:endParaRPr lang="fr-FR" dirty="0"/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3249917" y="4813280"/>
            <a:ext cx="49056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Led_output</a:t>
            </a:r>
            <a:r>
              <a:rPr lang="fr-FR" dirty="0" smtClean="0"/>
              <a:t> = « 000 » si </a:t>
            </a:r>
            <a:r>
              <a:rPr lang="fr-FR" dirty="0" err="1" smtClean="0"/>
              <a:t>counter_y</a:t>
            </a:r>
            <a:r>
              <a:rPr lang="fr-FR" dirty="0" smtClean="0"/>
              <a:t>=cycle </a:t>
            </a:r>
            <a:r>
              <a:rPr lang="fr-FR" dirty="0" err="1" smtClean="0"/>
              <a:t>mod</a:t>
            </a:r>
            <a:r>
              <a:rPr lang="fr-FR" dirty="0" smtClean="0"/>
              <a:t> 2 =0</a:t>
            </a:r>
          </a:p>
          <a:p>
            <a:r>
              <a:rPr lang="fr-FR" dirty="0" smtClean="0"/>
              <a:t>sinon « 111»  (pour </a:t>
            </a:r>
            <a:r>
              <a:rPr lang="fr-FR" dirty="0" err="1" smtClean="0"/>
              <a:t>idle</a:t>
            </a:r>
            <a:r>
              <a:rPr lang="fr-FR" dirty="0" smtClean="0"/>
              <a:t>)</a:t>
            </a:r>
          </a:p>
          <a:p>
            <a:r>
              <a:rPr lang="fr-FR" dirty="0" smtClean="0"/>
              <a:t>          « 001»  (pour rouge)</a:t>
            </a:r>
          </a:p>
          <a:p>
            <a:r>
              <a:rPr lang="fr-FR" dirty="0" smtClean="0"/>
              <a:t>          « 100»  (pour bleu)</a:t>
            </a:r>
          </a:p>
          <a:p>
            <a:r>
              <a:rPr lang="fr-FR" dirty="0" smtClean="0"/>
              <a:t>          « 010»  (pour vert)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88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e 42"/>
          <p:cNvGrpSpPr/>
          <p:nvPr/>
        </p:nvGrpSpPr>
        <p:grpSpPr>
          <a:xfrm>
            <a:off x="226227" y="1099978"/>
            <a:ext cx="10458001" cy="4468091"/>
            <a:chOff x="226227" y="819424"/>
            <a:chExt cx="10458001" cy="4468091"/>
          </a:xfrm>
        </p:grpSpPr>
        <p:sp>
          <p:nvSpPr>
            <p:cNvPr id="5" name="Rectangle 4"/>
            <p:cNvSpPr/>
            <p:nvPr/>
          </p:nvSpPr>
          <p:spPr>
            <a:xfrm>
              <a:off x="2057400" y="819424"/>
              <a:ext cx="6826828" cy="4468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551218" y="852330"/>
              <a:ext cx="2026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err="1" smtClean="0">
                  <a:solidFill>
                    <a:schemeClr val="bg1"/>
                  </a:solidFill>
                </a:rPr>
                <a:t>Tp_fsm</a:t>
              </a:r>
              <a:endParaRPr lang="fr-FR" sz="36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e 17"/>
            <p:cNvGrpSpPr/>
            <p:nvPr/>
          </p:nvGrpSpPr>
          <p:grpSpPr>
            <a:xfrm>
              <a:off x="257400" y="1313995"/>
              <a:ext cx="1800000" cy="842574"/>
              <a:chOff x="257400" y="1313995"/>
              <a:chExt cx="1800000" cy="842574"/>
            </a:xfrm>
          </p:grpSpPr>
          <p:cxnSp>
            <p:nvCxnSpPr>
              <p:cNvPr id="8" name="Connecteur droit 7"/>
              <p:cNvCxnSpPr/>
              <p:nvPr/>
            </p:nvCxnSpPr>
            <p:spPr>
              <a:xfrm>
                <a:off x="257400" y="1683327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1248023" y="1313995"/>
                <a:ext cx="516869" cy="842574"/>
                <a:chOff x="1248023" y="1313995"/>
                <a:chExt cx="516869" cy="842574"/>
              </a:xfrm>
            </p:grpSpPr>
            <p:sp>
              <p:nvSpPr>
                <p:cNvPr id="9" name="ZoneTexte 8"/>
                <p:cNvSpPr txBox="1"/>
                <p:nvPr/>
              </p:nvSpPr>
              <p:spPr>
                <a:xfrm>
                  <a:off x="1325348" y="1313995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err="1" smtClean="0"/>
                    <a:t>clk</a:t>
                  </a:r>
                  <a:endParaRPr lang="fr-FR" dirty="0"/>
                </a:p>
              </p:txBody>
            </p:sp>
            <p:cxnSp>
              <p:nvCxnSpPr>
                <p:cNvPr id="11" name="Connecteur droit 10"/>
                <p:cNvCxnSpPr>
                  <a:stCxn id="9" idx="3"/>
                </p:cNvCxnSpPr>
                <p:nvPr/>
              </p:nvCxnSpPr>
              <p:spPr>
                <a:xfrm flipH="1">
                  <a:off x="1545120" y="1498661"/>
                  <a:ext cx="219772" cy="3820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ZoneTexte 11"/>
                <p:cNvSpPr txBox="1"/>
                <p:nvPr/>
              </p:nvSpPr>
              <p:spPr>
                <a:xfrm>
                  <a:off x="1248023" y="178723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</a:t>
                  </a:r>
                  <a:endParaRPr lang="fr-FR" dirty="0"/>
                </a:p>
              </p:txBody>
            </p:sp>
          </p:grpSp>
        </p:grpSp>
        <p:grpSp>
          <p:nvGrpSpPr>
            <p:cNvPr id="19" name="Groupe 18"/>
            <p:cNvGrpSpPr/>
            <p:nvPr/>
          </p:nvGrpSpPr>
          <p:grpSpPr>
            <a:xfrm>
              <a:off x="236618" y="2146178"/>
              <a:ext cx="1800000" cy="946483"/>
              <a:chOff x="257400" y="1210086"/>
              <a:chExt cx="1800000" cy="946483"/>
            </a:xfrm>
          </p:grpSpPr>
          <p:cxnSp>
            <p:nvCxnSpPr>
              <p:cNvPr id="20" name="Connecteur droit 19"/>
              <p:cNvCxnSpPr/>
              <p:nvPr/>
            </p:nvCxnSpPr>
            <p:spPr>
              <a:xfrm>
                <a:off x="257400" y="1683327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e 20"/>
              <p:cNvGrpSpPr/>
              <p:nvPr/>
            </p:nvGrpSpPr>
            <p:grpSpPr>
              <a:xfrm>
                <a:off x="1044379" y="1210086"/>
                <a:ext cx="779957" cy="946483"/>
                <a:chOff x="1044379" y="1210086"/>
                <a:chExt cx="779957" cy="946483"/>
              </a:xfrm>
            </p:grpSpPr>
            <p:sp>
              <p:nvSpPr>
                <p:cNvPr id="22" name="ZoneTexte 21"/>
                <p:cNvSpPr txBox="1"/>
                <p:nvPr/>
              </p:nvSpPr>
              <p:spPr>
                <a:xfrm>
                  <a:off x="1044379" y="1210086"/>
                  <a:ext cx="779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err="1" smtClean="0"/>
                    <a:t>resetn</a:t>
                  </a:r>
                  <a:endParaRPr lang="fr-FR" dirty="0"/>
                </a:p>
              </p:txBody>
            </p:sp>
            <p:cxnSp>
              <p:nvCxnSpPr>
                <p:cNvPr id="23" name="Connecteur droit 22"/>
                <p:cNvCxnSpPr/>
                <p:nvPr/>
              </p:nvCxnSpPr>
              <p:spPr>
                <a:xfrm flipH="1">
                  <a:off x="1406933" y="1548245"/>
                  <a:ext cx="268855" cy="2805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ZoneTexte 23"/>
                <p:cNvSpPr txBox="1"/>
                <p:nvPr/>
              </p:nvSpPr>
              <p:spPr>
                <a:xfrm>
                  <a:off x="1248023" y="178723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</a:t>
                  </a:r>
                  <a:endParaRPr lang="fr-FR" dirty="0"/>
                </a:p>
              </p:txBody>
            </p:sp>
          </p:grpSp>
        </p:grpSp>
        <p:grpSp>
          <p:nvGrpSpPr>
            <p:cNvPr id="27" name="Groupe 26"/>
            <p:cNvGrpSpPr/>
            <p:nvPr/>
          </p:nvGrpSpPr>
          <p:grpSpPr>
            <a:xfrm>
              <a:off x="226227" y="3451601"/>
              <a:ext cx="1800000" cy="946483"/>
              <a:chOff x="257400" y="1210086"/>
              <a:chExt cx="1800000" cy="946483"/>
            </a:xfrm>
          </p:grpSpPr>
          <p:cxnSp>
            <p:nvCxnSpPr>
              <p:cNvPr id="28" name="Connecteur droit 27"/>
              <p:cNvCxnSpPr/>
              <p:nvPr/>
            </p:nvCxnSpPr>
            <p:spPr>
              <a:xfrm>
                <a:off x="257400" y="1683327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e 28"/>
              <p:cNvGrpSpPr/>
              <p:nvPr/>
            </p:nvGrpSpPr>
            <p:grpSpPr>
              <a:xfrm>
                <a:off x="1044379" y="1210086"/>
                <a:ext cx="806246" cy="946483"/>
                <a:chOff x="1044379" y="1210086"/>
                <a:chExt cx="806246" cy="946483"/>
              </a:xfrm>
            </p:grpSpPr>
            <p:sp>
              <p:nvSpPr>
                <p:cNvPr id="30" name="ZoneTexte 29"/>
                <p:cNvSpPr txBox="1"/>
                <p:nvPr/>
              </p:nvSpPr>
              <p:spPr>
                <a:xfrm>
                  <a:off x="1044379" y="1210086"/>
                  <a:ext cx="8062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restart</a:t>
                  </a:r>
                  <a:endParaRPr lang="fr-FR" dirty="0"/>
                </a:p>
              </p:txBody>
            </p:sp>
            <p:cxnSp>
              <p:nvCxnSpPr>
                <p:cNvPr id="31" name="Connecteur droit 30"/>
                <p:cNvCxnSpPr/>
                <p:nvPr/>
              </p:nvCxnSpPr>
              <p:spPr>
                <a:xfrm flipH="1">
                  <a:off x="1406933" y="1548245"/>
                  <a:ext cx="268855" cy="2805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ZoneTexte 31"/>
                <p:cNvSpPr txBox="1"/>
                <p:nvPr/>
              </p:nvSpPr>
              <p:spPr>
                <a:xfrm>
                  <a:off x="1248023" y="178723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</a:t>
                  </a:r>
                  <a:endParaRPr lang="fr-FR" dirty="0"/>
                </a:p>
              </p:txBody>
            </p:sp>
          </p:grpSp>
        </p:grpSp>
        <p:grpSp>
          <p:nvGrpSpPr>
            <p:cNvPr id="33" name="Groupe 32"/>
            <p:cNvGrpSpPr/>
            <p:nvPr/>
          </p:nvGrpSpPr>
          <p:grpSpPr>
            <a:xfrm>
              <a:off x="8884228" y="2291653"/>
              <a:ext cx="1800000" cy="946483"/>
              <a:chOff x="257400" y="1210086"/>
              <a:chExt cx="1800000" cy="946483"/>
            </a:xfrm>
          </p:grpSpPr>
          <p:cxnSp>
            <p:nvCxnSpPr>
              <p:cNvPr id="34" name="Connecteur droit 33"/>
              <p:cNvCxnSpPr/>
              <p:nvPr/>
            </p:nvCxnSpPr>
            <p:spPr>
              <a:xfrm>
                <a:off x="257400" y="1683327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e 34"/>
              <p:cNvGrpSpPr/>
              <p:nvPr/>
            </p:nvGrpSpPr>
            <p:grpSpPr>
              <a:xfrm>
                <a:off x="1044379" y="1210086"/>
                <a:ext cx="973343" cy="946483"/>
                <a:chOff x="1044379" y="1210086"/>
                <a:chExt cx="973343" cy="946483"/>
              </a:xfrm>
            </p:grpSpPr>
            <p:sp>
              <p:nvSpPr>
                <p:cNvPr id="36" name="ZoneTexte 35"/>
                <p:cNvSpPr txBox="1"/>
                <p:nvPr/>
              </p:nvSpPr>
              <p:spPr>
                <a:xfrm>
                  <a:off x="1044379" y="1210086"/>
                  <a:ext cx="9733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err="1" smtClean="0"/>
                    <a:t>LED_out</a:t>
                  </a:r>
                  <a:endParaRPr lang="fr-FR" dirty="0"/>
                </a:p>
              </p:txBody>
            </p:sp>
            <p:cxnSp>
              <p:nvCxnSpPr>
                <p:cNvPr id="37" name="Connecteur droit 36"/>
                <p:cNvCxnSpPr/>
                <p:nvPr/>
              </p:nvCxnSpPr>
              <p:spPr>
                <a:xfrm flipH="1">
                  <a:off x="1406933" y="1548245"/>
                  <a:ext cx="268855" cy="2805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ZoneTexte 37"/>
                <p:cNvSpPr txBox="1"/>
                <p:nvPr/>
              </p:nvSpPr>
              <p:spPr>
                <a:xfrm>
                  <a:off x="1248023" y="178723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3</a:t>
                  </a:r>
                </a:p>
              </p:txBody>
            </p:sp>
          </p:grpSp>
        </p:grpSp>
        <p:sp>
          <p:nvSpPr>
            <p:cNvPr id="39" name="ZoneTexte 38"/>
            <p:cNvSpPr txBox="1"/>
            <p:nvPr/>
          </p:nvSpPr>
          <p:spPr>
            <a:xfrm>
              <a:off x="4180373" y="1645322"/>
              <a:ext cx="15524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E</a:t>
              </a:r>
              <a:r>
                <a:rPr lang="fr-FR" dirty="0" err="1" smtClean="0"/>
                <a:t>nd_counter</a:t>
              </a:r>
              <a:endParaRPr lang="fr-FR" dirty="0" smtClean="0"/>
            </a:p>
            <a:p>
              <a:endParaRPr lang="fr-FR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4180373" y="2423356"/>
              <a:ext cx="20885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End_counter_cycle</a:t>
              </a:r>
              <a:endParaRPr lang="fr-FR" dirty="0" smtClean="0"/>
            </a:p>
            <a:p>
              <a:r>
                <a:rPr lang="fr-FR" dirty="0" err="1" smtClean="0"/>
                <a:t>Counter_cycle</a:t>
              </a:r>
              <a:endParaRPr lang="fr-FR" dirty="0" smtClean="0"/>
            </a:p>
            <a:p>
              <a:endParaRPr lang="fr-FR" dirty="0" smtClean="0"/>
            </a:p>
            <a:p>
              <a:endParaRPr lang="fr-FR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4283051" y="3656498"/>
              <a:ext cx="1393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Valide</a:t>
              </a:r>
            </a:p>
            <a:p>
              <a:r>
                <a:rPr lang="fr-FR" dirty="0" err="1" smtClean="0"/>
                <a:t>Led_output</a:t>
              </a:r>
              <a:endParaRPr lang="fr-FR" dirty="0"/>
            </a:p>
          </p:txBody>
        </p:sp>
      </p:grpSp>
      <p:sp>
        <p:nvSpPr>
          <p:cNvPr id="44" name="ZoneTexte 43"/>
          <p:cNvSpPr txBox="1"/>
          <p:nvPr/>
        </p:nvSpPr>
        <p:spPr>
          <a:xfrm>
            <a:off x="3408218" y="225364"/>
            <a:ext cx="385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Architecture avec les signaux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8558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52057" y="22547"/>
            <a:ext cx="888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Chronogramme de simulation pour 100 cycle horloge de </a:t>
            </a:r>
            <a:r>
              <a:rPr lang="fr-FR" sz="2400" dirty="0" err="1" smtClean="0"/>
              <a:t>counter_unit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8" y="547604"/>
            <a:ext cx="10584379" cy="473763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70162" y="5348636"/>
            <a:ext cx="11342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Counter_cycle</a:t>
            </a:r>
            <a:r>
              <a:rPr lang="fr-FR" dirty="0"/>
              <a:t> compte de 0 à 5, il est égal à 2 fois le nombre de clignotements de la LED </a:t>
            </a:r>
            <a:r>
              <a:rPr lang="fr-FR" dirty="0" smtClean="0"/>
              <a:t>. Il </a:t>
            </a:r>
            <a:r>
              <a:rPr lang="fr-FR" dirty="0"/>
              <a:t>est ensuite remis à zéro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End_counter</a:t>
            </a:r>
            <a:r>
              <a:rPr lang="fr-FR" dirty="0" smtClean="0"/>
              <a:t> </a:t>
            </a:r>
            <a:r>
              <a:rPr lang="fr-FR" dirty="0"/>
              <a:t>_</a:t>
            </a:r>
            <a:r>
              <a:rPr lang="fr-FR" dirty="0" err="1"/>
              <a:t>cyle</a:t>
            </a:r>
            <a:r>
              <a:rPr lang="fr-FR" dirty="0"/>
              <a:t> prend 1 lorsque </a:t>
            </a:r>
            <a:r>
              <a:rPr lang="fr-FR" dirty="0" err="1"/>
              <a:t>counter_cycle</a:t>
            </a:r>
            <a:r>
              <a:rPr lang="fr-FR" dirty="0"/>
              <a:t> atteint la valeur maximale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 </a:t>
            </a:r>
            <a:r>
              <a:rPr lang="fr-FR" dirty="0" err="1"/>
              <a:t>singal</a:t>
            </a:r>
            <a:r>
              <a:rPr lang="fr-FR" dirty="0"/>
              <a:t> valide =1 lorsque la LED a fini de clignoter 3 fois</a:t>
            </a:r>
            <a:r>
              <a:rPr lang="fr-FR" dirty="0" smtClean="0"/>
              <a:t>.</a:t>
            </a:r>
          </a:p>
          <a:p>
            <a:r>
              <a:rPr lang="fr-FR" dirty="0" smtClean="0"/>
              <a:t>La </a:t>
            </a:r>
            <a:r>
              <a:rPr lang="fr-FR" dirty="0"/>
              <a:t>LED change de couleur après 3 clignotements.</a:t>
            </a:r>
          </a:p>
        </p:txBody>
      </p:sp>
    </p:spTree>
    <p:extLst>
      <p:ext uri="{BB962C8B-B14F-4D97-AF65-F5344CB8AC3E}">
        <p14:creationId xmlns:p14="http://schemas.microsoft.com/office/powerpoint/2010/main" val="369383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498"/>
            <a:ext cx="12014196" cy="584303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262745" y="0"/>
            <a:ext cx="314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Schéma de </a:t>
            </a:r>
            <a:r>
              <a:rPr lang="fr-FR" sz="2800" dirty="0" smtClean="0"/>
              <a:t>synthèse</a:t>
            </a:r>
            <a:endParaRPr lang="fr-FR" sz="2800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7710056" y="1662545"/>
            <a:ext cx="10389" cy="100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6899564" y="1232855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Counter_cycle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308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82191" y="187036"/>
            <a:ext cx="3183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Rapport de synthèse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26" y="601773"/>
            <a:ext cx="1819275" cy="28194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570584" y="876081"/>
            <a:ext cx="96214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Rapport sur le nombre de registre:</a:t>
            </a:r>
          </a:p>
          <a:p>
            <a:endParaRPr lang="fr-FR" dirty="0"/>
          </a:p>
          <a:p>
            <a:r>
              <a:rPr lang="fr-FR" dirty="0" smtClean="0"/>
              <a:t>28 registres pour le module </a:t>
            </a:r>
            <a:r>
              <a:rPr lang="fr-FR" dirty="0" err="1" smtClean="0"/>
              <a:t>counter_unit</a:t>
            </a:r>
            <a:endParaRPr lang="fr-FR" dirty="0" smtClean="0"/>
          </a:p>
          <a:p>
            <a:r>
              <a:rPr lang="fr-FR" dirty="0" smtClean="0"/>
              <a:t>2 registres pour la machine à états</a:t>
            </a:r>
          </a:p>
          <a:p>
            <a:r>
              <a:rPr lang="fr-FR" dirty="0" smtClean="0"/>
              <a:t>3 registres pour le compteur </a:t>
            </a:r>
            <a:r>
              <a:rPr lang="fr-FR" dirty="0" err="1" smtClean="0"/>
              <a:t>counter_cycle</a:t>
            </a:r>
            <a:endParaRPr lang="fr-FR" dirty="0" smtClean="0"/>
          </a:p>
          <a:p>
            <a:r>
              <a:rPr lang="fr-FR" dirty="0" smtClean="0"/>
              <a:t>3 registres pour les signaux de sortie </a:t>
            </a:r>
            <a:r>
              <a:rPr lang="fr-FR" dirty="0" err="1" smtClean="0"/>
              <a:t>led_out</a:t>
            </a:r>
            <a:endParaRPr lang="fr-FR" dirty="0" smtClean="0"/>
          </a:p>
          <a:p>
            <a:r>
              <a:rPr lang="fr-FR" dirty="0" smtClean="0"/>
              <a:t>Total: 36 registres = 33 FDCE + 3 LD</a:t>
            </a:r>
          </a:p>
          <a:p>
            <a:endParaRPr lang="fr-FR" dirty="0" smtClean="0"/>
          </a:p>
          <a:p>
            <a:r>
              <a:rPr lang="fr-FR" dirty="0" smtClean="0"/>
              <a:t>NB: </a:t>
            </a:r>
            <a:r>
              <a:rPr lang="fr-FR" dirty="0" err="1" smtClean="0"/>
              <a:t>Vivado</a:t>
            </a:r>
            <a:r>
              <a:rPr lang="fr-FR" dirty="0" smtClean="0"/>
              <a:t> a utilisé 3 </a:t>
            </a:r>
            <a:r>
              <a:rPr lang="fr-FR" dirty="0" err="1" smtClean="0"/>
              <a:t>Latch</a:t>
            </a:r>
            <a:r>
              <a:rPr lang="fr-FR" dirty="0" smtClean="0"/>
              <a:t>, normalement il faut écrire le code de façon à éviter l'utilisation de </a:t>
            </a:r>
            <a:r>
              <a:rPr lang="fr-FR" dirty="0" err="1" smtClean="0"/>
              <a:t>Latch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570584" y="36272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3 IBUF (input buffer : </a:t>
            </a:r>
            <a:r>
              <a:rPr lang="fr-FR" dirty="0" err="1" smtClean="0"/>
              <a:t>resetn</a:t>
            </a:r>
            <a:r>
              <a:rPr lang="fr-FR" dirty="0" smtClean="0"/>
              <a:t>, </a:t>
            </a:r>
            <a:r>
              <a:rPr lang="fr-FR" dirty="0"/>
              <a:t>restart, </a:t>
            </a:r>
            <a:r>
              <a:rPr lang="fr-FR" dirty="0" err="1"/>
              <a:t>clk</a:t>
            </a:r>
            <a:r>
              <a:rPr lang="fr-FR" dirty="0"/>
              <a:t>)</a:t>
            </a:r>
          </a:p>
          <a:p>
            <a:r>
              <a:rPr lang="fr-FR" dirty="0" smtClean="0"/>
              <a:t>3 </a:t>
            </a:r>
            <a:r>
              <a:rPr lang="fr-FR" dirty="0"/>
              <a:t>OBUF (output buffer : </a:t>
            </a:r>
            <a:r>
              <a:rPr lang="fr-FR" dirty="0" err="1" smtClean="0"/>
              <a:t>led_out</a:t>
            </a:r>
            <a:r>
              <a:rPr lang="fr-FR" dirty="0" smtClean="0"/>
              <a:t>)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698851" y="4623955"/>
            <a:ext cx="9317986" cy="2234045"/>
            <a:chOff x="231260" y="238546"/>
            <a:chExt cx="9317986" cy="2234045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260" y="831181"/>
              <a:ext cx="8508780" cy="1641410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385948" y="238546"/>
              <a:ext cx="9163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La machine à états avec 4 états: </a:t>
              </a:r>
              <a:r>
                <a:rPr lang="fr-FR" dirty="0" err="1" smtClean="0"/>
                <a:t>idle</a:t>
              </a:r>
              <a:r>
                <a:rPr lang="fr-FR" dirty="0" smtClean="0"/>
                <a:t>, rouge, </a:t>
              </a:r>
              <a:r>
                <a:rPr lang="fr-FR" dirty="0" err="1" smtClean="0"/>
                <a:t>blue</a:t>
              </a:r>
              <a:r>
                <a:rPr lang="fr-FR" dirty="0" smtClean="0"/>
                <a:t>, vert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3032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153" y="2319811"/>
            <a:ext cx="11478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nombre de total négative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slack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(TNS) est 0, le nombre de total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slack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0, donc il n’y a pas problème 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timming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974273" y="-23800"/>
            <a:ext cx="3110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Rapport de </a:t>
            </a:r>
            <a:r>
              <a:rPr lang="fr-FR" sz="2800" dirty="0" err="1" smtClean="0"/>
              <a:t>timming</a:t>
            </a:r>
            <a:endParaRPr lang="fr-FR" sz="2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624111"/>
            <a:ext cx="11800608" cy="13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891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518</Words>
  <Application>Microsoft Office PowerPoint</Application>
  <PresentationFormat>Grand écran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35</cp:revision>
  <dcterms:created xsi:type="dcterms:W3CDTF">2023-06-08T18:14:46Z</dcterms:created>
  <dcterms:modified xsi:type="dcterms:W3CDTF">2023-06-09T07:10:14Z</dcterms:modified>
</cp:coreProperties>
</file>