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9" r:id="rId7"/>
    <p:sldId id="270" r:id="rId8"/>
    <p:sldId id="263" r:id="rId9"/>
    <p:sldId id="264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8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19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79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1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5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D0D2-8655-4378-A21D-3A2F3D24AB4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4C91-3694-4450-8F39-404BE0F58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e 149"/>
          <p:cNvGrpSpPr/>
          <p:nvPr/>
        </p:nvGrpSpPr>
        <p:grpSpPr>
          <a:xfrm>
            <a:off x="81823" y="217026"/>
            <a:ext cx="9430052" cy="2263165"/>
            <a:chOff x="399393" y="683173"/>
            <a:chExt cx="12604177" cy="3499944"/>
          </a:xfrm>
        </p:grpSpPr>
        <p:grpSp>
          <p:nvGrpSpPr>
            <p:cNvPr id="151" name="Groupe 150"/>
            <p:cNvGrpSpPr/>
            <p:nvPr/>
          </p:nvGrpSpPr>
          <p:grpSpPr>
            <a:xfrm>
              <a:off x="399393" y="683173"/>
              <a:ext cx="8996856" cy="3499944"/>
              <a:chOff x="154699" y="2249214"/>
              <a:chExt cx="11154432" cy="4214648"/>
            </a:xfrm>
          </p:grpSpPr>
          <p:grpSp>
            <p:nvGrpSpPr>
              <p:cNvPr id="156" name="Groupe 155"/>
              <p:cNvGrpSpPr/>
              <p:nvPr/>
            </p:nvGrpSpPr>
            <p:grpSpPr>
              <a:xfrm>
                <a:off x="154699" y="3363091"/>
                <a:ext cx="7424334" cy="2138438"/>
                <a:chOff x="473644" y="3363091"/>
                <a:chExt cx="7424334" cy="2138438"/>
              </a:xfrm>
            </p:grpSpPr>
            <p:grpSp>
              <p:nvGrpSpPr>
                <p:cNvPr id="159" name="Groupe 158"/>
                <p:cNvGrpSpPr/>
                <p:nvPr/>
              </p:nvGrpSpPr>
              <p:grpSpPr>
                <a:xfrm>
                  <a:off x="2179051" y="3363091"/>
                  <a:ext cx="5718927" cy="1964279"/>
                  <a:chOff x="3907484" y="5152296"/>
                  <a:chExt cx="2407544" cy="807881"/>
                </a:xfrm>
              </p:grpSpPr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3907484" y="5368953"/>
                    <a:ext cx="1057862" cy="49367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      </a:t>
                    </a:r>
                    <a:r>
                      <a:rPr lang="fr-FR" dirty="0" err="1" smtClean="0"/>
                      <a:t>Counter_unit</a:t>
                    </a:r>
                    <a:endParaRPr lang="fr-FR" dirty="0" smtClean="0"/>
                  </a:p>
                  <a:p>
                    <a:endParaRPr lang="fr-FR" dirty="0"/>
                  </a:p>
                  <a:p>
                    <a:endParaRPr lang="fr-FR" dirty="0" smtClean="0"/>
                  </a:p>
                  <a:p>
                    <a:endParaRPr lang="fr-FR" dirty="0"/>
                  </a:p>
                </p:txBody>
              </p:sp>
              <p:sp>
                <p:nvSpPr>
                  <p:cNvPr id="169" name="ZoneTexte 168"/>
                  <p:cNvSpPr txBox="1"/>
                  <p:nvPr/>
                </p:nvSpPr>
                <p:spPr>
                  <a:xfrm>
                    <a:off x="4995042" y="5616098"/>
                    <a:ext cx="1319986" cy="3440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err="1" smtClean="0"/>
                      <a:t>End_counter</a:t>
                    </a:r>
                    <a:endParaRPr lang="fr-FR" dirty="0"/>
                  </a:p>
                </p:txBody>
              </p:sp>
              <p:sp>
                <p:nvSpPr>
                  <p:cNvPr id="170" name="ZoneTexte 169"/>
                  <p:cNvSpPr txBox="1"/>
                  <p:nvPr/>
                </p:nvSpPr>
                <p:spPr>
                  <a:xfrm>
                    <a:off x="5569213" y="5380248"/>
                    <a:ext cx="287486" cy="3440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</a:t>
                    </a:r>
                    <a:endParaRPr lang="fr-FR" dirty="0"/>
                  </a:p>
                </p:txBody>
              </p:sp>
              <p:cxnSp>
                <p:nvCxnSpPr>
                  <p:cNvPr id="171" name="Connecteur droit 170"/>
                  <p:cNvCxnSpPr/>
                  <p:nvPr/>
                </p:nvCxnSpPr>
                <p:spPr>
                  <a:xfrm flipV="1">
                    <a:off x="5614392" y="5550077"/>
                    <a:ext cx="103264" cy="1287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ZoneTexte 171"/>
                  <p:cNvSpPr txBox="1"/>
                  <p:nvPr/>
                </p:nvSpPr>
                <p:spPr>
                  <a:xfrm>
                    <a:off x="4284397" y="5152296"/>
                    <a:ext cx="481484" cy="3440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err="1" smtClean="0"/>
                      <a:t>uut</a:t>
                    </a:r>
                    <a:endParaRPr lang="fr-FR" dirty="0"/>
                  </a:p>
                </p:txBody>
              </p:sp>
            </p:grpSp>
            <p:cxnSp>
              <p:nvCxnSpPr>
                <p:cNvPr id="160" name="Connecteur droit 159"/>
                <p:cNvCxnSpPr/>
                <p:nvPr/>
              </p:nvCxnSpPr>
              <p:spPr>
                <a:xfrm>
                  <a:off x="473644" y="4282631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/>
                <p:nvPr/>
              </p:nvCxnSpPr>
              <p:spPr>
                <a:xfrm>
                  <a:off x="473644" y="4898227"/>
                  <a:ext cx="180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V="1">
                  <a:off x="1373644" y="4189176"/>
                  <a:ext cx="255459" cy="2146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onnecteur droit 162"/>
                <p:cNvCxnSpPr/>
                <p:nvPr/>
              </p:nvCxnSpPr>
              <p:spPr>
                <a:xfrm flipV="1">
                  <a:off x="1373644" y="4716763"/>
                  <a:ext cx="286990" cy="2959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ZoneTexte 163"/>
                <p:cNvSpPr txBox="1"/>
                <p:nvPr/>
              </p:nvSpPr>
              <p:spPr>
                <a:xfrm>
                  <a:off x="1561278" y="425349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165" name="ZoneTexte 164"/>
                <p:cNvSpPr txBox="1"/>
                <p:nvPr/>
              </p:nvSpPr>
              <p:spPr>
                <a:xfrm>
                  <a:off x="1478260" y="498479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</a:p>
              </p:txBody>
            </p:sp>
            <p:sp>
              <p:nvSpPr>
                <p:cNvPr id="166" name="ZoneTexte 165"/>
                <p:cNvSpPr txBox="1"/>
                <p:nvPr/>
              </p:nvSpPr>
              <p:spPr>
                <a:xfrm>
                  <a:off x="1108014" y="3663106"/>
                  <a:ext cx="43954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clk</a:t>
                  </a:r>
                  <a:endParaRPr lang="fr-FR" dirty="0"/>
                </a:p>
              </p:txBody>
            </p:sp>
            <p:sp>
              <p:nvSpPr>
                <p:cNvPr id="167" name="ZoneTexte 166"/>
                <p:cNvSpPr txBox="1"/>
                <p:nvPr/>
              </p:nvSpPr>
              <p:spPr>
                <a:xfrm>
                  <a:off x="756320" y="5132197"/>
                  <a:ext cx="779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resetn</a:t>
                  </a:r>
                  <a:endParaRPr lang="fr-FR" dirty="0"/>
                </a:p>
              </p:txBody>
            </p:sp>
          </p:grpSp>
          <p:cxnSp>
            <p:nvCxnSpPr>
              <p:cNvPr id="157" name="Connecteur droit 156"/>
              <p:cNvCxnSpPr>
                <a:stCxn id="168" idx="3"/>
              </p:cNvCxnSpPr>
              <p:nvPr/>
            </p:nvCxnSpPr>
            <p:spPr>
              <a:xfrm flipV="1">
                <a:off x="4372972" y="4487917"/>
                <a:ext cx="288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ectangle 157"/>
              <p:cNvSpPr/>
              <p:nvPr/>
            </p:nvSpPr>
            <p:spPr>
              <a:xfrm>
                <a:off x="7220607" y="2249214"/>
                <a:ext cx="4088524" cy="42146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FSM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2" name="Connecteur droit 151"/>
            <p:cNvCxnSpPr/>
            <p:nvPr/>
          </p:nvCxnSpPr>
          <p:spPr>
            <a:xfrm>
              <a:off x="9403570" y="2141636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ZoneTexte 152"/>
            <p:cNvSpPr txBox="1"/>
            <p:nvPr/>
          </p:nvSpPr>
          <p:spPr>
            <a:xfrm>
              <a:off x="10769463" y="1502983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Led_output</a:t>
              </a:r>
              <a:endParaRPr lang="fr-FR" dirty="0"/>
            </a:p>
          </p:txBody>
        </p:sp>
        <p:cxnSp>
          <p:nvCxnSpPr>
            <p:cNvPr id="154" name="Connecteur droit 153"/>
            <p:cNvCxnSpPr/>
            <p:nvPr/>
          </p:nvCxnSpPr>
          <p:spPr>
            <a:xfrm flipV="1">
              <a:off x="10971434" y="1982563"/>
              <a:ext cx="317686" cy="371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ZoneTexte 154"/>
            <p:cNvSpPr txBox="1"/>
            <p:nvPr/>
          </p:nvSpPr>
          <p:spPr>
            <a:xfrm>
              <a:off x="11210795" y="22262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</p:grpSp>
      <p:grpSp>
        <p:nvGrpSpPr>
          <p:cNvPr id="174" name="Groupe 173"/>
          <p:cNvGrpSpPr/>
          <p:nvPr/>
        </p:nvGrpSpPr>
        <p:grpSpPr>
          <a:xfrm>
            <a:off x="7516451" y="1696477"/>
            <a:ext cx="4445875" cy="5165472"/>
            <a:chOff x="7032975" y="1540063"/>
            <a:chExt cx="4445875" cy="5165472"/>
          </a:xfrm>
        </p:grpSpPr>
        <p:grpSp>
          <p:nvGrpSpPr>
            <p:cNvPr id="126" name="Groupe 125"/>
            <p:cNvGrpSpPr/>
            <p:nvPr/>
          </p:nvGrpSpPr>
          <p:grpSpPr>
            <a:xfrm>
              <a:off x="7430814" y="1929044"/>
              <a:ext cx="3725179" cy="4597066"/>
              <a:chOff x="5911624" y="348263"/>
              <a:chExt cx="6429800" cy="6333437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6023984" y="348263"/>
                <a:ext cx="6317440" cy="6333437"/>
                <a:chOff x="6342929" y="348263"/>
                <a:chExt cx="6317440" cy="6333437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6342929" y="348263"/>
                  <a:ext cx="6241588" cy="6333437"/>
                  <a:chOff x="6342929" y="348263"/>
                  <a:chExt cx="6241588" cy="6333437"/>
                </a:xfrm>
              </p:grpSpPr>
              <p:grpSp>
                <p:nvGrpSpPr>
                  <p:cNvPr id="3" name="Groupe 2"/>
                  <p:cNvGrpSpPr/>
                  <p:nvPr/>
                </p:nvGrpSpPr>
                <p:grpSpPr>
                  <a:xfrm>
                    <a:off x="6342929" y="348263"/>
                    <a:ext cx="6241588" cy="6333437"/>
                    <a:chOff x="5660386" y="3912338"/>
                    <a:chExt cx="2627573" cy="2604855"/>
                  </a:xfrm>
                </p:grpSpPr>
                <p:sp>
                  <p:nvSpPr>
                    <p:cNvPr id="70" name="Ellipse 69"/>
                    <p:cNvSpPr/>
                    <p:nvPr/>
                  </p:nvSpPr>
                  <p:spPr>
                    <a:xfrm>
                      <a:off x="5820754" y="4062035"/>
                      <a:ext cx="946492" cy="62931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noFill/>
                      </a:endParaRPr>
                    </a:p>
                  </p:txBody>
                </p:sp>
                <p:sp>
                  <p:nvSpPr>
                    <p:cNvPr id="71" name="Ellipse 70"/>
                    <p:cNvSpPr/>
                    <p:nvPr/>
                  </p:nvSpPr>
                  <p:spPr>
                    <a:xfrm>
                      <a:off x="5915209" y="5887879"/>
                      <a:ext cx="946492" cy="62931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noFill/>
                      </a:endParaRPr>
                    </a:p>
                  </p:txBody>
                </p:sp>
                <p:sp>
                  <p:nvSpPr>
                    <p:cNvPr id="73" name="ZoneTexte 72"/>
                    <p:cNvSpPr txBox="1"/>
                    <p:nvPr/>
                  </p:nvSpPr>
                  <p:spPr>
                    <a:xfrm>
                      <a:off x="6170958" y="6005359"/>
                      <a:ext cx="583429" cy="4708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 err="1" smtClean="0"/>
                        <a:t>Led</a:t>
                      </a:r>
                      <a:r>
                        <a:rPr lang="fr-FR" sz="1600" dirty="0" smtClean="0"/>
                        <a:t> on= «  111»</a:t>
                      </a:r>
                      <a:endParaRPr lang="fr-FR" sz="1600" dirty="0"/>
                    </a:p>
                  </p:txBody>
                </p:sp>
                <p:sp>
                  <p:nvSpPr>
                    <p:cNvPr id="74" name="Ellipse 73"/>
                    <p:cNvSpPr/>
                    <p:nvPr/>
                  </p:nvSpPr>
                  <p:spPr>
                    <a:xfrm>
                      <a:off x="5660386" y="3912338"/>
                      <a:ext cx="1267683" cy="88481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>
                        <a:noFill/>
                      </a:endParaRPr>
                    </a:p>
                  </p:txBody>
                </p:sp>
                <p:cxnSp>
                  <p:nvCxnSpPr>
                    <p:cNvPr id="76" name="Connecteur droit avec flèche 75"/>
                    <p:cNvCxnSpPr/>
                    <p:nvPr/>
                  </p:nvCxnSpPr>
                  <p:spPr>
                    <a:xfrm>
                      <a:off x="6384925" y="4797155"/>
                      <a:ext cx="0" cy="1102398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ZoneTexte 76"/>
                    <p:cNvSpPr txBox="1"/>
                    <p:nvPr/>
                  </p:nvSpPr>
                  <p:spPr>
                    <a:xfrm>
                      <a:off x="7500765" y="4254658"/>
                      <a:ext cx="787194" cy="151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err="1" smtClean="0"/>
                        <a:t>End_counter</a:t>
                      </a:r>
                      <a:r>
                        <a:rPr lang="fr-FR" dirty="0" smtClean="0"/>
                        <a:t> = 0</a:t>
                      </a:r>
                      <a:endParaRPr lang="fr-FR" dirty="0"/>
                    </a:p>
                  </p:txBody>
                </p:sp>
              </p:grp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7188493" y="1145971"/>
                    <a:ext cx="1385889" cy="8056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 err="1" smtClean="0"/>
                      <a:t>idle</a:t>
                    </a:r>
                    <a:r>
                      <a:rPr lang="fr-FR" sz="1600" dirty="0" smtClean="0"/>
                      <a:t>= «  000»</a:t>
                    </a:r>
                    <a:endParaRPr lang="fr-FR" sz="1600" dirty="0"/>
                  </a:p>
                </p:txBody>
              </p:sp>
            </p:grpSp>
            <p:grpSp>
              <p:nvGrpSpPr>
                <p:cNvPr id="119" name="Groupe 118"/>
                <p:cNvGrpSpPr/>
                <p:nvPr/>
              </p:nvGrpSpPr>
              <p:grpSpPr>
                <a:xfrm>
                  <a:off x="9188612" y="935203"/>
                  <a:ext cx="1093073" cy="977462"/>
                  <a:chOff x="9188612" y="935203"/>
                  <a:chExt cx="1093073" cy="977462"/>
                </a:xfrm>
              </p:grpSpPr>
              <p:cxnSp>
                <p:nvCxnSpPr>
                  <p:cNvPr id="109" name="Connecteur en angle 108"/>
                  <p:cNvCxnSpPr/>
                  <p:nvPr/>
                </p:nvCxnSpPr>
                <p:spPr>
                  <a:xfrm>
                    <a:off x="9188612" y="935203"/>
                    <a:ext cx="1093073" cy="977462"/>
                  </a:xfrm>
                  <a:prstGeom prst="bentConnector3">
                    <a:avLst>
                      <a:gd name="adj1" fmla="val 13076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9188612" y="1912665"/>
                    <a:ext cx="1093073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e 119"/>
                <p:cNvGrpSpPr/>
                <p:nvPr/>
              </p:nvGrpSpPr>
              <p:grpSpPr>
                <a:xfrm>
                  <a:off x="9196555" y="5501528"/>
                  <a:ext cx="1093073" cy="655905"/>
                  <a:chOff x="9188612" y="935203"/>
                  <a:chExt cx="1093073" cy="977462"/>
                </a:xfrm>
              </p:grpSpPr>
              <p:cxnSp>
                <p:nvCxnSpPr>
                  <p:cNvPr id="121" name="Connecteur en angle 120"/>
                  <p:cNvCxnSpPr/>
                  <p:nvPr/>
                </p:nvCxnSpPr>
                <p:spPr>
                  <a:xfrm>
                    <a:off x="9188612" y="935203"/>
                    <a:ext cx="1093073" cy="977462"/>
                  </a:xfrm>
                  <a:prstGeom prst="bentConnector3">
                    <a:avLst>
                      <a:gd name="adj1" fmla="val 13076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necteur droit avec flèche 121"/>
                  <p:cNvCxnSpPr/>
                  <p:nvPr/>
                </p:nvCxnSpPr>
                <p:spPr>
                  <a:xfrm>
                    <a:off x="9188612" y="1912665"/>
                    <a:ext cx="1093073" cy="0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ZoneTexte 122"/>
                <p:cNvSpPr txBox="1"/>
                <p:nvPr/>
              </p:nvSpPr>
              <p:spPr>
                <a:xfrm>
                  <a:off x="10684424" y="5595331"/>
                  <a:ext cx="19759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err="1" smtClean="0"/>
                    <a:t>End_counter</a:t>
                  </a:r>
                  <a:r>
                    <a:rPr lang="fr-FR" dirty="0" smtClean="0"/>
                    <a:t> = 0</a:t>
                  </a:r>
                  <a:endParaRPr lang="fr-FR" dirty="0"/>
                </a:p>
              </p:txBody>
            </p:sp>
          </p:grpSp>
          <p:sp>
            <p:nvSpPr>
              <p:cNvPr id="125" name="ZoneTexte 124"/>
              <p:cNvSpPr txBox="1"/>
              <p:nvPr/>
            </p:nvSpPr>
            <p:spPr>
              <a:xfrm>
                <a:off x="5911624" y="2921583"/>
                <a:ext cx="1869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End_counter</a:t>
                </a:r>
                <a:r>
                  <a:rPr lang="fr-FR" dirty="0" smtClean="0"/>
                  <a:t> = 1</a:t>
                </a:r>
                <a:endParaRPr lang="fr-FR" dirty="0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7032975" y="1540063"/>
              <a:ext cx="4445875" cy="516547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75" name="ZoneTexte 174"/>
          <p:cNvSpPr txBox="1"/>
          <p:nvPr/>
        </p:nvSpPr>
        <p:spPr>
          <a:xfrm>
            <a:off x="9739388" y="1717756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FSM</a:t>
            </a:r>
            <a:endParaRPr lang="fr-FR" dirty="0"/>
          </a:p>
        </p:txBody>
      </p:sp>
      <p:sp>
        <p:nvSpPr>
          <p:cNvPr id="176" name="ZoneTexte 175"/>
          <p:cNvSpPr txBox="1"/>
          <p:nvPr/>
        </p:nvSpPr>
        <p:spPr>
          <a:xfrm>
            <a:off x="532818" y="3073588"/>
            <a:ext cx="5712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Architecture de faire clignote une LED en utilisant le module </a:t>
            </a:r>
            <a:r>
              <a:rPr lang="fr-FR" dirty="0" err="1" smtClean="0"/>
              <a:t>Conter_unit</a:t>
            </a:r>
            <a:r>
              <a:rPr lang="fr-FR" dirty="0" smtClean="0"/>
              <a:t> et une machine à état.</a:t>
            </a:r>
          </a:p>
          <a:p>
            <a:endParaRPr lang="fr-FR" dirty="0" smtClean="0"/>
          </a:p>
          <a:p>
            <a:r>
              <a:rPr lang="fr-FR" dirty="0" smtClean="0"/>
              <a:t>La LED change son état lorsque le signal </a:t>
            </a:r>
            <a:r>
              <a:rPr lang="fr-FR" dirty="0" err="1" smtClean="0"/>
              <a:t>end_counter</a:t>
            </a:r>
            <a:r>
              <a:rPr lang="fr-FR" dirty="0" smtClean="0"/>
              <a:t> =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91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5" y="1064435"/>
            <a:ext cx="11577301" cy="54164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70465" y="228599"/>
            <a:ext cx="314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Schéma de synthèse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3397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1" y="637925"/>
            <a:ext cx="7674119" cy="62200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86002" y="114705"/>
            <a:ext cx="5586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Schéma de synthèse pour </a:t>
            </a:r>
            <a:r>
              <a:rPr lang="fr-FR" sz="2800" dirty="0" err="1" smtClean="0"/>
              <a:t>LED_driver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890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5" y="1371600"/>
            <a:ext cx="1704975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668" y="862983"/>
            <a:ext cx="67879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Nombre de </a:t>
            </a:r>
            <a:r>
              <a:rPr lang="fr-FR" dirty="0" err="1" smtClean="0"/>
              <a:t>register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28 registres pour module </a:t>
            </a:r>
            <a:r>
              <a:rPr lang="fr-FR" dirty="0" err="1" smtClean="0"/>
              <a:t>conuter_unit</a:t>
            </a:r>
            <a:r>
              <a:rPr lang="fr-FR" dirty="0" smtClean="0"/>
              <a:t> </a:t>
            </a:r>
          </a:p>
          <a:p>
            <a:r>
              <a:rPr lang="fr-FR" dirty="0" smtClean="0"/>
              <a:t>2 registres pour  faire rentrer </a:t>
            </a:r>
            <a:r>
              <a:rPr lang="fr-FR" dirty="0" err="1" smtClean="0"/>
              <a:t>color_code</a:t>
            </a:r>
            <a:r>
              <a:rPr lang="fr-FR" dirty="0" smtClean="0"/>
              <a:t>, vert ou bleu</a:t>
            </a:r>
          </a:p>
          <a:p>
            <a:r>
              <a:rPr lang="fr-FR" dirty="0" smtClean="0"/>
              <a:t>3 registres pour </a:t>
            </a:r>
            <a:r>
              <a:rPr lang="fr-FR" dirty="0" err="1" smtClean="0"/>
              <a:t>color_out</a:t>
            </a:r>
            <a:endParaRPr lang="fr-FR" dirty="0" smtClean="0"/>
          </a:p>
          <a:p>
            <a:r>
              <a:rPr lang="fr-FR" dirty="0" smtClean="0"/>
              <a:t>1 registres pour machine à états,</a:t>
            </a:r>
          </a:p>
          <a:p>
            <a:r>
              <a:rPr lang="fr-FR" dirty="0" smtClean="0"/>
              <a:t>2 registres pour créer le pulse signal de </a:t>
            </a:r>
            <a:r>
              <a:rPr lang="fr-FR" dirty="0" err="1" smtClean="0"/>
              <a:t>up_date</a:t>
            </a:r>
            <a:r>
              <a:rPr lang="fr-FR" dirty="0" smtClean="0"/>
              <a:t>  </a:t>
            </a:r>
          </a:p>
          <a:p>
            <a:endParaRPr lang="fr-FR" dirty="0" smtClean="0"/>
          </a:p>
          <a:p>
            <a:r>
              <a:rPr lang="fr-FR" dirty="0" smtClean="0"/>
              <a:t>Total = 36 registres</a:t>
            </a:r>
          </a:p>
          <a:p>
            <a:endParaRPr lang="fr-FR" dirty="0"/>
          </a:p>
          <a:p>
            <a:r>
              <a:rPr lang="fr-FR" dirty="0" smtClean="0"/>
              <a:t>Nombre de registre est correspondent a schéma RTL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1668" y="4887191"/>
            <a:ext cx="357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IBUF: </a:t>
            </a:r>
            <a:r>
              <a:rPr lang="fr-FR" dirty="0" err="1" smtClean="0"/>
              <a:t>clk</a:t>
            </a:r>
            <a:r>
              <a:rPr lang="fr-FR" dirty="0" smtClean="0"/>
              <a:t>, </a:t>
            </a:r>
            <a:r>
              <a:rPr lang="fr-FR" dirty="0" err="1" smtClean="0"/>
              <a:t>resetn</a:t>
            </a:r>
            <a:r>
              <a:rPr lang="fr-FR" dirty="0" smtClean="0"/>
              <a:t>, bouton0, bouton1</a:t>
            </a:r>
          </a:p>
          <a:p>
            <a:r>
              <a:rPr lang="fr-FR" dirty="0" smtClean="0"/>
              <a:t>OBUF: </a:t>
            </a:r>
            <a:r>
              <a:rPr lang="fr-FR" dirty="0" err="1" smtClean="0"/>
              <a:t>led_out</a:t>
            </a:r>
            <a:r>
              <a:rPr lang="fr-FR" dirty="0" smtClean="0"/>
              <a:t> (3 bits)</a:t>
            </a: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5586" y="166255"/>
            <a:ext cx="3183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synthèse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0244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5" y="1232368"/>
            <a:ext cx="11763632" cy="528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132" y="2801735"/>
            <a:ext cx="1127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total négative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(TNS) est 0, le nombre de total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r>
              <a:rPr lang="fr-FR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0, donc il n’y a pas problème de </a:t>
            </a:r>
            <a:r>
              <a:rPr lang="fr-FR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timming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5586" y="166255"/>
            <a:ext cx="3110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Rapport de </a:t>
            </a:r>
            <a:r>
              <a:rPr lang="fr-FR" sz="2800" dirty="0" err="1" smtClean="0"/>
              <a:t>timming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4855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3" y="1219200"/>
            <a:ext cx="11350283" cy="4184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298" y="1626177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57199" y="2076307"/>
            <a:ext cx="10900063" cy="405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7169727" y="665018"/>
            <a:ext cx="654628" cy="10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86700" y="23899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départ du chemin critique </a:t>
            </a:r>
          </a:p>
          <a:p>
            <a:r>
              <a:rPr lang="fr-FR" dirty="0" err="1" smtClean="0"/>
              <a:t>Q_reg</a:t>
            </a:r>
            <a:r>
              <a:rPr lang="fr-FR" dirty="0"/>
              <a:t> </a:t>
            </a:r>
            <a:r>
              <a:rPr lang="fr-FR" dirty="0" smtClean="0"/>
              <a:t>(23) du module </a:t>
            </a:r>
            <a:r>
              <a:rPr lang="fr-FR" dirty="0" err="1" smtClean="0"/>
              <a:t>counter_unit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026236" y="2881359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 d’arrivée du chemin critique</a:t>
            </a:r>
          </a:p>
          <a:p>
            <a:r>
              <a:rPr lang="fr-FR" dirty="0" err="1" smtClean="0"/>
              <a:t>Q_reg</a:t>
            </a:r>
            <a:r>
              <a:rPr lang="fr-FR" dirty="0" smtClean="0"/>
              <a:t> (25) du module </a:t>
            </a:r>
            <a:r>
              <a:rPr lang="fr-FR" dirty="0" err="1" smtClean="0"/>
              <a:t>counter_unit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9507683" y="2476115"/>
            <a:ext cx="228599" cy="4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7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124691" y="127092"/>
            <a:ext cx="10716202" cy="4772476"/>
            <a:chOff x="124691" y="684140"/>
            <a:chExt cx="10716202" cy="4772476"/>
          </a:xfrm>
        </p:grpSpPr>
        <p:grpSp>
          <p:nvGrpSpPr>
            <p:cNvPr id="4" name="Groupe 3"/>
            <p:cNvGrpSpPr/>
            <p:nvPr/>
          </p:nvGrpSpPr>
          <p:grpSpPr>
            <a:xfrm>
              <a:off x="124691" y="3429206"/>
              <a:ext cx="8672951" cy="2027410"/>
              <a:chOff x="399393" y="974569"/>
              <a:chExt cx="11592238" cy="3135354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99393" y="974569"/>
                <a:ext cx="8458454" cy="3135354"/>
                <a:chOff x="154699" y="2600114"/>
                <a:chExt cx="10486913" cy="3775606"/>
              </a:xfrm>
            </p:grpSpPr>
            <p:grpSp>
              <p:nvGrpSpPr>
                <p:cNvPr id="10" name="Groupe 9"/>
                <p:cNvGrpSpPr/>
                <p:nvPr/>
              </p:nvGrpSpPr>
              <p:grpSpPr>
                <a:xfrm>
                  <a:off x="154699" y="3363092"/>
                  <a:ext cx="7424334" cy="2762130"/>
                  <a:chOff x="473644" y="3363092"/>
                  <a:chExt cx="7424334" cy="2762130"/>
                </a:xfrm>
              </p:grpSpPr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2179051" y="3363092"/>
                    <a:ext cx="5718927" cy="2762130"/>
                    <a:chOff x="3907484" y="5152296"/>
                    <a:chExt cx="2407544" cy="1136026"/>
                  </a:xfrm>
                </p:grpSpPr>
                <p:sp>
                  <p:nvSpPr>
                    <p:cNvPr id="22" name="ZoneTexte 21"/>
                    <p:cNvSpPr txBox="1"/>
                    <p:nvPr/>
                  </p:nvSpPr>
                  <p:spPr>
                    <a:xfrm>
                      <a:off x="3907484" y="5368953"/>
                      <a:ext cx="1057862" cy="91936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      </a:t>
                      </a:r>
                      <a:r>
                        <a:rPr lang="fr-FR" dirty="0" err="1" smtClean="0"/>
                        <a:t>Counter_unit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p:txBody>
                </p:sp>
                <p:sp>
                  <p:nvSpPr>
                    <p:cNvPr id="23" name="ZoneTexte 22"/>
                    <p:cNvSpPr txBox="1"/>
                    <p:nvPr/>
                  </p:nvSpPr>
                  <p:spPr>
                    <a:xfrm>
                      <a:off x="4995042" y="5616098"/>
                      <a:ext cx="1319986" cy="3440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err="1" smtClean="0"/>
                        <a:t>End_counter</a:t>
                      </a:r>
                      <a:endParaRPr lang="fr-FR" dirty="0"/>
                    </a:p>
                  </p:txBody>
                </p:sp>
                <p:sp>
                  <p:nvSpPr>
                    <p:cNvPr id="24" name="ZoneTexte 23"/>
                    <p:cNvSpPr txBox="1"/>
                    <p:nvPr/>
                  </p:nvSpPr>
                  <p:spPr>
                    <a:xfrm>
                      <a:off x="5569213" y="5380248"/>
                      <a:ext cx="287486" cy="3440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p:txBody>
                </p:sp>
                <p:cxnSp>
                  <p:nvCxnSpPr>
                    <p:cNvPr id="25" name="Connecteur droit 24"/>
                    <p:cNvCxnSpPr/>
                    <p:nvPr/>
                  </p:nvCxnSpPr>
                  <p:spPr>
                    <a:xfrm flipV="1">
                      <a:off x="5614392" y="5550077"/>
                      <a:ext cx="103264" cy="128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284397" y="5152296"/>
                      <a:ext cx="481484" cy="3440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err="1" smtClean="0"/>
                        <a:t>uut</a:t>
                      </a:r>
                      <a:endParaRPr lang="fr-FR" dirty="0"/>
                    </a:p>
                  </p:txBody>
                </p:sp>
              </p:grp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473644" y="4282631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cteur droit 14"/>
                  <p:cNvCxnSpPr/>
                  <p:nvPr/>
                </p:nvCxnSpPr>
                <p:spPr>
                  <a:xfrm>
                    <a:off x="473644" y="4898227"/>
                    <a:ext cx="1800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 flipV="1">
                    <a:off x="1373644" y="4189176"/>
                    <a:ext cx="255459" cy="2146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 flipV="1">
                    <a:off x="1373644" y="4716763"/>
                    <a:ext cx="286990" cy="2959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561278" y="425349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1</a:t>
                    </a:r>
                    <a:endParaRPr lang="fr-FR" dirty="0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1478260" y="498479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1</a:t>
                    </a:r>
                  </a:p>
                </p:txBody>
              </p:sp>
              <p:sp>
                <p:nvSpPr>
                  <p:cNvPr id="20" name="ZoneTexte 19"/>
                  <p:cNvSpPr txBox="1"/>
                  <p:nvPr/>
                </p:nvSpPr>
                <p:spPr>
                  <a:xfrm>
                    <a:off x="951211" y="3544447"/>
                    <a:ext cx="43954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err="1" smtClean="0"/>
                      <a:t>clk</a:t>
                    </a:r>
                    <a:endParaRPr lang="fr-FR" dirty="0"/>
                  </a:p>
                </p:txBody>
              </p:sp>
              <p:sp>
                <p:nvSpPr>
                  <p:cNvPr id="21" name="ZoneTexte 20"/>
                  <p:cNvSpPr txBox="1"/>
                  <p:nvPr/>
                </p:nvSpPr>
                <p:spPr>
                  <a:xfrm>
                    <a:off x="756320" y="5132197"/>
                    <a:ext cx="7799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err="1" smtClean="0"/>
                      <a:t>resetn</a:t>
                    </a:r>
                    <a:endParaRPr lang="fr-FR" dirty="0"/>
                  </a:p>
                </p:txBody>
              </p:sp>
            </p:grpSp>
            <p:cxnSp>
              <p:nvCxnSpPr>
                <p:cNvPr id="11" name="Connecteur droit 10"/>
                <p:cNvCxnSpPr>
                  <a:stCxn id="22" idx="3"/>
                </p:cNvCxnSpPr>
                <p:nvPr/>
              </p:nvCxnSpPr>
              <p:spPr>
                <a:xfrm flipV="1">
                  <a:off x="4372973" y="4487923"/>
                  <a:ext cx="287999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7300675" y="2600114"/>
                  <a:ext cx="3340937" cy="377560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solidFill>
                        <a:schemeClr val="tx1"/>
                      </a:solidFill>
                    </a:rPr>
                    <a:t>FSM</a:t>
                  </a:r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Connecteur droit 5"/>
              <p:cNvCxnSpPr/>
              <p:nvPr/>
            </p:nvCxnSpPr>
            <p:spPr>
              <a:xfrm>
                <a:off x="8857845" y="2188476"/>
                <a:ext cx="3133786" cy="3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ZoneTexte 6"/>
              <p:cNvSpPr txBox="1"/>
              <p:nvPr/>
            </p:nvSpPr>
            <p:spPr>
              <a:xfrm>
                <a:off x="10098623" y="1371220"/>
                <a:ext cx="1276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Led_output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 flipV="1">
                <a:off x="10971434" y="1982563"/>
                <a:ext cx="317686" cy="3710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11210795" y="22262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2384294" y="1114020"/>
              <a:ext cx="407611" cy="658098"/>
              <a:chOff x="2700607" y="1228320"/>
              <a:chExt cx="407611" cy="658098"/>
            </a:xfrm>
          </p:grpSpPr>
          <p:sp>
            <p:nvSpPr>
              <p:cNvPr id="30" name="Rectangle : avec coins arrondis en haut 6">
                <a:extLst>
                  <a:ext uri="{FF2B5EF4-FFF2-40B4-BE49-F238E27FC236}">
                    <a16:creationId xmlns="" xmlns:a16="http://schemas.microsoft.com/office/drawing/2014/main" id="{C3214BCE-5162-774F-3746-878365A636AE}"/>
                  </a:ext>
                </a:extLst>
              </p:cNvPr>
              <p:cNvSpPr/>
              <p:nvPr/>
            </p:nvSpPr>
            <p:spPr>
              <a:xfrm rot="5400000">
                <a:off x="2613414" y="1382058"/>
                <a:ext cx="614831" cy="374776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2722506" y="1542339"/>
                <a:ext cx="287486" cy="34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2700607" y="1228320"/>
                <a:ext cx="287486" cy="34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0</a:t>
                </a:r>
              </a:p>
            </p:txBody>
          </p:sp>
        </p:grpSp>
        <p:cxnSp>
          <p:nvCxnSpPr>
            <p:cNvPr id="35" name="Connecteur en angle 34"/>
            <p:cNvCxnSpPr/>
            <p:nvPr/>
          </p:nvCxnSpPr>
          <p:spPr>
            <a:xfrm rot="10800000" flipV="1">
              <a:off x="574279" y="1797626"/>
              <a:ext cx="2002420" cy="384463"/>
            </a:xfrm>
            <a:prstGeom prst="bentConnector3">
              <a:avLst>
                <a:gd name="adj1" fmla="val -33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67798" y="2250351"/>
              <a:ext cx="1100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  <a:r>
                <a:rPr lang="fr-FR" dirty="0" smtClean="0"/>
                <a:t>outon_0</a:t>
              </a:r>
              <a:endParaRPr lang="fr-FR" dirty="0"/>
            </a:p>
          </p:txBody>
        </p:sp>
        <p:cxnSp>
          <p:nvCxnSpPr>
            <p:cNvPr id="39" name="Connecteur droit 38"/>
            <p:cNvCxnSpPr/>
            <p:nvPr/>
          </p:nvCxnSpPr>
          <p:spPr>
            <a:xfrm>
              <a:off x="1364600" y="1286059"/>
              <a:ext cx="10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153823" y="684140"/>
              <a:ext cx="132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Code_rouge</a:t>
              </a:r>
              <a:endParaRPr lang="fr-FR" dirty="0"/>
            </a:p>
          </p:txBody>
        </p:sp>
        <p:cxnSp>
          <p:nvCxnSpPr>
            <p:cNvPr id="42" name="Connecteur droit 41"/>
            <p:cNvCxnSpPr>
              <a:endCxn id="31" idx="1"/>
            </p:cNvCxnSpPr>
            <p:nvPr/>
          </p:nvCxnSpPr>
          <p:spPr>
            <a:xfrm flipV="1">
              <a:off x="1364600" y="1600079"/>
              <a:ext cx="1041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093217" y="1620525"/>
              <a:ext cx="115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Code_vert</a:t>
              </a:r>
              <a:endParaRPr lang="fr-FR" dirty="0"/>
            </a:p>
          </p:txBody>
        </p:sp>
        <p:cxnSp>
          <p:nvCxnSpPr>
            <p:cNvPr id="45" name="Connecteur droit 44"/>
            <p:cNvCxnSpPr>
              <a:stCxn id="30" idx="3"/>
            </p:cNvCxnSpPr>
            <p:nvPr/>
          </p:nvCxnSpPr>
          <p:spPr>
            <a:xfrm flipV="1">
              <a:off x="2791905" y="1428039"/>
              <a:ext cx="59884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4104881" y="105870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Color_out</a:t>
              </a:r>
              <a:endParaRPr lang="fr-FR" dirty="0"/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8780318" y="1439750"/>
              <a:ext cx="0" cy="742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8439156" y="2238145"/>
              <a:ext cx="7169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  <p:cxnSp>
          <p:nvCxnSpPr>
            <p:cNvPr id="51" name="Connecteur droit 50"/>
            <p:cNvCxnSpPr>
              <a:stCxn id="49" idx="2"/>
            </p:cNvCxnSpPr>
            <p:nvPr/>
          </p:nvCxnSpPr>
          <p:spPr>
            <a:xfrm flipH="1">
              <a:off x="8797642" y="2607477"/>
              <a:ext cx="1" cy="1631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9178197" y="2438568"/>
              <a:ext cx="1662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9709787" y="1998161"/>
              <a:ext cx="910726" cy="34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Led_out</a:t>
              </a:r>
              <a:endParaRPr lang="fr-FR" dirty="0"/>
            </a:p>
          </p:txBody>
        </p:sp>
        <p:cxnSp>
          <p:nvCxnSpPr>
            <p:cNvPr id="56" name="Connecteur droit 55"/>
            <p:cNvCxnSpPr/>
            <p:nvPr/>
          </p:nvCxnSpPr>
          <p:spPr>
            <a:xfrm flipV="1">
              <a:off x="9981281" y="2342239"/>
              <a:ext cx="241662" cy="300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3600595" y="1243373"/>
              <a:ext cx="148024" cy="304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862437" y="1191418"/>
              <a:ext cx="19896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1835509" y="1540299"/>
              <a:ext cx="19896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1580806" y="2115264"/>
              <a:ext cx="19896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0192751" y="26196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646245" y="15107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517406" y="1251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034477" y="15319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1743883" y="21745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6005339" y="144038"/>
            <a:ext cx="558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 pour piloter une LED rouge et une LED verte 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990893" y="5300766"/>
            <a:ext cx="950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Lorsque bouton0 est appuyé, la LED verte est allumée, sinon la LED rouge est allumée. La couleur de LED est choisi à l’aide d’un multiplexeur.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6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857206"/>
            <a:ext cx="12053777" cy="380887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01295" y="153749"/>
            <a:ext cx="649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 de simulation avec 100 période d’horloge pour </a:t>
            </a:r>
            <a:r>
              <a:rPr lang="fr-FR" dirty="0" err="1" smtClean="0"/>
              <a:t>conter_unit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76576" y="4830082"/>
            <a:ext cx="10178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le bouton0 n’est pas appuyé, la LED rouge (</a:t>
            </a:r>
            <a:r>
              <a:rPr lang="fr-FR" dirty="0" err="1" smtClean="0"/>
              <a:t>code_rouge</a:t>
            </a:r>
            <a:r>
              <a:rPr lang="fr-FR" dirty="0" smtClean="0"/>
              <a:t> =«  001») clignote. </a:t>
            </a:r>
          </a:p>
          <a:p>
            <a:r>
              <a:rPr lang="fr-FR" dirty="0" smtClean="0"/>
              <a:t>Si le bouton0 est appuyé la LED verte (</a:t>
            </a:r>
            <a:r>
              <a:rPr lang="fr-FR" dirty="0" err="1" smtClean="0"/>
              <a:t>code_vert</a:t>
            </a:r>
            <a:r>
              <a:rPr lang="fr-FR" dirty="0" smtClean="0"/>
              <a:t> =«  010») clignote.</a:t>
            </a:r>
          </a:p>
          <a:p>
            <a:endParaRPr lang="fr-FR" dirty="0"/>
          </a:p>
          <a:p>
            <a:r>
              <a:rPr lang="fr-FR" dirty="0" smtClean="0"/>
              <a:t>Si le bouton0 est pressé pendant plus d’un cycle d’horloge </a:t>
            </a:r>
            <a:r>
              <a:rPr lang="fr-FR" dirty="0" err="1" smtClean="0"/>
              <a:t>clk</a:t>
            </a:r>
            <a:r>
              <a:rPr lang="fr-FR" dirty="0" smtClean="0"/>
              <a:t> et plus court que 2 cycles de </a:t>
            </a:r>
            <a:r>
              <a:rPr lang="fr-FR" dirty="0" err="1" smtClean="0"/>
              <a:t>end_counter</a:t>
            </a:r>
            <a:r>
              <a:rPr lang="fr-FR" dirty="0" smtClean="0"/>
              <a:t>,</a:t>
            </a:r>
          </a:p>
          <a:p>
            <a:r>
              <a:rPr lang="fr-FR" dirty="0" smtClean="0"/>
              <a:t>la LED vert est allumée une fois et éteinte une fois. </a:t>
            </a:r>
          </a:p>
          <a:p>
            <a:r>
              <a:rPr lang="fr-FR" dirty="0" smtClean="0"/>
              <a:t>Si le bouton0 est  maintenu pendant plusieurs cycle de </a:t>
            </a:r>
            <a:r>
              <a:rPr lang="fr-FR" dirty="0" err="1" smtClean="0"/>
              <a:t>end_counter</a:t>
            </a:r>
            <a:r>
              <a:rPr lang="fr-FR" dirty="0" smtClean="0"/>
              <a:t>, la LED vert va clignoter plusieurs fois.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6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e 83"/>
          <p:cNvGrpSpPr/>
          <p:nvPr/>
        </p:nvGrpSpPr>
        <p:grpSpPr>
          <a:xfrm>
            <a:off x="114300" y="301926"/>
            <a:ext cx="9476509" cy="4935092"/>
            <a:chOff x="442682" y="311065"/>
            <a:chExt cx="11454910" cy="6401461"/>
          </a:xfrm>
        </p:grpSpPr>
        <p:grpSp>
          <p:nvGrpSpPr>
            <p:cNvPr id="5" name="Groupe 4"/>
            <p:cNvGrpSpPr/>
            <p:nvPr/>
          </p:nvGrpSpPr>
          <p:grpSpPr>
            <a:xfrm>
              <a:off x="488374" y="311065"/>
              <a:ext cx="11409218" cy="6401461"/>
              <a:chOff x="124691" y="811831"/>
              <a:chExt cx="10716202" cy="464478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24691" y="3429206"/>
                <a:ext cx="8672951" cy="2027410"/>
                <a:chOff x="399393" y="974569"/>
                <a:chExt cx="11592238" cy="3135354"/>
              </a:xfrm>
            </p:grpSpPr>
            <p:grpSp>
              <p:nvGrpSpPr>
                <p:cNvPr id="34" name="Groupe 33"/>
                <p:cNvGrpSpPr/>
                <p:nvPr/>
              </p:nvGrpSpPr>
              <p:grpSpPr>
                <a:xfrm>
                  <a:off x="399393" y="974569"/>
                  <a:ext cx="8458454" cy="3135354"/>
                  <a:chOff x="154699" y="2600114"/>
                  <a:chExt cx="10486913" cy="3775606"/>
                </a:xfrm>
              </p:grpSpPr>
              <p:grpSp>
                <p:nvGrpSpPr>
                  <p:cNvPr id="39" name="Groupe 38"/>
                  <p:cNvGrpSpPr/>
                  <p:nvPr/>
                </p:nvGrpSpPr>
                <p:grpSpPr>
                  <a:xfrm>
                    <a:off x="154699" y="3363092"/>
                    <a:ext cx="7424334" cy="2762130"/>
                    <a:chOff x="473644" y="3363092"/>
                    <a:chExt cx="7424334" cy="2762130"/>
                  </a:xfrm>
                </p:grpSpPr>
                <p:grpSp>
                  <p:nvGrpSpPr>
                    <p:cNvPr id="42" name="Groupe 41"/>
                    <p:cNvGrpSpPr/>
                    <p:nvPr/>
                  </p:nvGrpSpPr>
                  <p:grpSpPr>
                    <a:xfrm>
                      <a:off x="2179051" y="3363092"/>
                      <a:ext cx="5718927" cy="2762130"/>
                      <a:chOff x="3907484" y="5152296"/>
                      <a:chExt cx="2407544" cy="1136026"/>
                    </a:xfrm>
                  </p:grpSpPr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3907484" y="5368953"/>
                        <a:ext cx="1057862" cy="91936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      </a:t>
                        </a:r>
                        <a:r>
                          <a:rPr lang="fr-FR" dirty="0" err="1" smtClean="0"/>
                          <a:t>Counter_unit</a:t>
                        </a:r>
                        <a:endParaRPr lang="fr-FR" dirty="0" smtClean="0"/>
                      </a:p>
                      <a:p>
                        <a:endParaRPr lang="fr-FR" dirty="0" smtClean="0"/>
                      </a:p>
                      <a:p>
                        <a:endParaRPr lang="fr-FR" dirty="0"/>
                      </a:p>
                    </p:txBody>
                  </p:sp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4995042" y="5616098"/>
                        <a:ext cx="1319986" cy="3440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err="1" smtClean="0"/>
                          <a:t>End_counter</a:t>
                        </a:r>
                        <a:endParaRPr lang="fr-FR" dirty="0"/>
                      </a:p>
                    </p:txBody>
                  </p:sp>
                  <p:sp>
                    <p:nvSpPr>
                      <p:cNvPr id="53" name="ZoneTexte 52"/>
                      <p:cNvSpPr txBox="1"/>
                      <p:nvPr/>
                    </p:nvSpPr>
                    <p:spPr>
                      <a:xfrm>
                        <a:off x="5569213" y="5380248"/>
                        <a:ext cx="287486" cy="3440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smtClean="0"/>
                          <a:t>1</a:t>
                        </a:r>
                        <a:endParaRPr lang="fr-FR" dirty="0"/>
                      </a:p>
                    </p:txBody>
                  </p:sp>
                  <p:cxnSp>
                    <p:nvCxnSpPr>
                      <p:cNvPr id="54" name="Connecteur droit 53"/>
                      <p:cNvCxnSpPr/>
                      <p:nvPr/>
                    </p:nvCxnSpPr>
                    <p:spPr>
                      <a:xfrm flipV="1">
                        <a:off x="5614392" y="5550077"/>
                        <a:ext cx="103264" cy="12870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ZoneTexte 54"/>
                      <p:cNvSpPr txBox="1"/>
                      <p:nvPr/>
                    </p:nvSpPr>
                    <p:spPr>
                      <a:xfrm>
                        <a:off x="4284397" y="5152296"/>
                        <a:ext cx="481484" cy="3440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 err="1" smtClean="0"/>
                          <a:t>uut</a:t>
                        </a:r>
                        <a:endParaRPr lang="fr-FR" dirty="0"/>
                      </a:p>
                    </p:txBody>
                  </p:sp>
                </p:grpSp>
                <p:cxnSp>
                  <p:nvCxnSpPr>
                    <p:cNvPr id="43" name="Connecteur droit 42"/>
                    <p:cNvCxnSpPr/>
                    <p:nvPr/>
                  </p:nvCxnSpPr>
                  <p:spPr>
                    <a:xfrm>
                      <a:off x="473644" y="4282631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necteur droit 43"/>
                    <p:cNvCxnSpPr/>
                    <p:nvPr/>
                  </p:nvCxnSpPr>
                  <p:spPr>
                    <a:xfrm>
                      <a:off x="473644" y="4898227"/>
                      <a:ext cx="18000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eur droit 44"/>
                    <p:cNvCxnSpPr/>
                    <p:nvPr/>
                  </p:nvCxnSpPr>
                  <p:spPr>
                    <a:xfrm flipV="1">
                      <a:off x="1373644" y="4189176"/>
                      <a:ext cx="255459" cy="2146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necteur droit 45"/>
                    <p:cNvCxnSpPr/>
                    <p:nvPr/>
                  </p:nvCxnSpPr>
                  <p:spPr>
                    <a:xfrm flipV="1">
                      <a:off x="1373644" y="4716763"/>
                      <a:ext cx="286990" cy="2959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ZoneTexte 46"/>
                    <p:cNvSpPr txBox="1"/>
                    <p:nvPr/>
                  </p:nvSpPr>
                  <p:spPr>
                    <a:xfrm>
                      <a:off x="1561278" y="425349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p:txBody>
                </p:sp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1478260" y="4984795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/>
                        <a:t>1</a:t>
                      </a:r>
                    </a:p>
                  </p:txBody>
                </p:sp>
                <p:sp>
                  <p:nvSpPr>
                    <p:cNvPr id="49" name="ZoneTexte 48"/>
                    <p:cNvSpPr txBox="1"/>
                    <p:nvPr/>
                  </p:nvSpPr>
                  <p:spPr>
                    <a:xfrm>
                      <a:off x="951211" y="3544447"/>
                      <a:ext cx="439544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err="1" smtClean="0"/>
                        <a:t>clk</a:t>
                      </a:r>
                      <a:endParaRPr lang="fr-FR" dirty="0"/>
                    </a:p>
                  </p:txBody>
                </p:sp>
                <p:sp>
                  <p:nvSpPr>
                    <p:cNvPr id="50" name="ZoneTexte 49"/>
                    <p:cNvSpPr txBox="1"/>
                    <p:nvPr/>
                  </p:nvSpPr>
                  <p:spPr>
                    <a:xfrm>
                      <a:off x="756320" y="5132197"/>
                      <a:ext cx="779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 err="1" smtClean="0"/>
                        <a:t>resetn</a:t>
                      </a:r>
                      <a:endParaRPr lang="fr-FR" dirty="0"/>
                    </a:p>
                  </p:txBody>
                </p:sp>
              </p:grpSp>
              <p:cxnSp>
                <p:nvCxnSpPr>
                  <p:cNvPr id="40" name="Connecteur droit 39"/>
                  <p:cNvCxnSpPr>
                    <a:stCxn id="51" idx="3"/>
                  </p:cNvCxnSpPr>
                  <p:nvPr/>
                </p:nvCxnSpPr>
                <p:spPr>
                  <a:xfrm flipV="1">
                    <a:off x="4372973" y="4487923"/>
                    <a:ext cx="287999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7300675" y="2600114"/>
                    <a:ext cx="3340937" cy="377560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>
                        <a:solidFill>
                          <a:schemeClr val="tx1"/>
                        </a:solidFill>
                      </a:rPr>
                      <a:t>FSM</a:t>
                    </a:r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5" name="Connecteur droit 34"/>
                <p:cNvCxnSpPr/>
                <p:nvPr/>
              </p:nvCxnSpPr>
              <p:spPr>
                <a:xfrm>
                  <a:off x="8857845" y="2188476"/>
                  <a:ext cx="3133786" cy="37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10098623" y="1371220"/>
                  <a:ext cx="1276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Led_output</a:t>
                  </a:r>
                  <a:endParaRPr lang="fr-FR" dirty="0"/>
                </a:p>
              </p:txBody>
            </p: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10971434" y="1982563"/>
                  <a:ext cx="317686" cy="3710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ZoneTexte 37"/>
                <p:cNvSpPr txBox="1"/>
                <p:nvPr/>
              </p:nvSpPr>
              <p:spPr>
                <a:xfrm>
                  <a:off x="11210795" y="222629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3</a:t>
                  </a:r>
                  <a:endParaRPr lang="fr-FR" dirty="0"/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2384294" y="1114020"/>
                <a:ext cx="407611" cy="658098"/>
                <a:chOff x="2700607" y="1228320"/>
                <a:chExt cx="407611" cy="658098"/>
              </a:xfrm>
            </p:grpSpPr>
            <p:sp>
              <p:nvSpPr>
                <p:cNvPr id="31" name="Rectangle : avec coins arrondis en haut 6">
                  <a:extLst>
                    <a:ext uri="{FF2B5EF4-FFF2-40B4-BE49-F238E27FC236}">
                      <a16:creationId xmlns="" xmlns:a16="http://schemas.microsoft.com/office/drawing/2014/main" id="{C3214BCE-5162-774F-3746-878365A636AE}"/>
                    </a:ext>
                  </a:extLst>
                </p:cNvPr>
                <p:cNvSpPr/>
                <p:nvPr/>
              </p:nvSpPr>
              <p:spPr>
                <a:xfrm rot="5400000">
                  <a:off x="2613414" y="1382058"/>
                  <a:ext cx="614831" cy="374776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2722506" y="1542339"/>
                  <a:ext cx="287486" cy="344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2700607" y="1228320"/>
                  <a:ext cx="287486" cy="344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0</a:t>
                  </a:r>
                </a:p>
              </p:txBody>
            </p:sp>
          </p:grpSp>
          <p:cxnSp>
            <p:nvCxnSpPr>
              <p:cNvPr id="10" name="Connecteur droit 9"/>
              <p:cNvCxnSpPr/>
              <p:nvPr/>
            </p:nvCxnSpPr>
            <p:spPr>
              <a:xfrm>
                <a:off x="1364600" y="1286059"/>
                <a:ext cx="10525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932939" y="811831"/>
                <a:ext cx="132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Code_rouge</a:t>
                </a:r>
                <a:endParaRPr lang="fr-FR" dirty="0"/>
              </a:p>
            </p:txBody>
          </p:sp>
          <p:cxnSp>
            <p:nvCxnSpPr>
              <p:cNvPr id="12" name="Connecteur droit 11"/>
              <p:cNvCxnSpPr>
                <a:endCxn id="32" idx="1"/>
              </p:cNvCxnSpPr>
              <p:nvPr/>
            </p:nvCxnSpPr>
            <p:spPr>
              <a:xfrm flipV="1">
                <a:off x="1364600" y="1600079"/>
                <a:ext cx="1041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979670" y="1620297"/>
                <a:ext cx="115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Code_vert</a:t>
                </a:r>
                <a:endParaRPr lang="fr-FR" dirty="0"/>
              </a:p>
            </p:txBody>
          </p:sp>
          <p:cxnSp>
            <p:nvCxnSpPr>
              <p:cNvPr id="14" name="Connecteur droit 13"/>
              <p:cNvCxnSpPr>
                <a:stCxn id="31" idx="3"/>
              </p:cNvCxnSpPr>
              <p:nvPr/>
            </p:nvCxnSpPr>
            <p:spPr>
              <a:xfrm flipV="1">
                <a:off x="2791905" y="1428039"/>
                <a:ext cx="598841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4104881" y="1058707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Color_out</a:t>
                </a:r>
                <a:endParaRPr lang="fr-FR" dirty="0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8780318" y="1439750"/>
                <a:ext cx="0" cy="7423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8439156" y="2238145"/>
                <a:ext cx="7169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AND</a:t>
                </a:r>
                <a:endParaRPr lang="fr-FR" dirty="0"/>
              </a:p>
            </p:txBody>
          </p:sp>
          <p:cxnSp>
            <p:nvCxnSpPr>
              <p:cNvPr id="18" name="Connecteur droit 17"/>
              <p:cNvCxnSpPr>
                <a:stCxn id="17" idx="2"/>
              </p:cNvCxnSpPr>
              <p:nvPr/>
            </p:nvCxnSpPr>
            <p:spPr>
              <a:xfrm flipH="1">
                <a:off x="8797642" y="2607477"/>
                <a:ext cx="1" cy="16311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9178197" y="2438568"/>
                <a:ext cx="1662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9709787" y="1998161"/>
                <a:ext cx="910726" cy="34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Led_out</a:t>
                </a:r>
                <a:endParaRPr lang="fr-FR" dirty="0"/>
              </a:p>
            </p:txBody>
          </p:sp>
          <p:cxnSp>
            <p:nvCxnSpPr>
              <p:cNvPr id="21" name="Connecteur droit 20"/>
              <p:cNvCxnSpPr/>
              <p:nvPr/>
            </p:nvCxnSpPr>
            <p:spPr>
              <a:xfrm flipV="1">
                <a:off x="9981281" y="2342239"/>
                <a:ext cx="241662" cy="3008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V="1">
                <a:off x="3600595" y="1243373"/>
                <a:ext cx="148024" cy="304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1862437" y="1191418"/>
                <a:ext cx="198968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1835509" y="1540299"/>
                <a:ext cx="198968" cy="184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0192751" y="26196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3646245" y="15107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517406" y="12510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2034477" y="1531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380980" y="1620699"/>
              <a:ext cx="2365455" cy="2715266"/>
              <a:chOff x="943520" y="1788511"/>
              <a:chExt cx="3946115" cy="500047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943520" y="1788511"/>
                <a:ext cx="3946115" cy="5000471"/>
                <a:chOff x="943520" y="1788511"/>
                <a:chExt cx="3946115" cy="5000471"/>
              </a:xfrm>
            </p:grpSpPr>
            <p:pic>
              <p:nvPicPr>
                <p:cNvPr id="61" name="Image 60">
                  <a:extLst>
                    <a:ext uri="{FF2B5EF4-FFF2-40B4-BE49-F238E27FC236}">
                      <a16:creationId xmlns="" xmlns:a16="http://schemas.microsoft.com/office/drawing/2014/main" id="{49FBAB62-4B57-34C2-B232-F1B0CAA6D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3520" y="4315370"/>
                  <a:ext cx="1636232" cy="2473612"/>
                </a:xfrm>
                <a:prstGeom prst="rect">
                  <a:avLst/>
                </a:prstGeom>
              </p:spPr>
            </p:pic>
            <p:pic>
              <p:nvPicPr>
                <p:cNvPr id="62" name="Image 61">
                  <a:extLst>
                    <a:ext uri="{FF2B5EF4-FFF2-40B4-BE49-F238E27FC236}">
                      <a16:creationId xmlns="" xmlns:a16="http://schemas.microsoft.com/office/drawing/2014/main" id="{49FBAB62-4B57-34C2-B232-F1B0CAA6D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7229" y="4298245"/>
                  <a:ext cx="1636232" cy="2473612"/>
                </a:xfrm>
                <a:prstGeom prst="rect">
                  <a:avLst/>
                </a:prstGeom>
              </p:spPr>
            </p:pic>
            <p:sp>
              <p:nvSpPr>
                <p:cNvPr id="63" name="Triangle isocèle 62"/>
                <p:cNvSpPr/>
                <p:nvPr/>
              </p:nvSpPr>
              <p:spPr>
                <a:xfrm rot="5400000">
                  <a:off x="4228834" y="4814631"/>
                  <a:ext cx="210667" cy="197708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4" name="Connecteur droit 63"/>
                <p:cNvCxnSpPr/>
                <p:nvPr/>
              </p:nvCxnSpPr>
              <p:spPr>
                <a:xfrm flipH="1">
                  <a:off x="2371003" y="3058487"/>
                  <a:ext cx="0" cy="18549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889635" y="3884394"/>
                  <a:ext cx="0" cy="10290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en angle 66"/>
                <p:cNvCxnSpPr/>
                <p:nvPr/>
              </p:nvCxnSpPr>
              <p:spPr>
                <a:xfrm rot="16200000" flipH="1">
                  <a:off x="3936841" y="2931988"/>
                  <a:ext cx="629367" cy="1275445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3726471" y="1788511"/>
                  <a:ext cx="0" cy="7590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 flipV="1">
                  <a:off x="3453242" y="3474249"/>
                  <a:ext cx="253599" cy="3228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flipV="1">
                  <a:off x="2234372" y="3509495"/>
                  <a:ext cx="253599" cy="3228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flipV="1">
                  <a:off x="3590265" y="1940544"/>
                  <a:ext cx="253599" cy="3228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Ellipse 71"/>
                <p:cNvSpPr/>
                <p:nvPr/>
              </p:nvSpPr>
              <p:spPr>
                <a:xfrm>
                  <a:off x="4425130" y="481876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8" name="Connecteur droit 57"/>
              <p:cNvCxnSpPr/>
              <p:nvPr/>
            </p:nvCxnSpPr>
            <p:spPr>
              <a:xfrm>
                <a:off x="2349983" y="3037490"/>
                <a:ext cx="1103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>
                <a:stCxn id="72" idx="6"/>
              </p:cNvCxnSpPr>
              <p:nvPr/>
            </p:nvCxnSpPr>
            <p:spPr>
              <a:xfrm>
                <a:off x="4605130" y="4908766"/>
                <a:ext cx="28411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2371003" y="4919157"/>
                <a:ext cx="7774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ZoneTexte 73"/>
            <p:cNvSpPr txBox="1"/>
            <p:nvPr/>
          </p:nvSpPr>
          <p:spPr>
            <a:xfrm>
              <a:off x="2856783" y="2060858"/>
              <a:ext cx="737431" cy="432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669987" y="3322715"/>
              <a:ext cx="9140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/>
            <p:cNvSpPr txBox="1"/>
            <p:nvPr/>
          </p:nvSpPr>
          <p:spPr>
            <a:xfrm>
              <a:off x="442682" y="2929583"/>
              <a:ext cx="985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bouton0</a:t>
              </a:r>
              <a:endParaRPr lang="fr-FR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1971156" y="2553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051765" y="24097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1077597" y="3258256"/>
              <a:ext cx="148578" cy="173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976485" y="34720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225836" y="1604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85" name="ZoneTexte 84"/>
          <p:cNvSpPr txBox="1"/>
          <p:nvPr/>
        </p:nvSpPr>
        <p:spPr>
          <a:xfrm>
            <a:off x="6049412" y="4646354"/>
            <a:ext cx="58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que la LED ne clignote qu'une seule fois en vert, On modifie l'architecture pour que le signal contrôlant le multiplexeur dure 1 cycle d'horloge. Pour ce faire, nous utilisons 2 registres.</a:t>
            </a:r>
            <a:endParaRPr lang="fr-FR" dirty="0"/>
          </a:p>
        </p:txBody>
      </p:sp>
      <p:sp>
        <p:nvSpPr>
          <p:cNvPr id="86" name="Ellipse 85"/>
          <p:cNvSpPr/>
          <p:nvPr/>
        </p:nvSpPr>
        <p:spPr>
          <a:xfrm>
            <a:off x="1269675" y="3150006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2186335" y="3141768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0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294904"/>
            <a:ext cx="11817927" cy="3376551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008643" y="4150564"/>
            <a:ext cx="827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Maintenant, le bouton0 est maintenu mais la LED ne clignote qu'une seule fois en vert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84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5083" y="3255786"/>
            <a:ext cx="686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Color_code</a:t>
            </a:r>
            <a:r>
              <a:rPr lang="fr-FR" dirty="0" smtClean="0"/>
              <a:t> reçoit le code couler vert ou bleu à l’aide d’un multiplexeur.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grpSp>
        <p:nvGrpSpPr>
          <p:cNvPr id="50" name="Groupe 49"/>
          <p:cNvGrpSpPr/>
          <p:nvPr/>
        </p:nvGrpSpPr>
        <p:grpSpPr>
          <a:xfrm>
            <a:off x="466967" y="402420"/>
            <a:ext cx="5809196" cy="2788583"/>
            <a:chOff x="1630749" y="703756"/>
            <a:chExt cx="5809196" cy="2788583"/>
          </a:xfrm>
        </p:grpSpPr>
        <p:grpSp>
          <p:nvGrpSpPr>
            <p:cNvPr id="49" name="Groupe 48"/>
            <p:cNvGrpSpPr/>
            <p:nvPr/>
          </p:nvGrpSpPr>
          <p:grpSpPr>
            <a:xfrm>
              <a:off x="1630749" y="703756"/>
              <a:ext cx="5809196" cy="2788583"/>
              <a:chOff x="1630749" y="703756"/>
              <a:chExt cx="6775496" cy="33548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92582" y="758536"/>
                <a:ext cx="3792682" cy="29510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/>
              <p:cNvGrpSpPr/>
              <p:nvPr/>
            </p:nvGrpSpPr>
            <p:grpSpPr>
              <a:xfrm>
                <a:off x="1732582" y="703756"/>
                <a:ext cx="1260000" cy="1000807"/>
                <a:chOff x="1732582" y="703756"/>
                <a:chExt cx="1260000" cy="1000807"/>
              </a:xfrm>
            </p:grpSpPr>
            <p:cxnSp>
              <p:nvCxnSpPr>
                <p:cNvPr id="7" name="Connecteur droit 6"/>
                <p:cNvCxnSpPr/>
                <p:nvPr/>
              </p:nvCxnSpPr>
              <p:spPr>
                <a:xfrm>
                  <a:off x="1732582" y="1205345"/>
                  <a:ext cx="126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ZoneTexte 7"/>
                <p:cNvSpPr txBox="1"/>
                <p:nvPr/>
              </p:nvSpPr>
              <p:spPr>
                <a:xfrm>
                  <a:off x="2047009" y="70375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clk</a:t>
                  </a:r>
                  <a:endParaRPr lang="fr-FR" dirty="0"/>
                </a:p>
              </p:txBody>
            </p:sp>
            <p:cxnSp>
              <p:nvCxnSpPr>
                <p:cNvPr id="10" name="Connecteur droit 9"/>
                <p:cNvCxnSpPr>
                  <a:endCxn id="8" idx="2"/>
                </p:cNvCxnSpPr>
                <p:nvPr/>
              </p:nvCxnSpPr>
              <p:spPr>
                <a:xfrm flipV="1">
                  <a:off x="2150919" y="1073088"/>
                  <a:ext cx="115862" cy="2985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ZoneTexte 10"/>
                <p:cNvSpPr txBox="1"/>
                <p:nvPr/>
              </p:nvSpPr>
              <p:spPr>
                <a:xfrm>
                  <a:off x="2192024" y="13352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grpSp>
            <p:nvGrpSpPr>
              <p:cNvPr id="13" name="Groupe 12"/>
              <p:cNvGrpSpPr/>
              <p:nvPr/>
            </p:nvGrpSpPr>
            <p:grpSpPr>
              <a:xfrm>
                <a:off x="1712867" y="1517525"/>
                <a:ext cx="1260000" cy="865724"/>
                <a:chOff x="1732582" y="703756"/>
                <a:chExt cx="1260000" cy="865724"/>
              </a:xfrm>
            </p:grpSpPr>
            <p:cxnSp>
              <p:nvCxnSpPr>
                <p:cNvPr id="14" name="Connecteur droit 13"/>
                <p:cNvCxnSpPr/>
                <p:nvPr/>
              </p:nvCxnSpPr>
              <p:spPr>
                <a:xfrm>
                  <a:off x="1732582" y="1205345"/>
                  <a:ext cx="126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ZoneTexte 14"/>
                <p:cNvSpPr txBox="1"/>
                <p:nvPr/>
              </p:nvSpPr>
              <p:spPr>
                <a:xfrm>
                  <a:off x="2047009" y="703756"/>
                  <a:ext cx="779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resetn</a:t>
                  </a:r>
                  <a:endParaRPr lang="fr-FR" dirty="0"/>
                </a:p>
              </p:txBody>
            </p:sp>
            <p:cxnSp>
              <p:nvCxnSpPr>
                <p:cNvPr id="16" name="Connecteur droit 15"/>
                <p:cNvCxnSpPr>
                  <a:endCxn id="15" idx="2"/>
                </p:cNvCxnSpPr>
                <p:nvPr/>
              </p:nvCxnSpPr>
              <p:spPr>
                <a:xfrm flipV="1">
                  <a:off x="2150919" y="1073088"/>
                  <a:ext cx="286069" cy="2985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2192024" y="120014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1630749" y="2297662"/>
                <a:ext cx="1444341" cy="868549"/>
                <a:chOff x="1548241" y="703756"/>
                <a:chExt cx="1444341" cy="868549"/>
              </a:xfrm>
            </p:grpSpPr>
            <p:cxnSp>
              <p:nvCxnSpPr>
                <p:cNvPr id="19" name="Connecteur droit 18"/>
                <p:cNvCxnSpPr/>
                <p:nvPr/>
              </p:nvCxnSpPr>
              <p:spPr>
                <a:xfrm>
                  <a:off x="1732582" y="1205345"/>
                  <a:ext cx="126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1548241" y="703756"/>
                  <a:ext cx="1227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color_code</a:t>
                  </a:r>
                  <a:endParaRPr lang="fr-FR" dirty="0"/>
                </a:p>
              </p:txBody>
            </p: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090180" y="1073088"/>
                  <a:ext cx="413429" cy="242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/>
                <p:cNvSpPr txBox="1"/>
                <p:nvPr/>
              </p:nvSpPr>
              <p:spPr>
                <a:xfrm>
                  <a:off x="2197709" y="120297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3</a:t>
                  </a:r>
                  <a:endParaRPr lang="fr-FR" dirty="0"/>
                </a:p>
              </p:txBody>
            </p:sp>
          </p:grpSp>
          <p:grpSp>
            <p:nvGrpSpPr>
              <p:cNvPr id="26" name="Groupe 25"/>
              <p:cNvGrpSpPr/>
              <p:nvPr/>
            </p:nvGrpSpPr>
            <p:grpSpPr>
              <a:xfrm>
                <a:off x="1712867" y="3057837"/>
                <a:ext cx="1303993" cy="1000807"/>
                <a:chOff x="1732582" y="703756"/>
                <a:chExt cx="1303993" cy="1000807"/>
              </a:xfrm>
            </p:grpSpPr>
            <p:cxnSp>
              <p:nvCxnSpPr>
                <p:cNvPr id="27" name="Connecteur droit 26"/>
                <p:cNvCxnSpPr/>
                <p:nvPr/>
              </p:nvCxnSpPr>
              <p:spPr>
                <a:xfrm>
                  <a:off x="1732582" y="1205345"/>
                  <a:ext cx="126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ZoneTexte 27"/>
                <p:cNvSpPr txBox="1"/>
                <p:nvPr/>
              </p:nvSpPr>
              <p:spPr>
                <a:xfrm>
                  <a:off x="2047009" y="703756"/>
                  <a:ext cx="989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Up_date</a:t>
                  </a:r>
                  <a:endParaRPr lang="fr-FR" dirty="0"/>
                </a:p>
              </p:txBody>
            </p:sp>
            <p:cxnSp>
              <p:nvCxnSpPr>
                <p:cNvPr id="29" name="Connecteur droit 28"/>
                <p:cNvCxnSpPr>
                  <a:endCxn id="28" idx="2"/>
                </p:cNvCxnSpPr>
                <p:nvPr/>
              </p:nvCxnSpPr>
              <p:spPr>
                <a:xfrm flipV="1">
                  <a:off x="2150919" y="1073088"/>
                  <a:ext cx="390873" cy="2985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2192024" y="13352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1</a:t>
                  </a:r>
                  <a:endParaRPr lang="fr-FR" dirty="0"/>
                </a:p>
              </p:txBody>
            </p:sp>
          </p:grpSp>
          <p:cxnSp>
            <p:nvCxnSpPr>
              <p:cNvPr id="32" name="Connecteur droit 31"/>
              <p:cNvCxnSpPr>
                <a:stCxn id="5" idx="3"/>
              </p:cNvCxnSpPr>
              <p:nvPr/>
            </p:nvCxnSpPr>
            <p:spPr>
              <a:xfrm>
                <a:off x="6785264" y="2234046"/>
                <a:ext cx="162098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6882717" y="1677624"/>
                <a:ext cx="955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Led_out</a:t>
                </a:r>
                <a:endParaRPr lang="fr-FR" dirty="0"/>
              </a:p>
            </p:txBody>
          </p:sp>
          <p:cxnSp>
            <p:nvCxnSpPr>
              <p:cNvPr id="35" name="Connecteur droit 34"/>
              <p:cNvCxnSpPr/>
              <p:nvPr/>
            </p:nvCxnSpPr>
            <p:spPr>
              <a:xfrm flipV="1">
                <a:off x="7284136" y="2036113"/>
                <a:ext cx="311618" cy="347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ZoneTexte 35"/>
            <p:cNvSpPr txBox="1"/>
            <p:nvPr/>
          </p:nvSpPr>
          <p:spPr>
            <a:xfrm>
              <a:off x="6449056" y="2054400"/>
              <a:ext cx="446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711215" y="1775552"/>
            <a:ext cx="2993361" cy="1167160"/>
            <a:chOff x="8283629" y="3492339"/>
            <a:chExt cx="2993361" cy="1167160"/>
          </a:xfrm>
        </p:grpSpPr>
        <p:grpSp>
          <p:nvGrpSpPr>
            <p:cNvPr id="48" name="Groupe 47"/>
            <p:cNvGrpSpPr/>
            <p:nvPr/>
          </p:nvGrpSpPr>
          <p:grpSpPr>
            <a:xfrm>
              <a:off x="8283629" y="3492339"/>
              <a:ext cx="2993361" cy="1167160"/>
              <a:chOff x="8283629" y="3492339"/>
              <a:chExt cx="2993361" cy="1167160"/>
            </a:xfrm>
          </p:grpSpPr>
          <p:sp>
            <p:nvSpPr>
              <p:cNvPr id="37" name="Rectangle : avec coins arrondis en haut 6">
                <a:extLst>
                  <a:ext uri="{FF2B5EF4-FFF2-40B4-BE49-F238E27FC236}">
                    <a16:creationId xmlns="" xmlns:a16="http://schemas.microsoft.com/office/drawing/2014/main" id="{C3214BCE-5162-774F-3746-878365A636AE}"/>
                  </a:ext>
                </a:extLst>
              </p:cNvPr>
              <p:cNvSpPr/>
              <p:nvPr/>
            </p:nvSpPr>
            <p:spPr>
              <a:xfrm rot="5400000">
                <a:off x="9409121" y="3808005"/>
                <a:ext cx="659956" cy="557409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9460394" y="40867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9437413" y="37496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0</a:t>
                </a:r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8283629" y="3492339"/>
                <a:ext cx="1069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Vert(010)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456855" y="4290167"/>
                <a:ext cx="109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Bleu(100)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0021838" y="4190128"/>
                <a:ext cx="1255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Color_code</a:t>
                </a:r>
                <a:endParaRPr lang="fr-FR" dirty="0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0519664" y="3930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V="1">
                <a:off x="10301897" y="3850677"/>
                <a:ext cx="253599" cy="322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/>
              <p:cNvSpPr txBox="1"/>
              <p:nvPr/>
            </p:nvSpPr>
            <p:spPr>
              <a:xfrm>
                <a:off x="8691334" y="39490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 flipV="1">
                <a:off x="8473567" y="4066180"/>
                <a:ext cx="253599" cy="322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/>
              <p:cNvSpPr txBox="1"/>
              <p:nvPr/>
            </p:nvSpPr>
            <p:spPr>
              <a:xfrm>
                <a:off x="8340932" y="38514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3</a:t>
                </a:r>
                <a:endParaRPr lang="fr-FR" dirty="0"/>
              </a:p>
            </p:txBody>
          </p:sp>
        </p:grpSp>
        <p:cxnSp>
          <p:nvCxnSpPr>
            <p:cNvPr id="52" name="Connecteur droit 51"/>
            <p:cNvCxnSpPr/>
            <p:nvPr/>
          </p:nvCxnSpPr>
          <p:spPr>
            <a:xfrm>
              <a:off x="8347758" y="3861671"/>
              <a:ext cx="106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8491775" y="4290167"/>
              <a:ext cx="106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8579337" y="3788565"/>
              <a:ext cx="175645" cy="174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>
            <a:stCxn id="37" idx="3"/>
          </p:cNvCxnSpPr>
          <p:nvPr/>
        </p:nvCxnSpPr>
        <p:spPr>
          <a:xfrm flipV="1">
            <a:off x="9445390" y="2278682"/>
            <a:ext cx="130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389682" y="4357442"/>
            <a:ext cx="546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changement de couleur de LED lorsque </a:t>
            </a:r>
            <a:r>
              <a:rPr lang="fr-FR" dirty="0" err="1" smtClean="0"/>
              <a:t>up_date</a:t>
            </a:r>
            <a:r>
              <a:rPr lang="fr-FR" dirty="0" smtClean="0"/>
              <a:t>=1,</a:t>
            </a:r>
          </a:p>
          <a:p>
            <a:r>
              <a:rPr lang="fr-FR" dirty="0" smtClean="0"/>
              <a:t>Il faut 1 multiplexeur et 1 registre.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6511061" y="4217228"/>
            <a:ext cx="3868440" cy="2621022"/>
            <a:chOff x="6761032" y="786328"/>
            <a:chExt cx="3868440" cy="2621022"/>
          </a:xfrm>
        </p:grpSpPr>
        <p:pic>
          <p:nvPicPr>
            <p:cNvPr id="63" name="Image 62">
              <a:extLst>
                <a:ext uri="{FF2B5EF4-FFF2-40B4-BE49-F238E27FC236}">
                  <a16:creationId xmlns="" xmlns:a16="http://schemas.microsoft.com/office/drawing/2014/main" id="{49FBAB62-4B57-34C2-B232-F1B0CAA6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240" y="933738"/>
              <a:ext cx="1636232" cy="2473612"/>
            </a:xfrm>
            <a:prstGeom prst="rect">
              <a:avLst/>
            </a:prstGeom>
          </p:spPr>
        </p:pic>
        <p:sp>
          <p:nvSpPr>
            <p:cNvPr id="65" name="ZoneTexte 64"/>
            <p:cNvSpPr txBox="1"/>
            <p:nvPr/>
          </p:nvSpPr>
          <p:spPr>
            <a:xfrm>
              <a:off x="6761032" y="1914281"/>
              <a:ext cx="125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Color_code</a:t>
              </a:r>
              <a:endParaRPr lang="fr-FR" dirty="0"/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7515150" y="786328"/>
              <a:ext cx="0" cy="586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7515150" y="786328"/>
              <a:ext cx="291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8659691" y="1626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8442317" y="1362976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 : avec coins arrondis en haut 6">
              <a:extLst>
                <a:ext uri="{FF2B5EF4-FFF2-40B4-BE49-F238E27FC236}">
                  <a16:creationId xmlns="" xmlns:a16="http://schemas.microsoft.com/office/drawing/2014/main" id="{C3214BCE-5162-774F-3746-878365A636AE}"/>
                </a:ext>
              </a:extLst>
            </p:cNvPr>
            <p:cNvSpPr/>
            <p:nvPr/>
          </p:nvSpPr>
          <p:spPr>
            <a:xfrm rot="5400000">
              <a:off x="7827852" y="1357569"/>
              <a:ext cx="659956" cy="393288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7949711" y="15251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7926730" y="1188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73" name="Connecteur droit 72"/>
            <p:cNvCxnSpPr>
              <a:stCxn id="70" idx="3"/>
            </p:cNvCxnSpPr>
            <p:nvPr/>
          </p:nvCxnSpPr>
          <p:spPr>
            <a:xfrm flipV="1">
              <a:off x="8354474" y="1544209"/>
              <a:ext cx="840610" cy="1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endCxn id="72" idx="1"/>
            </p:cNvCxnSpPr>
            <p:nvPr/>
          </p:nvCxnSpPr>
          <p:spPr>
            <a:xfrm>
              <a:off x="7515150" y="1372716"/>
              <a:ext cx="4115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7225926" y="144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7008159" y="1559151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necteur droit 78"/>
          <p:cNvCxnSpPr/>
          <p:nvPr/>
        </p:nvCxnSpPr>
        <p:spPr>
          <a:xfrm>
            <a:off x="10185991" y="4229112"/>
            <a:ext cx="0" cy="70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endCxn id="71" idx="1"/>
          </p:cNvCxnSpPr>
          <p:nvPr/>
        </p:nvCxnSpPr>
        <p:spPr>
          <a:xfrm flipV="1">
            <a:off x="6758188" y="5140682"/>
            <a:ext cx="941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181179" y="4985113"/>
            <a:ext cx="91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10536865" y="4872893"/>
            <a:ext cx="191386" cy="2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10646483" y="5032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10632558" y="4582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Color_out</a:t>
            </a:r>
            <a:endParaRPr lang="fr-FR" dirty="0"/>
          </a:p>
        </p:txBody>
      </p:sp>
      <p:cxnSp>
        <p:nvCxnSpPr>
          <p:cNvPr id="89" name="Connecteur droit 88"/>
          <p:cNvCxnSpPr>
            <a:stCxn id="70" idx="0"/>
          </p:cNvCxnSpPr>
          <p:nvPr/>
        </p:nvCxnSpPr>
        <p:spPr>
          <a:xfrm>
            <a:off x="7907859" y="5315091"/>
            <a:ext cx="0" cy="109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7731835" y="5927571"/>
            <a:ext cx="350402" cy="126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7587907" y="5742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7423187" y="6368910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Up_date</a:t>
            </a:r>
            <a:endParaRPr lang="fr-FR" dirty="0"/>
          </a:p>
        </p:txBody>
      </p:sp>
      <p:cxnSp>
        <p:nvCxnSpPr>
          <p:cNvPr id="96" name="Connecteur droit 95"/>
          <p:cNvCxnSpPr>
            <a:stCxn id="38" idx="2"/>
          </p:cNvCxnSpPr>
          <p:nvPr/>
        </p:nvCxnSpPr>
        <p:spPr>
          <a:xfrm>
            <a:off x="9038823" y="2739254"/>
            <a:ext cx="0" cy="76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8887980" y="3037508"/>
            <a:ext cx="301686" cy="15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9189666" y="2889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8546060" y="3486618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bouton1</a:t>
            </a:r>
            <a:endParaRPr lang="fr-FR" dirty="0"/>
          </a:p>
        </p:txBody>
      </p:sp>
      <p:sp>
        <p:nvSpPr>
          <p:cNvPr id="101" name="Ellipse 100"/>
          <p:cNvSpPr/>
          <p:nvPr/>
        </p:nvSpPr>
        <p:spPr>
          <a:xfrm>
            <a:off x="9510804" y="6184607"/>
            <a:ext cx="123007" cy="1049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654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513" y="932188"/>
            <a:ext cx="6702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 signal </a:t>
            </a:r>
            <a:r>
              <a:rPr lang="fr-FR" dirty="0" err="1" smtClean="0"/>
              <a:t>up_date</a:t>
            </a:r>
            <a:r>
              <a:rPr lang="fr-FR" dirty="0" smtClean="0"/>
              <a:t> dure 1 cycle d’horloge: en utilisant 2 registres.</a:t>
            </a:r>
          </a:p>
        </p:txBody>
      </p:sp>
      <p:grpSp>
        <p:nvGrpSpPr>
          <p:cNvPr id="101" name="Groupe 100"/>
          <p:cNvGrpSpPr/>
          <p:nvPr/>
        </p:nvGrpSpPr>
        <p:grpSpPr>
          <a:xfrm>
            <a:off x="1652154" y="2869898"/>
            <a:ext cx="7210789" cy="2782753"/>
            <a:chOff x="1652154" y="2869898"/>
            <a:chExt cx="7210789" cy="2782753"/>
          </a:xfrm>
        </p:grpSpPr>
        <p:grpSp>
          <p:nvGrpSpPr>
            <p:cNvPr id="78" name="Groupe 77"/>
            <p:cNvGrpSpPr/>
            <p:nvPr/>
          </p:nvGrpSpPr>
          <p:grpSpPr>
            <a:xfrm>
              <a:off x="1652154" y="3054564"/>
              <a:ext cx="7210789" cy="2598087"/>
              <a:chOff x="883227" y="3266754"/>
              <a:chExt cx="4370224" cy="156165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659470" y="3266754"/>
                <a:ext cx="3593981" cy="1561651"/>
                <a:chOff x="943520" y="3058487"/>
                <a:chExt cx="7247268" cy="3730495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943520" y="3058487"/>
                  <a:ext cx="4715023" cy="3730495"/>
                  <a:chOff x="943520" y="3058487"/>
                  <a:chExt cx="4715023" cy="3730495"/>
                </a:xfrm>
              </p:grpSpPr>
              <p:pic>
                <p:nvPicPr>
                  <p:cNvPr id="20" name="Image 19">
                    <a:extLst>
                      <a:ext uri="{FF2B5EF4-FFF2-40B4-BE49-F238E27FC236}">
                        <a16:creationId xmlns="" xmlns:a16="http://schemas.microsoft.com/office/drawing/2014/main" id="{49FBAB62-4B57-34C2-B232-F1B0CAA6D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3520" y="4315370"/>
                    <a:ext cx="1636232" cy="2473612"/>
                  </a:xfrm>
                  <a:prstGeom prst="rect">
                    <a:avLst/>
                  </a:prstGeom>
                </p:spPr>
              </p:pic>
              <p:pic>
                <p:nvPicPr>
                  <p:cNvPr id="21" name="Image 20">
                    <a:extLst>
                      <a:ext uri="{FF2B5EF4-FFF2-40B4-BE49-F238E27FC236}">
                        <a16:creationId xmlns="" xmlns:a16="http://schemas.microsoft.com/office/drawing/2014/main" id="{49FBAB62-4B57-34C2-B232-F1B0CAA6DE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7229" y="4298245"/>
                    <a:ext cx="1636232" cy="2473612"/>
                  </a:xfrm>
                  <a:prstGeom prst="rect">
                    <a:avLst/>
                  </a:prstGeom>
                </p:spPr>
              </p:pic>
              <p:sp>
                <p:nvSpPr>
                  <p:cNvPr id="22" name="Triangle isocèle 21"/>
                  <p:cNvSpPr/>
                  <p:nvPr/>
                </p:nvSpPr>
                <p:spPr>
                  <a:xfrm rot="5400000">
                    <a:off x="5308261" y="4814631"/>
                    <a:ext cx="210667" cy="197709"/>
                  </a:xfrm>
                  <a:prstGeom prst="triangl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3" name="Connecteur droit 22"/>
                  <p:cNvCxnSpPr/>
                  <p:nvPr/>
                </p:nvCxnSpPr>
                <p:spPr>
                  <a:xfrm flipH="1">
                    <a:off x="2371003" y="3058487"/>
                    <a:ext cx="0" cy="185499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Ellipse 29"/>
                  <p:cNvSpPr/>
                  <p:nvPr/>
                </p:nvSpPr>
                <p:spPr>
                  <a:xfrm>
                    <a:off x="5504554" y="4818767"/>
                    <a:ext cx="153989" cy="18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8" name="Connecteur droit 17"/>
                <p:cNvCxnSpPr/>
                <p:nvPr/>
              </p:nvCxnSpPr>
              <p:spPr>
                <a:xfrm flipV="1">
                  <a:off x="5658543" y="4919158"/>
                  <a:ext cx="253224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2371003" y="4919157"/>
                  <a:ext cx="77744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Connecteur droit 8"/>
              <p:cNvCxnSpPr/>
              <p:nvPr/>
            </p:nvCxnSpPr>
            <p:spPr>
              <a:xfrm>
                <a:off x="1071274" y="4047259"/>
                <a:ext cx="756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9"/>
              <p:cNvSpPr txBox="1"/>
              <p:nvPr/>
            </p:nvSpPr>
            <p:spPr>
              <a:xfrm>
                <a:off x="883227" y="3744181"/>
                <a:ext cx="815314" cy="28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bouton0</a:t>
                </a:r>
                <a:endParaRPr lang="fr-FR" dirty="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4250883" y="4074125"/>
                <a:ext cx="249581" cy="28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 flipV="1">
                <a:off x="1408485" y="3997565"/>
                <a:ext cx="122917" cy="134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1324836" y="4162398"/>
                <a:ext cx="249581" cy="28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</p:grpSp>
        <p:cxnSp>
          <p:nvCxnSpPr>
            <p:cNvPr id="83" name="Connecteur droit 82"/>
            <p:cNvCxnSpPr/>
            <p:nvPr/>
          </p:nvCxnSpPr>
          <p:spPr>
            <a:xfrm flipV="1">
              <a:off x="7252050" y="4219643"/>
              <a:ext cx="276373" cy="311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3886223" y="4449955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Q1</a:t>
              </a:r>
              <a:endParaRPr lang="fr-FR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5268988" y="2869898"/>
              <a:ext cx="6642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  <p:cxnSp>
          <p:nvCxnSpPr>
            <p:cNvPr id="89" name="Connecteur droit 88"/>
            <p:cNvCxnSpPr>
              <a:endCxn id="22" idx="3"/>
            </p:cNvCxnSpPr>
            <p:nvPr/>
          </p:nvCxnSpPr>
          <p:spPr>
            <a:xfrm>
              <a:off x="5621482" y="4346469"/>
              <a:ext cx="8881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/>
            <p:cNvSpPr txBox="1"/>
            <p:nvPr/>
          </p:nvSpPr>
          <p:spPr>
            <a:xfrm>
              <a:off x="5687830" y="448677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Q2</a:t>
              </a:r>
              <a:endParaRPr lang="fr-FR" dirty="0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4315075" y="4176511"/>
              <a:ext cx="164353" cy="368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>
              <a:stCxn id="90" idx="0"/>
            </p:cNvCxnSpPr>
            <p:nvPr/>
          </p:nvCxnSpPr>
          <p:spPr>
            <a:xfrm flipV="1">
              <a:off x="5916418" y="4214094"/>
              <a:ext cx="132138" cy="272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ZoneTexte 94"/>
            <p:cNvSpPr txBox="1"/>
            <p:nvPr/>
          </p:nvSpPr>
          <p:spPr>
            <a:xfrm>
              <a:off x="4386624" y="4397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5995098" y="3954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98" name="Connecteur droit 97"/>
            <p:cNvCxnSpPr>
              <a:endCxn id="87" idx="1"/>
            </p:cNvCxnSpPr>
            <p:nvPr/>
          </p:nvCxnSpPr>
          <p:spPr>
            <a:xfrm>
              <a:off x="4125893" y="3054564"/>
              <a:ext cx="11430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en angle 99"/>
            <p:cNvCxnSpPr>
              <a:stCxn id="87" idx="3"/>
            </p:cNvCxnSpPr>
            <p:nvPr/>
          </p:nvCxnSpPr>
          <p:spPr>
            <a:xfrm>
              <a:off x="5933209" y="3054564"/>
              <a:ext cx="2649682" cy="12886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13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68653" y="786328"/>
            <a:ext cx="11374679" cy="6002654"/>
            <a:chOff x="-177884" y="428368"/>
            <a:chExt cx="11374679" cy="6002654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49FBAB62-4B57-34C2-B232-F1B0CAA6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344" y="575778"/>
              <a:ext cx="1636232" cy="2473612"/>
            </a:xfrm>
            <a:prstGeom prst="rect">
              <a:avLst/>
            </a:prstGeom>
          </p:spPr>
        </p:pic>
        <p:cxnSp>
          <p:nvCxnSpPr>
            <p:cNvPr id="7" name="Connecteur droit 6"/>
            <p:cNvCxnSpPr/>
            <p:nvPr/>
          </p:nvCxnSpPr>
          <p:spPr>
            <a:xfrm flipV="1">
              <a:off x="1678133" y="1361013"/>
              <a:ext cx="1305157" cy="2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5445210" y="1206843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 : avec coins arrondis en haut 6">
              <a:extLst>
                <a:ext uri="{FF2B5EF4-FFF2-40B4-BE49-F238E27FC236}">
                  <a16:creationId xmlns="" xmlns:a16="http://schemas.microsoft.com/office/drawing/2014/main" id="{C3214BCE-5162-774F-3746-878365A636AE}"/>
                </a:ext>
              </a:extLst>
            </p:cNvPr>
            <p:cNvSpPr/>
            <p:nvPr/>
          </p:nvSpPr>
          <p:spPr>
            <a:xfrm rot="5400000">
              <a:off x="1137487" y="961090"/>
              <a:ext cx="659956" cy="557409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188760" y="12397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165779" y="902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15" name="Connecteur droit 14"/>
            <p:cNvCxnSpPr>
              <a:endCxn id="13" idx="1"/>
            </p:cNvCxnSpPr>
            <p:nvPr/>
          </p:nvCxnSpPr>
          <p:spPr>
            <a:xfrm flipV="1">
              <a:off x="22729" y="1087394"/>
              <a:ext cx="1143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45710" y="1428578"/>
              <a:ext cx="1143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1995" y="645424"/>
              <a:ext cx="1069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Vert(010)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85221" y="144325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Bleu(100)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750204" y="1343213"/>
              <a:ext cx="125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Color_code</a:t>
              </a:r>
              <a:endParaRPr lang="fr-FR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2537254" y="428368"/>
              <a:ext cx="0" cy="586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182498" y="456348"/>
              <a:ext cx="0" cy="79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537254" y="428368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6264291" y="83751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Color_out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294462" y="1827973"/>
              <a:ext cx="893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 smtClean="0"/>
                <a:t>Up_date</a:t>
              </a:r>
              <a:endParaRPr lang="fr-FR" sz="1600" dirty="0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1467465" y="1584129"/>
              <a:ext cx="0" cy="530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952848" y="2057975"/>
              <a:ext cx="1041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Bouton 1</a:t>
              </a:r>
              <a:endParaRPr lang="fr-FR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="" xmlns:a16="http://schemas.microsoft.com/office/drawing/2014/main" id="{49FBAB62-4B57-34C2-B232-F1B0CAA6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83" y="3957410"/>
              <a:ext cx="1636232" cy="2473612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="" xmlns:a16="http://schemas.microsoft.com/office/drawing/2014/main" id="{49FBAB62-4B57-34C2-B232-F1B0CAA6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692" y="3940285"/>
              <a:ext cx="1636232" cy="2473612"/>
            </a:xfrm>
            <a:prstGeom prst="rect">
              <a:avLst/>
            </a:prstGeom>
          </p:spPr>
        </p:pic>
        <p:cxnSp>
          <p:nvCxnSpPr>
            <p:cNvPr id="41" name="Connecteur droit 40"/>
            <p:cNvCxnSpPr/>
            <p:nvPr/>
          </p:nvCxnSpPr>
          <p:spPr>
            <a:xfrm flipV="1">
              <a:off x="1811144" y="4555524"/>
              <a:ext cx="668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riangle isocèle 41"/>
            <p:cNvSpPr/>
            <p:nvPr/>
          </p:nvSpPr>
          <p:spPr>
            <a:xfrm rot="5400000">
              <a:off x="3682297" y="4456671"/>
              <a:ext cx="210667" cy="19770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/>
            <p:cNvCxnSpPr/>
            <p:nvPr/>
          </p:nvCxnSpPr>
          <p:spPr>
            <a:xfrm flipH="1">
              <a:off x="2009045" y="2718485"/>
              <a:ext cx="0" cy="185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4215586" y="4555524"/>
              <a:ext cx="127512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 rot="5400000">
              <a:off x="2761390" y="2406524"/>
              <a:ext cx="6117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4343098" y="3526434"/>
              <a:ext cx="0" cy="1029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55373" y="4555524"/>
              <a:ext cx="4036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/>
            <p:cNvSpPr txBox="1"/>
            <p:nvPr/>
          </p:nvSpPr>
          <p:spPr>
            <a:xfrm>
              <a:off x="-177884" y="4205025"/>
              <a:ext cx="894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Bouton 0</a:t>
              </a:r>
              <a:endParaRPr lang="fr-FR" sz="1400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219745" y="5393315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Led_output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8612152" y="2100649"/>
              <a:ext cx="8210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AND</a:t>
              </a:r>
              <a:endParaRPr lang="fr-FR" dirty="0"/>
            </a:p>
          </p:txBody>
        </p:sp>
        <p:cxnSp>
          <p:nvCxnSpPr>
            <p:cNvPr id="83" name="Connecteur droit 82"/>
            <p:cNvCxnSpPr/>
            <p:nvPr/>
          </p:nvCxnSpPr>
          <p:spPr>
            <a:xfrm>
              <a:off x="9045210" y="1206843"/>
              <a:ext cx="0" cy="893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8991681" y="2469981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9451970" y="2285315"/>
              <a:ext cx="17448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10009818" y="1812584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Led_out</a:t>
              </a:r>
              <a:endParaRPr lang="fr-FR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flipV="1">
              <a:off x="7651102" y="1060839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ZoneTexte 90"/>
            <p:cNvSpPr txBox="1"/>
            <p:nvPr/>
          </p:nvSpPr>
          <p:spPr>
            <a:xfrm>
              <a:off x="7615452" y="6915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9183604" y="304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93" name="Connecteur droit 92"/>
            <p:cNvCxnSpPr/>
            <p:nvPr/>
          </p:nvCxnSpPr>
          <p:spPr>
            <a:xfrm flipV="1">
              <a:off x="8857901" y="3129307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10294722" y="2181916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ZoneTexte 94"/>
            <p:cNvSpPr txBox="1"/>
            <p:nvPr/>
          </p:nvSpPr>
          <p:spPr>
            <a:xfrm>
              <a:off x="10462808" y="23491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681795" y="1268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97" name="Connecteur droit 96"/>
            <p:cNvCxnSpPr/>
            <p:nvPr/>
          </p:nvCxnSpPr>
          <p:spPr>
            <a:xfrm flipV="1">
              <a:off x="3464421" y="1005016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 : avec coins arrondis en haut 6">
              <a:extLst>
                <a:ext uri="{FF2B5EF4-FFF2-40B4-BE49-F238E27FC236}">
                  <a16:creationId xmlns="" xmlns:a16="http://schemas.microsoft.com/office/drawing/2014/main" id="{C3214BCE-5162-774F-3746-878365A636AE}"/>
                </a:ext>
              </a:extLst>
            </p:cNvPr>
            <p:cNvSpPr/>
            <p:nvPr/>
          </p:nvSpPr>
          <p:spPr>
            <a:xfrm rot="5400000">
              <a:off x="2849956" y="999609"/>
              <a:ext cx="659956" cy="393288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2971815" y="1167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2948834" y="8300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105" name="Connecteur droit 104"/>
            <p:cNvCxnSpPr>
              <a:stCxn id="98" idx="3"/>
            </p:cNvCxnSpPr>
            <p:nvPr/>
          </p:nvCxnSpPr>
          <p:spPr>
            <a:xfrm flipV="1">
              <a:off x="3376578" y="1186249"/>
              <a:ext cx="840610" cy="10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2033215" y="2718485"/>
              <a:ext cx="849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en angle 109"/>
            <p:cNvCxnSpPr>
              <a:stCxn id="56" idx="3"/>
            </p:cNvCxnSpPr>
            <p:nvPr/>
          </p:nvCxnSpPr>
          <p:spPr>
            <a:xfrm rot="16200000" flipH="1">
              <a:off x="3390304" y="2574028"/>
              <a:ext cx="629368" cy="127544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>
              <a:stCxn id="98" idx="0"/>
            </p:cNvCxnSpPr>
            <p:nvPr/>
          </p:nvCxnSpPr>
          <p:spPr>
            <a:xfrm>
              <a:off x="3179934" y="1526231"/>
              <a:ext cx="0" cy="759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ZoneTexte 1"/>
            <p:cNvSpPr txBox="1"/>
            <p:nvPr/>
          </p:nvSpPr>
          <p:spPr>
            <a:xfrm>
              <a:off x="4178151" y="5108366"/>
              <a:ext cx="114729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Counter_unit</a:t>
              </a:r>
              <a:endParaRPr lang="fr-FR" dirty="0"/>
            </a:p>
          </p:txBody>
        </p:sp>
        <p:cxnSp>
          <p:nvCxnSpPr>
            <p:cNvPr id="4" name="Connecteur droit avec flèche 3"/>
            <p:cNvCxnSpPr>
              <a:stCxn id="2" idx="3"/>
            </p:cNvCxnSpPr>
            <p:nvPr/>
          </p:nvCxnSpPr>
          <p:spPr>
            <a:xfrm flipV="1">
              <a:off x="5325441" y="5418358"/>
              <a:ext cx="1480137" cy="1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/>
            <p:cNvSpPr txBox="1"/>
            <p:nvPr/>
          </p:nvSpPr>
          <p:spPr>
            <a:xfrm>
              <a:off x="5356603" y="5373650"/>
              <a:ext cx="138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End_counter</a:t>
              </a:r>
              <a:endParaRPr lang="fr-FR" dirty="0"/>
            </a:p>
          </p:txBody>
        </p:sp>
        <p:cxnSp>
          <p:nvCxnSpPr>
            <p:cNvPr id="20" name="Connecteur droit 19"/>
            <p:cNvCxnSpPr>
              <a:endCxn id="103" idx="1"/>
            </p:cNvCxnSpPr>
            <p:nvPr/>
          </p:nvCxnSpPr>
          <p:spPr>
            <a:xfrm>
              <a:off x="2537254" y="1014756"/>
              <a:ext cx="4115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6061391" y="51068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cxnSp>
          <p:nvCxnSpPr>
            <p:cNvPr id="67" name="Connecteur droit 66"/>
            <p:cNvCxnSpPr/>
            <p:nvPr/>
          </p:nvCxnSpPr>
          <p:spPr>
            <a:xfrm flipV="1">
              <a:off x="5857331" y="5256916"/>
              <a:ext cx="220100" cy="30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3232408" y="30341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2906705" y="3116289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2255273" y="306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cxnSp>
          <p:nvCxnSpPr>
            <p:cNvPr id="89" name="Connecteur droit 88"/>
            <p:cNvCxnSpPr/>
            <p:nvPr/>
          </p:nvCxnSpPr>
          <p:spPr>
            <a:xfrm flipV="1">
              <a:off x="1929570" y="3151535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ZoneTexte 98"/>
            <p:cNvSpPr txBox="1"/>
            <p:nvPr/>
          </p:nvSpPr>
          <p:spPr>
            <a:xfrm>
              <a:off x="3369431" y="1844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cxnSp>
          <p:nvCxnSpPr>
            <p:cNvPr id="100" name="Connecteur droit 99"/>
            <p:cNvCxnSpPr/>
            <p:nvPr/>
          </p:nvCxnSpPr>
          <p:spPr>
            <a:xfrm flipV="1">
              <a:off x="3043728" y="1927035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/>
            <p:cNvSpPr txBox="1"/>
            <p:nvPr/>
          </p:nvSpPr>
          <p:spPr>
            <a:xfrm>
              <a:off x="2248030" y="10840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104" name="Connecteur droit 103"/>
            <p:cNvCxnSpPr/>
            <p:nvPr/>
          </p:nvCxnSpPr>
          <p:spPr>
            <a:xfrm flipV="1">
              <a:off x="2030263" y="1201191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19700" y="11021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107" name="Connecteur droit 106"/>
            <p:cNvCxnSpPr/>
            <p:nvPr/>
          </p:nvCxnSpPr>
          <p:spPr>
            <a:xfrm flipV="1">
              <a:off x="201933" y="1219265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69298" y="1004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111" name="Connecteur droit 110"/>
            <p:cNvCxnSpPr/>
            <p:nvPr/>
          </p:nvCxnSpPr>
          <p:spPr>
            <a:xfrm flipV="1">
              <a:off x="362989" y="942546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lipse 111"/>
            <p:cNvSpPr/>
            <p:nvPr/>
          </p:nvSpPr>
          <p:spPr>
            <a:xfrm>
              <a:off x="1137953" y="5822815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2980625" y="5782381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878593" y="4460806"/>
              <a:ext cx="180000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>
              <a:stCxn id="115" idx="6"/>
            </p:cNvCxnSpPr>
            <p:nvPr/>
          </p:nvCxnSpPr>
          <p:spPr>
            <a:xfrm>
              <a:off x="4058593" y="4550806"/>
              <a:ext cx="220749" cy="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8472262" y="48550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8556413" y="5039688"/>
              <a:ext cx="253599" cy="322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ZoneTexte 116"/>
          <p:cNvSpPr txBox="1"/>
          <p:nvPr/>
        </p:nvSpPr>
        <p:spPr>
          <a:xfrm>
            <a:off x="368653" y="126934"/>
            <a:ext cx="1136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Architecture RTL de </a:t>
            </a:r>
            <a:r>
              <a:rPr lang="fr-FR" dirty="0" err="1" smtClean="0"/>
              <a:t>LEDdriver</a:t>
            </a:r>
            <a:r>
              <a:rPr lang="fr-FR" dirty="0" smtClean="0"/>
              <a:t> avec un bouton de sélection de la couleur de la LED (bouton 1)</a:t>
            </a:r>
          </a:p>
          <a:p>
            <a:r>
              <a:rPr lang="fr-FR" dirty="0" smtClean="0"/>
              <a:t> et un bouton de changement de la couleur de la LED (bouton 0).</a:t>
            </a:r>
            <a:endParaRPr lang="fr-FR" dirty="0"/>
          </a:p>
        </p:txBody>
      </p:sp>
      <p:sp>
        <p:nvSpPr>
          <p:cNvPr id="119" name="Rectangle 118"/>
          <p:cNvSpPr/>
          <p:nvPr/>
        </p:nvSpPr>
        <p:spPr>
          <a:xfrm>
            <a:off x="7272113" y="5018819"/>
            <a:ext cx="1490727" cy="157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FSM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762840" y="5614876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1864490" y="2202834"/>
            <a:ext cx="360180" cy="8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020201" y="2178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874503" y="4834590"/>
            <a:ext cx="218662" cy="16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74503" y="494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4295668" y="5635941"/>
            <a:ext cx="429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24865" y="5916276"/>
            <a:ext cx="399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294524" y="5205139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clk</a:t>
            </a:r>
            <a:endParaRPr lang="fr-FR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106684" y="6026886"/>
            <a:ext cx="64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resetn</a:t>
            </a:r>
            <a:endParaRPr lang="fr-FR" sz="1400" dirty="0"/>
          </a:p>
        </p:txBody>
      </p:sp>
      <p:cxnSp>
        <p:nvCxnSpPr>
          <p:cNvPr id="43" name="Connecteur droit 42"/>
          <p:cNvCxnSpPr>
            <a:endCxn id="28" idx="2"/>
          </p:cNvCxnSpPr>
          <p:nvPr/>
        </p:nvCxnSpPr>
        <p:spPr>
          <a:xfrm flipV="1">
            <a:off x="4398263" y="5543693"/>
            <a:ext cx="101606" cy="18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4454623" y="5879333"/>
            <a:ext cx="114265" cy="12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4172638" y="5364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4312157" y="5644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0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1" y="348797"/>
            <a:ext cx="9545165" cy="489326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27321" y="-20535"/>
            <a:ext cx="49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de simulation de 100 cycles d’horloge </a:t>
            </a:r>
            <a:r>
              <a:rPr lang="fr-FR" dirty="0" err="1" smtClean="0"/>
              <a:t>clk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44074" y="5380672"/>
            <a:ext cx="11428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LED est éteinte pendant un cycle du signal </a:t>
            </a:r>
            <a:r>
              <a:rPr lang="fr-FR" dirty="0" err="1" smtClean="0"/>
              <a:t>end_counter</a:t>
            </a:r>
            <a:r>
              <a:rPr lang="fr-FR" dirty="0" smtClean="0"/>
              <a:t> et allumée pendant le cycle suivant.</a:t>
            </a:r>
          </a:p>
          <a:p>
            <a:r>
              <a:rPr lang="fr-FR" dirty="0" smtClean="0"/>
              <a:t>Lorsque bouton1 est pressé la LED est verte, elle est bleue sinon.</a:t>
            </a:r>
          </a:p>
          <a:p>
            <a:r>
              <a:rPr lang="fr-FR" dirty="0" smtClean="0"/>
              <a:t>Le signal </a:t>
            </a:r>
            <a:r>
              <a:rPr lang="fr-FR" dirty="0" err="1" smtClean="0"/>
              <a:t>up_date</a:t>
            </a:r>
            <a:r>
              <a:rPr lang="fr-FR" dirty="0" smtClean="0"/>
              <a:t> dure un cycle d'horloge lorsque bouton0 vient d’</a:t>
            </a:r>
            <a:r>
              <a:rPr lang="fr-FR" dirty="0" err="1" smtClean="0"/>
              <a:t>etre</a:t>
            </a:r>
            <a:r>
              <a:rPr lang="fr-FR" dirty="0" smtClean="0"/>
              <a:t> appuyé, maintenir le bouton enfoncé ne doit pas</a:t>
            </a:r>
          </a:p>
          <a:p>
            <a:r>
              <a:rPr lang="fr-FR" dirty="0" smtClean="0"/>
              <a:t> maintenir le signal update à 1.</a:t>
            </a:r>
          </a:p>
          <a:p>
            <a:r>
              <a:rPr lang="fr-FR" dirty="0" smtClean="0"/>
              <a:t>La LED change la colleur lorsque </a:t>
            </a:r>
            <a:r>
              <a:rPr lang="fr-FR" dirty="0" err="1" smtClean="0"/>
              <a:t>up_date</a:t>
            </a:r>
            <a:r>
              <a:rPr lang="fr-FR" dirty="0" smtClean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8204407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593</Words>
  <Application>Microsoft Office PowerPoint</Application>
  <PresentationFormat>Grand écran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65</cp:revision>
  <dcterms:created xsi:type="dcterms:W3CDTF">2023-06-09T15:30:33Z</dcterms:created>
  <dcterms:modified xsi:type="dcterms:W3CDTF">2023-06-11T22:15:09Z</dcterms:modified>
</cp:coreProperties>
</file>