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02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8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8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4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00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6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2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62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8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8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E922-FEE4-48B8-A9B0-03C4FE1268DE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95F2-1145-4CCA-92B4-523B85EFD4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5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725290" y="5651885"/>
            <a:ext cx="10328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Count_cycle</a:t>
            </a:r>
            <a:r>
              <a:rPr lang="fr-FR" dirty="0" smtClean="0"/>
              <a:t> count de 0 à 1: 1 cycle allumé/éteint de la LED.</a:t>
            </a:r>
          </a:p>
          <a:p>
            <a:r>
              <a:rPr lang="fr-FR" dirty="0" err="1" smtClean="0"/>
              <a:t>End_counter_cycle</a:t>
            </a:r>
            <a:r>
              <a:rPr lang="fr-FR" dirty="0" smtClean="0"/>
              <a:t> = 1 si </a:t>
            </a:r>
            <a:r>
              <a:rPr lang="fr-FR" dirty="0" err="1" smtClean="0"/>
              <a:t>count_cycle</a:t>
            </a:r>
            <a:r>
              <a:rPr lang="fr-FR" dirty="0" smtClean="0"/>
              <a:t> =1, sinon </a:t>
            </a:r>
            <a:r>
              <a:rPr lang="fr-FR" dirty="0" err="1" smtClean="0"/>
              <a:t>end_counter_cycle</a:t>
            </a:r>
            <a:r>
              <a:rPr lang="fr-FR" dirty="0" smtClean="0"/>
              <a:t> =0.</a:t>
            </a:r>
          </a:p>
          <a:p>
            <a:r>
              <a:rPr lang="fr-FR" dirty="0" smtClean="0"/>
              <a:t>A l’aide de porte AND, le signal </a:t>
            </a:r>
            <a:r>
              <a:rPr lang="fr-FR" dirty="0" err="1" smtClean="0"/>
              <a:t>end_cycle</a:t>
            </a:r>
            <a:r>
              <a:rPr lang="fr-FR" dirty="0" smtClean="0"/>
              <a:t> =1 à la fin d’un cycle allumé/éteint et dure une période d’horloge.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46" name="Groupe 45"/>
          <p:cNvGrpSpPr/>
          <p:nvPr/>
        </p:nvGrpSpPr>
        <p:grpSpPr>
          <a:xfrm>
            <a:off x="121980" y="521843"/>
            <a:ext cx="11597951" cy="5008271"/>
            <a:chOff x="180764" y="127545"/>
            <a:chExt cx="11597951" cy="5008271"/>
          </a:xfrm>
        </p:grpSpPr>
        <p:grpSp>
          <p:nvGrpSpPr>
            <p:cNvPr id="42" name="Groupe 41"/>
            <p:cNvGrpSpPr/>
            <p:nvPr/>
          </p:nvGrpSpPr>
          <p:grpSpPr>
            <a:xfrm>
              <a:off x="752859" y="287727"/>
              <a:ext cx="10431271" cy="4163455"/>
              <a:chOff x="1115324" y="897326"/>
              <a:chExt cx="10431271" cy="4163455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115324" y="1341005"/>
                <a:ext cx="7587889" cy="3719776"/>
                <a:chOff x="4164229" y="322696"/>
                <a:chExt cx="7587889" cy="3719776"/>
              </a:xfrm>
            </p:grpSpPr>
            <p:grpSp>
              <p:nvGrpSpPr>
                <p:cNvPr id="159" name="Groupe 158"/>
                <p:cNvGrpSpPr/>
                <p:nvPr/>
              </p:nvGrpSpPr>
              <p:grpSpPr>
                <a:xfrm>
                  <a:off x="4164229" y="322696"/>
                  <a:ext cx="7587889" cy="3719776"/>
                  <a:chOff x="3852501" y="453006"/>
                  <a:chExt cx="7587889" cy="3719776"/>
                </a:xfrm>
              </p:grpSpPr>
              <p:grpSp>
                <p:nvGrpSpPr>
                  <p:cNvPr id="154" name="Groupe 153"/>
                  <p:cNvGrpSpPr/>
                  <p:nvPr/>
                </p:nvGrpSpPr>
                <p:grpSpPr>
                  <a:xfrm>
                    <a:off x="3852501" y="453006"/>
                    <a:ext cx="6949519" cy="3719776"/>
                    <a:chOff x="4330250" y="333248"/>
                    <a:chExt cx="7811333" cy="3797802"/>
                  </a:xfrm>
                </p:grpSpPr>
                <p:grpSp>
                  <p:nvGrpSpPr>
                    <p:cNvPr id="148" name="Groupe 147"/>
                    <p:cNvGrpSpPr/>
                    <p:nvPr/>
                  </p:nvGrpSpPr>
                  <p:grpSpPr>
                    <a:xfrm>
                      <a:off x="4330250" y="333248"/>
                      <a:ext cx="7811333" cy="3797802"/>
                      <a:chOff x="4718095" y="390913"/>
                      <a:chExt cx="7811333" cy="3797802"/>
                    </a:xfrm>
                  </p:grpSpPr>
                  <p:sp>
                    <p:nvSpPr>
                      <p:cNvPr id="31" name="ZoneTexte 30">
                        <a:extLst>
                          <a:ext uri="{FF2B5EF4-FFF2-40B4-BE49-F238E27FC236}">
                            <a16:creationId xmlns="" xmlns:a16="http://schemas.microsoft.com/office/drawing/2014/main" id="{70AB2015-10FE-6578-162A-BC72A761F1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898813" y="108669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/>
                          <a:t>1</a:t>
                        </a:r>
                      </a:p>
                    </p:txBody>
                  </p:sp>
                  <p:grpSp>
                    <p:nvGrpSpPr>
                      <p:cNvPr id="130" name="Groupe 129"/>
                      <p:cNvGrpSpPr/>
                      <p:nvPr/>
                    </p:nvGrpSpPr>
                    <p:grpSpPr>
                      <a:xfrm>
                        <a:off x="4718095" y="390913"/>
                        <a:ext cx="7811333" cy="2503788"/>
                        <a:chOff x="3825551" y="214604"/>
                        <a:chExt cx="7811333" cy="2503788"/>
                      </a:xfrm>
                    </p:grpSpPr>
                    <p:pic>
                      <p:nvPicPr>
                        <p:cNvPr id="7" name="Image 6">
                          <a:extLst>
                            <a:ext uri="{FF2B5EF4-FFF2-40B4-BE49-F238E27FC236}">
                              <a16:creationId xmlns="" xmlns:a16="http://schemas.microsoft.com/office/drawing/2014/main" id="{49FBAB62-4B57-34C2-B232-F1B0CAA6DEA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45430" y="617173"/>
                          <a:ext cx="1839142" cy="2101219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" name="Ellipse 7">
                          <a:extLst>
                            <a:ext uri="{FF2B5EF4-FFF2-40B4-BE49-F238E27FC236}">
                              <a16:creationId xmlns="" xmlns:a16="http://schemas.microsoft.com/office/drawing/2014/main" id="{69F78E9F-D695-128D-1DEB-0D0A7662C9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16405" y="418694"/>
                          <a:ext cx="587852" cy="37835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200" dirty="0">
                              <a:solidFill>
                                <a:schemeClr val="tx1"/>
                              </a:solidFill>
                            </a:rPr>
                            <a:t>+1</a:t>
                          </a:r>
                        </a:p>
                      </p:txBody>
                    </p:sp>
                    <p:sp>
                      <p:nvSpPr>
                        <p:cNvPr id="10" name="Ellipse 9">
                          <a:extLst>
                            <a:ext uri="{FF2B5EF4-FFF2-40B4-BE49-F238E27FC236}">
                              <a16:creationId xmlns="" xmlns:a16="http://schemas.microsoft.com/office/drawing/2014/main" id="{424326D1-3D38-F328-2FA7-3C491519A0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77986" y="784883"/>
                          <a:ext cx="804333" cy="66886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p:txBody>
                    </p:sp>
                    <p:cxnSp>
                      <p:nvCxnSpPr>
                        <p:cNvPr id="12" name="Connecteur droit 11">
                          <a:extLst>
                            <a:ext uri="{FF2B5EF4-FFF2-40B4-BE49-F238E27FC236}">
                              <a16:creationId xmlns="" xmlns:a16="http://schemas.microsoft.com/office/drawing/2014/main" id="{12B0314B-88FA-7B8C-F5E5-85084BE037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0582319" y="1116341"/>
                          <a:ext cx="1054565" cy="297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2" name="Groupe 91"/>
                        <p:cNvGrpSpPr/>
                        <p:nvPr/>
                      </p:nvGrpSpPr>
                      <p:grpSpPr>
                        <a:xfrm>
                          <a:off x="5289322" y="462536"/>
                          <a:ext cx="636858" cy="722482"/>
                          <a:chOff x="6912782" y="772988"/>
                          <a:chExt cx="636858" cy="722482"/>
                        </a:xfrm>
                      </p:grpSpPr>
                      <p:sp>
                        <p:nvSpPr>
                          <p:cNvPr id="15" name="Rectangle : avec coins arrondis en haut 6">
                            <a:extLst>
                              <a:ext uri="{FF2B5EF4-FFF2-40B4-BE49-F238E27FC236}">
                                <a16:creationId xmlns="" xmlns:a16="http://schemas.microsoft.com/office/drawing/2014/main" id="{C3214BCE-5162-774F-3746-878365A636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6899473" y="812871"/>
                            <a:ext cx="673800" cy="626534"/>
                          </a:xfrm>
                          <a:prstGeom prst="round2Same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" name="ZoneTexte 19">
                            <a:extLst>
                              <a:ext uri="{FF2B5EF4-FFF2-40B4-BE49-F238E27FC236}">
                                <a16:creationId xmlns="" xmlns:a16="http://schemas.microsoft.com/office/drawing/2014/main" id="{D4AF61A9-13F2-D68E-BA85-513164BAA38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12782" y="1126138"/>
                            <a:ext cx="3016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dirty="0"/>
                              <a:t>0</a:t>
                            </a:r>
                          </a:p>
                        </p:txBody>
                      </p:sp>
                      <p:sp>
                        <p:nvSpPr>
                          <p:cNvPr id="21" name="ZoneTexte 20">
                            <a:extLst>
                              <a:ext uri="{FF2B5EF4-FFF2-40B4-BE49-F238E27FC236}">
                                <a16:creationId xmlns="" xmlns:a16="http://schemas.microsoft.com/office/drawing/2014/main" id="{029F01B8-364B-FE66-2874-A911C2A49A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12782" y="772988"/>
                            <a:ext cx="3016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/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59" name="ZoneTexte 58"/>
                        <p:cNvSpPr txBox="1"/>
                        <p:nvPr/>
                      </p:nvSpPr>
                      <p:spPr>
                        <a:xfrm>
                          <a:off x="5601333" y="1166499"/>
                          <a:ext cx="840251" cy="2828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200" dirty="0" smtClean="0"/>
                            <a:t>0x00</a:t>
                          </a:r>
                          <a:endParaRPr lang="fr-FR" sz="1200" dirty="0"/>
                        </a:p>
                      </p:txBody>
                    </p:sp>
                    <p:grpSp>
                      <p:nvGrpSpPr>
                        <p:cNvPr id="93" name="Groupe 92"/>
                        <p:cNvGrpSpPr/>
                        <p:nvPr/>
                      </p:nvGrpSpPr>
                      <p:grpSpPr>
                        <a:xfrm>
                          <a:off x="6734997" y="780797"/>
                          <a:ext cx="636858" cy="722482"/>
                          <a:chOff x="6912782" y="772988"/>
                          <a:chExt cx="636858" cy="722482"/>
                        </a:xfrm>
                      </p:grpSpPr>
                      <p:sp>
                        <p:nvSpPr>
                          <p:cNvPr id="94" name="Rectangle : avec coins arrondis en haut 6">
                            <a:extLst>
                              <a:ext uri="{FF2B5EF4-FFF2-40B4-BE49-F238E27FC236}">
                                <a16:creationId xmlns="" xmlns:a16="http://schemas.microsoft.com/office/drawing/2014/main" id="{C3214BCE-5162-774F-3746-878365A636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6899473" y="812871"/>
                            <a:ext cx="673800" cy="626534"/>
                          </a:xfrm>
                          <a:prstGeom prst="round2Same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5" name="ZoneTexte 94">
                            <a:extLst>
                              <a:ext uri="{FF2B5EF4-FFF2-40B4-BE49-F238E27FC236}">
                                <a16:creationId xmlns="" xmlns:a16="http://schemas.microsoft.com/office/drawing/2014/main" id="{D4AF61A9-13F2-D68E-BA85-513164BAA38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12782" y="1126138"/>
                            <a:ext cx="3016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dirty="0"/>
                              <a:t>1</a:t>
                            </a:r>
                          </a:p>
                        </p:txBody>
                      </p:sp>
                      <p:sp>
                        <p:nvSpPr>
                          <p:cNvPr id="96" name="ZoneTexte 95">
                            <a:extLst>
                              <a:ext uri="{FF2B5EF4-FFF2-40B4-BE49-F238E27FC236}">
                                <a16:creationId xmlns="" xmlns:a16="http://schemas.microsoft.com/office/drawing/2014/main" id="{029F01B8-364B-FE66-2874-A911C2A49A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12782" y="772988"/>
                            <a:ext cx="3016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/>
                              <a:t>0</a:t>
                            </a:r>
                          </a:p>
                        </p:txBody>
                      </p:sp>
                    </p:grpSp>
                    <p:cxnSp>
                      <p:nvCxnSpPr>
                        <p:cNvPr id="98" name="Connecteur droit 97"/>
                        <p:cNvCxnSpPr/>
                        <p:nvPr/>
                      </p:nvCxnSpPr>
                      <p:spPr>
                        <a:xfrm>
                          <a:off x="7366040" y="1142418"/>
                          <a:ext cx="552176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Connecteur droit 98"/>
                        <p:cNvCxnSpPr/>
                        <p:nvPr/>
                      </p:nvCxnSpPr>
                      <p:spPr>
                        <a:xfrm>
                          <a:off x="6179953" y="1360578"/>
                          <a:ext cx="552176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Connecteur droit 100"/>
                        <p:cNvCxnSpPr/>
                        <p:nvPr/>
                      </p:nvCxnSpPr>
                      <p:spPr>
                        <a:xfrm>
                          <a:off x="5926180" y="936989"/>
                          <a:ext cx="808817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Connecteur en angle 113"/>
                        <p:cNvCxnSpPr/>
                        <p:nvPr/>
                      </p:nvCxnSpPr>
                      <p:spPr>
                        <a:xfrm>
                          <a:off x="3825551" y="214604"/>
                          <a:ext cx="5635941" cy="920865"/>
                        </a:xfrm>
                        <a:prstGeom prst="bentConnector3">
                          <a:avLst>
                            <a:gd name="adj1" fmla="val 9834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9" name="Connecteur en angle 118"/>
                        <p:cNvCxnSpPr>
                          <a:endCxn id="8" idx="2"/>
                        </p:cNvCxnSpPr>
                        <p:nvPr/>
                      </p:nvCxnSpPr>
                      <p:spPr>
                        <a:xfrm>
                          <a:off x="3872204" y="223935"/>
                          <a:ext cx="644201" cy="383936"/>
                        </a:xfrm>
                        <a:prstGeom prst="bentConnector3">
                          <a:avLst>
                            <a:gd name="adj1" fmla="val -6488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2" name="Connecteur droit 121"/>
                        <p:cNvCxnSpPr>
                          <a:stCxn id="8" idx="6"/>
                          <a:endCxn id="21" idx="1"/>
                        </p:cNvCxnSpPr>
                        <p:nvPr/>
                      </p:nvCxnSpPr>
                      <p:spPr>
                        <a:xfrm>
                          <a:off x="5104257" y="607871"/>
                          <a:ext cx="185065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4" name="Connecteur en angle 123"/>
                        <p:cNvCxnSpPr>
                          <a:endCxn id="20" idx="1"/>
                        </p:cNvCxnSpPr>
                        <p:nvPr/>
                      </p:nvCxnSpPr>
                      <p:spPr>
                        <a:xfrm>
                          <a:off x="3825551" y="607871"/>
                          <a:ext cx="1463771" cy="392481"/>
                        </a:xfrm>
                        <a:prstGeom prst="bentConnector3">
                          <a:avLst>
                            <a:gd name="adj1" fmla="val -357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ZoneTexte 82"/>
                      <p:cNvSpPr txBox="1"/>
                      <p:nvPr/>
                    </p:nvSpPr>
                    <p:spPr>
                      <a:xfrm>
                        <a:off x="5013938" y="2331048"/>
                        <a:ext cx="1406407" cy="3456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600" dirty="0" err="1" smtClean="0"/>
                          <a:t>End_counter</a:t>
                        </a:r>
                        <a:endParaRPr lang="fr-FR" sz="1600" dirty="0"/>
                      </a:p>
                    </p:txBody>
                  </p:sp>
                  <p:cxnSp>
                    <p:nvCxnSpPr>
                      <p:cNvPr id="132" name="Connecteur droit 131"/>
                      <p:cNvCxnSpPr/>
                      <p:nvPr/>
                    </p:nvCxnSpPr>
                    <p:spPr>
                      <a:xfrm>
                        <a:off x="6398613" y="1361327"/>
                        <a:ext cx="0" cy="2827388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Connecteur en angle 142"/>
                      <p:cNvCxnSpPr/>
                      <p:nvPr/>
                    </p:nvCxnSpPr>
                    <p:spPr>
                      <a:xfrm rot="10800000" flipV="1">
                        <a:off x="8030246" y="1307777"/>
                        <a:ext cx="3702590" cy="1813182"/>
                      </a:xfrm>
                      <a:prstGeom prst="bentConnector3">
                        <a:avLst>
                          <a:gd name="adj1" fmla="val -4685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Connecteur droit 146"/>
                      <p:cNvCxnSpPr/>
                      <p:nvPr/>
                    </p:nvCxnSpPr>
                    <p:spPr>
                      <a:xfrm>
                        <a:off x="8007118" y="1647156"/>
                        <a:ext cx="11581" cy="1492463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0" name="Connecteur droit 149">
                      <a:extLst>
                        <a:ext uri="{FF2B5EF4-FFF2-40B4-BE49-F238E27FC236}">
                          <a16:creationId xmlns="" xmlns:a16="http://schemas.microsoft.com/office/drawing/2014/main" id="{48FB0CA8-E16F-C9CE-A03D-B4055914998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766741" y="1256623"/>
                      <a:ext cx="515944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Connecteur droit 150">
                    <a:extLst>
                      <a:ext uri="{FF2B5EF4-FFF2-40B4-BE49-F238E27FC236}">
                        <a16:creationId xmlns="" xmlns:a16="http://schemas.microsoft.com/office/drawing/2014/main" id="{BE8A0080-65FF-61A0-8712-4FB8964F675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512027" y="1212514"/>
                    <a:ext cx="171536" cy="2073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>
                    <a:extLst>
                      <a:ext uri="{FF2B5EF4-FFF2-40B4-BE49-F238E27FC236}">
                        <a16:creationId xmlns="" xmlns:a16="http://schemas.microsoft.com/office/drawing/2014/main" id="{70AB2015-10FE-6578-162A-BC72A761F1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413" y="1477677"/>
                    <a:ext cx="4651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/>
                      <a:t>1 bit</a:t>
                    </a:r>
                    <a:endParaRPr lang="fr-FR" sz="1200" dirty="0"/>
                  </a:p>
                </p:txBody>
              </p:sp>
              <p:sp>
                <p:nvSpPr>
                  <p:cNvPr id="153" name="ZoneTexte 152"/>
                  <p:cNvSpPr txBox="1"/>
                  <p:nvPr/>
                </p:nvSpPr>
                <p:spPr>
                  <a:xfrm>
                    <a:off x="9609947" y="683024"/>
                    <a:ext cx="183044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 err="1" smtClean="0"/>
                      <a:t>End_counter_cycle</a:t>
                    </a:r>
                    <a:endParaRPr lang="fr-FR" sz="1600" dirty="0"/>
                  </a:p>
                </p:txBody>
              </p:sp>
              <p:sp>
                <p:nvSpPr>
                  <p:cNvPr id="157" name="Ellipse 156"/>
                  <p:cNvSpPr/>
                  <p:nvPr/>
                </p:nvSpPr>
                <p:spPr>
                  <a:xfrm>
                    <a:off x="8024221" y="2397540"/>
                    <a:ext cx="126990" cy="15269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3" name="Connecteur droit 2"/>
                <p:cNvCxnSpPr/>
                <p:nvPr/>
              </p:nvCxnSpPr>
              <p:spPr>
                <a:xfrm flipH="1">
                  <a:off x="9162806" y="1068778"/>
                  <a:ext cx="74140" cy="2800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ZoneTexte 3"/>
                <p:cNvSpPr txBox="1"/>
                <p:nvPr/>
              </p:nvSpPr>
              <p:spPr>
                <a:xfrm>
                  <a:off x="8784854" y="1332299"/>
                  <a:ext cx="606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  <a:r>
                    <a:rPr lang="fr-FR" dirty="0" smtClean="0"/>
                    <a:t> bit</a:t>
                  </a:r>
                  <a:endParaRPr lang="fr-FR" dirty="0"/>
                </a:p>
              </p:txBody>
            </p:sp>
            <p:cxnSp>
              <p:nvCxnSpPr>
                <p:cNvPr id="6" name="Connecteur droit 5"/>
                <p:cNvCxnSpPr>
                  <a:stCxn id="10" idx="4"/>
                </p:cNvCxnSpPr>
                <p:nvPr/>
              </p:nvCxnSpPr>
              <p:spPr>
                <a:xfrm>
                  <a:off x="9817736" y="1536383"/>
                  <a:ext cx="0" cy="4257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ZoneTexte 8"/>
                <p:cNvSpPr txBox="1"/>
                <p:nvPr/>
              </p:nvSpPr>
              <p:spPr>
                <a:xfrm>
                  <a:off x="9689551" y="199397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</a:p>
              </p:txBody>
            </p:sp>
          </p:grpSp>
          <p:cxnSp>
            <p:nvCxnSpPr>
              <p:cNvPr id="16" name="Connecteur droit 15"/>
              <p:cNvCxnSpPr/>
              <p:nvPr/>
            </p:nvCxnSpPr>
            <p:spPr>
              <a:xfrm flipV="1">
                <a:off x="2400244" y="4008642"/>
                <a:ext cx="419119" cy="182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1766461" y="4014962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 bit</a:t>
                </a:r>
                <a:endParaRPr lang="fr-FR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069859" y="2850292"/>
                <a:ext cx="856736" cy="587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AND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necteur en angle 23"/>
              <p:cNvCxnSpPr/>
              <p:nvPr/>
            </p:nvCxnSpPr>
            <p:spPr>
              <a:xfrm>
                <a:off x="8024428" y="2239031"/>
                <a:ext cx="1284329" cy="611261"/>
              </a:xfrm>
              <a:prstGeom prst="bentConnector3">
                <a:avLst>
                  <a:gd name="adj1" fmla="val 9938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en angle 31"/>
              <p:cNvCxnSpPr>
                <a:endCxn id="2" idx="2"/>
              </p:cNvCxnSpPr>
              <p:nvPr/>
            </p:nvCxnSpPr>
            <p:spPr>
              <a:xfrm flipV="1">
                <a:off x="2587355" y="3438231"/>
                <a:ext cx="6910872" cy="162255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>
                <a:stCxn id="2" idx="3"/>
              </p:cNvCxnSpPr>
              <p:nvPr/>
            </p:nvCxnSpPr>
            <p:spPr>
              <a:xfrm>
                <a:off x="9926595" y="3144262"/>
                <a:ext cx="16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10453816" y="3012280"/>
                <a:ext cx="197708" cy="290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0481565" y="32105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10354188" y="2589367"/>
                <a:ext cx="1121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End_cycle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3005601" y="897326"/>
                <a:ext cx="1328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Count_cycle</a:t>
                </a:r>
                <a:endParaRPr lang="fr-FR" dirty="0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80764" y="127545"/>
              <a:ext cx="11597951" cy="500827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ZoneTexte 46"/>
          <p:cNvSpPr txBox="1"/>
          <p:nvPr/>
        </p:nvSpPr>
        <p:spPr>
          <a:xfrm>
            <a:off x="3034346" y="36946"/>
            <a:ext cx="556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Architecture pour </a:t>
            </a:r>
            <a:r>
              <a:rPr lang="fr-FR" sz="2800" dirty="0" smtClean="0"/>
              <a:t>le </a:t>
            </a:r>
            <a:r>
              <a:rPr lang="fr-FR" sz="2800" dirty="0"/>
              <a:t>signal </a:t>
            </a:r>
            <a:r>
              <a:rPr lang="fr-FR" sz="2800" dirty="0" err="1" smtClean="0"/>
              <a:t>end_cycle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8976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e 102"/>
          <p:cNvGrpSpPr/>
          <p:nvPr/>
        </p:nvGrpSpPr>
        <p:grpSpPr>
          <a:xfrm>
            <a:off x="445477" y="663964"/>
            <a:ext cx="10937631" cy="6100731"/>
            <a:chOff x="73359" y="-26502"/>
            <a:chExt cx="11426261" cy="6729709"/>
          </a:xfrm>
        </p:grpSpPr>
        <p:grpSp>
          <p:nvGrpSpPr>
            <p:cNvPr id="2" name="Groupe 1"/>
            <p:cNvGrpSpPr/>
            <p:nvPr/>
          </p:nvGrpSpPr>
          <p:grpSpPr>
            <a:xfrm>
              <a:off x="73359" y="739892"/>
              <a:ext cx="11426261" cy="5963315"/>
              <a:chOff x="185326" y="49427"/>
              <a:chExt cx="11426261" cy="5963315"/>
            </a:xfrm>
          </p:grpSpPr>
          <p:grpSp>
            <p:nvGrpSpPr>
              <p:cNvPr id="119" name="Groupe 118"/>
              <p:cNvGrpSpPr/>
              <p:nvPr/>
            </p:nvGrpSpPr>
            <p:grpSpPr>
              <a:xfrm>
                <a:off x="185326" y="49427"/>
                <a:ext cx="11426261" cy="5963315"/>
                <a:chOff x="185326" y="49427"/>
                <a:chExt cx="11426261" cy="5963315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6008914" y="1044404"/>
                  <a:ext cx="4041444" cy="789582"/>
                  <a:chOff x="2944242" y="1332725"/>
                  <a:chExt cx="4041444" cy="789582"/>
                </a:xfrm>
              </p:grpSpPr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2944242" y="1332725"/>
                    <a:ext cx="1668947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/>
                  <p:cNvCxnSpPr/>
                  <p:nvPr/>
                </p:nvCxnSpPr>
                <p:spPr>
                  <a:xfrm flipV="1">
                    <a:off x="5659395" y="1645256"/>
                    <a:ext cx="132629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3225694" y="1417933"/>
                    <a:ext cx="1420790" cy="3734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err="1" smtClean="0"/>
                      <a:t>End_counter</a:t>
                    </a:r>
                    <a:endParaRPr lang="fr-FR" sz="1600" dirty="0"/>
                  </a:p>
                </p:txBody>
              </p: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5798208" y="1783753"/>
                    <a:ext cx="111280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err="1" smtClean="0"/>
                      <a:t>led_output</a:t>
                    </a:r>
                    <a:endParaRPr lang="fr-FR" sz="1600" dirty="0"/>
                  </a:p>
                </p:txBody>
              </p:sp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185326" y="1044404"/>
                  <a:ext cx="11426261" cy="4968338"/>
                  <a:chOff x="-1790198" y="-2577247"/>
                  <a:chExt cx="15297789" cy="9008269"/>
                </a:xfrm>
              </p:grpSpPr>
              <p:pic>
                <p:nvPicPr>
                  <p:cNvPr id="23" name="Image 22">
                    <a:extLst>
                      <a:ext uri="{FF2B5EF4-FFF2-40B4-BE49-F238E27FC236}">
                        <a16:creationId xmlns:a16="http://schemas.microsoft.com/office/drawing/2014/main" xmlns="" id="{49FBAB62-4B57-34C2-B232-F1B0CAA6DE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7164" y="575777"/>
                    <a:ext cx="1636232" cy="2473612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Connecteur droit 23"/>
                  <p:cNvCxnSpPr/>
                  <p:nvPr/>
                </p:nvCxnSpPr>
                <p:spPr>
                  <a:xfrm flipV="1">
                    <a:off x="341810" y="1034354"/>
                    <a:ext cx="103094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Rectangle : avec coins arrondis en haut 6">
                    <a:extLst>
                      <a:ext uri="{FF2B5EF4-FFF2-40B4-BE49-F238E27FC236}">
                        <a16:creationId xmlns:a16="http://schemas.microsoft.com/office/drawing/2014/main" xmlns="" id="{C3214BCE-5162-774F-3746-878365A636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74236" y="841596"/>
                    <a:ext cx="659956" cy="557409"/>
                  </a:xfrm>
                  <a:prstGeom prst="round2Same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-222963" y="1120302"/>
                    <a:ext cx="352398" cy="502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/>
                      <a:t>1</a:t>
                    </a:r>
                    <a:endParaRPr lang="fr-FR" sz="1200" dirty="0"/>
                  </a:p>
                </p:txBody>
              </p:sp>
              <p:sp>
                <p:nvSpPr>
                  <p:cNvPr id="28" name="ZoneTexte 27"/>
                  <p:cNvSpPr txBox="1"/>
                  <p:nvPr/>
                </p:nvSpPr>
                <p:spPr>
                  <a:xfrm>
                    <a:off x="-245944" y="783236"/>
                    <a:ext cx="352398" cy="502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/>
                      <a:t>0</a:t>
                    </a:r>
                  </a:p>
                </p:txBody>
              </p:sp>
              <p:cxnSp>
                <p:nvCxnSpPr>
                  <p:cNvPr id="29" name="Connecteur droit 28"/>
                  <p:cNvCxnSpPr>
                    <a:endCxn id="28" idx="1"/>
                  </p:cNvCxnSpPr>
                  <p:nvPr/>
                </p:nvCxnSpPr>
                <p:spPr>
                  <a:xfrm>
                    <a:off x="-1388995" y="967902"/>
                    <a:ext cx="11430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 flipV="1">
                    <a:off x="-1366013" y="1309085"/>
                    <a:ext cx="11430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ZoneTexte 30"/>
                  <p:cNvSpPr txBox="1"/>
                  <p:nvPr/>
                </p:nvSpPr>
                <p:spPr>
                  <a:xfrm>
                    <a:off x="-1553268" y="-38286"/>
                    <a:ext cx="1302367" cy="6138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smtClean="0"/>
                      <a:t>Vert(010)</a:t>
                    </a:r>
                    <a:endParaRPr lang="fr-FR" sz="1600" dirty="0"/>
                  </a:p>
                </p:txBody>
              </p:sp>
              <p:sp>
                <p:nvSpPr>
                  <p:cNvPr id="32" name="ZoneTexte 31"/>
                  <p:cNvSpPr txBox="1"/>
                  <p:nvPr/>
                </p:nvSpPr>
                <p:spPr>
                  <a:xfrm>
                    <a:off x="-1553268" y="1542147"/>
                    <a:ext cx="1326747" cy="6138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smtClean="0"/>
                      <a:t>Bleu(100)</a:t>
                    </a:r>
                    <a:endParaRPr lang="fr-FR" sz="1600" dirty="0"/>
                  </a:p>
                </p:txBody>
              </p:sp>
              <p:sp>
                <p:nvSpPr>
                  <p:cNvPr id="33" name="ZoneTexte 32"/>
                  <p:cNvSpPr txBox="1"/>
                  <p:nvPr/>
                </p:nvSpPr>
                <p:spPr>
                  <a:xfrm>
                    <a:off x="-4211" y="145779"/>
                    <a:ext cx="1521873" cy="6138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err="1" smtClean="0"/>
                      <a:t>Color_code</a:t>
                    </a:r>
                    <a:endParaRPr lang="fr-FR" sz="1600" dirty="0"/>
                  </a:p>
                </p:txBody>
              </p:sp>
              <p:cxnSp>
                <p:nvCxnSpPr>
                  <p:cNvPr id="34" name="Connecteur droit 33"/>
                  <p:cNvCxnSpPr/>
                  <p:nvPr/>
                </p:nvCxnSpPr>
                <p:spPr>
                  <a:xfrm>
                    <a:off x="4135395" y="461319"/>
                    <a:ext cx="0" cy="7249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/>
                  <p:cNvCxnSpPr/>
                  <p:nvPr/>
                </p:nvCxnSpPr>
                <p:spPr>
                  <a:xfrm>
                    <a:off x="6214122" y="483450"/>
                    <a:ext cx="0" cy="72493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/>
                  <p:cNvCxnSpPr/>
                  <p:nvPr/>
                </p:nvCxnSpPr>
                <p:spPr>
                  <a:xfrm>
                    <a:off x="4135395" y="477795"/>
                    <a:ext cx="20594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ZoneTexte 36"/>
                  <p:cNvSpPr txBox="1"/>
                  <p:nvPr/>
                </p:nvSpPr>
                <p:spPr>
                  <a:xfrm>
                    <a:off x="6387740" y="259026"/>
                    <a:ext cx="1363230" cy="6138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err="1" smtClean="0"/>
                      <a:t>Color_out</a:t>
                    </a:r>
                    <a:endParaRPr lang="fr-FR" sz="1600" dirty="0"/>
                  </a:p>
                </p:txBody>
              </p:sp>
              <p:cxnSp>
                <p:nvCxnSpPr>
                  <p:cNvPr id="39" name="Connecteur droit 38"/>
                  <p:cNvCxnSpPr/>
                  <p:nvPr/>
                </p:nvCxnSpPr>
                <p:spPr>
                  <a:xfrm flipH="1">
                    <a:off x="55742" y="1464636"/>
                    <a:ext cx="0" cy="5308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ZoneTexte 39"/>
                  <p:cNvSpPr txBox="1"/>
                  <p:nvPr/>
                </p:nvSpPr>
                <p:spPr>
                  <a:xfrm>
                    <a:off x="-457948" y="1938584"/>
                    <a:ext cx="1206048" cy="6138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smtClean="0"/>
                      <a:t>Bouton1</a:t>
                    </a:r>
                    <a:endParaRPr lang="fr-FR" sz="1600" dirty="0"/>
                  </a:p>
                </p:txBody>
              </p:sp>
              <p:pic>
                <p:nvPicPr>
                  <p:cNvPr id="41" name="Image 40">
                    <a:extLst>
                      <a:ext uri="{FF2B5EF4-FFF2-40B4-BE49-F238E27FC236}">
                        <a16:creationId xmlns:a16="http://schemas.microsoft.com/office/drawing/2014/main" xmlns="" id="{49FBAB62-4B57-34C2-B232-F1B0CAA6DE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047825" y="3957410"/>
                    <a:ext cx="1636232" cy="2473612"/>
                  </a:xfrm>
                  <a:prstGeom prst="rect">
                    <a:avLst/>
                  </a:prstGeom>
                </p:spPr>
              </p:pic>
              <p:pic>
                <p:nvPicPr>
                  <p:cNvPr id="42" name="Image 41">
                    <a:extLst>
                      <a:ext uri="{FF2B5EF4-FFF2-40B4-BE49-F238E27FC236}">
                        <a16:creationId xmlns:a16="http://schemas.microsoft.com/office/drawing/2014/main" xmlns="" id="{49FBAB62-4B57-34C2-B232-F1B0CAA6DE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882" y="3940285"/>
                    <a:ext cx="1636232" cy="2473612"/>
                  </a:xfrm>
                  <a:prstGeom prst="rect">
                    <a:avLst/>
                  </a:prstGeom>
                </p:spPr>
              </p:pic>
              <p:cxnSp>
                <p:nvCxnSpPr>
                  <p:cNvPr id="43" name="Connecteur droit 42"/>
                  <p:cNvCxnSpPr/>
                  <p:nvPr/>
                </p:nvCxnSpPr>
                <p:spPr>
                  <a:xfrm flipV="1">
                    <a:off x="366334" y="4555524"/>
                    <a:ext cx="66819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riangle isocèle 43"/>
                  <p:cNvSpPr/>
                  <p:nvPr/>
                </p:nvSpPr>
                <p:spPr>
                  <a:xfrm rot="5400000">
                    <a:off x="2572293" y="4456671"/>
                    <a:ext cx="210666" cy="197709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5" name="Connecteur droit 44"/>
                  <p:cNvCxnSpPr/>
                  <p:nvPr/>
                </p:nvCxnSpPr>
                <p:spPr>
                  <a:xfrm>
                    <a:off x="2165714" y="4547287"/>
                    <a:ext cx="413060" cy="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49"/>
                  <p:cNvCxnSpPr/>
                  <p:nvPr/>
                </p:nvCxnSpPr>
                <p:spPr>
                  <a:xfrm>
                    <a:off x="255373" y="4555524"/>
                    <a:ext cx="40365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-1790198" y="3441552"/>
                    <a:ext cx="1492677" cy="6138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 smtClean="0"/>
                      <a:t>Bouton0</a:t>
                    </a:r>
                    <a:endParaRPr lang="fr-FR" sz="1600" dirty="0"/>
                  </a:p>
                </p:txBody>
              </p: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10941672" y="73542"/>
                    <a:ext cx="821093" cy="6138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 smtClean="0"/>
                      <a:t>AND</a:t>
                    </a:r>
                    <a:endParaRPr lang="fr-FR" sz="1600" dirty="0"/>
                  </a:p>
                </p:txBody>
              </p:sp>
              <p:cxnSp>
                <p:nvCxnSpPr>
                  <p:cNvPr id="55" name="Connecteur droit 54"/>
                  <p:cNvCxnSpPr/>
                  <p:nvPr/>
                </p:nvCxnSpPr>
                <p:spPr>
                  <a:xfrm>
                    <a:off x="11762766" y="329653"/>
                    <a:ext cx="17448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ZoneTexte 55"/>
                  <p:cNvSpPr txBox="1"/>
                  <p:nvPr/>
                </p:nvSpPr>
                <p:spPr>
                  <a:xfrm>
                    <a:off x="12109809" y="-300638"/>
                    <a:ext cx="1163640" cy="6138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dirty="0" err="1" smtClean="0"/>
                      <a:t>Led_out</a:t>
                    </a:r>
                    <a:endParaRPr lang="fr-FR" sz="1600" dirty="0"/>
                  </a:p>
                </p:txBody>
              </p:sp>
              <p:cxnSp>
                <p:nvCxnSpPr>
                  <p:cNvPr id="57" name="Connecteur droit 56"/>
                  <p:cNvCxnSpPr/>
                  <p:nvPr/>
                </p:nvCxnSpPr>
                <p:spPr>
                  <a:xfrm flipV="1">
                    <a:off x="7651102" y="1060839"/>
                    <a:ext cx="253599" cy="3228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ZoneTexte 57"/>
                  <p:cNvSpPr txBox="1"/>
                  <p:nvPr/>
                </p:nvSpPr>
                <p:spPr>
                  <a:xfrm>
                    <a:off x="7627158" y="56646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3</a:t>
                    </a:r>
                    <a:endParaRPr lang="fr-FR" dirty="0"/>
                  </a:p>
                </p:txBody>
              </p:sp>
              <p:sp>
                <p:nvSpPr>
                  <p:cNvPr id="59" name="ZoneTexte 58"/>
                  <p:cNvSpPr txBox="1"/>
                  <p:nvPr/>
                </p:nvSpPr>
                <p:spPr>
                  <a:xfrm>
                    <a:off x="12590289" y="39111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3</a:t>
                    </a:r>
                    <a:endParaRPr lang="fr-FR" dirty="0"/>
                  </a:p>
                </p:txBody>
              </p:sp>
              <p:cxnSp>
                <p:nvCxnSpPr>
                  <p:cNvPr id="60" name="Connecteur droit 59"/>
                  <p:cNvCxnSpPr/>
                  <p:nvPr/>
                </p:nvCxnSpPr>
                <p:spPr>
                  <a:xfrm flipV="1">
                    <a:off x="11922928" y="201599"/>
                    <a:ext cx="253599" cy="3228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/>
                  <p:cNvCxnSpPr/>
                  <p:nvPr/>
                </p:nvCxnSpPr>
                <p:spPr>
                  <a:xfrm flipV="1">
                    <a:off x="10335361" y="-2207915"/>
                    <a:ext cx="253599" cy="3228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ZoneTexte 61"/>
                  <p:cNvSpPr txBox="1"/>
                  <p:nvPr/>
                </p:nvSpPr>
                <p:spPr>
                  <a:xfrm>
                    <a:off x="10644039" y="-257724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3</a:t>
                    </a:r>
                    <a:endParaRPr lang="fr-FR" dirty="0"/>
                  </a:p>
                </p:txBody>
              </p:sp>
              <p:sp>
                <p:nvSpPr>
                  <p:cNvPr id="65" name="Rectangle : avec coins arrondis en haut 6">
                    <a:extLst>
                      <a:ext uri="{FF2B5EF4-FFF2-40B4-BE49-F238E27FC236}">
                        <a16:creationId xmlns:a16="http://schemas.microsoft.com/office/drawing/2014/main" xmlns="" id="{C3214BCE-5162-774F-3746-878365A636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32418" y="1194173"/>
                    <a:ext cx="659956" cy="393289"/>
                  </a:xfrm>
                  <a:prstGeom prst="round2Same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66" name="ZoneTexte 65"/>
                  <p:cNvSpPr txBox="1"/>
                  <p:nvPr/>
                </p:nvSpPr>
                <p:spPr>
                  <a:xfrm>
                    <a:off x="4454277" y="1361721"/>
                    <a:ext cx="352398" cy="502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 smtClean="0"/>
                      <a:t>1</a:t>
                    </a:r>
                    <a:endParaRPr lang="fr-FR" sz="1200" dirty="0"/>
                  </a:p>
                </p:txBody>
              </p:sp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4431296" y="1024655"/>
                    <a:ext cx="352398" cy="502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200" dirty="0"/>
                      <a:t>0</a:t>
                    </a:r>
                  </a:p>
                </p:txBody>
              </p:sp>
            </p:grpSp>
            <p:cxnSp>
              <p:nvCxnSpPr>
                <p:cNvPr id="73" name="Connecteur en angle 72"/>
                <p:cNvCxnSpPr/>
                <p:nvPr/>
              </p:nvCxnSpPr>
              <p:spPr>
                <a:xfrm flipV="1">
                  <a:off x="5618205" y="2644896"/>
                  <a:ext cx="4076841" cy="469007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>
                  <a:off x="10050358" y="1356932"/>
                  <a:ext cx="0" cy="11494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/>
                <p:cNvSpPr txBox="1"/>
                <p:nvPr/>
              </p:nvSpPr>
              <p:spPr>
                <a:xfrm>
                  <a:off x="2775901" y="1834797"/>
                  <a:ext cx="96407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FIFO</a:t>
                  </a:r>
                  <a:endParaRPr lang="fr-FR" dirty="0"/>
                </a:p>
              </p:txBody>
            </p:sp>
            <p:cxnSp>
              <p:nvCxnSpPr>
                <p:cNvPr id="79" name="Connecteur en angle 78"/>
                <p:cNvCxnSpPr>
                  <a:stCxn id="76" idx="1"/>
                </p:cNvCxnSpPr>
                <p:nvPr/>
              </p:nvCxnSpPr>
              <p:spPr>
                <a:xfrm rot="10800000" flipV="1">
                  <a:off x="2547807" y="2019462"/>
                  <a:ext cx="228095" cy="1042691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ZoneTexte 80"/>
                <p:cNvSpPr txBox="1"/>
                <p:nvPr/>
              </p:nvSpPr>
              <p:spPr>
                <a:xfrm>
                  <a:off x="2982096" y="3062153"/>
                  <a:ext cx="665112" cy="3734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AND</a:t>
                  </a:r>
                  <a:endParaRPr lang="fr-FR" sz="1600" dirty="0"/>
                </a:p>
              </p:txBody>
            </p:sp>
            <p:cxnSp>
              <p:nvCxnSpPr>
                <p:cNvPr id="83" name="Connecteur en angle 82"/>
                <p:cNvCxnSpPr>
                  <a:stCxn id="44" idx="0"/>
                  <a:endCxn id="81" idx="2"/>
                </p:cNvCxnSpPr>
                <p:nvPr/>
              </p:nvCxnSpPr>
              <p:spPr>
                <a:xfrm flipH="1" flipV="1">
                  <a:off x="3314653" y="3435612"/>
                  <a:ext cx="281627" cy="1542737"/>
                </a:xfrm>
                <a:prstGeom prst="bentConnector4">
                  <a:avLst>
                    <a:gd name="adj1" fmla="val -84797"/>
                    <a:gd name="adj2" fmla="val 52527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en angle 84"/>
                <p:cNvCxnSpPr>
                  <a:endCxn id="81" idx="1"/>
                </p:cNvCxnSpPr>
                <p:nvPr/>
              </p:nvCxnSpPr>
              <p:spPr>
                <a:xfrm rot="5400000" flipH="1" flipV="1">
                  <a:off x="1676711" y="3668422"/>
                  <a:ext cx="1724925" cy="885846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>
                  <a:stCxn id="76" idx="2"/>
                  <a:endCxn id="81" idx="0"/>
                </p:cNvCxnSpPr>
                <p:nvPr/>
              </p:nvCxnSpPr>
              <p:spPr>
                <a:xfrm>
                  <a:off x="3257940" y="2204129"/>
                  <a:ext cx="56713" cy="858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/>
                <p:cNvCxnSpPr/>
                <p:nvPr/>
              </p:nvCxnSpPr>
              <p:spPr>
                <a:xfrm flipH="1">
                  <a:off x="3257940" y="49427"/>
                  <a:ext cx="0" cy="180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>
                  <a:off x="5156886" y="3122141"/>
                  <a:ext cx="10709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cteur droit 112"/>
                <p:cNvCxnSpPr>
                  <a:endCxn id="67" idx="1"/>
                </p:cNvCxnSpPr>
                <p:nvPr/>
              </p:nvCxnSpPr>
              <p:spPr>
                <a:xfrm>
                  <a:off x="4611284" y="3132294"/>
                  <a:ext cx="2210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en angle 116"/>
                <p:cNvCxnSpPr>
                  <a:stCxn id="66" idx="1"/>
                  <a:endCxn id="76" idx="3"/>
                </p:cNvCxnSpPr>
                <p:nvPr/>
              </p:nvCxnSpPr>
              <p:spPr>
                <a:xfrm rot="10800000">
                  <a:off x="3739978" y="2019464"/>
                  <a:ext cx="1109486" cy="1335903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ZoneTexte 119"/>
              <p:cNvSpPr txBox="1"/>
              <p:nvPr/>
            </p:nvSpPr>
            <p:spPr>
              <a:xfrm>
                <a:off x="2359626" y="1175039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Rd_en</a:t>
                </a:r>
                <a:endParaRPr lang="fr-FR" dirty="0"/>
              </a:p>
            </p:txBody>
          </p:sp>
          <p:sp>
            <p:nvSpPr>
              <p:cNvPr id="121" name="ZoneTexte 120"/>
              <p:cNvSpPr txBox="1"/>
              <p:nvPr/>
            </p:nvSpPr>
            <p:spPr>
              <a:xfrm>
                <a:off x="3280327" y="2501887"/>
                <a:ext cx="815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Wr_en</a:t>
                </a:r>
                <a:endParaRPr lang="fr-FR" dirty="0"/>
              </a:p>
            </p:txBody>
          </p:sp>
          <p:sp>
            <p:nvSpPr>
              <p:cNvPr id="122" name="ZoneTexte 121"/>
              <p:cNvSpPr txBox="1"/>
              <p:nvPr/>
            </p:nvSpPr>
            <p:spPr>
              <a:xfrm>
                <a:off x="3838626" y="1681421"/>
                <a:ext cx="676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dout</a:t>
                </a:r>
                <a:endParaRPr lang="fr-FR" dirty="0"/>
              </a:p>
            </p:txBody>
          </p:sp>
          <p:sp>
            <p:nvSpPr>
              <p:cNvPr id="123" name="ZoneTexte 122"/>
              <p:cNvSpPr txBox="1"/>
              <p:nvPr/>
            </p:nvSpPr>
            <p:spPr>
              <a:xfrm>
                <a:off x="4252553" y="2113870"/>
                <a:ext cx="1962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Color_code_fsm</a:t>
                </a:r>
                <a:endParaRPr lang="fr-FR" dirty="0"/>
              </a:p>
            </p:txBody>
          </p:sp>
          <p:cxnSp>
            <p:nvCxnSpPr>
              <p:cNvPr id="125" name="Connecteur droit 124"/>
              <p:cNvCxnSpPr/>
              <p:nvPr/>
            </p:nvCxnSpPr>
            <p:spPr>
              <a:xfrm flipH="1">
                <a:off x="4996675" y="3415521"/>
                <a:ext cx="0" cy="7321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4849464" y="41639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795935" y="1380931"/>
              <a:ext cx="1101012" cy="1184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Counter_unit</a:t>
              </a:r>
              <a:endParaRPr lang="fr-FR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616351" y="1380931"/>
              <a:ext cx="1101012" cy="1184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FSM</a:t>
              </a:r>
              <a:endParaRPr lang="fr-FR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01914" y="-26502"/>
              <a:ext cx="1101012" cy="1184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Counter_cycle</a:t>
              </a:r>
              <a:endParaRPr lang="fr-FR" dirty="0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3153968" y="739892"/>
              <a:ext cx="16419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3282332" y="204793"/>
              <a:ext cx="1121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End_cycle</a:t>
              </a:r>
              <a:endParaRPr lang="fr-FR" dirty="0"/>
            </a:p>
          </p:txBody>
        </p:sp>
        <p:cxnSp>
          <p:nvCxnSpPr>
            <p:cNvPr id="53" name="Connecteur en angle 52"/>
            <p:cNvCxnSpPr>
              <a:stCxn id="80" idx="3"/>
            </p:cNvCxnSpPr>
            <p:nvPr/>
          </p:nvCxnSpPr>
          <p:spPr>
            <a:xfrm>
              <a:off x="5902926" y="565992"/>
              <a:ext cx="927082" cy="116887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195943" y="5664269"/>
              <a:ext cx="677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3484313" y="5645607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/>
            <p:cNvSpPr/>
            <p:nvPr/>
          </p:nvSpPr>
          <p:spPr>
            <a:xfrm>
              <a:off x="2589360" y="6348513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Ellipse 91"/>
            <p:cNvSpPr/>
            <p:nvPr/>
          </p:nvSpPr>
          <p:spPr>
            <a:xfrm>
              <a:off x="1211603" y="6348513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flipV="1">
              <a:off x="390192" y="5610718"/>
              <a:ext cx="144279" cy="192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604565" y="3587155"/>
              <a:ext cx="188007" cy="170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V="1">
              <a:off x="613505" y="3810553"/>
              <a:ext cx="107765" cy="16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1370991" y="4091172"/>
              <a:ext cx="224222" cy="104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826097" y="5038999"/>
              <a:ext cx="332933" cy="12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2966010" y="4512061"/>
              <a:ext cx="456195" cy="197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V="1">
              <a:off x="2179463" y="3058265"/>
              <a:ext cx="409897" cy="115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2977431" y="1579537"/>
              <a:ext cx="409897" cy="115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flipV="1">
              <a:off x="6163678" y="1549686"/>
              <a:ext cx="376675" cy="33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4094794" y="3610642"/>
              <a:ext cx="151496" cy="193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>
              <a:off x="373027" y="5924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159030" y="48799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378428" y="44189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425946" y="33536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69108" y="37894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096817" y="27760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cxnSp>
          <p:nvCxnSpPr>
            <p:cNvPr id="127" name="Connecteur droit 126"/>
            <p:cNvCxnSpPr/>
            <p:nvPr/>
          </p:nvCxnSpPr>
          <p:spPr>
            <a:xfrm flipV="1">
              <a:off x="2876321" y="3170684"/>
              <a:ext cx="456195" cy="197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ZoneTexte 127"/>
            <p:cNvSpPr txBox="1"/>
            <p:nvPr/>
          </p:nvSpPr>
          <p:spPr>
            <a:xfrm>
              <a:off x="2848372" y="33020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2790285" y="13327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6063366" y="13248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101" name="Connecteur droit 100"/>
            <p:cNvCxnSpPr/>
            <p:nvPr/>
          </p:nvCxnSpPr>
          <p:spPr>
            <a:xfrm flipV="1">
              <a:off x="4746068" y="4472059"/>
              <a:ext cx="237478" cy="91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/>
            <p:cNvSpPr txBox="1"/>
            <p:nvPr/>
          </p:nvSpPr>
          <p:spPr>
            <a:xfrm>
              <a:off x="4423057" y="4411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104" name="ZoneTexte 103"/>
          <p:cNvSpPr txBox="1"/>
          <p:nvPr/>
        </p:nvSpPr>
        <p:spPr>
          <a:xfrm>
            <a:off x="2606077" y="120567"/>
            <a:ext cx="6813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Architecture </a:t>
            </a:r>
            <a:r>
              <a:rPr lang="fr-FR" sz="2800" dirty="0" err="1" smtClean="0"/>
              <a:t>LED_driver</a:t>
            </a:r>
            <a:r>
              <a:rPr lang="fr-FR" sz="2800" dirty="0" smtClean="0"/>
              <a:t> avec FIFO générateur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8826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4" y="523220"/>
            <a:ext cx="11364309" cy="510478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32514" y="0"/>
            <a:ext cx="107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Résultat de simulation pour 100 cycle d’horloge de module </a:t>
            </a:r>
            <a:r>
              <a:rPr lang="fr-FR" sz="2800" dirty="0" err="1" smtClean="0"/>
              <a:t>counter_unit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161383" y="5787494"/>
            <a:ext cx="11662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signal </a:t>
            </a:r>
            <a:r>
              <a:rPr lang="fr-FR" dirty="0" err="1" smtClean="0"/>
              <a:t>end_cycle</a:t>
            </a:r>
            <a:r>
              <a:rPr lang="fr-FR" dirty="0" smtClean="0"/>
              <a:t>=1 à la fin d’un cycle allumé/</a:t>
            </a:r>
            <a:r>
              <a:rPr lang="fr-FR" dirty="0"/>
              <a:t>é</a:t>
            </a:r>
            <a:r>
              <a:rPr lang="fr-FR" dirty="0" smtClean="0"/>
              <a:t>teint de la LED.</a:t>
            </a:r>
          </a:p>
          <a:p>
            <a:r>
              <a:rPr lang="fr-FR" dirty="0"/>
              <a:t>Le signal d'entrée de la FIFO, </a:t>
            </a:r>
            <a:r>
              <a:rPr lang="fr-FR" dirty="0" err="1"/>
              <a:t>din</a:t>
            </a:r>
            <a:r>
              <a:rPr lang="fr-FR" dirty="0"/>
              <a:t>, prend la valeur de </a:t>
            </a:r>
            <a:r>
              <a:rPr lang="fr-FR" dirty="0" err="1"/>
              <a:t>color_code</a:t>
            </a:r>
            <a:r>
              <a:rPr lang="fr-FR" dirty="0"/>
              <a:t>. Lorsque </a:t>
            </a:r>
            <a:r>
              <a:rPr lang="fr-FR" dirty="0" err="1"/>
              <a:t>wr_en</a:t>
            </a:r>
            <a:r>
              <a:rPr lang="fr-FR" dirty="0"/>
              <a:t> est actif (=1), la FIFO stocke la valeur de </a:t>
            </a:r>
            <a:r>
              <a:rPr lang="fr-FR" dirty="0" err="1"/>
              <a:t>din</a:t>
            </a:r>
            <a:r>
              <a:rPr lang="fr-FR" dirty="0"/>
              <a:t> et la transmet à la sortie, </a:t>
            </a:r>
            <a:r>
              <a:rPr lang="fr-FR" dirty="0" err="1"/>
              <a:t>dout</a:t>
            </a:r>
            <a:r>
              <a:rPr lang="fr-FR" dirty="0"/>
              <a:t>, lorsque </a:t>
            </a:r>
            <a:r>
              <a:rPr lang="fr-FR" dirty="0" err="1"/>
              <a:t>rd_en</a:t>
            </a:r>
            <a:r>
              <a:rPr lang="fr-FR" dirty="0"/>
              <a:t> =1.</a:t>
            </a:r>
          </a:p>
        </p:txBody>
      </p:sp>
    </p:spTree>
    <p:extLst>
      <p:ext uri="{BB962C8B-B14F-4D97-AF65-F5344CB8AC3E}">
        <p14:creationId xmlns:p14="http://schemas.microsoft.com/office/powerpoint/2010/main" val="370708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44" y="1534511"/>
            <a:ext cx="12152818" cy="480010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80138" y="283779"/>
            <a:ext cx="314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Schéma de synthèse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9447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98" y="784991"/>
            <a:ext cx="9629775" cy="59817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80138" y="283779"/>
            <a:ext cx="6467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Schéma de synthèse du module </a:t>
            </a:r>
            <a:r>
              <a:rPr lang="fr-FR" sz="2800" dirty="0" err="1" smtClean="0"/>
              <a:t>LED_driver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7448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6" y="607302"/>
            <a:ext cx="3062801" cy="321419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43807" y="84082"/>
            <a:ext cx="3183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Rapport de synthèse</a:t>
            </a:r>
            <a:endParaRPr lang="fr-FR" sz="2800" dirty="0"/>
          </a:p>
        </p:txBody>
      </p:sp>
      <p:sp>
        <p:nvSpPr>
          <p:cNvPr id="2" name="ZoneTexte 1"/>
          <p:cNvSpPr txBox="1"/>
          <p:nvPr/>
        </p:nvSpPr>
        <p:spPr>
          <a:xfrm>
            <a:off x="4424855" y="882869"/>
            <a:ext cx="523906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FIFO générateur </a:t>
            </a:r>
          </a:p>
          <a:p>
            <a:endParaRPr lang="fr-FR" dirty="0"/>
          </a:p>
          <a:p>
            <a:r>
              <a:rPr lang="fr-FR" dirty="0" smtClean="0"/>
              <a:t>Nombre de registre:</a:t>
            </a:r>
          </a:p>
          <a:p>
            <a:r>
              <a:rPr lang="fr-FR" dirty="0"/>
              <a:t>28 registres pour module </a:t>
            </a:r>
            <a:r>
              <a:rPr lang="fr-FR" dirty="0" err="1"/>
              <a:t>conuter_unit</a:t>
            </a:r>
            <a:r>
              <a:rPr lang="fr-FR" dirty="0"/>
              <a:t> </a:t>
            </a:r>
          </a:p>
          <a:p>
            <a:r>
              <a:rPr lang="fr-FR" dirty="0"/>
              <a:t>2 registres pour  faire rentrer </a:t>
            </a:r>
            <a:r>
              <a:rPr lang="fr-FR" dirty="0" err="1"/>
              <a:t>color_code</a:t>
            </a:r>
            <a:r>
              <a:rPr lang="fr-FR" dirty="0"/>
              <a:t>, vert ou bleu</a:t>
            </a:r>
          </a:p>
          <a:p>
            <a:r>
              <a:rPr lang="fr-FR" dirty="0"/>
              <a:t>3 registres pour </a:t>
            </a:r>
            <a:r>
              <a:rPr lang="fr-FR" dirty="0" err="1"/>
              <a:t>color_out</a:t>
            </a:r>
            <a:endParaRPr lang="fr-FR" dirty="0"/>
          </a:p>
          <a:p>
            <a:r>
              <a:rPr lang="fr-FR" dirty="0"/>
              <a:t>1 registres </a:t>
            </a:r>
            <a:r>
              <a:rPr lang="fr-FR" dirty="0" smtClean="0"/>
              <a:t>pour la </a:t>
            </a:r>
            <a:r>
              <a:rPr lang="fr-FR" dirty="0"/>
              <a:t>machine à </a:t>
            </a:r>
            <a:r>
              <a:rPr lang="fr-FR" dirty="0" smtClean="0"/>
              <a:t>état,</a:t>
            </a:r>
            <a:endParaRPr lang="fr-FR" dirty="0"/>
          </a:p>
          <a:p>
            <a:r>
              <a:rPr lang="fr-FR" dirty="0"/>
              <a:t>2 registres pour créer le pulse signal de </a:t>
            </a:r>
            <a:r>
              <a:rPr lang="fr-FR" dirty="0" err="1" smtClean="0"/>
              <a:t>wr_en</a:t>
            </a:r>
            <a:r>
              <a:rPr lang="fr-FR" dirty="0" smtClean="0"/>
              <a:t>  </a:t>
            </a:r>
            <a:endParaRPr lang="fr-FR" dirty="0"/>
          </a:p>
          <a:p>
            <a:r>
              <a:rPr lang="fr-FR" dirty="0" smtClean="0"/>
              <a:t>1 registre pour créer le signal </a:t>
            </a:r>
            <a:r>
              <a:rPr lang="fr-FR" dirty="0" err="1" smtClean="0"/>
              <a:t>end_cycle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Total = </a:t>
            </a:r>
            <a:r>
              <a:rPr lang="fr-FR" dirty="0" smtClean="0"/>
              <a:t>37 </a:t>
            </a:r>
            <a:r>
              <a:rPr lang="fr-FR" dirty="0"/>
              <a:t>registres</a:t>
            </a:r>
          </a:p>
          <a:p>
            <a:endParaRPr lang="fr-FR" dirty="0"/>
          </a:p>
          <a:p>
            <a:r>
              <a:rPr lang="fr-FR" dirty="0"/>
              <a:t>Nombre de registre est correspondent a schéma RTL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IBUF</a:t>
            </a:r>
            <a:r>
              <a:rPr lang="fr-FR" dirty="0"/>
              <a:t>: </a:t>
            </a:r>
            <a:r>
              <a:rPr lang="fr-FR" dirty="0" err="1"/>
              <a:t>clk</a:t>
            </a:r>
            <a:r>
              <a:rPr lang="fr-FR" dirty="0"/>
              <a:t>, </a:t>
            </a:r>
            <a:r>
              <a:rPr lang="fr-FR" dirty="0" err="1"/>
              <a:t>resetn</a:t>
            </a:r>
            <a:r>
              <a:rPr lang="fr-FR" dirty="0"/>
              <a:t>, bouton0, bouton1</a:t>
            </a:r>
          </a:p>
          <a:p>
            <a:r>
              <a:rPr lang="fr-FR" dirty="0"/>
              <a:t>OBUF: </a:t>
            </a:r>
            <a:r>
              <a:rPr lang="fr-FR" dirty="0" err="1"/>
              <a:t>led_out</a:t>
            </a:r>
            <a:r>
              <a:rPr lang="fr-FR" dirty="0"/>
              <a:t> (3 bits)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05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" y="1261025"/>
            <a:ext cx="12192000" cy="82038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80138" y="283779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Rapport de timing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461132" y="2801735"/>
            <a:ext cx="1127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nombre de total négative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(TNS) est 0, le nombre de total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0, donc il n’y a pas problème de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timming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0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13" y="1056706"/>
            <a:ext cx="11140542" cy="35363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298" y="1279340"/>
            <a:ext cx="10900063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1299" y="1684586"/>
            <a:ext cx="10965964" cy="45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7169727" y="318181"/>
            <a:ext cx="654628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886700" y="-10784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départ du chemin </a:t>
            </a:r>
            <a:r>
              <a:rPr lang="fr-FR" dirty="0" smtClean="0"/>
              <a:t>critique:</a:t>
            </a:r>
            <a:endParaRPr lang="fr-FR" dirty="0" smtClean="0"/>
          </a:p>
          <a:p>
            <a:r>
              <a:rPr lang="fr-FR" dirty="0" err="1" smtClean="0"/>
              <a:t>Q_reg</a:t>
            </a:r>
            <a:r>
              <a:rPr lang="fr-FR" dirty="0"/>
              <a:t> </a:t>
            </a:r>
            <a:r>
              <a:rPr lang="fr-FR" dirty="0" smtClean="0"/>
              <a:t>(3</a:t>
            </a:r>
            <a:r>
              <a:rPr lang="fr-FR" dirty="0" smtClean="0"/>
              <a:t>) du module </a:t>
            </a:r>
            <a:r>
              <a:rPr lang="fr-FR" dirty="0" err="1" smtClean="0"/>
              <a:t>counter_unit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026236" y="2534522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d’arrivée </a:t>
            </a:r>
            <a:r>
              <a:rPr lang="fr-FR" dirty="0" smtClean="0"/>
              <a:t>du </a:t>
            </a:r>
            <a:r>
              <a:rPr lang="fr-FR" dirty="0" smtClean="0"/>
              <a:t>chemin </a:t>
            </a:r>
            <a:r>
              <a:rPr lang="fr-FR" dirty="0" smtClean="0"/>
              <a:t>critique:</a:t>
            </a:r>
            <a:endParaRPr lang="fr-FR" dirty="0" smtClean="0"/>
          </a:p>
          <a:p>
            <a:r>
              <a:rPr lang="fr-FR" dirty="0" smtClean="0"/>
              <a:t>FIFO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9507683" y="2129278"/>
            <a:ext cx="228599" cy="4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224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333</Words>
  <Application>Microsoft Office PowerPoint</Application>
  <PresentationFormat>Grand écran</PresentationFormat>
  <Paragraphs>95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67</cp:revision>
  <dcterms:created xsi:type="dcterms:W3CDTF">2023-05-22T07:25:11Z</dcterms:created>
  <dcterms:modified xsi:type="dcterms:W3CDTF">2023-06-11T23:01:43Z</dcterms:modified>
</cp:coreProperties>
</file>