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300" r:id="rId2"/>
  </p:sldIdLst>
  <p:sldSz cx="10058400" cy="7772400"/>
  <p:notesSz cx="6858000" cy="9144000"/>
  <p:defaultTextStyle>
    <a:defPPr>
      <a:defRPr lang="en-US"/>
    </a:defPPr>
    <a:lvl1pPr marL="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1pPr>
    <a:lvl2pPr marL="50078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2pPr>
    <a:lvl3pPr marL="1001563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3pPr>
    <a:lvl4pPr marL="150234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4pPr>
    <a:lvl5pPr marL="2003129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5pPr>
    <a:lvl6pPr marL="2503910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6pPr>
    <a:lvl7pPr marL="3004692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7pPr>
    <a:lvl8pPr marL="3505475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8pPr>
    <a:lvl9pPr marL="4006257" algn="l" defTabSz="1001563" rtl="0" eaLnBrk="1" latinLnBrk="0" hangingPunct="1">
      <a:defRPr sz="19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ulan1 luulan1" initials="ll" lastIdx="1" clrIdx="0">
    <p:extLst>
      <p:ext uri="{19B8F6BF-5375-455C-9EA6-DF929625EA0E}">
        <p15:presenceInfo xmlns:p15="http://schemas.microsoft.com/office/powerpoint/2012/main" userId="3ceaf324ef32df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345" autoAdjust="0"/>
  </p:normalViewPr>
  <p:slideViewPr>
    <p:cSldViewPr snapToGrid="0">
      <p:cViewPr varScale="1">
        <p:scale>
          <a:sx n="74" d="100"/>
          <a:sy n="74" d="100"/>
        </p:scale>
        <p:origin x="8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5754-A25B-4178-B3E4-70EF6662D410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5AAD1-A3A1-441C-8354-DF1217611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5AAD1-A3A1-441C-8354-DF1217611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23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708C-2602-4C50-90B3-38403DD6A526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20AC-CFD9-4F54-B258-06C961682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6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6543315" y="7022374"/>
            <a:ext cx="1713842" cy="62521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35" b="1" dirty="0"/>
          </a:p>
          <a:p>
            <a:pPr algn="ctr"/>
            <a:r>
              <a:rPr lang="en-US" sz="1235" b="1" dirty="0"/>
              <a:t>Net Present</a:t>
            </a:r>
          </a:p>
          <a:p>
            <a:pPr algn="ctr"/>
            <a:r>
              <a:rPr lang="en-US" sz="1235" b="1" dirty="0"/>
              <a:t>Value </a:t>
            </a:r>
          </a:p>
          <a:p>
            <a:pPr algn="ctr"/>
            <a:r>
              <a:rPr lang="en-US" sz="1235" b="1" dirty="0"/>
              <a:t>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688352" y="7184757"/>
            <a:ext cx="1167451" cy="28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 dirty="0"/>
              <a:t>Discount rate</a:t>
            </a:r>
          </a:p>
        </p:txBody>
      </p:sp>
      <p:cxnSp>
        <p:nvCxnSpPr>
          <p:cNvPr id="143" name="Straight Arrow Connector 142"/>
          <p:cNvCxnSpPr>
            <a:endCxn id="84" idx="6"/>
          </p:cNvCxnSpPr>
          <p:nvPr/>
        </p:nvCxnSpPr>
        <p:spPr>
          <a:xfrm flipH="1">
            <a:off x="8257156" y="7334980"/>
            <a:ext cx="419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30" idx="3"/>
            <a:endCxn id="84" idx="2"/>
          </p:cNvCxnSpPr>
          <p:nvPr/>
        </p:nvCxnSpPr>
        <p:spPr>
          <a:xfrm>
            <a:off x="3486731" y="7327360"/>
            <a:ext cx="3056584" cy="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35" idx="2"/>
            <a:endCxn id="84" idx="0"/>
          </p:cNvCxnSpPr>
          <p:nvPr/>
        </p:nvCxnSpPr>
        <p:spPr>
          <a:xfrm>
            <a:off x="7382253" y="3892764"/>
            <a:ext cx="17983" cy="312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2" idx="3"/>
          </p:cNvCxnSpPr>
          <p:nvPr/>
        </p:nvCxnSpPr>
        <p:spPr>
          <a:xfrm>
            <a:off x="1408604" y="1388099"/>
            <a:ext cx="1045589" cy="1693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3" name="Group 452"/>
          <p:cNvGrpSpPr/>
          <p:nvPr/>
        </p:nvGrpSpPr>
        <p:grpSpPr>
          <a:xfrm>
            <a:off x="93690" y="865517"/>
            <a:ext cx="1314914" cy="1045163"/>
            <a:chOff x="329616" y="1248902"/>
            <a:chExt cx="1314914" cy="1045163"/>
          </a:xfrm>
        </p:grpSpPr>
        <p:sp>
          <p:nvSpPr>
            <p:cNvPr id="352" name="Rectangle 351"/>
            <p:cNvSpPr/>
            <p:nvPr/>
          </p:nvSpPr>
          <p:spPr>
            <a:xfrm>
              <a:off x="329616" y="1248902"/>
              <a:ext cx="1314914" cy="104516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9873" y="1301301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smtClean="0"/>
                <a:t>Forecast inaccuracy risk</a:t>
              </a:r>
              <a:endParaRPr lang="en-US" sz="1147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69872" y="1799793"/>
              <a:ext cx="1234685" cy="4453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7" dirty="0" smtClean="0"/>
                <a:t>Low </a:t>
              </a:r>
              <a:r>
                <a:rPr lang="en-US" sz="1147" smtClean="0"/>
                <a:t>effective adoption risk</a:t>
              </a:r>
              <a:endParaRPr lang="en-US" sz="1147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97380" y="758057"/>
            <a:ext cx="1234685" cy="62190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47" b="1"/>
              <a:t>Agro-climate </a:t>
            </a:r>
            <a:r>
              <a:rPr lang="en-US" sz="1147" b="1" smtClean="0"/>
              <a:t>service</a:t>
            </a:r>
            <a:endParaRPr lang="en-US" sz="1147" b="1" dirty="0"/>
          </a:p>
          <a:p>
            <a:pPr algn="ctr"/>
            <a:r>
              <a:rPr lang="en-US" sz="1147" b="1" dirty="0"/>
              <a:t>i</a:t>
            </a:r>
            <a:r>
              <a:rPr lang="en-US" sz="1147" b="1" smtClean="0"/>
              <a:t>mplementation</a:t>
            </a:r>
            <a:endParaRPr lang="en-US" sz="1147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32065" y="1063570"/>
            <a:ext cx="121023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42299" y="879613"/>
            <a:ext cx="1234685" cy="445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Costs of interventions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7359642" y="1324991"/>
            <a:ext cx="1" cy="63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50766" y="1971650"/>
            <a:ext cx="4455015" cy="5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50765" y="1964472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4030" y="2388582"/>
            <a:ext cx="1093470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/>
              <a:t>Hydro-met </a:t>
            </a:r>
            <a:r>
              <a:rPr lang="en-US" sz="1147" smtClean="0"/>
              <a:t>stations,</a:t>
            </a:r>
            <a:endParaRPr lang="en-US" sz="1147" dirty="0"/>
          </a:p>
          <a:p>
            <a:pPr algn="ctr"/>
            <a:r>
              <a:rPr lang="en-US" sz="1147" dirty="0"/>
              <a:t>f</a:t>
            </a:r>
            <a:r>
              <a:rPr lang="en-US" sz="1147" smtClean="0"/>
              <a:t>orecasts</a:t>
            </a:r>
            <a:endParaRPr lang="en-US" sz="1147" dirty="0"/>
          </a:p>
        </p:txBody>
      </p:sp>
      <p:sp>
        <p:nvSpPr>
          <p:cNvPr id="34" name="TextBox 33"/>
          <p:cNvSpPr txBox="1"/>
          <p:nvPr/>
        </p:nvSpPr>
        <p:spPr>
          <a:xfrm>
            <a:off x="5664697" y="2390160"/>
            <a:ext cx="1112438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/>
              <a:t>Translation </a:t>
            </a:r>
            <a:r>
              <a:rPr lang="en-US" sz="1147" smtClean="0"/>
              <a:t>of forecasts </a:t>
            </a:r>
            <a:r>
              <a:rPr lang="en-US" sz="1147"/>
              <a:t>into </a:t>
            </a:r>
            <a:r>
              <a:rPr lang="en-US" sz="1147" smtClean="0"/>
              <a:t>agro-advice</a:t>
            </a:r>
            <a:endParaRPr lang="en-US" sz="1147" dirty="0"/>
          </a:p>
        </p:txBody>
      </p:sp>
      <p:sp>
        <p:nvSpPr>
          <p:cNvPr id="35" name="TextBox 34"/>
          <p:cNvSpPr txBox="1"/>
          <p:nvPr/>
        </p:nvSpPr>
        <p:spPr>
          <a:xfrm>
            <a:off x="6844372" y="2382932"/>
            <a:ext cx="1075762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Dissemination via SMS/loud speaker/paper</a:t>
            </a:r>
            <a:endParaRPr lang="en-US" sz="1147" dirty="0"/>
          </a:p>
        </p:txBody>
      </p:sp>
      <p:sp>
        <p:nvSpPr>
          <p:cNvPr id="36" name="TextBox 35"/>
          <p:cNvSpPr txBox="1"/>
          <p:nvPr/>
        </p:nvSpPr>
        <p:spPr>
          <a:xfrm>
            <a:off x="7962923" y="2390317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Use of</a:t>
            </a:r>
            <a:endParaRPr lang="en-US" sz="1147" dirty="0"/>
          </a:p>
          <a:p>
            <a:pPr algn="ctr"/>
            <a:r>
              <a:rPr lang="en-US" sz="1147"/>
              <a:t>a</a:t>
            </a:r>
            <a:r>
              <a:rPr lang="en-US" sz="1147" smtClean="0"/>
              <a:t>dvice</a:t>
            </a:r>
          </a:p>
          <a:p>
            <a:pPr algn="ctr"/>
            <a:endParaRPr lang="en-US" sz="1147" dirty="0"/>
          </a:p>
        </p:txBody>
      </p:sp>
      <p:sp>
        <p:nvSpPr>
          <p:cNvPr id="57" name="TextBox 56"/>
          <p:cNvSpPr txBox="1"/>
          <p:nvPr/>
        </p:nvSpPr>
        <p:spPr>
          <a:xfrm>
            <a:off x="9016798" y="2395686"/>
            <a:ext cx="977965" cy="621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Capacity,</a:t>
            </a:r>
            <a:endParaRPr lang="en-US" sz="1147" dirty="0"/>
          </a:p>
          <a:p>
            <a:pPr algn="ctr"/>
            <a:r>
              <a:rPr lang="en-US" sz="1147"/>
              <a:t>g</a:t>
            </a:r>
            <a:r>
              <a:rPr lang="en-US" sz="1147" smtClean="0"/>
              <a:t>ender and M&amp;E</a:t>
            </a:r>
            <a:endParaRPr lang="en-US" sz="1147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220916" y="1970966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58619" y="1980235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8451905" y="1980402"/>
            <a:ext cx="13450" cy="428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9505780" y="1989277"/>
            <a:ext cx="0" cy="41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4" idx="2"/>
            <a:endCxn id="135" idx="0"/>
          </p:cNvCxnSpPr>
          <p:nvPr/>
        </p:nvCxnSpPr>
        <p:spPr>
          <a:xfrm>
            <a:off x="6220916" y="3012062"/>
            <a:ext cx="1161337" cy="59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5" idx="2"/>
            <a:endCxn id="135" idx="0"/>
          </p:cNvCxnSpPr>
          <p:nvPr/>
        </p:nvCxnSpPr>
        <p:spPr>
          <a:xfrm>
            <a:off x="7382253" y="3004834"/>
            <a:ext cx="0" cy="602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2"/>
            <a:endCxn id="135" idx="0"/>
          </p:cNvCxnSpPr>
          <p:nvPr/>
        </p:nvCxnSpPr>
        <p:spPr>
          <a:xfrm flipH="1">
            <a:off x="7382253" y="3012219"/>
            <a:ext cx="1069653" cy="595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2"/>
            <a:endCxn id="135" idx="0"/>
          </p:cNvCxnSpPr>
          <p:nvPr/>
        </p:nvCxnSpPr>
        <p:spPr>
          <a:xfrm flipH="1">
            <a:off x="7382253" y="3017588"/>
            <a:ext cx="2123528" cy="58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798527" y="3607558"/>
            <a:ext cx="1167451" cy="2852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35">
                <a:solidFill>
                  <a:schemeClr val="tx1"/>
                </a:solidFill>
              </a:rPr>
              <a:t>Total </a:t>
            </a:r>
            <a:r>
              <a:rPr lang="en-US" sz="1235" smtClean="0">
                <a:solidFill>
                  <a:schemeClr val="tx1"/>
                </a:solidFill>
              </a:rPr>
              <a:t>costs</a:t>
            </a:r>
            <a:endParaRPr lang="en-US" sz="1235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32" idx="2"/>
          </p:cNvCxnSpPr>
          <p:nvPr/>
        </p:nvCxnSpPr>
        <p:spPr>
          <a:xfrm>
            <a:off x="5050765" y="3010484"/>
            <a:ext cx="2331488" cy="597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 flipV="1">
            <a:off x="3093644" y="1063572"/>
            <a:ext cx="1203736" cy="5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79" idx="2"/>
            <a:endCxn id="68" idx="0"/>
          </p:cNvCxnSpPr>
          <p:nvPr/>
        </p:nvCxnSpPr>
        <p:spPr>
          <a:xfrm flipH="1">
            <a:off x="1917808" y="4996372"/>
            <a:ext cx="708983" cy="74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23" idx="2"/>
            <a:endCxn id="40" idx="0"/>
          </p:cNvCxnSpPr>
          <p:nvPr/>
        </p:nvCxnSpPr>
        <p:spPr>
          <a:xfrm flipH="1">
            <a:off x="697389" y="4980085"/>
            <a:ext cx="3613260" cy="758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32" idx="2"/>
            <a:endCxn id="110" idx="0"/>
          </p:cNvCxnSpPr>
          <p:nvPr/>
        </p:nvCxnSpPr>
        <p:spPr>
          <a:xfrm flipH="1">
            <a:off x="1121762" y="2735835"/>
            <a:ext cx="1390899" cy="31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4236" y="804319"/>
            <a:ext cx="1234685" cy="44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Benefits of interventions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690" y="5738477"/>
            <a:ext cx="120739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Reduced </a:t>
            </a:r>
            <a:r>
              <a:rPr lang="en-US" sz="1147"/>
              <a:t>inputs</a:t>
            </a:r>
            <a:r>
              <a:rPr lang="en-US" sz="1147" smtClean="0"/>
              <a:t>, reduced harvest losses, increased </a:t>
            </a:r>
            <a:r>
              <a:rPr lang="en-US" sz="1147" dirty="0"/>
              <a:t>yields (rice)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33849" y="5726385"/>
            <a:ext cx="125667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Cleaner drinking </a:t>
            </a:r>
            <a:r>
              <a:rPr lang="en-US" sz="1200"/>
              <a:t>water</a:t>
            </a:r>
            <a:r>
              <a:rPr lang="en-US" sz="1200" smtClean="0"/>
              <a:t>, reduced </a:t>
            </a:r>
            <a:r>
              <a:rPr lang="en-US" sz="1200"/>
              <a:t>fish </a:t>
            </a:r>
            <a:r>
              <a:rPr lang="en-US" sz="1200" smtClean="0"/>
              <a:t>death, reduce GHG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7346" y="5723509"/>
            <a:ext cx="1268846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Additional </a:t>
            </a:r>
          </a:p>
          <a:p>
            <a:pPr algn="ctr"/>
            <a:r>
              <a:rPr lang="en-US" sz="1147" smtClean="0"/>
              <a:t>farming and non-farm livelihood income</a:t>
            </a:r>
            <a:endParaRPr lang="en-US" sz="1147" dirty="0"/>
          </a:p>
        </p:txBody>
      </p:sp>
      <p:sp>
        <p:nvSpPr>
          <p:cNvPr id="68" name="TextBox 67"/>
          <p:cNvSpPr txBox="1"/>
          <p:nvPr/>
        </p:nvSpPr>
        <p:spPr>
          <a:xfrm>
            <a:off x="1361589" y="5739840"/>
            <a:ext cx="1112438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 smtClean="0"/>
              <a:t>Reduced </a:t>
            </a:r>
            <a:r>
              <a:rPr lang="en-US" sz="1147" dirty="0"/>
              <a:t>buffalo, cow</a:t>
            </a:r>
          </a:p>
          <a:p>
            <a:pPr algn="ctr"/>
            <a:r>
              <a:rPr lang="en-US" sz="1147" smtClean="0"/>
              <a:t>death</a:t>
            </a:r>
            <a:endParaRPr lang="en-US" sz="1147" dirty="0" smtClean="0"/>
          </a:p>
          <a:p>
            <a:pPr algn="ctr"/>
            <a:endParaRPr lang="en-US" sz="1147" dirty="0"/>
          </a:p>
        </p:txBody>
      </p:sp>
      <p:sp>
        <p:nvSpPr>
          <p:cNvPr id="110" name="TextBox 109"/>
          <p:cNvSpPr txBox="1"/>
          <p:nvPr/>
        </p:nvSpPr>
        <p:spPr>
          <a:xfrm>
            <a:off x="132489" y="3049172"/>
            <a:ext cx="197854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Risk, </a:t>
            </a:r>
            <a:r>
              <a:rPr lang="en-US" sz="1200" dirty="0" smtClean="0"/>
              <a:t>uncertainty </a:t>
            </a:r>
            <a:r>
              <a:rPr lang="en-US" sz="1200"/>
              <a:t>informed </a:t>
            </a:r>
            <a:r>
              <a:rPr lang="en-US" sz="1200" smtClean="0"/>
              <a:t>planning 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468586" y="4005138"/>
            <a:ext cx="1684126" cy="974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Redistribute labor division, </a:t>
            </a:r>
          </a:p>
          <a:p>
            <a:pPr algn="ctr"/>
            <a:r>
              <a:rPr lang="en-US" sz="1147" smtClean="0"/>
              <a:t>respect and share choice</a:t>
            </a:r>
            <a:r>
              <a:rPr lang="en-US" sz="1147"/>
              <a:t>, </a:t>
            </a:r>
            <a:r>
              <a:rPr lang="en-US" sz="1147" smtClean="0"/>
              <a:t>decision between women and men</a:t>
            </a:r>
            <a:endParaRPr lang="en-US" sz="1147" dirty="0"/>
          </a:p>
        </p:txBody>
      </p:sp>
      <p:sp>
        <p:nvSpPr>
          <p:cNvPr id="131" name="TextBox 130"/>
          <p:cNvSpPr txBox="1"/>
          <p:nvPr/>
        </p:nvSpPr>
        <p:spPr>
          <a:xfrm>
            <a:off x="52502" y="4001718"/>
            <a:ext cx="176029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Avoid or manage farming in bad weathers, </a:t>
            </a:r>
          </a:p>
          <a:p>
            <a:pPr algn="ctr"/>
            <a:r>
              <a:rPr lang="en-US" sz="1200"/>
              <a:t>r</a:t>
            </a:r>
            <a:r>
              <a:rPr lang="en-US" sz="1200" smtClean="0"/>
              <a:t>educe excess use of seeds</a:t>
            </a:r>
            <a:r>
              <a:rPr lang="en-US" sz="1200"/>
              <a:t>, </a:t>
            </a:r>
            <a:r>
              <a:rPr lang="en-US" sz="1200" smtClean="0"/>
              <a:t>water, fertilizers and pesticides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863628" y="2113933"/>
            <a:ext cx="1298065" cy="62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dirty="0"/>
              <a:t>Information access</a:t>
            </a:r>
          </a:p>
          <a:p>
            <a:pPr algn="ctr"/>
            <a:r>
              <a:rPr lang="en-US" sz="1147" smtClean="0"/>
              <a:t>(women </a:t>
            </a:r>
            <a:r>
              <a:rPr lang="en-US" sz="1147"/>
              <a:t>and </a:t>
            </a:r>
            <a:r>
              <a:rPr lang="en-US" sz="1147" smtClean="0"/>
              <a:t>men)</a:t>
            </a:r>
            <a:endParaRPr lang="en-US" sz="1147" dirty="0"/>
          </a:p>
        </p:txBody>
      </p:sp>
      <p:sp>
        <p:nvSpPr>
          <p:cNvPr id="179" name="TextBox 178"/>
          <p:cNvSpPr txBox="1"/>
          <p:nvPr/>
        </p:nvSpPr>
        <p:spPr>
          <a:xfrm>
            <a:off x="2003872" y="3980709"/>
            <a:ext cx="1245838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Prepare </a:t>
            </a:r>
            <a:r>
              <a:rPr lang="en-US" sz="1200" dirty="0" smtClean="0"/>
              <a:t>feeds</a:t>
            </a:r>
            <a:r>
              <a:rPr lang="en-US" sz="1200" dirty="0"/>
              <a:t>, do not release animals during </a:t>
            </a:r>
            <a:r>
              <a:rPr lang="en-US" sz="1200" smtClean="0"/>
              <a:t>cold spell</a:t>
            </a:r>
          </a:p>
          <a:p>
            <a:pPr algn="ctr"/>
            <a:endParaRPr 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515993" y="3035145"/>
            <a:ext cx="18714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Change </a:t>
            </a:r>
            <a:r>
              <a:rPr lang="en-US" sz="1200" smtClean="0"/>
              <a:t>gender norms (</a:t>
            </a:r>
            <a:r>
              <a:rPr lang="en-US" sz="1200" dirty="0" smtClean="0"/>
              <a:t>women and </a:t>
            </a:r>
            <a:r>
              <a:rPr lang="en-US" sz="1200" smtClean="0"/>
              <a:t>men) </a:t>
            </a:r>
            <a:endParaRPr lang="en-US" sz="1200" dirty="0"/>
          </a:p>
        </p:txBody>
      </p:sp>
      <p:cxnSp>
        <p:nvCxnSpPr>
          <p:cNvPr id="191" name="Straight Arrow Connector 190"/>
          <p:cNvCxnSpPr>
            <a:stCxn id="132" idx="2"/>
            <a:endCxn id="181" idx="0"/>
          </p:cNvCxnSpPr>
          <p:nvPr/>
        </p:nvCxnSpPr>
        <p:spPr>
          <a:xfrm>
            <a:off x="2512661" y="2735835"/>
            <a:ext cx="939033" cy="299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10" idx="2"/>
            <a:endCxn id="131" idx="0"/>
          </p:cNvCxnSpPr>
          <p:nvPr/>
        </p:nvCxnSpPr>
        <p:spPr>
          <a:xfrm flipH="1">
            <a:off x="932647" y="3510837"/>
            <a:ext cx="189115" cy="490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1" idx="2"/>
            <a:endCxn id="40" idx="0"/>
          </p:cNvCxnSpPr>
          <p:nvPr/>
        </p:nvCxnSpPr>
        <p:spPr>
          <a:xfrm flipH="1">
            <a:off x="697389" y="5017381"/>
            <a:ext cx="235258" cy="72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31" idx="2"/>
            <a:endCxn id="41" idx="0"/>
          </p:cNvCxnSpPr>
          <p:nvPr/>
        </p:nvCxnSpPr>
        <p:spPr>
          <a:xfrm>
            <a:off x="932647" y="5017381"/>
            <a:ext cx="2229541" cy="70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10" idx="2"/>
            <a:endCxn id="179" idx="0"/>
          </p:cNvCxnSpPr>
          <p:nvPr/>
        </p:nvCxnSpPr>
        <p:spPr>
          <a:xfrm>
            <a:off x="1121762" y="3510837"/>
            <a:ext cx="1505029" cy="469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1" idx="2"/>
            <a:endCxn id="123" idx="0"/>
          </p:cNvCxnSpPr>
          <p:nvPr/>
        </p:nvCxnSpPr>
        <p:spPr>
          <a:xfrm>
            <a:off x="3451694" y="3496810"/>
            <a:ext cx="858955" cy="50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3" idx="2"/>
            <a:endCxn id="68" idx="0"/>
          </p:cNvCxnSpPr>
          <p:nvPr/>
        </p:nvCxnSpPr>
        <p:spPr>
          <a:xfrm flipH="1">
            <a:off x="1917808" y="4980085"/>
            <a:ext cx="2392841" cy="759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23" idx="2"/>
            <a:endCxn id="42" idx="0"/>
          </p:cNvCxnSpPr>
          <p:nvPr/>
        </p:nvCxnSpPr>
        <p:spPr>
          <a:xfrm>
            <a:off x="4310649" y="4980085"/>
            <a:ext cx="181120" cy="743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175714" y="5723509"/>
            <a:ext cx="977965" cy="7984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Reduced</a:t>
            </a:r>
            <a:endParaRPr lang="en-US" sz="1147" dirty="0"/>
          </a:p>
          <a:p>
            <a:pPr algn="ctr"/>
            <a:r>
              <a:rPr lang="en-US" sz="1147" smtClean="0"/>
              <a:t>farmers</a:t>
            </a:r>
            <a:r>
              <a:rPr lang="en-US" sz="1147" dirty="0" smtClean="0"/>
              <a:t>’ </a:t>
            </a:r>
            <a:r>
              <a:rPr lang="en-US" sz="1147" smtClean="0"/>
              <a:t>health costs</a:t>
            </a:r>
          </a:p>
          <a:p>
            <a:pPr algn="ctr"/>
            <a:endParaRPr lang="en-US" sz="1147" dirty="0"/>
          </a:p>
        </p:txBody>
      </p:sp>
      <p:cxnSp>
        <p:nvCxnSpPr>
          <p:cNvPr id="244" name="Straight Arrow Connector 243"/>
          <p:cNvCxnSpPr>
            <a:stCxn id="131" idx="2"/>
            <a:endCxn id="241" idx="0"/>
          </p:cNvCxnSpPr>
          <p:nvPr/>
        </p:nvCxnSpPr>
        <p:spPr>
          <a:xfrm>
            <a:off x="932647" y="5017381"/>
            <a:ext cx="4732050" cy="706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7" name="Group 516"/>
          <p:cNvGrpSpPr/>
          <p:nvPr/>
        </p:nvGrpSpPr>
        <p:grpSpPr>
          <a:xfrm>
            <a:off x="697389" y="6521933"/>
            <a:ext cx="4967308" cy="948030"/>
            <a:chOff x="570239" y="6618981"/>
            <a:chExt cx="4967308" cy="948030"/>
          </a:xfrm>
        </p:grpSpPr>
        <p:sp>
          <p:nvSpPr>
            <p:cNvPr id="130" name="Rectangle 129"/>
            <p:cNvSpPr/>
            <p:nvPr/>
          </p:nvSpPr>
          <p:spPr>
            <a:xfrm>
              <a:off x="2192130" y="7281805"/>
              <a:ext cx="1167451" cy="2852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>
                  <a:solidFill>
                    <a:schemeClr val="tx1"/>
                  </a:solidFill>
                </a:rPr>
                <a:t>Total </a:t>
              </a:r>
              <a:r>
                <a:rPr lang="en-US" sz="1235" smtClean="0">
                  <a:solidFill>
                    <a:schemeClr val="tx1"/>
                  </a:solidFill>
                </a:rPr>
                <a:t>benefits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cxnSp>
          <p:nvCxnSpPr>
            <p:cNvPr id="235" name="Straight Arrow Connector 234"/>
            <p:cNvCxnSpPr>
              <a:stCxn id="40" idx="2"/>
              <a:endCxn id="130" idx="0"/>
            </p:cNvCxnSpPr>
            <p:nvPr/>
          </p:nvCxnSpPr>
          <p:spPr>
            <a:xfrm>
              <a:off x="570239" y="6633949"/>
              <a:ext cx="2205617" cy="64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68" idx="2"/>
              <a:endCxn id="130" idx="0"/>
            </p:cNvCxnSpPr>
            <p:nvPr/>
          </p:nvCxnSpPr>
          <p:spPr>
            <a:xfrm>
              <a:off x="1798032" y="6635312"/>
              <a:ext cx="977824" cy="64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41" idx="2"/>
              <a:endCxn id="130" idx="0"/>
            </p:cNvCxnSpPr>
            <p:nvPr/>
          </p:nvCxnSpPr>
          <p:spPr>
            <a:xfrm flipH="1">
              <a:off x="2775856" y="6654430"/>
              <a:ext cx="259182" cy="62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42" idx="2"/>
              <a:endCxn id="130" idx="0"/>
            </p:cNvCxnSpPr>
            <p:nvPr/>
          </p:nvCxnSpPr>
          <p:spPr>
            <a:xfrm flipH="1">
              <a:off x="2775856" y="6618981"/>
              <a:ext cx="1588763" cy="66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1" idx="2"/>
              <a:endCxn id="130" idx="0"/>
            </p:cNvCxnSpPr>
            <p:nvPr/>
          </p:nvCxnSpPr>
          <p:spPr>
            <a:xfrm flipH="1">
              <a:off x="2775856" y="6618981"/>
              <a:ext cx="2761691" cy="66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3344938" y="2126228"/>
            <a:ext cx="1107057" cy="62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Legal and </a:t>
            </a:r>
            <a:r>
              <a:rPr lang="en-US" sz="1147" smtClean="0"/>
              <a:t>social enabling </a:t>
            </a:r>
            <a:r>
              <a:rPr lang="en-US" sz="1147" smtClean="0"/>
              <a:t>environment</a:t>
            </a:r>
            <a:endParaRPr lang="en-US" sz="1147" dirty="0"/>
          </a:p>
        </p:txBody>
      </p:sp>
      <p:cxnSp>
        <p:nvCxnSpPr>
          <p:cNvPr id="120" name="Straight Arrow Connector 119"/>
          <p:cNvCxnSpPr>
            <a:stCxn id="91" idx="2"/>
            <a:endCxn id="181" idx="0"/>
          </p:cNvCxnSpPr>
          <p:nvPr/>
        </p:nvCxnSpPr>
        <p:spPr>
          <a:xfrm>
            <a:off x="990071" y="2722276"/>
            <a:ext cx="2461623" cy="31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0" idx="2"/>
            <a:endCxn id="110" idx="0"/>
          </p:cNvCxnSpPr>
          <p:nvPr/>
        </p:nvCxnSpPr>
        <p:spPr>
          <a:xfrm flipH="1">
            <a:off x="1121762" y="2748130"/>
            <a:ext cx="2776705" cy="301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1" idx="2"/>
            <a:endCxn id="110" idx="0"/>
          </p:cNvCxnSpPr>
          <p:nvPr/>
        </p:nvCxnSpPr>
        <p:spPr>
          <a:xfrm>
            <a:off x="990071" y="2722276"/>
            <a:ext cx="131691" cy="32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79420" y="2100374"/>
            <a:ext cx="1221302" cy="62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47" smtClean="0"/>
              <a:t>Capacity and </a:t>
            </a:r>
            <a:r>
              <a:rPr lang="en-US" sz="1147" dirty="0" smtClean="0"/>
              <a:t>self-reflection enhanced</a:t>
            </a:r>
            <a:endParaRPr lang="en-US" sz="1147" dirty="0"/>
          </a:p>
        </p:txBody>
      </p:sp>
      <p:cxnSp>
        <p:nvCxnSpPr>
          <p:cNvPr id="37" name="Straight Arrow Connector 36"/>
          <p:cNvCxnSpPr>
            <a:stCxn id="15" idx="2"/>
            <a:endCxn id="132" idx="0"/>
          </p:cNvCxnSpPr>
          <p:nvPr/>
        </p:nvCxnSpPr>
        <p:spPr>
          <a:xfrm>
            <a:off x="2511579" y="1249697"/>
            <a:ext cx="1082" cy="86423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704155" y="1798949"/>
            <a:ext cx="1631854" cy="1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1" idx="0"/>
          </p:cNvCxnSpPr>
          <p:nvPr/>
        </p:nvCxnSpPr>
        <p:spPr>
          <a:xfrm flipH="1">
            <a:off x="990071" y="1799001"/>
            <a:ext cx="714084" cy="30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334270" y="1802551"/>
            <a:ext cx="570921" cy="32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0" idx="2"/>
            <a:endCxn id="181" idx="0"/>
          </p:cNvCxnSpPr>
          <p:nvPr/>
        </p:nvCxnSpPr>
        <p:spPr>
          <a:xfrm flipH="1">
            <a:off x="3451694" y="2748130"/>
            <a:ext cx="446773" cy="28701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272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3|1.7|2.5|4.3|2|2|4.2|1.9|1.1|2.2|2.5|3.4|3.6|5.6|3|42.2|13.8|5.7|14.8|2.4|12.8"/>
</p:tagLst>
</file>

<file path=ppt/theme/theme1.xml><?xml version="1.0" encoding="utf-8"?>
<a:theme xmlns:a="http://schemas.openxmlformats.org/drawingml/2006/main" name="Office ����??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5092</TotalTime>
  <Words>158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����??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OneDrive</dc:creator>
  <cp:lastModifiedBy>luulan1 luulan1</cp:lastModifiedBy>
  <cp:revision>206</cp:revision>
  <dcterms:created xsi:type="dcterms:W3CDTF">2019-10-10T12:42:57Z</dcterms:created>
  <dcterms:modified xsi:type="dcterms:W3CDTF">2021-06-24T18:41:43Z</dcterms:modified>
</cp:coreProperties>
</file>