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7D99-BCE2-4351-9BAF-145DC863800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2EB-E371-4F93-85ED-559016FE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2267046" y="-495588"/>
            <a:ext cx="9029900" cy="8419736"/>
            <a:chOff x="2267046" y="-495588"/>
            <a:chExt cx="9029900" cy="8419736"/>
          </a:xfrm>
        </p:grpSpPr>
        <p:sp>
          <p:nvSpPr>
            <p:cNvPr id="70" name="Rectangle 69"/>
            <p:cNvSpPr/>
            <p:nvPr/>
          </p:nvSpPr>
          <p:spPr>
            <a:xfrm>
              <a:off x="2890342" y="6933132"/>
              <a:ext cx="7853805" cy="8492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90342" y="5787077"/>
              <a:ext cx="7853805" cy="11377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90342" y="4461455"/>
              <a:ext cx="7853805" cy="13173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90342" y="3205323"/>
              <a:ext cx="7853805" cy="12475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90342" y="2147449"/>
              <a:ext cx="7853805" cy="10448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90342" y="872112"/>
              <a:ext cx="7853805" cy="1260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67046" y="102800"/>
              <a:ext cx="616503" cy="767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0342" y="102800"/>
              <a:ext cx="7853805" cy="7550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5474" y="1166966"/>
              <a:ext cx="2154112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2. Identify </a:t>
              </a:r>
            </a:p>
            <a:p>
              <a:pPr algn="ctr"/>
              <a:r>
                <a:rPr lang="en-US" smtClean="0"/>
                <a:t>experts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0595" y="3555943"/>
              <a:ext cx="2107235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4. Generate conceptual model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0595" y="4854746"/>
              <a:ext cx="2122558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5. Develop mathematical model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8000" y="6054475"/>
              <a:ext cx="2119542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6. Simulate and analyze data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8000" y="2395204"/>
              <a:ext cx="2111565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3. Characterize intervention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474" y="148664"/>
              <a:ext cx="215336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1. Clarify decision and decision maker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1931" y="186368"/>
              <a:ext cx="2461123" cy="11369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5145202" y="-77626"/>
              <a:ext cx="2537144" cy="646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smtClean="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Desk review, group discussion and workshop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5202" y="879685"/>
              <a:ext cx="2667013" cy="131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Desk review, workshop and group discussion, brainstorming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Conduct stakeholder mapping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Identify experts using criteria: experiences, willingness, availability, representation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45202" y="2206091"/>
              <a:ext cx="2731220" cy="1049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Desk review, workshop 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Consider key principles to design interventions: context relevance, existing </a:t>
              </a:r>
              <a:r>
                <a:rPr lang="en-US" sz="1400" dirty="0"/>
                <a:t>experiences </a:t>
              </a:r>
              <a:r>
                <a:rPr lang="en-US" sz="1400"/>
                <a:t>and resources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45202" y="3245735"/>
              <a:ext cx="2646674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Desk review, group discussion and workshop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Apply impact pathway analysis approach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Incorporate interdisciplinary theoretical lens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45202" y="4510763"/>
              <a:ext cx="2731220" cy="1060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Workshop, interview, desk review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Build calculation equations, model variable patterns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Calibrate experts</a:t>
              </a:r>
              <a:endParaRPr lang="en-US" sz="140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 smtClean="0"/>
                <a:t>Generate variable </a:t>
              </a:r>
              <a:r>
                <a:rPr lang="en-US" sz="1400"/>
                <a:t>estimates, </a:t>
              </a:r>
              <a:r>
                <a:rPr lang="en-US" sz="1400" smtClean="0"/>
                <a:t>values </a:t>
              </a:r>
              <a:r>
                <a:rPr lang="en-US" sz="1400"/>
                <a:t>and </a:t>
              </a:r>
              <a:r>
                <a:rPr lang="en-US" sz="1400" smtClean="0"/>
                <a:t>distributions</a:t>
              </a:r>
              <a:endParaRPr lang="en-US" sz="1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45203" y="5855453"/>
              <a:ext cx="2731220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Code in decisionSupport package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Apply Monte Carlo simulation 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Conduct sensitivity analysis 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Refine model, where possible</a:t>
              </a:r>
              <a:endParaRPr lang="en-US" sz="140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48274" y="6875248"/>
              <a:ext cx="3159960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cxnSp>
          <p:nvCxnSpPr>
            <p:cNvPr id="56" name="Straight Arrow Connector 55"/>
            <p:cNvCxnSpPr>
              <a:stCxn id="20" idx="2"/>
              <a:endCxn id="9" idx="0"/>
            </p:cNvCxnSpPr>
            <p:nvPr/>
          </p:nvCxnSpPr>
          <p:spPr>
            <a:xfrm>
              <a:off x="3972154" y="794995"/>
              <a:ext cx="376" cy="371971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9" idx="0"/>
            </p:cNvCxnSpPr>
            <p:nvPr/>
          </p:nvCxnSpPr>
          <p:spPr>
            <a:xfrm flipH="1">
              <a:off x="3953783" y="1819006"/>
              <a:ext cx="1486" cy="576198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0" idx="0"/>
            </p:cNvCxnSpPr>
            <p:nvPr/>
          </p:nvCxnSpPr>
          <p:spPr>
            <a:xfrm flipH="1">
              <a:off x="3954213" y="3025629"/>
              <a:ext cx="4998" cy="530314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0" idx="2"/>
              <a:endCxn id="15" idx="0"/>
            </p:cNvCxnSpPr>
            <p:nvPr/>
          </p:nvCxnSpPr>
          <p:spPr>
            <a:xfrm>
              <a:off x="3954213" y="4202274"/>
              <a:ext cx="7661" cy="652472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2"/>
              <a:endCxn id="16" idx="0"/>
            </p:cNvCxnSpPr>
            <p:nvPr/>
          </p:nvCxnSpPr>
          <p:spPr>
            <a:xfrm flipH="1">
              <a:off x="3957771" y="5501077"/>
              <a:ext cx="4103" cy="553398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0753447" y="102800"/>
              <a:ext cx="543499" cy="76798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8686242" y="3669462"/>
              <a:ext cx="471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Iterative </a:t>
              </a:r>
              <a:r>
                <a:rPr 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</a:t>
              </a:r>
              <a:r>
                <a:rPr lang="en-US" sz="24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reflective processes</a:t>
              </a:r>
              <a:endParaRPr lang="en-US" sz="24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 rot="16200000">
              <a:off x="1248098" y="4962202"/>
              <a:ext cx="2713383" cy="561380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42756" y="5093540"/>
              <a:ext cx="1836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/>
                <a:t>Refine model</a:t>
              </a:r>
              <a:endParaRPr lang="en-US" sz="2000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67301" y="-495588"/>
              <a:ext cx="2911820" cy="5795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/>
                  </a:solidFill>
                </a:rPr>
                <a:t>           Decision analysis </a:t>
              </a:r>
              <a:r>
                <a:rPr lang="en-US" sz="1600" b="1" smtClean="0">
                  <a:solidFill>
                    <a:schemeClr val="tx1"/>
                  </a:solidFill>
                </a:rPr>
                <a:t>steps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76727" y="-495588"/>
              <a:ext cx="2683464" cy="5795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 </a:t>
              </a:r>
              <a:r>
                <a:rPr lang="en-US" sz="1600" b="1" smtClean="0">
                  <a:solidFill>
                    <a:schemeClr val="tx1"/>
                  </a:solidFill>
                </a:rPr>
                <a:t> </a:t>
              </a:r>
              <a:r>
                <a:rPr lang="en-US" sz="1600" b="1" smtClean="0">
                  <a:solidFill>
                    <a:schemeClr val="tx1"/>
                  </a:solidFill>
                </a:rPr>
                <a:t>Activities </a:t>
              </a:r>
              <a:r>
                <a:rPr lang="en-US" sz="1600" b="1" smtClean="0">
                  <a:solidFill>
                    <a:schemeClr val="tx1"/>
                  </a:solidFill>
                </a:rPr>
                <a:t>and </a:t>
              </a:r>
              <a:r>
                <a:rPr lang="en-US" sz="1600" b="1" smtClean="0">
                  <a:solidFill>
                    <a:schemeClr val="tx1"/>
                  </a:solidFill>
                </a:rPr>
                <a:t>tools 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8000" y="7059970"/>
              <a:ext cx="212662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</a:t>
              </a:r>
              <a:r>
                <a:rPr lang="en-US" smtClean="0"/>
                <a:t>. Share results, receive feedback</a:t>
              </a:r>
              <a:endParaRPr lang="en-US"/>
            </a:p>
          </p:txBody>
        </p:sp>
        <p:cxnSp>
          <p:nvCxnSpPr>
            <p:cNvPr id="41" name="Straight Arrow Connector 40"/>
            <p:cNvCxnSpPr>
              <a:stCxn id="16" idx="2"/>
              <a:endCxn id="45" idx="0"/>
            </p:cNvCxnSpPr>
            <p:nvPr/>
          </p:nvCxnSpPr>
          <p:spPr>
            <a:xfrm>
              <a:off x="3957771" y="6700806"/>
              <a:ext cx="3539" cy="359164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154823" y="6993183"/>
              <a:ext cx="2731220" cy="599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Talk, workshop, personal exchange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Update model, if needed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29248" y="-85247"/>
              <a:ext cx="2637538" cy="762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smtClean="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Problem statement, decision and decision-maker are identifided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855402" y="-495588"/>
              <a:ext cx="3441544" cy="5795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smtClean="0">
                  <a:solidFill>
                    <a:schemeClr val="tx1"/>
                  </a:solidFill>
                </a:rPr>
                <a:t>    </a:t>
              </a:r>
              <a:r>
                <a:rPr lang="en-US" sz="1600" b="1" smtClean="0">
                  <a:solidFill>
                    <a:schemeClr val="tx1"/>
                  </a:solidFill>
                </a:rPr>
                <a:t>Expected </a:t>
              </a:r>
              <a:r>
                <a:rPr lang="en-US" sz="1600" b="1" smtClean="0">
                  <a:solidFill>
                    <a:schemeClr val="tx1"/>
                  </a:solidFill>
                </a:rPr>
                <a:t>outputs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29248" y="898815"/>
              <a:ext cx="2637538" cy="1312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List of stakeholders 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List of provisional expert team and resource persons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29248" y="2191127"/>
              <a:ext cx="2794032" cy="885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Business model is identified with consideration of time, location, </a:t>
              </a:r>
              <a:r>
                <a:rPr lang="en-US" sz="1400" smtClean="0"/>
                <a:t>crop and </a:t>
              </a:r>
              <a:r>
                <a:rPr lang="en-US" sz="1400"/>
                <a:t>analysis </a:t>
              </a:r>
              <a:r>
                <a:rPr lang="en-US" sz="1400" smtClean="0"/>
                <a:t>boundaries</a:t>
              </a:r>
              <a:endParaRPr lang="en-US" sz="1400"/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List of expert team is confirmed</a:t>
              </a:r>
            </a:p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400" kern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29248" y="3241817"/>
              <a:ext cx="2711179" cy="839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Comprehensive decision impact pathway </a:t>
              </a:r>
              <a:r>
                <a:rPr lang="en-US" sz="1400" smtClean="0"/>
                <a:t>including </a:t>
              </a:r>
              <a:r>
                <a:rPr lang="en-US" sz="1400"/>
                <a:t>important variables, interactions and change processes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29248" y="4504426"/>
              <a:ext cx="2881786" cy="899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•"/>
              </a:pPr>
              <a:r>
                <a:rPr lang="en-US" sz="1400"/>
                <a:t>Mathematical model </a:t>
              </a:r>
              <a:r>
                <a:rPr lang="en-US" sz="1400" smtClean="0"/>
                <a:t>including </a:t>
              </a:r>
              <a:r>
                <a:rPr lang="en-US" sz="1400"/>
                <a:t>equations, variables, data input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929249" y="5631673"/>
              <a:ext cx="2771374" cy="1048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Distribution of Net Present Values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Variable Importance Projection 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Expected Value of Perfect Information</a:t>
              </a:r>
              <a:endParaRPr lang="en-US" sz="140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400" smtClean="0"/>
            </a:p>
            <a:p>
              <a:endParaRPr lang="en-US" sz="1400" smtClean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en-US" sz="1000" kern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1617" y="6958794"/>
              <a:ext cx="2600241" cy="599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en-US" sz="1400" smtClean="0"/>
                <a:t>Model update</a:t>
              </a:r>
              <a:endParaRPr lang="en-US" sz="1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1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245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106</cp:revision>
  <dcterms:created xsi:type="dcterms:W3CDTF">2020-09-25T12:24:17Z</dcterms:created>
  <dcterms:modified xsi:type="dcterms:W3CDTF">2021-07-15T13:44:02Z</dcterms:modified>
</cp:coreProperties>
</file>