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298" r:id="rId2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 varScale="1">
        <p:scale>
          <a:sx n="74" d="100"/>
          <a:sy n="74" d="100"/>
        </p:scale>
        <p:origin x="81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470" y="78679"/>
            <a:ext cx="10779922" cy="7656798"/>
            <a:chOff x="65470" y="78679"/>
            <a:chExt cx="10779922" cy="7656798"/>
          </a:xfrm>
        </p:grpSpPr>
        <p:sp>
          <p:nvSpPr>
            <p:cNvPr id="37" name="Oval 36"/>
            <p:cNvSpPr/>
            <p:nvPr/>
          </p:nvSpPr>
          <p:spPr>
            <a:xfrm>
              <a:off x="3973673" y="192958"/>
              <a:ext cx="1989543" cy="202625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610819" y="2675251"/>
              <a:ext cx="1038116" cy="1253991"/>
              <a:chOff x="108483" y="4535275"/>
              <a:chExt cx="1628087" cy="1847815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/>
              <a:srcRect l="19789" t="21301" r="49225" b="18785"/>
              <a:stretch/>
            </p:blipFill>
            <p:spPr>
              <a:xfrm>
                <a:off x="108483" y="5184581"/>
                <a:ext cx="733086" cy="944988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3"/>
              <a:srcRect l="19789" t="21301" r="49225" b="18785"/>
              <a:stretch/>
            </p:blipFill>
            <p:spPr>
              <a:xfrm>
                <a:off x="840918" y="5438102"/>
                <a:ext cx="733086" cy="944988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7" t="10727" r="53863" b="19699"/>
              <a:stretch/>
            </p:blipFill>
            <p:spPr>
              <a:xfrm>
                <a:off x="951302" y="4535275"/>
                <a:ext cx="785268" cy="632789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2253803" y="1726998"/>
              <a:ext cx="852138" cy="960500"/>
              <a:chOff x="1773841" y="1177243"/>
              <a:chExt cx="1134072" cy="130958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28" t="8033" r="28455" b="10799"/>
              <a:stretch/>
            </p:blipFill>
            <p:spPr>
              <a:xfrm>
                <a:off x="1773841" y="1177243"/>
                <a:ext cx="1134072" cy="130958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699"/>
              <a:stretch/>
            </p:blipFill>
            <p:spPr>
              <a:xfrm>
                <a:off x="2213953" y="1349008"/>
                <a:ext cx="531850" cy="529681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606365" y="1688119"/>
              <a:ext cx="531802" cy="95233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11414" y="2824062"/>
              <a:ext cx="1613805" cy="5539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Collect data from observation point</a:t>
              </a:r>
              <a:endParaRPr lang="en-US" sz="1500" dirty="0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9" t="3792" r="30704" b="4684"/>
            <a:stretch/>
          </p:blipFill>
          <p:spPr>
            <a:xfrm>
              <a:off x="8144452" y="4694500"/>
              <a:ext cx="267532" cy="358035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3072" y="4694500"/>
              <a:ext cx="337252" cy="38109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882515" y="2821088"/>
              <a:ext cx="1406872" cy="5539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Forecast, </a:t>
              </a:r>
              <a:endParaRPr lang="en-US" sz="1500" dirty="0" smtClean="0"/>
            </a:p>
            <a:p>
              <a:pPr algn="ctr"/>
              <a:r>
                <a:rPr lang="en-US" sz="1500" smtClean="0"/>
                <a:t>Monitor quality</a:t>
              </a:r>
              <a:endParaRPr lang="en-US" sz="15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3514" y="5144122"/>
              <a:ext cx="3232755" cy="5539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mtClean="0"/>
                <a:t>Gender reflection &amp; dialogue (1,2)</a:t>
              </a:r>
            </a:p>
            <a:p>
              <a:pPr algn="r"/>
              <a:r>
                <a:rPr lang="en-US" sz="1500" smtClean="0"/>
                <a:t>Gender sensitiveness (3,4)</a:t>
              </a:r>
              <a:endParaRPr lang="en-US" sz="15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43314" y="6867144"/>
              <a:ext cx="2369944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Engage sub-Gov </a:t>
              </a:r>
              <a:r>
                <a:rPr lang="en-US" sz="1500" dirty="0" smtClean="0"/>
                <a:t>Units</a:t>
              </a:r>
              <a:r>
                <a:rPr lang="en-US" sz="1500" smtClean="0"/>
                <a:t>, NGO</a:t>
              </a:r>
              <a:endParaRPr lang="en-US" sz="1500" dirty="0">
                <a:solidFill>
                  <a:schemeClr val="accent5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60977" y="4114128"/>
              <a:ext cx="1697423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Use of information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6700" y="78679"/>
              <a:ext cx="1526442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Capacity building</a:t>
              </a:r>
              <a:endParaRPr lang="en-US" sz="1500" dirty="0">
                <a:solidFill>
                  <a:schemeClr val="accent5"/>
                </a:solidFill>
              </a:endParaRPr>
            </a:p>
          </p:txBody>
        </p:sp>
        <p:cxnSp>
          <p:nvCxnSpPr>
            <p:cNvPr id="15" name="Straight Connector 14"/>
            <p:cNvCxnSpPr>
              <a:stCxn id="104" idx="1"/>
            </p:cNvCxnSpPr>
            <p:nvPr/>
          </p:nvCxnSpPr>
          <p:spPr>
            <a:xfrm>
              <a:off x="5118823" y="6519532"/>
              <a:ext cx="4064753" cy="19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188193" y="1771943"/>
              <a:ext cx="1026987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Advice</a:t>
              </a:r>
              <a:endParaRPr lang="en-US" sz="15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91341" y="2995296"/>
              <a:ext cx="3274569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Translation </a:t>
              </a:r>
              <a:r>
                <a:rPr lang="en-US" sz="1500"/>
                <a:t>into </a:t>
              </a:r>
              <a:r>
                <a:rPr lang="en-US" sz="1500" smtClean="0"/>
                <a:t>advice, monitor</a:t>
              </a:r>
              <a:endParaRPr lang="en-US" sz="15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10792" y="1790128"/>
              <a:ext cx="1100321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Forecasts</a:t>
              </a:r>
              <a:endParaRPr lang="en-US" sz="1500" dirty="0"/>
            </a:p>
          </p:txBody>
        </p:sp>
        <p:sp>
          <p:nvSpPr>
            <p:cNvPr id="104" name="Right Arrow 103"/>
            <p:cNvSpPr/>
            <p:nvPr/>
          </p:nvSpPr>
          <p:spPr>
            <a:xfrm rot="16200000" flipV="1">
              <a:off x="3760017" y="5137866"/>
              <a:ext cx="2717612" cy="45719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5" name="Right Arrow 104"/>
            <p:cNvSpPr/>
            <p:nvPr/>
          </p:nvSpPr>
          <p:spPr>
            <a:xfrm rot="16200000" flipV="1">
              <a:off x="8194807" y="5545213"/>
              <a:ext cx="1770711" cy="45719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31964" y="3331363"/>
              <a:ext cx="30444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{District technical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working group at</a:t>
              </a:r>
            </a:p>
            <a:p>
              <a:r>
                <a:rPr lang="en-US" sz="1500">
                  <a:solidFill>
                    <a:schemeClr val="accent6">
                      <a:lumMod val="50000"/>
                    </a:schemeClr>
                  </a:solidFill>
                </a:rPr>
                <a:t>District Agri. Service Center}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06324" y="4382772"/>
              <a:ext cx="24390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{Women, men}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477150" y="2152927"/>
              <a:ext cx="1086436" cy="7418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3464934" y="2266741"/>
              <a:ext cx="1082355" cy="62446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6234960" y="2145511"/>
              <a:ext cx="933671" cy="8090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3" name="Left Arrow 72"/>
            <p:cNvSpPr/>
            <p:nvPr/>
          </p:nvSpPr>
          <p:spPr>
            <a:xfrm>
              <a:off x="6216457" y="2236969"/>
              <a:ext cx="943989" cy="94505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35875" y="2411310"/>
              <a:ext cx="1100783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Feedback</a:t>
              </a:r>
              <a:endParaRPr lang="en-US" sz="15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187419" y="3801920"/>
              <a:ext cx="16452" cy="264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Arrow 20"/>
            <p:cNvSpPr/>
            <p:nvPr/>
          </p:nvSpPr>
          <p:spPr>
            <a:xfrm>
              <a:off x="5208029" y="6404340"/>
              <a:ext cx="506097" cy="457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9177893" y="4673091"/>
              <a:ext cx="5683" cy="1881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Left Arrow 99"/>
            <p:cNvSpPr/>
            <p:nvPr/>
          </p:nvSpPr>
          <p:spPr>
            <a:xfrm>
              <a:off x="7781964" y="6420419"/>
              <a:ext cx="1275339" cy="60725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723572" y="364232"/>
              <a:ext cx="286034" cy="375267"/>
            </a:xfrm>
            <a:prstGeom prst="rect">
              <a:avLst/>
            </a:prstGeom>
          </p:spPr>
        </p:pic>
        <p:sp>
          <p:nvSpPr>
            <p:cNvPr id="124" name="Right Arrow 123"/>
            <p:cNvSpPr/>
            <p:nvPr/>
          </p:nvSpPr>
          <p:spPr>
            <a:xfrm>
              <a:off x="1388562" y="2207248"/>
              <a:ext cx="801287" cy="7237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50410" y="1921687"/>
              <a:ext cx="2840175" cy="7848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mtClean="0"/>
                <a:t>Weekly </a:t>
              </a:r>
              <a:r>
                <a:rPr lang="en-US" sz="1500" smtClean="0"/>
                <a:t>SMS </a:t>
              </a:r>
              <a:r>
                <a:rPr lang="en-US" sz="1500" smtClean="0"/>
                <a:t>(1,2)</a:t>
              </a:r>
            </a:p>
            <a:p>
              <a:pPr algn="r"/>
              <a:r>
                <a:rPr lang="en-US" sz="1500" smtClean="0"/>
                <a:t>Weekly SMS+loudspeaker </a:t>
              </a:r>
              <a:r>
                <a:rPr lang="en-US" sz="1500" smtClean="0"/>
                <a:t>(3)</a:t>
              </a:r>
            </a:p>
            <a:p>
              <a:pPr algn="r"/>
              <a:r>
                <a:rPr lang="en-US" sz="1500" smtClean="0"/>
                <a:t>Weekly Paper </a:t>
              </a:r>
              <a:r>
                <a:rPr lang="en-US" sz="1500" smtClean="0"/>
                <a:t>+ loudspeaker (4)</a:t>
              </a:r>
              <a:endParaRPr lang="en-US" sz="1500" dirty="0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1103078" y="574723"/>
              <a:ext cx="286034" cy="375267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65470" y="963341"/>
              <a:ext cx="2709184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New mini weather stations (1)</a:t>
              </a:r>
              <a:endParaRPr lang="en-US" sz="1500" dirty="0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875972" y="516632"/>
              <a:ext cx="286034" cy="375267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894913" y="3328627"/>
              <a:ext cx="2242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{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Provincial Met. 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station} 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999007" y="639574"/>
              <a:ext cx="2716755" cy="2300194"/>
              <a:chOff x="4172562" y="770090"/>
              <a:chExt cx="2716755" cy="230019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914790" y="788920"/>
                <a:ext cx="974527" cy="843830"/>
                <a:chOff x="6626731" y="3180234"/>
                <a:chExt cx="1247706" cy="825096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731" y="3180234"/>
                  <a:ext cx="1247706" cy="825096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16" t="7043" r="23709" b="11831"/>
                <a:stretch/>
              </p:blipFill>
              <p:spPr>
                <a:xfrm>
                  <a:off x="7116841" y="3231553"/>
                  <a:ext cx="142593" cy="324211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68" t="1765" r="14616"/>
              <a:stretch/>
            </p:blipFill>
            <p:spPr>
              <a:xfrm>
                <a:off x="4205487" y="770090"/>
                <a:ext cx="853535" cy="871990"/>
              </a:xfrm>
              <a:prstGeom prst="ellipse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410"/>
              <a:stretch/>
            </p:blipFill>
            <p:spPr>
              <a:xfrm>
                <a:off x="4491897" y="817995"/>
                <a:ext cx="306098" cy="378493"/>
              </a:xfrm>
              <a:prstGeom prst="ellipse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1" t="5744" r="51268" b="4616"/>
              <a:stretch/>
            </p:blipFill>
            <p:spPr>
              <a:xfrm>
                <a:off x="4305849" y="806857"/>
                <a:ext cx="226323" cy="349793"/>
              </a:xfrm>
              <a:prstGeom prst="ellipse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6700" y="1652235"/>
                <a:ext cx="1309070" cy="1418049"/>
              </a:xfrm>
              <a:prstGeom prst="ellipse">
                <a:avLst/>
              </a:prstGeom>
            </p:spPr>
          </p:pic>
          <p:sp>
            <p:nvSpPr>
              <p:cNvPr id="51" name="Right Arrow 50"/>
              <p:cNvSpPr/>
              <p:nvPr/>
            </p:nvSpPr>
            <p:spPr>
              <a:xfrm rot="2134217">
                <a:off x="4899232" y="1568051"/>
                <a:ext cx="324738" cy="10230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2" name="Right Arrow 51"/>
              <p:cNvSpPr/>
              <p:nvPr/>
            </p:nvSpPr>
            <p:spPr>
              <a:xfrm rot="8443709">
                <a:off x="5752177" y="1545281"/>
                <a:ext cx="365176" cy="8853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045" b="19181"/>
              <a:stretch/>
            </p:blipFill>
            <p:spPr>
              <a:xfrm>
                <a:off x="4172562" y="930231"/>
                <a:ext cx="158652" cy="369231"/>
              </a:xfrm>
              <a:prstGeom prst="rect">
                <a:avLst/>
              </a:prstGeom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045" b="19181"/>
              <a:stretch/>
            </p:blipFill>
            <p:spPr>
              <a:xfrm>
                <a:off x="5887473" y="870394"/>
                <a:ext cx="177020" cy="411979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5730503" y="6121877"/>
              <a:ext cx="2051461" cy="706879"/>
              <a:chOff x="6064900" y="4783256"/>
              <a:chExt cx="2051461" cy="70687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056378" y="4799285"/>
                <a:ext cx="1059983" cy="690850"/>
                <a:chOff x="6626731" y="3180234"/>
                <a:chExt cx="1247706" cy="825096"/>
              </a:xfrm>
            </p:grpSpPr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731" y="3180234"/>
                  <a:ext cx="1247706" cy="825096"/>
                </a:xfrm>
                <a:prstGeom prst="rect">
                  <a:avLst/>
                </a:prstGeom>
              </p:spPr>
            </p:pic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16" t="7043" r="23709" b="11831"/>
                <a:stretch/>
              </p:blipFill>
              <p:spPr>
                <a:xfrm>
                  <a:off x="7116841" y="3231553"/>
                  <a:ext cx="142593" cy="324211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/>
              <p:cNvGrpSpPr/>
              <p:nvPr/>
            </p:nvGrpSpPr>
            <p:grpSpPr>
              <a:xfrm>
                <a:off x="6064900" y="4783256"/>
                <a:ext cx="1008914" cy="672392"/>
                <a:chOff x="7176684" y="5168064"/>
                <a:chExt cx="1889244" cy="1249339"/>
              </a:xfrm>
            </p:grpSpPr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6684" y="5168064"/>
                  <a:ext cx="1889244" cy="1249339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17" t="10727" r="53863" b="19699"/>
                <a:stretch/>
              </p:blipFill>
              <p:spPr>
                <a:xfrm>
                  <a:off x="7541852" y="5294878"/>
                  <a:ext cx="339796" cy="273816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 rotWithShape="1"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31" t="5744" r="51268" b="4616"/>
                <a:stretch/>
              </p:blipFill>
              <p:spPr>
                <a:xfrm>
                  <a:off x="7913080" y="5282861"/>
                  <a:ext cx="296125" cy="322531"/>
                </a:xfrm>
                <a:prstGeom prst="ellipse">
                  <a:avLst/>
                </a:prstGeom>
              </p:spPr>
            </p:pic>
          </p:grpSp>
          <p:pic>
            <p:nvPicPr>
              <p:cNvPr id="138" name="Picture 137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045" b="19181"/>
              <a:stretch/>
            </p:blipFill>
            <p:spPr>
              <a:xfrm>
                <a:off x="6097652" y="4856586"/>
                <a:ext cx="158652" cy="369231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045" b="19181"/>
              <a:stretch/>
            </p:blipFill>
            <p:spPr>
              <a:xfrm>
                <a:off x="7067947" y="4838392"/>
                <a:ext cx="158652" cy="369231"/>
              </a:xfrm>
              <a:prstGeom prst="rect">
                <a:avLst/>
              </a:prstGeom>
            </p:spPr>
          </p:pic>
        </p:grpSp>
        <p:sp>
          <p:nvSpPr>
            <p:cNvPr id="140" name="TextBox 139"/>
            <p:cNvSpPr txBox="1"/>
            <p:nvPr/>
          </p:nvSpPr>
          <p:spPr>
            <a:xfrm>
              <a:off x="3104931" y="412116"/>
              <a:ext cx="51732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{Provincial 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Department of Agriculture and Rural Development}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22568" y="2387293"/>
              <a:ext cx="992612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Feedback</a:t>
              </a:r>
              <a:endParaRPr lang="en-US" sz="15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571679" y="7181479"/>
              <a:ext cx="45867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{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Commune People Committee, extension workers,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village leaders, communal Women </a:t>
              </a:r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nion, NGO}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84315" y="5681277"/>
              <a:ext cx="19346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500" b="1" smtClean="0">
                  <a:solidFill>
                    <a:schemeClr val="accent6">
                      <a:lumMod val="50000"/>
                    </a:schemeClr>
                  </a:solidFill>
                </a:rPr>
                <a:t>{NGO, Women Union}</a:t>
              </a:r>
              <a:endParaRPr lang="en-US" sz="15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319901" y="1056501"/>
              <a:ext cx="33934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{Mobile operator, Commune,</a:t>
              </a:r>
            </a:p>
            <a:p>
              <a:pPr algn="ctr"/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Village leader </a:t>
              </a:r>
              <a:r>
                <a:rPr lang="en-US" sz="1500">
                  <a:solidFill>
                    <a:schemeClr val="accent6">
                      <a:lumMod val="50000"/>
                    </a:schemeClr>
                  </a:solidFill>
                </a:rPr>
                <a:t>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61617" y="7374826"/>
              <a:ext cx="143092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{Stakeholder}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7307" y="6192006"/>
              <a:ext cx="2166496" cy="153934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03763" y="1285811"/>
              <a:ext cx="24132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{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Provincial Met. 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station} 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8621" y="6238595"/>
              <a:ext cx="2075278" cy="5539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Activities for all interventions</a:t>
              </a:r>
              <a:endParaRPr lang="en-US" sz="15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621" y="6828620"/>
              <a:ext cx="2075278" cy="5539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V</a:t>
              </a:r>
              <a:r>
                <a:rPr lang="en-US" sz="1500" smtClean="0"/>
                <a:t>ariations for different interventions (1,2,3,4)</a:t>
              </a:r>
              <a:endParaRPr lang="en-US" sz="15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341812" y="1583392"/>
            <a:ext cx="2848773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500" smtClean="0"/>
              <a:t>Seasonal paper bulletin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8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3888</TotalTime>
  <Words>152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����??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187</cp:revision>
  <dcterms:created xsi:type="dcterms:W3CDTF">2019-10-10T12:42:57Z</dcterms:created>
  <dcterms:modified xsi:type="dcterms:W3CDTF">2021-05-28T08:14:02Z</dcterms:modified>
</cp:coreProperties>
</file>