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300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3690" y="758057"/>
            <a:ext cx="9901073" cy="6889529"/>
            <a:chOff x="93690" y="603511"/>
            <a:chExt cx="9901073" cy="6889529"/>
          </a:xfrm>
        </p:grpSpPr>
        <p:sp>
          <p:nvSpPr>
            <p:cNvPr id="84" name="Oval 83"/>
            <p:cNvSpPr/>
            <p:nvPr/>
          </p:nvSpPr>
          <p:spPr>
            <a:xfrm>
              <a:off x="6543315" y="6867828"/>
              <a:ext cx="1713842" cy="62521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35" b="1" dirty="0"/>
            </a:p>
            <a:p>
              <a:pPr algn="ctr"/>
              <a:r>
                <a:rPr lang="en-US" sz="1235" b="1" dirty="0"/>
                <a:t>Net Present</a:t>
              </a:r>
            </a:p>
            <a:p>
              <a:pPr algn="ctr"/>
              <a:r>
                <a:rPr lang="en-US" sz="1235" b="1" dirty="0"/>
                <a:t>Value </a:t>
              </a:r>
            </a:p>
            <a:p>
              <a:pPr algn="ctr"/>
              <a:r>
                <a:rPr lang="en-US" sz="1235" b="1" dirty="0"/>
                <a:t> 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88352" y="7030211"/>
              <a:ext cx="1167451" cy="28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/>
                <a:t>Discount rate</a:t>
              </a:r>
            </a:p>
          </p:txBody>
        </p:sp>
        <p:cxnSp>
          <p:nvCxnSpPr>
            <p:cNvPr id="143" name="Straight Arrow Connector 142"/>
            <p:cNvCxnSpPr>
              <a:endCxn id="84" idx="6"/>
            </p:cNvCxnSpPr>
            <p:nvPr/>
          </p:nvCxnSpPr>
          <p:spPr>
            <a:xfrm flipH="1">
              <a:off x="8257156" y="7180434"/>
              <a:ext cx="419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130" idx="3"/>
              <a:endCxn id="84" idx="2"/>
            </p:cNvCxnSpPr>
            <p:nvPr/>
          </p:nvCxnSpPr>
          <p:spPr>
            <a:xfrm>
              <a:off x="3486731" y="7172814"/>
              <a:ext cx="3056584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135" idx="2"/>
              <a:endCxn id="84" idx="0"/>
            </p:cNvCxnSpPr>
            <p:nvPr/>
          </p:nvCxnSpPr>
          <p:spPr>
            <a:xfrm>
              <a:off x="7382253" y="3738218"/>
              <a:ext cx="17983" cy="312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2" idx="3"/>
            </p:cNvCxnSpPr>
            <p:nvPr/>
          </p:nvCxnSpPr>
          <p:spPr>
            <a:xfrm>
              <a:off x="1408604" y="1233553"/>
              <a:ext cx="1045589" cy="1693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Group 452"/>
            <p:cNvGrpSpPr/>
            <p:nvPr/>
          </p:nvGrpSpPr>
          <p:grpSpPr>
            <a:xfrm>
              <a:off x="93690" y="710971"/>
              <a:ext cx="1314914" cy="1045163"/>
              <a:chOff x="329616" y="1248902"/>
              <a:chExt cx="1314914" cy="1045163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29616" y="1248902"/>
                <a:ext cx="1314914" cy="10451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9873" y="1301301"/>
                <a:ext cx="1234685" cy="4453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47" smtClean="0"/>
                  <a:t>Forecast inaccuracy risk</a:t>
                </a:r>
                <a:endParaRPr lang="en-US" sz="1147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369872" y="1799793"/>
                <a:ext cx="1234685" cy="4453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47" dirty="0" smtClean="0"/>
                  <a:t>Low </a:t>
                </a:r>
                <a:r>
                  <a:rPr lang="en-US" sz="1147" smtClean="0"/>
                  <a:t>effective adoption risk</a:t>
                </a:r>
                <a:endParaRPr lang="en-US" sz="1147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297380" y="603511"/>
              <a:ext cx="1234685" cy="6219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b="1"/>
                <a:t>Agro-climate </a:t>
              </a:r>
              <a:r>
                <a:rPr lang="en-US" sz="1147" b="1" smtClean="0"/>
                <a:t>service</a:t>
              </a:r>
              <a:endParaRPr lang="en-US" sz="1147" b="1" dirty="0"/>
            </a:p>
            <a:p>
              <a:pPr algn="ctr"/>
              <a:r>
                <a:rPr lang="en-US" sz="1147" b="1" dirty="0"/>
                <a:t>Implementation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532065" y="909024"/>
              <a:ext cx="121023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742299" y="725067"/>
              <a:ext cx="1234685" cy="445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Costs of interventions</a:t>
              </a:r>
            </a:p>
          </p:txBody>
        </p: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>
              <a:off x="7359642" y="1170445"/>
              <a:ext cx="1" cy="6399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50766" y="1817104"/>
              <a:ext cx="4455015" cy="5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50765" y="1809926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04030" y="2221158"/>
              <a:ext cx="1093470" cy="621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Hydro-met stations</a:t>
              </a:r>
            </a:p>
            <a:p>
              <a:pPr algn="ctr"/>
              <a:r>
                <a:rPr lang="en-US" sz="1147" dirty="0"/>
                <a:t>Forecasts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4697" y="2235614"/>
              <a:ext cx="1112438" cy="621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Translation forecasts </a:t>
              </a:r>
              <a:r>
                <a:rPr lang="en-US" sz="1147"/>
                <a:t>into </a:t>
              </a:r>
              <a:r>
                <a:rPr lang="en-US" sz="1147" smtClean="0"/>
                <a:t>agro-advice</a:t>
              </a:r>
              <a:endParaRPr lang="en-US" sz="1147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44372" y="2228386"/>
              <a:ext cx="1075762" cy="621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/>
                <a:t>Dissemination </a:t>
              </a:r>
              <a:r>
                <a:rPr lang="en-US" sz="1147" smtClean="0"/>
                <a:t>SMS/loud speaker/paper</a:t>
              </a:r>
              <a:endParaRPr lang="en-US" sz="1147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62923" y="2235771"/>
              <a:ext cx="977965" cy="621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Use </a:t>
              </a:r>
              <a:endParaRPr lang="en-US" sz="1147" dirty="0" smtClean="0"/>
            </a:p>
            <a:p>
              <a:pPr algn="ctr"/>
              <a:endParaRPr lang="en-US" sz="1147" dirty="0"/>
            </a:p>
            <a:p>
              <a:pPr algn="ctr"/>
              <a:r>
                <a:rPr lang="en-US" sz="1147" smtClean="0"/>
                <a:t>Advice</a:t>
              </a:r>
              <a:endParaRPr lang="en-US" sz="1147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016798" y="2241140"/>
              <a:ext cx="977965" cy="6219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Capacity</a:t>
              </a:r>
            </a:p>
            <a:p>
              <a:pPr algn="ctr"/>
              <a:r>
                <a:rPr lang="en-US" sz="1147" dirty="0"/>
                <a:t>&amp;  </a:t>
              </a:r>
            </a:p>
            <a:p>
              <a:pPr algn="ctr"/>
              <a:r>
                <a:rPr lang="en-US" sz="1147" dirty="0" err="1" smtClean="0"/>
                <a:t>Gender,M&amp;E</a:t>
              </a:r>
              <a:endParaRPr lang="en-US" sz="1147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220916" y="1816420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358619" y="1825689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51905" y="1825856"/>
              <a:ext cx="13450" cy="42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9505780" y="1834731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01" name="Group 500"/>
            <p:cNvGrpSpPr/>
            <p:nvPr/>
          </p:nvGrpSpPr>
          <p:grpSpPr>
            <a:xfrm>
              <a:off x="5050765" y="2843258"/>
              <a:ext cx="4462390" cy="894960"/>
              <a:chOff x="4969651" y="3079226"/>
              <a:chExt cx="4462390" cy="894960"/>
            </a:xfrm>
          </p:grpSpPr>
          <p:cxnSp>
            <p:nvCxnSpPr>
              <p:cNvPr id="99" name="Straight Arrow Connector 98"/>
              <p:cNvCxnSpPr>
                <a:stCxn id="34" idx="2"/>
                <a:endCxn id="135" idx="0"/>
              </p:cNvCxnSpPr>
              <p:nvPr/>
            </p:nvCxnSpPr>
            <p:spPr>
              <a:xfrm>
                <a:off x="6139802" y="3093484"/>
                <a:ext cx="1161337" cy="595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35" idx="2"/>
                <a:endCxn id="135" idx="0"/>
              </p:cNvCxnSpPr>
              <p:nvPr/>
            </p:nvCxnSpPr>
            <p:spPr>
              <a:xfrm>
                <a:off x="7301139" y="3086256"/>
                <a:ext cx="0" cy="602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36" idx="2"/>
                <a:endCxn id="135" idx="0"/>
              </p:cNvCxnSpPr>
              <p:nvPr/>
            </p:nvCxnSpPr>
            <p:spPr>
              <a:xfrm flipH="1">
                <a:off x="7301139" y="3093641"/>
                <a:ext cx="1077027" cy="59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7" idx="2"/>
                <a:endCxn id="135" idx="0"/>
              </p:cNvCxnSpPr>
              <p:nvPr/>
            </p:nvCxnSpPr>
            <p:spPr>
              <a:xfrm flipH="1">
                <a:off x="7301139" y="3099010"/>
                <a:ext cx="2130902" cy="589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6717413" y="3688980"/>
                <a:ext cx="1167451" cy="2852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35" dirty="0">
                    <a:solidFill>
                      <a:schemeClr val="tx1"/>
                    </a:solidFill>
                  </a:rPr>
                  <a:t>Total Costs</a:t>
                </a: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4969651" y="3079226"/>
                <a:ext cx="2331488" cy="609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2" idx="1"/>
            </p:cNvCxnSpPr>
            <p:nvPr/>
          </p:nvCxnSpPr>
          <p:spPr>
            <a:xfrm flipH="1" flipV="1">
              <a:off x="3093644" y="909026"/>
              <a:ext cx="1203736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9" idx="2"/>
              <a:endCxn id="68" idx="0"/>
            </p:cNvCxnSpPr>
            <p:nvPr/>
          </p:nvCxnSpPr>
          <p:spPr>
            <a:xfrm flipH="1">
              <a:off x="1917808" y="4873219"/>
              <a:ext cx="264758" cy="712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40" idx="0"/>
            </p:cNvCxnSpPr>
            <p:nvPr/>
          </p:nvCxnSpPr>
          <p:spPr>
            <a:xfrm flipH="1">
              <a:off x="744869" y="4876771"/>
              <a:ext cx="2663460" cy="70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32" idx="2"/>
              <a:endCxn id="110" idx="0"/>
            </p:cNvCxnSpPr>
            <p:nvPr/>
          </p:nvCxnSpPr>
          <p:spPr>
            <a:xfrm flipH="1">
              <a:off x="1154889" y="2403910"/>
              <a:ext cx="1352525" cy="64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94236" y="649773"/>
              <a:ext cx="1234685" cy="445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Benefits of interventions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650" y="5583931"/>
              <a:ext cx="1112438" cy="7984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Reduced inputs, losses</a:t>
              </a:r>
            </a:p>
            <a:p>
              <a:pPr algn="ctr"/>
              <a:r>
                <a:rPr lang="en-US" sz="1147" dirty="0"/>
                <a:t>Increased yields (rice)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33849" y="5571839"/>
              <a:ext cx="1112438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Cleaner drinking water,</a:t>
              </a:r>
            </a:p>
            <a:p>
              <a:pPr algn="ctr"/>
              <a:r>
                <a:rPr lang="en-US" sz="1200" dirty="0"/>
                <a:t>Reduced </a:t>
              </a:r>
              <a:r>
                <a:rPr lang="en-US" sz="1200"/>
                <a:t>fish </a:t>
              </a:r>
              <a:r>
                <a:rPr lang="en-US" sz="1200" smtClean="0"/>
                <a:t>deaths, GHG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2399" y="5588869"/>
              <a:ext cx="1075762" cy="7984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Additional livelihood income</a:t>
              </a:r>
            </a:p>
            <a:p>
              <a:pPr algn="ctr"/>
              <a:endParaRPr lang="en-US" sz="1147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61589" y="5585294"/>
              <a:ext cx="1112438" cy="7984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Reduced </a:t>
              </a:r>
              <a:r>
                <a:rPr lang="en-US" sz="1147" dirty="0"/>
                <a:t>buffalo, cow</a:t>
              </a:r>
            </a:p>
            <a:p>
              <a:pPr algn="ctr"/>
              <a:r>
                <a:rPr lang="en-US" sz="1147" dirty="0"/>
                <a:t>d</a:t>
              </a:r>
              <a:r>
                <a:rPr lang="en-US" sz="1147" smtClean="0"/>
                <a:t>eaths</a:t>
              </a:r>
              <a:endParaRPr lang="en-US" sz="1147" dirty="0" smtClean="0"/>
            </a:p>
            <a:p>
              <a:pPr algn="ctr"/>
              <a:endParaRPr lang="en-US" sz="1147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7150" y="3050403"/>
              <a:ext cx="2055477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Risk, </a:t>
              </a:r>
              <a:r>
                <a:rPr lang="en-US" sz="1200" dirty="0" smtClean="0"/>
                <a:t>uncertainty </a:t>
              </a:r>
              <a:r>
                <a:rPr lang="en-US" sz="1200" dirty="0"/>
                <a:t>informed </a:t>
              </a:r>
              <a:r>
                <a:rPr lang="en-US" sz="1200" dirty="0" smtClean="0"/>
                <a:t>planning and implementation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03006" y="3886197"/>
              <a:ext cx="1115968" cy="9749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Time sharing,</a:t>
              </a:r>
            </a:p>
            <a:p>
              <a:pPr algn="ctr"/>
              <a:r>
                <a:rPr lang="en-US" sz="1147" dirty="0" smtClean="0"/>
                <a:t>free </a:t>
              </a:r>
              <a:r>
                <a:rPr lang="en-US" sz="1147" dirty="0"/>
                <a:t>choice, decision</a:t>
              </a:r>
            </a:p>
            <a:p>
              <a:pPr algn="ctr"/>
              <a:r>
                <a:rPr lang="en-US" sz="1147" dirty="0"/>
                <a:t>for women </a:t>
              </a:r>
              <a:r>
                <a:rPr lang="en-US" sz="1147" dirty="0" smtClean="0"/>
                <a:t>and men</a:t>
              </a:r>
              <a:endParaRPr lang="en-US" sz="1147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3303" y="3857557"/>
              <a:ext cx="1233066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Reduce </a:t>
              </a:r>
              <a:r>
                <a:rPr lang="en-US" sz="1200" dirty="0"/>
                <a:t>excess </a:t>
              </a:r>
              <a:r>
                <a:rPr lang="en-US" sz="1200" dirty="0" smtClean="0"/>
                <a:t>use seeds</a:t>
              </a:r>
              <a:r>
                <a:rPr lang="en-US" sz="1200"/>
                <a:t>, </a:t>
              </a:r>
              <a:r>
                <a:rPr lang="en-US" sz="1200" smtClean="0"/>
                <a:t>water, fertilizers</a:t>
              </a:r>
              <a:r>
                <a:rPr lang="en-US" sz="1200" dirty="0" smtClean="0"/>
                <a:t>, pesticides, harvest losses</a:t>
              </a:r>
              <a:endParaRPr 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47788" y="1958532"/>
              <a:ext cx="1519251" cy="445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Information access</a:t>
              </a:r>
            </a:p>
            <a:p>
              <a:pPr algn="ctr"/>
              <a:r>
                <a:rPr lang="en-US" sz="1147" dirty="0"/>
                <a:t>Women and </a:t>
              </a:r>
              <a:r>
                <a:rPr lang="en-US" sz="1147" dirty="0" smtClean="0"/>
                <a:t>men</a:t>
              </a:r>
              <a:endParaRPr lang="en-US" sz="1147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641459" y="3857556"/>
              <a:ext cx="1082214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Prepare </a:t>
              </a:r>
              <a:r>
                <a:rPr lang="en-US" sz="1200" dirty="0" smtClean="0"/>
                <a:t>feeds</a:t>
              </a:r>
              <a:r>
                <a:rPr lang="en-US" sz="1200" dirty="0"/>
                <a:t>, do not release animals during </a:t>
              </a:r>
              <a:r>
                <a:rPr lang="en-US" sz="1200" dirty="0" smtClean="0"/>
                <a:t>cold spell</a:t>
              </a:r>
              <a:endParaRPr 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33850" y="3060735"/>
              <a:ext cx="1871402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Change gender relation (women and men)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32" idx="2"/>
              <a:endCxn id="181" idx="0"/>
            </p:cNvCxnSpPr>
            <p:nvPr/>
          </p:nvCxnSpPr>
          <p:spPr>
            <a:xfrm>
              <a:off x="2507414" y="2403910"/>
              <a:ext cx="962137" cy="656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10" idx="2"/>
              <a:endCxn id="131" idx="0"/>
            </p:cNvCxnSpPr>
            <p:nvPr/>
          </p:nvCxnSpPr>
          <p:spPr>
            <a:xfrm flipH="1">
              <a:off x="819836" y="3512068"/>
              <a:ext cx="335053" cy="34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1" idx="2"/>
              <a:endCxn id="40" idx="0"/>
            </p:cNvCxnSpPr>
            <p:nvPr/>
          </p:nvCxnSpPr>
          <p:spPr>
            <a:xfrm flipH="1">
              <a:off x="744869" y="4873220"/>
              <a:ext cx="74967" cy="710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31" idx="2"/>
              <a:endCxn id="41" idx="0"/>
            </p:cNvCxnSpPr>
            <p:nvPr/>
          </p:nvCxnSpPr>
          <p:spPr>
            <a:xfrm>
              <a:off x="819836" y="4873220"/>
              <a:ext cx="2270232" cy="6986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10" idx="2"/>
              <a:endCxn id="179" idx="0"/>
            </p:cNvCxnSpPr>
            <p:nvPr/>
          </p:nvCxnSpPr>
          <p:spPr>
            <a:xfrm>
              <a:off x="1154889" y="3512068"/>
              <a:ext cx="1027677" cy="34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1" idx="2"/>
              <a:endCxn id="123" idx="0"/>
            </p:cNvCxnSpPr>
            <p:nvPr/>
          </p:nvCxnSpPr>
          <p:spPr>
            <a:xfrm flipH="1">
              <a:off x="3460990" y="3522400"/>
              <a:ext cx="8561" cy="36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23" idx="2"/>
              <a:endCxn id="68" idx="0"/>
            </p:cNvCxnSpPr>
            <p:nvPr/>
          </p:nvCxnSpPr>
          <p:spPr>
            <a:xfrm flipH="1">
              <a:off x="1917808" y="4861144"/>
              <a:ext cx="1543182" cy="72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23" idx="2"/>
              <a:endCxn id="42" idx="0"/>
            </p:cNvCxnSpPr>
            <p:nvPr/>
          </p:nvCxnSpPr>
          <p:spPr>
            <a:xfrm>
              <a:off x="3460990" y="4861144"/>
              <a:ext cx="779290" cy="7277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4823653" y="5588869"/>
              <a:ext cx="977965" cy="7984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Reduced</a:t>
              </a:r>
              <a:endParaRPr lang="en-US" sz="1147" dirty="0"/>
            </a:p>
            <a:p>
              <a:pPr algn="ctr"/>
              <a:r>
                <a:rPr lang="en-US" sz="1147" smtClean="0"/>
                <a:t>farmers</a:t>
              </a:r>
              <a:r>
                <a:rPr lang="en-US" sz="1147" dirty="0" smtClean="0"/>
                <a:t>’ </a:t>
              </a:r>
              <a:r>
                <a:rPr lang="en-US" sz="1147" smtClean="0"/>
                <a:t>health costs</a:t>
              </a:r>
            </a:p>
            <a:p>
              <a:pPr algn="ctr"/>
              <a:endParaRPr lang="en-US" sz="1147" dirty="0"/>
            </a:p>
          </p:txBody>
        </p:sp>
        <p:cxnSp>
          <p:nvCxnSpPr>
            <p:cNvPr id="244" name="Straight Arrow Connector 243"/>
            <p:cNvCxnSpPr>
              <a:stCxn id="131" idx="2"/>
              <a:endCxn id="241" idx="0"/>
            </p:cNvCxnSpPr>
            <p:nvPr/>
          </p:nvCxnSpPr>
          <p:spPr>
            <a:xfrm>
              <a:off x="819836" y="4873220"/>
              <a:ext cx="4492800" cy="7156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752243" y="6382355"/>
              <a:ext cx="4560393" cy="933062"/>
              <a:chOff x="625093" y="6633949"/>
              <a:chExt cx="4560393" cy="93306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192130" y="7281805"/>
                <a:ext cx="1167451" cy="2852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35" dirty="0">
                    <a:solidFill>
                      <a:schemeClr val="tx1"/>
                    </a:solidFill>
                  </a:rPr>
                  <a:t>Total Benefits</a:t>
                </a:r>
              </a:p>
            </p:txBody>
          </p:sp>
          <p:cxnSp>
            <p:nvCxnSpPr>
              <p:cNvPr id="235" name="Straight Arrow Connector 234"/>
              <p:cNvCxnSpPr>
                <a:stCxn id="40" idx="2"/>
                <a:endCxn id="130" idx="0"/>
              </p:cNvCxnSpPr>
              <p:nvPr/>
            </p:nvCxnSpPr>
            <p:spPr>
              <a:xfrm>
                <a:off x="625093" y="6633949"/>
                <a:ext cx="2150763" cy="647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>
                <a:stCxn id="68" idx="2"/>
                <a:endCxn id="130" idx="0"/>
              </p:cNvCxnSpPr>
              <p:nvPr/>
            </p:nvCxnSpPr>
            <p:spPr>
              <a:xfrm>
                <a:off x="1798032" y="6635312"/>
                <a:ext cx="977824" cy="646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41" idx="2"/>
                <a:endCxn id="130" idx="0"/>
              </p:cNvCxnSpPr>
              <p:nvPr/>
            </p:nvCxnSpPr>
            <p:spPr>
              <a:xfrm flipH="1">
                <a:off x="2775856" y="6654430"/>
                <a:ext cx="194436" cy="627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stCxn id="42" idx="2"/>
                <a:endCxn id="130" idx="0"/>
              </p:cNvCxnSpPr>
              <p:nvPr/>
            </p:nvCxnSpPr>
            <p:spPr>
              <a:xfrm flipH="1">
                <a:off x="2775856" y="6638887"/>
                <a:ext cx="1344648" cy="642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41" idx="2"/>
                <a:endCxn id="130" idx="0"/>
              </p:cNvCxnSpPr>
              <p:nvPr/>
            </p:nvCxnSpPr>
            <p:spPr>
              <a:xfrm flipH="1">
                <a:off x="2775856" y="6638887"/>
                <a:ext cx="2409630" cy="6429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344938" y="1971682"/>
              <a:ext cx="1107057" cy="445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Enabling environment</a:t>
              </a:r>
              <a:endParaRPr lang="en-US" sz="1147" dirty="0"/>
            </a:p>
          </p:txBody>
        </p:sp>
        <p:cxnSp>
          <p:nvCxnSpPr>
            <p:cNvPr id="120" name="Straight Arrow Connector 119"/>
            <p:cNvCxnSpPr>
              <a:stCxn id="91" idx="2"/>
              <a:endCxn id="181" idx="0"/>
            </p:cNvCxnSpPr>
            <p:nvPr/>
          </p:nvCxnSpPr>
          <p:spPr>
            <a:xfrm>
              <a:off x="918224" y="2397864"/>
              <a:ext cx="2551327" cy="66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0" idx="2"/>
              <a:endCxn id="110" idx="0"/>
            </p:cNvCxnSpPr>
            <p:nvPr/>
          </p:nvCxnSpPr>
          <p:spPr>
            <a:xfrm flipH="1">
              <a:off x="1154889" y="2417060"/>
              <a:ext cx="2743578" cy="63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91" idx="2"/>
              <a:endCxn id="110" idx="0"/>
            </p:cNvCxnSpPr>
            <p:nvPr/>
          </p:nvCxnSpPr>
          <p:spPr>
            <a:xfrm>
              <a:off x="918224" y="2397864"/>
              <a:ext cx="236665" cy="65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88650" y="1952486"/>
              <a:ext cx="1459147" cy="4453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/>
                <a:t>C</a:t>
              </a:r>
              <a:r>
                <a:rPr lang="en-US" sz="1147" dirty="0" smtClean="0"/>
                <a:t>apacity  and self-reflection enhanced</a:t>
              </a:r>
              <a:endParaRPr lang="en-US" sz="1147" dirty="0"/>
            </a:p>
          </p:txBody>
        </p:sp>
        <p:cxnSp>
          <p:nvCxnSpPr>
            <p:cNvPr id="37" name="Straight Arrow Connector 36"/>
            <p:cNvCxnSpPr>
              <a:stCxn id="15" idx="2"/>
              <a:endCxn id="132" idx="0"/>
            </p:cNvCxnSpPr>
            <p:nvPr/>
          </p:nvCxnSpPr>
          <p:spPr>
            <a:xfrm flipH="1">
              <a:off x="2507414" y="1095151"/>
              <a:ext cx="4165" cy="86338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1701589" y="1646006"/>
              <a:ext cx="1634420" cy="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1191" y="1644455"/>
              <a:ext cx="792963" cy="3080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334270" y="1648005"/>
              <a:ext cx="570921" cy="32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4760</TotalTime>
  <Words>133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193</cp:revision>
  <dcterms:created xsi:type="dcterms:W3CDTF">2019-10-10T12:42:57Z</dcterms:created>
  <dcterms:modified xsi:type="dcterms:W3CDTF">2021-05-28T17:16:43Z</dcterms:modified>
</cp:coreProperties>
</file>