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60" r:id="rId2"/>
    <p:sldId id="263" r:id="rId3"/>
    <p:sldId id="262" r:id="rId4"/>
    <p:sldId id="292" r:id="rId5"/>
    <p:sldId id="272" r:id="rId6"/>
    <p:sldId id="293" r:id="rId7"/>
    <p:sldId id="286" r:id="rId8"/>
    <p:sldId id="294" r:id="rId9"/>
    <p:sldId id="288" r:id="rId10"/>
    <p:sldId id="295" r:id="rId11"/>
    <p:sldId id="289" r:id="rId12"/>
    <p:sldId id="296" r:id="rId13"/>
    <p:sldId id="297" r:id="rId14"/>
    <p:sldId id="298" r:id="rId15"/>
    <p:sldId id="300" r:id="rId16"/>
    <p:sldId id="301" r:id="rId17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 varScale="1">
        <p:scale>
          <a:sx n="74" d="100"/>
          <a:sy n="74" d="100"/>
        </p:scale>
        <p:origin x="8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Business as usual</a:t>
            </a:r>
          </a:p>
          <a:p>
            <a:pPr marL="249625" indent="-249625">
              <a:buFont typeface="+mj-lt"/>
              <a:buAutoNum type="arabicPeriod"/>
            </a:pPr>
            <a:r>
              <a:rPr lang="en-US" sz="1200" dirty="0" smtClean="0"/>
              <a:t>General trainings on agriculture production</a:t>
            </a:r>
          </a:p>
          <a:p>
            <a:pPr marL="249625" indent="-249625">
              <a:buFont typeface="+mj-lt"/>
              <a:buAutoNum type="arabicPeriod"/>
            </a:pPr>
            <a:r>
              <a:rPr lang="en-US" sz="1200" dirty="0" smtClean="0"/>
              <a:t>Bulletin provision for disease prevention and control, not specific for weather conditions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4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conceptual framework developed</a:t>
            </a:r>
            <a:r>
              <a:rPr lang="en-US" smtClean="0"/>
              <a:t>. </a:t>
            </a:r>
            <a:r>
              <a:rPr lang="en-US" baseline="0" smtClean="0"/>
              <a:t>There </a:t>
            </a:r>
            <a:r>
              <a:rPr lang="en-US" baseline="0" dirty="0" smtClean="0"/>
              <a:t>are four components in this framework</a:t>
            </a:r>
            <a:r>
              <a:rPr lang="en-US" baseline="0" smtClean="0"/>
              <a:t>, including</a:t>
            </a:r>
          </a:p>
          <a:p>
            <a:r>
              <a:rPr lang="en-US" baseline="0" smtClean="0"/>
              <a:t>Costs, benefits, risks of implementation and discount rate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smtClean="0"/>
              <a:t>Costs</a:t>
            </a:r>
            <a:r>
              <a:rPr lang="en-US" baseline="0" smtClean="0"/>
              <a:t>: consists of hydro-met stations establishment and forecast </a:t>
            </a:r>
            <a:r>
              <a:rPr lang="en-US" baseline="0" dirty="0" smtClean="0"/>
              <a:t>generation, translations from forecasts into advisories, disseminate information</a:t>
            </a:r>
            <a:r>
              <a:rPr lang="en-US" baseline="0" smtClean="0"/>
              <a:t>, use of advisories and costs for cross-cutting activities</a:t>
            </a:r>
            <a:r>
              <a:rPr lang="en-US" baseline="0" dirty="0" smtClean="0"/>
              <a:t>	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Benefits</a:t>
            </a:r>
            <a:r>
              <a:rPr lang="en-US" baseline="0" smtClean="0"/>
              <a:t>: There are different layers of benfits. First </a:t>
            </a:r>
            <a:r>
              <a:rPr lang="en-US" baseline="0" dirty="0" smtClean="0"/>
              <a:t>are capacity and self-reflection enhancement, improved access to information (forecasts and advisories) for both staff and farmers. It will also create enabling </a:t>
            </a:r>
            <a:r>
              <a:rPr lang="en-US" baseline="0" smtClean="0"/>
              <a:t>environment for the implementation of intervention. </a:t>
            </a:r>
            <a:r>
              <a:rPr lang="en-US" baseline="0" dirty="0" smtClean="0"/>
              <a:t>These benefits will lead to Risks, uncertainty informed planning, changing gender </a:t>
            </a:r>
            <a:r>
              <a:rPr lang="en-US" baseline="0" smtClean="0"/>
              <a:t>relation and improve staff capacity….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dirty="0" smtClean="0"/>
              <a:t>The risks, uncertainty informed planning will lead </a:t>
            </a:r>
            <a:r>
              <a:rPr lang="en-US" baseline="0" smtClean="0"/>
              <a:t>to reduction of  </a:t>
            </a:r>
            <a:r>
              <a:rPr lang="en-US" baseline="0" dirty="0" smtClean="0"/>
              <a:t>excess </a:t>
            </a:r>
            <a:r>
              <a:rPr lang="en-US" baseline="0" smtClean="0"/>
              <a:t>use agricultural inputs and avoidance of harvest losses. It will also protect animals during cold spell. Changing </a:t>
            </a:r>
            <a:r>
              <a:rPr lang="en-US" baseline="0" dirty="0" smtClean="0"/>
              <a:t>gender </a:t>
            </a:r>
            <a:r>
              <a:rPr lang="en-US" baseline="0" smtClean="0"/>
              <a:t>roles lead to time sharing and equal decision making 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smtClean="0"/>
              <a:t>The staff capacity (self-farming and advices) leads to income generation</a:t>
            </a:r>
            <a:endParaRPr lang="en-US" baseline="0" dirty="0" smtClean="0"/>
          </a:p>
          <a:p>
            <a:pPr marL="342900" indent="-342900">
              <a:buAutoNum type="arabicPeriod"/>
            </a:pPr>
            <a:r>
              <a:rPr lang="en-US" baseline="0" smtClean="0"/>
              <a:t>Other economic benefits include: Reduced agricultural inputs, losses, impact on yield; reduced animal deaths, cleaner drinking water, reduced fished deaths, GHG, farmers’s health costs and additional livelihood income as the result of more gender equality</a:t>
            </a:r>
          </a:p>
          <a:p>
            <a:pPr marL="0" indent="0">
              <a:buNone/>
            </a:pPr>
            <a:r>
              <a:rPr lang="en-US" baseline="0" smtClean="0"/>
              <a:t>All </a:t>
            </a:r>
            <a:r>
              <a:rPr lang="en-US" baseline="0" dirty="0" smtClean="0"/>
              <a:t>those components will be used to calculate Net-Present value </a:t>
            </a:r>
            <a:r>
              <a:rPr lang="en-US" baseline="0" smtClean="0"/>
              <a:t>of interventions</a:t>
            </a: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5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51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https://www.vectorstock.com/royalty-free-vector/business-meeting-sketch-vector-2850121</a:t>
            </a:r>
          </a:p>
          <a:p>
            <a:r>
              <a:rPr lang="en-US" dirty="0" smtClean="0"/>
              <a:t>https://en.wikipedia.org/wiki/Global_temperature_record</a:t>
            </a:r>
          </a:p>
          <a:p>
            <a:r>
              <a:rPr lang="en-US" dirty="0" smtClean="0"/>
              <a:t>http://www.ozekisms.com/index.php?owpn=368</a:t>
            </a:r>
          </a:p>
          <a:p>
            <a:r>
              <a:rPr lang="en-US" dirty="0" smtClean="0"/>
              <a:t>https://www.gettyimages.de/detail/illustration/tea-farmer-icon-flat-graphic-design-lizenfreie-illustration/490391192?adppopup=true</a:t>
            </a:r>
          </a:p>
          <a:p>
            <a:r>
              <a:rPr lang="en-US" dirty="0" smtClean="0"/>
              <a:t>https://www.google.com/search?q=rice+drawing&amp;sxsrf=ACYBGNSEO1Ytn7WU0_oJATOGi5zV-ZbVbQ:1576491829330&amp;source=lnms&amp;tbm=isch&amp;sa=X&amp;ved=2ahUKEwjZ0unb-bnmAhVK2aQKHSRDDNQQ_AUoAXoECA0QAw&amp;biw=1368&amp;bih=748&amp;dpr=2#imgrc=LXPize0mVFd3zM</a:t>
            </a:r>
          </a:p>
          <a:p>
            <a:r>
              <a:rPr lang="en-US" dirty="0" smtClean="0"/>
              <a:t>https://www.google.com/search?q=temperature+graph&amp;client=firefox-b-d&amp;sxsrf=ACYBGNSTsCN0SIL0gK5HmwQFaJGKnnIysg:1576491556307&amp;source=lnms&amp;tbm=isch&amp;sa=X&amp;ved=2ahUKEwig1NHZ-LnmAhWD_KQKHU6ZBQUQ_AUoAXoECA0QAw&amp;biw=1368&amp;bih=748#imgrc=UuT-xAx6VaT0_M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2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19.jp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8.gif"/><Relationship Id="rId21" Type="http://schemas.openxmlformats.org/officeDocument/2006/relationships/image" Target="../media/image23.png"/><Relationship Id="rId7" Type="http://schemas.openxmlformats.org/officeDocument/2006/relationships/image" Target="../media/image5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3.jpg"/><Relationship Id="rId2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26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.jpe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jpe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26.jpe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jpe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10.jpe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jpg"/><Relationship Id="rId1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2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5" Type="http://schemas.openxmlformats.org/officeDocument/2006/relationships/image" Target="../media/image16.jpeg"/><Relationship Id="rId10" Type="http://schemas.openxmlformats.org/officeDocument/2006/relationships/image" Target="../media/image10.jpe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6265" y="1520854"/>
            <a:ext cx="1234685" cy="62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Agro-climate interventions</a:t>
            </a:r>
          </a:p>
          <a:p>
            <a:pPr algn="ctr"/>
            <a:r>
              <a:rPr lang="en-US" sz="1147" dirty="0"/>
              <a:t>Implementation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50950" y="1826366"/>
            <a:ext cx="121023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1185" y="1642409"/>
            <a:ext cx="1234685" cy="445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Costs of interventions</a:t>
            </a:r>
          </a:p>
        </p:txBody>
      </p:sp>
      <p:cxnSp>
        <p:nvCxnSpPr>
          <p:cNvPr id="14" name="Straight Arrow Connector 13"/>
          <p:cNvCxnSpPr>
            <a:stCxn id="2" idx="1"/>
          </p:cNvCxnSpPr>
          <p:nvPr/>
        </p:nvCxnSpPr>
        <p:spPr>
          <a:xfrm flipH="1" flipV="1">
            <a:off x="3012528" y="1826367"/>
            <a:ext cx="1203736" cy="5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7086" y="1582742"/>
            <a:ext cx="1234685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Benefits of interventions</a:t>
            </a:r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7278527" y="2087788"/>
            <a:ext cx="0" cy="639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69651" y="2734446"/>
            <a:ext cx="4455015" cy="5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69651" y="2727268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2916" y="3138501"/>
            <a:ext cx="1093470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Hydro-met </a:t>
            </a:r>
            <a:r>
              <a:rPr lang="en-US" sz="1147" dirty="0"/>
              <a:t>stations</a:t>
            </a:r>
          </a:p>
          <a:p>
            <a:pPr algn="ctr"/>
            <a:r>
              <a:rPr lang="en-US" sz="1147" dirty="0" smtClean="0"/>
              <a:t>Forecasts</a:t>
            </a:r>
            <a:endParaRPr lang="en-US" sz="1147" dirty="0"/>
          </a:p>
        </p:txBody>
      </p:sp>
      <p:sp>
        <p:nvSpPr>
          <p:cNvPr id="34" name="TextBox 33"/>
          <p:cNvSpPr txBox="1"/>
          <p:nvPr/>
        </p:nvSpPr>
        <p:spPr>
          <a:xfrm>
            <a:off x="5583583" y="3152957"/>
            <a:ext cx="1112438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Translation forecasts into agro-advisories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3257" y="3145730"/>
            <a:ext cx="1075762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Dissemination (SMS/loud speaker)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81809" y="3153113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Use </a:t>
            </a:r>
          </a:p>
          <a:p>
            <a:pPr algn="ctr"/>
            <a:r>
              <a:rPr lang="en-US" sz="1147" dirty="0" smtClean="0"/>
              <a:t>Advisories</a:t>
            </a:r>
          </a:p>
          <a:p>
            <a:pPr algn="ctr"/>
            <a:r>
              <a:rPr lang="en-US" sz="1147" dirty="0" smtClean="0"/>
              <a:t>Gender</a:t>
            </a:r>
            <a:endParaRPr lang="en-US" sz="1147" dirty="0"/>
          </a:p>
        </p:txBody>
      </p:sp>
      <p:cxnSp>
        <p:nvCxnSpPr>
          <p:cNvPr id="37" name="Straight Arrow Connector 36"/>
          <p:cNvCxnSpPr>
            <a:stCxn id="15" idx="2"/>
          </p:cNvCxnSpPr>
          <p:nvPr/>
        </p:nvCxnSpPr>
        <p:spPr>
          <a:xfrm flipH="1">
            <a:off x="2384428" y="2028120"/>
            <a:ext cx="1" cy="2141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9097" y="4767062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Reduced inputs</a:t>
            </a:r>
            <a:r>
              <a:rPr lang="en-US" sz="1147" dirty="0" smtClean="0"/>
              <a:t>, losses</a:t>
            </a:r>
            <a:endParaRPr lang="en-US" sz="1147" dirty="0"/>
          </a:p>
          <a:p>
            <a:pPr algn="ctr"/>
            <a:r>
              <a:rPr lang="en-US" sz="1147" dirty="0" smtClean="0"/>
              <a:t>Increased yields</a:t>
            </a:r>
            <a:endParaRPr lang="en-US" sz="1147" dirty="0"/>
          </a:p>
        </p:txBody>
      </p:sp>
      <p:sp>
        <p:nvSpPr>
          <p:cNvPr id="41" name="TextBox 40"/>
          <p:cNvSpPr txBox="1"/>
          <p:nvPr/>
        </p:nvSpPr>
        <p:spPr>
          <a:xfrm>
            <a:off x="1733272" y="4767062"/>
            <a:ext cx="111243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educed </a:t>
            </a:r>
            <a:r>
              <a:rPr lang="en-US" sz="1200" dirty="0"/>
              <a:t>water pollution </a:t>
            </a:r>
            <a:endParaRPr lang="en-US" sz="1200" dirty="0" smtClean="0"/>
          </a:p>
          <a:p>
            <a:pPr algn="ctr"/>
            <a:r>
              <a:rPr lang="en-US" sz="1200" dirty="0" smtClean="0"/>
              <a:t>and </a:t>
            </a:r>
          </a:p>
          <a:p>
            <a:pPr algn="ctr"/>
            <a:r>
              <a:rPr lang="en-US" sz="1200" dirty="0" smtClean="0"/>
              <a:t>Fish death</a:t>
            </a:r>
            <a:endParaRPr lang="en-US" sz="1147" dirty="0"/>
          </a:p>
        </p:txBody>
      </p:sp>
      <p:sp>
        <p:nvSpPr>
          <p:cNvPr id="42" name="TextBox 41"/>
          <p:cNvSpPr txBox="1"/>
          <p:nvPr/>
        </p:nvSpPr>
        <p:spPr>
          <a:xfrm>
            <a:off x="2954515" y="4767218"/>
            <a:ext cx="1075762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Improved income from gender equality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85291" y="4767218"/>
            <a:ext cx="1000636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Staff’s advice,  </a:t>
            </a:r>
            <a:endParaRPr lang="en-US" sz="1147" dirty="0"/>
          </a:p>
          <a:p>
            <a:pPr algn="ctr"/>
            <a:r>
              <a:rPr lang="en-US" sz="1147" dirty="0"/>
              <a:t>Farmers’</a:t>
            </a:r>
          </a:p>
          <a:p>
            <a:pPr algn="ctr"/>
            <a:r>
              <a:rPr lang="en-US" sz="1147" dirty="0" smtClean="0"/>
              <a:t>Health expense</a:t>
            </a:r>
            <a:endParaRPr lang="en-US" sz="1147" dirty="0"/>
          </a:p>
        </p:txBody>
      </p:sp>
      <p:sp>
        <p:nvSpPr>
          <p:cNvPr id="44" name="TextBox 43"/>
          <p:cNvSpPr txBox="1"/>
          <p:nvPr/>
        </p:nvSpPr>
        <p:spPr>
          <a:xfrm>
            <a:off x="703810" y="2872528"/>
            <a:ext cx="1234685" cy="7984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Risk</a:t>
            </a:r>
            <a:endParaRPr lang="en-US" sz="1147" dirty="0"/>
          </a:p>
          <a:p>
            <a:pPr algn="ctr"/>
            <a:r>
              <a:rPr lang="en-US" sz="1147" dirty="0"/>
              <a:t>Not </a:t>
            </a:r>
            <a:r>
              <a:rPr lang="en-US" sz="1147" dirty="0" smtClean="0"/>
              <a:t>accurate- forecasts </a:t>
            </a:r>
          </a:p>
          <a:p>
            <a:pPr algn="ctr"/>
            <a:r>
              <a:rPr lang="en-US" sz="1147" dirty="0" smtClean="0"/>
              <a:t>Dis-adoption</a:t>
            </a:r>
            <a:endParaRPr lang="en-US" sz="1147" dirty="0"/>
          </a:p>
        </p:txBody>
      </p:sp>
      <p:sp>
        <p:nvSpPr>
          <p:cNvPr id="47" name="TextBox 46"/>
          <p:cNvSpPr txBox="1"/>
          <p:nvPr/>
        </p:nvSpPr>
        <p:spPr>
          <a:xfrm>
            <a:off x="654088" y="478222"/>
            <a:ext cx="8763745" cy="81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2" dirty="0"/>
              <a:t>Conceptual framework of costs, benefits and risks of Agro-climate information </a:t>
            </a:r>
          </a:p>
          <a:p>
            <a:pPr algn="ctr"/>
            <a:r>
              <a:rPr lang="en-US" sz="1562" dirty="0"/>
              <a:t>interventions </a:t>
            </a:r>
            <a:r>
              <a:rPr lang="en-US" sz="1562" dirty="0" smtClean="0"/>
              <a:t>in </a:t>
            </a:r>
            <a:r>
              <a:rPr lang="en-US" sz="1562" dirty="0" err="1"/>
              <a:t>Dien</a:t>
            </a:r>
            <a:r>
              <a:rPr lang="en-US" sz="1562" dirty="0"/>
              <a:t> </a:t>
            </a:r>
            <a:r>
              <a:rPr lang="en-US" sz="1562" dirty="0" smtClean="0"/>
              <a:t>Bien Province, Vietnam</a:t>
            </a:r>
            <a:endParaRPr lang="en-US" sz="1562" dirty="0"/>
          </a:p>
          <a:p>
            <a:endParaRPr lang="en-US" sz="1562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43828" y="3239843"/>
            <a:ext cx="445872" cy="1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6205" y="4148922"/>
            <a:ext cx="3432056" cy="21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92315" y="4169992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18258" y="4148921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94765" y="4169994"/>
            <a:ext cx="13045" cy="602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30270" y="4148921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0" idx="2"/>
          </p:cNvCxnSpPr>
          <p:nvPr/>
        </p:nvCxnSpPr>
        <p:spPr>
          <a:xfrm>
            <a:off x="1115316" y="5565486"/>
            <a:ext cx="1678644" cy="55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2"/>
          </p:cNvCxnSpPr>
          <p:nvPr/>
        </p:nvCxnSpPr>
        <p:spPr>
          <a:xfrm>
            <a:off x="2289491" y="5598059"/>
            <a:ext cx="640732" cy="527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2"/>
          </p:cNvCxnSpPr>
          <p:nvPr/>
        </p:nvCxnSpPr>
        <p:spPr>
          <a:xfrm flipH="1">
            <a:off x="3078998" y="5565642"/>
            <a:ext cx="413398" cy="559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541532" y="6591600"/>
            <a:ext cx="1713842" cy="625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35" dirty="0"/>
          </a:p>
          <a:p>
            <a:pPr algn="ctr"/>
            <a:r>
              <a:rPr lang="en-US" sz="1235" dirty="0"/>
              <a:t>Total and stakeholders’</a:t>
            </a:r>
          </a:p>
          <a:p>
            <a:pPr algn="ctr"/>
            <a:r>
              <a:rPr lang="en-US" sz="1235" dirty="0"/>
              <a:t>NPV </a:t>
            </a:r>
          </a:p>
          <a:p>
            <a:pPr algn="ctr"/>
            <a:r>
              <a:rPr lang="en-US" sz="1235" dirty="0"/>
              <a:t> </a:t>
            </a:r>
          </a:p>
        </p:txBody>
      </p:sp>
      <p:cxnSp>
        <p:nvCxnSpPr>
          <p:cNvPr id="95" name="Straight Arrow Connector 94"/>
          <p:cNvCxnSpPr>
            <a:stCxn id="43" idx="2"/>
          </p:cNvCxnSpPr>
          <p:nvPr/>
        </p:nvCxnSpPr>
        <p:spPr>
          <a:xfrm flipH="1">
            <a:off x="3242995" y="5565642"/>
            <a:ext cx="1342614" cy="559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2" idx="2"/>
          </p:cNvCxnSpPr>
          <p:nvPr/>
        </p:nvCxnSpPr>
        <p:spPr>
          <a:xfrm>
            <a:off x="4969651" y="3760403"/>
            <a:ext cx="2168276" cy="1424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4" idx="2"/>
          </p:cNvCxnSpPr>
          <p:nvPr/>
        </p:nvCxnSpPr>
        <p:spPr>
          <a:xfrm>
            <a:off x="6139802" y="3774859"/>
            <a:ext cx="1121111" cy="142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35" idx="0"/>
          </p:cNvCxnSpPr>
          <p:nvPr/>
        </p:nvCxnSpPr>
        <p:spPr>
          <a:xfrm>
            <a:off x="7188058" y="3775016"/>
            <a:ext cx="196478" cy="1415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6" idx="2"/>
          </p:cNvCxnSpPr>
          <p:nvPr/>
        </p:nvCxnSpPr>
        <p:spPr>
          <a:xfrm flipH="1">
            <a:off x="7550814" y="3775015"/>
            <a:ext cx="819978" cy="142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813086" y="5760583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495273" y="6125127"/>
            <a:ext cx="1167451" cy="285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Total Benefits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800810" y="5190238"/>
            <a:ext cx="1167451" cy="2852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Total Costs</a:t>
            </a:r>
          </a:p>
        </p:txBody>
      </p:sp>
      <p:cxnSp>
        <p:nvCxnSpPr>
          <p:cNvPr id="141" name="Straight Arrow Connector 140"/>
          <p:cNvCxnSpPr>
            <a:endCxn id="84" idx="1"/>
          </p:cNvCxnSpPr>
          <p:nvPr/>
        </p:nvCxnSpPr>
        <p:spPr>
          <a:xfrm>
            <a:off x="3078996" y="6410334"/>
            <a:ext cx="1713522" cy="272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84" idx="0"/>
          </p:cNvCxnSpPr>
          <p:nvPr/>
        </p:nvCxnSpPr>
        <p:spPr>
          <a:xfrm>
            <a:off x="5396811" y="6045790"/>
            <a:ext cx="1644" cy="54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4" idx="7"/>
          </p:cNvCxnSpPr>
          <p:nvPr/>
        </p:nvCxnSpPr>
        <p:spPr>
          <a:xfrm flipH="1">
            <a:off x="6004389" y="5475445"/>
            <a:ext cx="1380146" cy="120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63176" y="7341204"/>
            <a:ext cx="665263" cy="268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Risk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63176" y="6962678"/>
            <a:ext cx="665263" cy="2852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Benefit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51160" y="6601296"/>
            <a:ext cx="712399" cy="2852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049826" y="7309086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855531" y="6381005"/>
            <a:ext cx="40340" cy="4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/>
          </a:p>
        </p:txBody>
      </p:sp>
      <p:sp>
        <p:nvSpPr>
          <p:cNvPr id="213" name="Rectangle 212"/>
          <p:cNvSpPr/>
          <p:nvPr/>
        </p:nvSpPr>
        <p:spPr>
          <a:xfrm>
            <a:off x="8209237" y="5709465"/>
            <a:ext cx="40340" cy="4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2"/>
          </a:p>
        </p:txBody>
      </p:sp>
      <p:sp>
        <p:nvSpPr>
          <p:cNvPr id="57" name="TextBox 56"/>
          <p:cNvSpPr txBox="1"/>
          <p:nvPr/>
        </p:nvSpPr>
        <p:spPr>
          <a:xfrm>
            <a:off x="8935684" y="3158483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  </a:t>
            </a:r>
            <a:endParaRPr lang="en-US" sz="1147" dirty="0"/>
          </a:p>
          <a:p>
            <a:pPr algn="ctr"/>
            <a:r>
              <a:rPr lang="en-US" sz="1147" dirty="0" smtClean="0"/>
              <a:t>M&amp;E</a:t>
            </a:r>
          </a:p>
          <a:p>
            <a:pPr algn="ctr"/>
            <a:endParaRPr lang="en-US" sz="1147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139802" y="2733762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77505" y="2743032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8370791" y="2743199"/>
            <a:ext cx="13450" cy="42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424666" y="2752074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2"/>
          </p:cNvCxnSpPr>
          <p:nvPr/>
        </p:nvCxnSpPr>
        <p:spPr>
          <a:xfrm flipH="1">
            <a:off x="7680095" y="3780385"/>
            <a:ext cx="1744572" cy="1409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34931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Who involves?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8086970" y="4781081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</a:t>
            </a:r>
            <a:r>
              <a:rPr lang="en-US" sz="1400" dirty="0" smtClean="0"/>
              <a:t>balance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71236" y="348143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#4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2396" y="3275031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392255" y="2036587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14535" y="2290527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Correspondence</a:t>
            </a:r>
          </a:p>
          <a:p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30" y="2869168"/>
            <a:ext cx="927281" cy="9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34931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Who involves?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{District technical working group}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People Committee, extension 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71236" y="348143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#4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931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45741" y="3947961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36" y="4781081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1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2396" y="3275031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392255" y="2036587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14535" y="2290527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Correspondence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{Commune PC}</a:t>
            </a:r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30" y="2869168"/>
            <a:ext cx="927281" cy="927281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144512" y="3737376"/>
            <a:ext cx="2021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{Village </a:t>
            </a:r>
            <a:r>
              <a:rPr lang="en-US" sz="1400" dirty="0">
                <a:solidFill>
                  <a:schemeClr val="accent2"/>
                </a:solidFill>
              </a:rPr>
              <a:t>heads}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669193">
            <a:off x="4064642" y="4967517"/>
            <a:ext cx="3556104" cy="1053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7030365" y="1411393"/>
            <a:ext cx="817442" cy="78645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{District technical working group}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People Committee, extension 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71236" y="348143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eedbacks</a:t>
            </a:r>
            <a:endParaRPr lang="en-US" sz="1400" dirty="0"/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55474" y="941721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93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63069" y="373206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45741" y="3947961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36" y="4781081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353062" y="1531122"/>
            <a:ext cx="286034" cy="375267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8280342" y="3192613"/>
            <a:ext cx="499527" cy="942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612840" y="630449"/>
            <a:ext cx="141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</a:t>
            </a:r>
            <a:r>
              <a:rPr lang="en-US" sz="1400">
                <a:solidFill>
                  <a:schemeClr val="accent2"/>
                </a:solidFill>
              </a:rPr>
              <a:t>meeting </a:t>
            </a:r>
            <a:r>
              <a:rPr lang="en-US" sz="1400" smtClean="0">
                <a:solidFill>
                  <a:schemeClr val="accent2"/>
                </a:solidFill>
              </a:rPr>
              <a:t> Loudspeaker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26255" y="3682786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Correspondence</a:t>
            </a:r>
          </a:p>
          <a:p>
            <a:r>
              <a:rPr lang="en-US" sz="1400" dirty="0" smtClean="0"/>
              <a:t>{Commune PC}</a:t>
            </a:r>
            <a:endParaRPr lang="en-US" sz="1400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35" y="3245127"/>
            <a:ext cx="530646" cy="530646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144512" y="3737376"/>
            <a:ext cx="2021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{Village </a:t>
            </a:r>
            <a:r>
              <a:rPr lang="en-US" sz="1400" dirty="0"/>
              <a:t>heads}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669193">
            <a:off x="4064642" y="4967517"/>
            <a:ext cx="3556104" cy="1053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732568" y="1741613"/>
            <a:ext cx="286034" cy="375267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893543" y="2068888"/>
            <a:ext cx="286034" cy="375267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21"/>
          <a:srcRect l="57732" t="20723" r="4217" b="34713"/>
          <a:stretch/>
        </p:blipFill>
        <p:spPr>
          <a:xfrm>
            <a:off x="7469202" y="2432748"/>
            <a:ext cx="509512" cy="397821"/>
          </a:xfrm>
          <a:prstGeom prst="rect">
            <a:avLst/>
          </a:prstGeom>
        </p:spPr>
      </p:pic>
      <p:grpSp>
        <p:nvGrpSpPr>
          <p:cNvPr id="130" name="Group 129"/>
          <p:cNvGrpSpPr/>
          <p:nvPr/>
        </p:nvGrpSpPr>
        <p:grpSpPr>
          <a:xfrm>
            <a:off x="6969616" y="2265636"/>
            <a:ext cx="433012" cy="799784"/>
            <a:chOff x="6994960" y="4123179"/>
            <a:chExt cx="860086" cy="1975873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960" y="4123179"/>
              <a:ext cx="860086" cy="1975873"/>
            </a:xfrm>
            <a:prstGeom prst="rect">
              <a:avLst/>
            </a:prstGeom>
          </p:spPr>
        </p:pic>
        <p:sp>
          <p:nvSpPr>
            <p:cNvPr id="134" name="Rectangle 10"/>
            <p:cNvSpPr>
              <a:spLocks noChangeArrowheads="1"/>
            </p:cNvSpPr>
            <p:nvPr/>
          </p:nvSpPr>
          <p:spPr bwMode="auto">
            <a:xfrm>
              <a:off x="7100596" y="4677097"/>
              <a:ext cx="625180" cy="40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" dirty="0"/>
                <a:t>This week, it is sunny during the day time, no rain, temperature from 21-33 degree </a:t>
              </a:r>
              <a:r>
                <a:rPr lang="en-US" sz="100" dirty="0" err="1"/>
                <a:t>Celcius</a:t>
              </a:r>
              <a:r>
                <a:rPr lang="en-US" sz="100" dirty="0"/>
                <a:t>. Farmers should weed, check and treat for rice Brown </a:t>
              </a:r>
              <a:r>
                <a:rPr lang="en-US" sz="100" dirty="0" err="1"/>
                <a:t>planhopper</a:t>
              </a:r>
              <a:r>
                <a:rPr lang="en-US" sz="100" dirty="0"/>
                <a:t> and Rice leaf folder </a:t>
              </a:r>
              <a:endParaRPr lang="en-US" sz="1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95749" y="2074316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{Mobile Network Operator}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-52210" y="1114053"/>
            <a:ext cx="1746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Mini weather stations</a:t>
            </a:r>
            <a:endParaRPr lang="en-US" sz="1300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21"/>
          <a:srcRect l="57732" t="20723" r="4217" b="34713"/>
          <a:stretch/>
        </p:blipFill>
        <p:spPr>
          <a:xfrm>
            <a:off x="7435907" y="3243960"/>
            <a:ext cx="509512" cy="39782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505462" y="1683522"/>
            <a:ext cx="286034" cy="3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 rot="18841584">
            <a:off x="3731947" y="3647702"/>
            <a:ext cx="4753070" cy="11538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82007" y="839812"/>
            <a:ext cx="79242" cy="572429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110589" y="961811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8" t="1765" r="14616"/>
          <a:stretch/>
        </p:blipFill>
        <p:spPr>
          <a:xfrm>
            <a:off x="3401286" y="942981"/>
            <a:ext cx="853535" cy="87199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>
          <a:xfrm>
            <a:off x="3728984" y="999201"/>
            <a:ext cx="306098" cy="378493"/>
          </a:xfrm>
          <a:prstGeom prst="ellipse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5744" r="51268" b="4616"/>
          <a:stretch/>
        </p:blipFill>
        <p:spPr>
          <a:xfrm>
            <a:off x="3542936" y="988063"/>
            <a:ext cx="226323" cy="349793"/>
          </a:xfrm>
          <a:prstGeom prst="ellipse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30095" y="365849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99" y="1825126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905987" y="1897768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979799" y="2051327"/>
            <a:ext cx="852138" cy="960500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62787" y="1861010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5462" y="2803213"/>
            <a:ext cx="1560410" cy="4924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smtClean="0"/>
              <a:t>Collect data from observation point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9019210" y="3541090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52900" y="3472469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649563" y="2981162"/>
            <a:ext cx="1406872" cy="4924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/>
              <a:t>Forecast</a:t>
            </a:r>
            <a:endParaRPr lang="en-US" sz="1300" dirty="0" smtClean="0"/>
          </a:p>
          <a:p>
            <a:pPr algn="ctr"/>
            <a:r>
              <a:rPr lang="en-US" sz="1300" smtClean="0"/>
              <a:t>Monitor quality</a:t>
            </a:r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6647508" y="4065837"/>
            <a:ext cx="2720625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300" smtClean="0"/>
              <a:t>Gender reflection &amp; dialogue (1,2)</a:t>
            </a:r>
          </a:p>
          <a:p>
            <a:pPr algn="r"/>
            <a:r>
              <a:rPr lang="en-US" sz="1300" smtClean="0"/>
              <a:t>Gender sensitiveness (3,4)</a:t>
            </a:r>
            <a:endParaRPr lang="en-US" sz="1300" dirty="0"/>
          </a:p>
        </p:txBody>
      </p:sp>
      <p:sp>
        <p:nvSpPr>
          <p:cNvPr id="96" name="TextBox 95"/>
          <p:cNvSpPr txBox="1"/>
          <p:nvPr/>
        </p:nvSpPr>
        <p:spPr>
          <a:xfrm>
            <a:off x="5973522" y="5368183"/>
            <a:ext cx="236994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Engage sub-Gov </a:t>
            </a:r>
            <a:r>
              <a:rPr lang="en-US" sz="1400" dirty="0" smtClean="0"/>
              <a:t>Units</a:t>
            </a:r>
            <a:r>
              <a:rPr lang="en-US" sz="1400" smtClean="0"/>
              <a:t>, NGO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76019" y="3091835"/>
            <a:ext cx="1633830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51" name="Right Arrow 50"/>
          <p:cNvSpPr/>
          <p:nvPr/>
        </p:nvSpPr>
        <p:spPr>
          <a:xfrm rot="2134217">
            <a:off x="4095031" y="1740942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47976" y="1718172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96422" y="201258"/>
            <a:ext cx="1526442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Capacity building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740003" y="4992244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12533" y="2190063"/>
            <a:ext cx="938202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547763" y="3168187"/>
            <a:ext cx="277916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Translation </a:t>
            </a:r>
            <a:r>
              <a:rPr lang="en-US" sz="1400"/>
              <a:t>into </a:t>
            </a:r>
            <a:r>
              <a:rPr lang="en-US" sz="1400" smtClean="0"/>
              <a:t>advisories, monitor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062950" y="2231250"/>
            <a:ext cx="904422" cy="2980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56378" y="4693775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64900" y="4677746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4030664" y="4306933"/>
            <a:ext cx="138170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720227" y="425293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178653" y="345508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7163" y="3378635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08887" y="3320750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4062156" y="4134944"/>
            <a:ext cx="93557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Feedback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48" y="6263041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18485" y="2576453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106269" y="2690267"/>
            <a:ext cx="808333" cy="7587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82922" y="2580935"/>
            <a:ext cx="1025152" cy="708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70705" y="2677826"/>
            <a:ext cx="1027957" cy="7488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55908" y="5869943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72895" y="6331327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04084" y="6508507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904336" y="6564101"/>
            <a:ext cx="537118" cy="113053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062950" y="2787797"/>
            <a:ext cx="908629" cy="292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/>
              <a:t>Feedback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23" y="6069960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09" y="1203156"/>
            <a:ext cx="235595" cy="23559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57" y="3875711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180082" y="3521805"/>
            <a:ext cx="118149" cy="2073806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31" y="4257821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33" y="5943466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23496" y="3638940"/>
            <a:ext cx="7316" cy="1285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10856" y="4913116"/>
            <a:ext cx="1210722" cy="583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35324" y="3536447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100157" y="5069341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279994" y="537123"/>
            <a:ext cx="286034" cy="375267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3198633" y="5347641"/>
            <a:ext cx="213186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</a:t>
            </a:r>
            <a:r>
              <a:rPr lang="en-US" sz="1300">
                <a:solidFill>
                  <a:schemeClr val="accent5"/>
                </a:solidFill>
              </a:rPr>
              <a:t>. S</a:t>
            </a:r>
            <a:r>
              <a:rPr lang="en-US" sz="1300" smtClean="0">
                <a:solidFill>
                  <a:schemeClr val="accent5"/>
                </a:solidFill>
              </a:rPr>
              <a:t>ervice </a:t>
            </a:r>
            <a:r>
              <a:rPr lang="en-US" sz="1300" dirty="0">
                <a:solidFill>
                  <a:schemeClr val="accent5"/>
                </a:solidFill>
              </a:rPr>
              <a:t>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107662" y="2742115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8482772" y="2603453"/>
            <a:ext cx="423215" cy="86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578862" y="2174724"/>
            <a:ext cx="1833122" cy="892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smtClean="0"/>
              <a:t>SMS (1,2)</a:t>
            </a:r>
          </a:p>
          <a:p>
            <a:r>
              <a:rPr lang="en-US" sz="1300" smtClean="0"/>
              <a:t>SMS+loudspeaker (3)</a:t>
            </a:r>
          </a:p>
          <a:p>
            <a:r>
              <a:rPr lang="en-US" sz="1300" smtClean="0"/>
              <a:t>Correspondance + loudspeaker (4)</a:t>
            </a:r>
            <a:endParaRPr lang="en-US" sz="1300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659500" y="747614"/>
            <a:ext cx="286034" cy="375267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8695" y="1099027"/>
            <a:ext cx="1507577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smtClean="0"/>
              <a:t>New mini weather stations (1)</a:t>
            </a:r>
            <a:endParaRPr lang="en-US" sz="13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432394" y="689523"/>
            <a:ext cx="286034" cy="3752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05957" y="6978091"/>
            <a:ext cx="68167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Up Arrow 118"/>
          <p:cNvSpPr/>
          <p:nvPr/>
        </p:nvSpPr>
        <p:spPr>
          <a:xfrm>
            <a:off x="8978966" y="4576770"/>
            <a:ext cx="107212" cy="244704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-89057" y="3231175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3409649" y="1111437"/>
            <a:ext cx="158652" cy="36923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5141284" y="1075256"/>
            <a:ext cx="177020" cy="411979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8006346" y="3521243"/>
            <a:ext cx="158652" cy="369231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6097652" y="4744042"/>
            <a:ext cx="158652" cy="36923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7067947" y="4775086"/>
            <a:ext cx="158652" cy="369231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1687982" y="532034"/>
            <a:ext cx="471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{Provincial </a:t>
            </a:r>
            <a:r>
              <a:rPr lang="en-US" sz="1400" dirty="0" smtClean="0">
                <a:solidFill>
                  <a:schemeClr val="accent5"/>
                </a:solidFill>
              </a:rPr>
              <a:t>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19208" y="2825922"/>
            <a:ext cx="908629" cy="292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/>
              <a:t>Feedback</a:t>
            </a:r>
            <a:endParaRPr lang="en-US" sz="13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900212" y="5723810"/>
            <a:ext cx="2743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{</a:t>
            </a:r>
            <a:r>
              <a:rPr lang="en-US" sz="1400" dirty="0" smtClean="0">
                <a:solidFill>
                  <a:schemeClr val="accent5"/>
                </a:solidFill>
              </a:rPr>
              <a:t>Commune People Committee, extension workers, village heads</a:t>
            </a:r>
            <a:r>
              <a:rPr lang="en-US" sz="1400" smtClean="0">
                <a:solidFill>
                  <a:schemeClr val="accent5"/>
                </a:solidFill>
              </a:rPr>
              <a:t>, communal women </a:t>
            </a:r>
            <a:r>
              <a:rPr lang="en-US" sz="1400" dirty="0" smtClean="0">
                <a:solidFill>
                  <a:schemeClr val="accent5"/>
                </a:solidFill>
              </a:rPr>
              <a:t>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40910" y="4491896"/>
            <a:ext cx="1735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smtClean="0">
                <a:solidFill>
                  <a:schemeClr val="accent5"/>
                </a:solidFill>
              </a:rPr>
              <a:t>{CCD, Women Union}</a:t>
            </a:r>
            <a:endParaRPr lang="en-US" sz="1400" dirty="0"/>
          </a:p>
        </p:txBody>
      </p:sp>
      <p:sp>
        <p:nvSpPr>
          <p:cNvPr id="146" name="Rectangle 145"/>
          <p:cNvSpPr/>
          <p:nvPr/>
        </p:nvSpPr>
        <p:spPr>
          <a:xfrm>
            <a:off x="6587240" y="3039593"/>
            <a:ext cx="134831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smtClean="0">
                <a:solidFill>
                  <a:schemeClr val="accent5"/>
                </a:solidFill>
              </a:rPr>
              <a:t>{Mobile operator</a:t>
            </a:r>
          </a:p>
          <a:p>
            <a:pPr algn="ctr"/>
            <a:r>
              <a:rPr lang="en-US" sz="1300" smtClean="0">
                <a:solidFill>
                  <a:schemeClr val="accent5"/>
                </a:solidFill>
              </a:rPr>
              <a:t>Commune</a:t>
            </a:r>
          </a:p>
          <a:p>
            <a:pPr algn="r"/>
            <a:r>
              <a:rPr lang="en-US" sz="1300" smtClean="0">
                <a:solidFill>
                  <a:schemeClr val="accent5"/>
                </a:solidFill>
              </a:rPr>
              <a:t>Village leader </a:t>
            </a:r>
            <a:r>
              <a:rPr lang="en-US" sz="1300">
                <a:solidFill>
                  <a:schemeClr val="accent5"/>
                </a:solidFill>
              </a:rPr>
              <a:t>}</a:t>
            </a:r>
            <a:endParaRPr lang="en-US" sz="13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17" y="6693861"/>
            <a:ext cx="235595" cy="23559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184603" y="7117730"/>
            <a:ext cx="6870424" cy="553725"/>
            <a:chOff x="2441691" y="7205822"/>
            <a:chExt cx="6870424" cy="553725"/>
          </a:xfrm>
        </p:grpSpPr>
        <p:sp>
          <p:nvSpPr>
            <p:cNvPr id="148" name="TextBox 147"/>
            <p:cNvSpPr txBox="1"/>
            <p:nvPr/>
          </p:nvSpPr>
          <p:spPr>
            <a:xfrm>
              <a:off x="4566391" y="7267104"/>
              <a:ext cx="15604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smtClean="0"/>
                <a:t>Activities for all interventions</a:t>
              </a:r>
              <a:endParaRPr lang="en-US" sz="13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41691" y="7205822"/>
              <a:ext cx="2075278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V</a:t>
              </a:r>
              <a:r>
                <a:rPr lang="en-US" sz="1400" smtClean="0"/>
                <a:t>ariations for different interventions (1,2,3,4)</a:t>
              </a:r>
              <a:endParaRPr lang="en-US" sz="1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970252" y="7367132"/>
              <a:ext cx="143092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smtClean="0">
                  <a:solidFill>
                    <a:schemeClr val="accent5"/>
                  </a:solidFill>
                </a:rPr>
                <a:t>{Stakeholder}</a:t>
              </a:r>
              <a:endParaRPr lang="en-US" sz="1300" dirty="0">
                <a:solidFill>
                  <a:schemeClr val="accent5"/>
                </a:solidFill>
              </a:endParaRPr>
            </a:p>
          </p:txBody>
        </p:sp>
        <p:sp>
          <p:nvSpPr>
            <p:cNvPr id="152" name="Right Arrow 151"/>
            <p:cNvSpPr/>
            <p:nvPr/>
          </p:nvSpPr>
          <p:spPr>
            <a:xfrm>
              <a:off x="7752511" y="7532492"/>
              <a:ext cx="537118" cy="113053"/>
            </a:xfrm>
            <a:prstGeom prst="right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704" y="7242062"/>
              <a:ext cx="235595" cy="235595"/>
            </a:xfrm>
            <a:prstGeom prst="rect">
              <a:avLst/>
            </a:prstGeom>
          </p:spPr>
        </p:pic>
        <p:sp>
          <p:nvSpPr>
            <p:cNvPr id="154" name="TextBox 153"/>
            <p:cNvSpPr txBox="1"/>
            <p:nvPr/>
          </p:nvSpPr>
          <p:spPr>
            <a:xfrm>
              <a:off x="8264074" y="7415554"/>
              <a:ext cx="104804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smtClean="0"/>
                <a:t>Money flow</a:t>
              </a:r>
              <a:endParaRPr lang="en-US" sz="13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155193" y="7081881"/>
            <a:ext cx="6930985" cy="63721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-64507" y="1582616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1686350" y="1708053"/>
            <a:ext cx="515340" cy="97588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0912">
            <a:off x="4615324" y="5786881"/>
            <a:ext cx="1319697" cy="997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Up Arrow 156"/>
          <p:cNvSpPr/>
          <p:nvPr/>
        </p:nvSpPr>
        <p:spPr>
          <a:xfrm>
            <a:off x="4096643" y="3622786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110589" y="961811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8" t="1765" r="14616"/>
          <a:stretch/>
        </p:blipFill>
        <p:spPr>
          <a:xfrm>
            <a:off x="3401286" y="942981"/>
            <a:ext cx="853535" cy="87199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>
          <a:xfrm>
            <a:off x="3728984" y="999201"/>
            <a:ext cx="306098" cy="378493"/>
          </a:xfrm>
          <a:prstGeom prst="ellipse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5744" r="51268" b="4616"/>
          <a:stretch/>
        </p:blipFill>
        <p:spPr>
          <a:xfrm>
            <a:off x="3542936" y="988063"/>
            <a:ext cx="226323" cy="349793"/>
          </a:xfrm>
          <a:prstGeom prst="ellipse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30095" y="365849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99" y="1825126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905987" y="1897768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979799" y="2051327"/>
            <a:ext cx="852138" cy="960500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62787" y="1861010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0334" y="2979710"/>
            <a:ext cx="1560410" cy="4924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smtClean="0"/>
              <a:t>Collect data from observation point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482772" y="3624921"/>
            <a:ext cx="267532" cy="35803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92" y="3624921"/>
            <a:ext cx="337252" cy="381099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649563" y="2981162"/>
            <a:ext cx="1406872" cy="4924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/>
              <a:t>Forecast</a:t>
            </a:r>
            <a:endParaRPr lang="en-US" sz="1300" dirty="0" smtClean="0"/>
          </a:p>
          <a:p>
            <a:pPr algn="ctr"/>
            <a:r>
              <a:rPr lang="en-US" sz="1300" smtClean="0"/>
              <a:t>Monitor quality</a:t>
            </a:r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6780998" y="4074543"/>
            <a:ext cx="2533591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300" smtClean="0"/>
              <a:t>Gender reflection &amp; dialogue (1,2)</a:t>
            </a:r>
          </a:p>
          <a:p>
            <a:pPr algn="r"/>
            <a:r>
              <a:rPr lang="en-US" sz="1300" smtClean="0"/>
              <a:t>Gender sensitiveness (3,4)</a:t>
            </a:r>
            <a:endParaRPr lang="en-US" sz="1300" dirty="0"/>
          </a:p>
        </p:txBody>
      </p:sp>
      <p:sp>
        <p:nvSpPr>
          <p:cNvPr id="96" name="TextBox 95"/>
          <p:cNvSpPr txBox="1"/>
          <p:nvPr/>
        </p:nvSpPr>
        <p:spPr>
          <a:xfrm>
            <a:off x="5981634" y="5797565"/>
            <a:ext cx="236994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Engage sub-Gov </a:t>
            </a:r>
            <a:r>
              <a:rPr lang="en-US" sz="1400" dirty="0" smtClean="0"/>
              <a:t>Units</a:t>
            </a:r>
            <a:r>
              <a:rPr lang="en-US" sz="1400" smtClean="0"/>
              <a:t>, NGO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76019" y="3091835"/>
            <a:ext cx="1633830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51" name="Right Arrow 50"/>
          <p:cNvSpPr/>
          <p:nvPr/>
        </p:nvSpPr>
        <p:spPr>
          <a:xfrm rot="2134217">
            <a:off x="4095031" y="1740942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47976" y="1718172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96422" y="201258"/>
            <a:ext cx="1526442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Capacity building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757759" y="5469889"/>
            <a:ext cx="4764137" cy="13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12533" y="2190063"/>
            <a:ext cx="938202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547763" y="3168187"/>
            <a:ext cx="277916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Translation </a:t>
            </a:r>
            <a:r>
              <a:rPr lang="en-US" sz="1400"/>
              <a:t>into </a:t>
            </a:r>
            <a:r>
              <a:rPr lang="en-US" sz="1400" smtClean="0"/>
              <a:t>advisories, monitor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062950" y="2231250"/>
            <a:ext cx="904422" cy="2980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4" name="Right Arrow 103"/>
          <p:cNvSpPr/>
          <p:nvPr/>
        </p:nvSpPr>
        <p:spPr>
          <a:xfrm rot="16200000" flipV="1">
            <a:off x="3971524" y="4638285"/>
            <a:ext cx="1625757" cy="5328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500932" y="4475634"/>
            <a:ext cx="1770711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29958" y="3559664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smtClean="0">
                <a:solidFill>
                  <a:schemeClr val="accent5"/>
                </a:solidFill>
              </a:rPr>
              <a:t>Provincial Met. </a:t>
            </a:r>
            <a:r>
              <a:rPr lang="en-US" sz="1300" dirty="0" smtClean="0">
                <a:solidFill>
                  <a:schemeClr val="accent5"/>
                </a:solidFill>
              </a:rPr>
              <a:t>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92976" y="3406149"/>
            <a:ext cx="304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</a:t>
            </a:r>
            <a:r>
              <a:rPr lang="en-US" sz="1400" smtClean="0">
                <a:solidFill>
                  <a:schemeClr val="accent5"/>
                </a:solidFill>
              </a:rPr>
              <a:t>working group at</a:t>
            </a:r>
          </a:p>
          <a:p>
            <a:r>
              <a:rPr lang="en-US" sz="1400">
                <a:solidFill>
                  <a:schemeClr val="accent5"/>
                </a:solidFill>
              </a:rPr>
              <a:t>District Agri. Service Center}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08887" y="3320750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118485" y="2576453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106269" y="2690267"/>
            <a:ext cx="808333" cy="7587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82922" y="2580935"/>
            <a:ext cx="1025152" cy="708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70705" y="2677826"/>
            <a:ext cx="1027957" cy="7488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062950" y="2787797"/>
            <a:ext cx="908629" cy="292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/>
              <a:t>Feedback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51417" y="3852052"/>
            <a:ext cx="8469" cy="1530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41725" y="5334761"/>
            <a:ext cx="1210722" cy="583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9516213" y="3603512"/>
            <a:ext cx="5683" cy="1881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120284" y="5350840"/>
            <a:ext cx="1247849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279994" y="537123"/>
            <a:ext cx="286034" cy="375267"/>
          </a:xfrm>
          <a:prstGeom prst="rect">
            <a:avLst/>
          </a:prstGeom>
        </p:spPr>
      </p:pic>
      <p:sp>
        <p:nvSpPr>
          <p:cNvPr id="124" name="Right Arrow 123"/>
          <p:cNvSpPr/>
          <p:nvPr/>
        </p:nvSpPr>
        <p:spPr>
          <a:xfrm>
            <a:off x="1093651" y="2603453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8482772" y="2603453"/>
            <a:ext cx="423215" cy="86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578862" y="2174724"/>
            <a:ext cx="1833122" cy="10926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smtClean="0"/>
              <a:t>Paper bulletin (1,2,3,4)</a:t>
            </a:r>
          </a:p>
          <a:p>
            <a:r>
              <a:rPr lang="en-US" sz="1300" smtClean="0"/>
              <a:t>SMS (1,2)</a:t>
            </a:r>
          </a:p>
          <a:p>
            <a:r>
              <a:rPr lang="en-US" sz="1300" smtClean="0"/>
              <a:t>SMS+loudspeaker (3)</a:t>
            </a:r>
          </a:p>
          <a:p>
            <a:r>
              <a:rPr lang="en-US" sz="1300" smtClean="0"/>
              <a:t>Correspondance + loudspeaker (4)</a:t>
            </a:r>
            <a:endParaRPr lang="en-US" sz="1300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659500" y="747614"/>
            <a:ext cx="286034" cy="375267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8695" y="1099027"/>
            <a:ext cx="1507577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smtClean="0"/>
              <a:t>New mini weather stations (1)</a:t>
            </a:r>
            <a:endParaRPr lang="en-US" sz="13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432394" y="689523"/>
            <a:ext cx="286034" cy="375267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-81961" y="3559662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smtClean="0">
                <a:solidFill>
                  <a:schemeClr val="accent5"/>
                </a:solidFill>
              </a:rPr>
              <a:t>Provincial Met. </a:t>
            </a:r>
            <a:r>
              <a:rPr lang="en-US" sz="1300" dirty="0" smtClean="0">
                <a:solidFill>
                  <a:schemeClr val="accent5"/>
                </a:solidFill>
              </a:rPr>
              <a:t>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3409649" y="1111437"/>
            <a:ext cx="158652" cy="36923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5" b="19181"/>
          <a:stretch/>
        </p:blipFill>
        <p:spPr>
          <a:xfrm>
            <a:off x="5141284" y="1075256"/>
            <a:ext cx="177020" cy="4119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68823" y="5052298"/>
            <a:ext cx="2051461" cy="706879"/>
            <a:chOff x="6064900" y="4783256"/>
            <a:chExt cx="2051461" cy="706879"/>
          </a:xfrm>
        </p:grpSpPr>
        <p:grpSp>
          <p:nvGrpSpPr>
            <p:cNvPr id="92" name="Group 91"/>
            <p:cNvGrpSpPr/>
            <p:nvPr/>
          </p:nvGrpSpPr>
          <p:grpSpPr>
            <a:xfrm>
              <a:off x="7056378" y="4799285"/>
              <a:ext cx="1059983" cy="690850"/>
              <a:chOff x="6626731" y="3180234"/>
              <a:chExt cx="1247706" cy="825096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6731" y="3180234"/>
                <a:ext cx="1247706" cy="825096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16" t="7043" r="23709" b="11831"/>
              <a:stretch/>
            </p:blipFill>
            <p:spPr>
              <a:xfrm>
                <a:off x="7116841" y="3231553"/>
                <a:ext cx="142593" cy="324211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6064900" y="4783256"/>
              <a:ext cx="1008914" cy="672392"/>
              <a:chOff x="7176684" y="5168064"/>
              <a:chExt cx="1889244" cy="1249339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6684" y="5168064"/>
                <a:ext cx="1889244" cy="124933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7" t="10727" r="53863" b="19699"/>
              <a:stretch/>
            </p:blipFill>
            <p:spPr>
              <a:xfrm>
                <a:off x="7541852" y="5294878"/>
                <a:ext cx="339796" cy="273816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1" t="5744" r="51268" b="4616"/>
              <a:stretch/>
            </p:blipFill>
            <p:spPr>
              <a:xfrm>
                <a:off x="7913080" y="5282861"/>
                <a:ext cx="296125" cy="322531"/>
              </a:xfrm>
              <a:prstGeom prst="ellipse">
                <a:avLst/>
              </a:prstGeom>
            </p:spPr>
          </p:pic>
        </p:grpSp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45" b="19181"/>
            <a:stretch/>
          </p:blipFill>
          <p:spPr>
            <a:xfrm>
              <a:off x="6097652" y="4856586"/>
              <a:ext cx="158652" cy="369231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45" b="19181"/>
            <a:stretch/>
          </p:blipFill>
          <p:spPr>
            <a:xfrm>
              <a:off x="7067947" y="4838392"/>
              <a:ext cx="158652" cy="369231"/>
            </a:xfrm>
            <a:prstGeom prst="rect">
              <a:avLst/>
            </a:prstGeom>
          </p:spPr>
        </p:pic>
      </p:grpSp>
      <p:sp>
        <p:nvSpPr>
          <p:cNvPr id="140" name="TextBox 139"/>
          <p:cNvSpPr txBox="1"/>
          <p:nvPr/>
        </p:nvSpPr>
        <p:spPr>
          <a:xfrm>
            <a:off x="1687982" y="532034"/>
            <a:ext cx="471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{Provincial </a:t>
            </a:r>
            <a:r>
              <a:rPr lang="en-US" sz="1400" dirty="0" smtClean="0">
                <a:solidFill>
                  <a:schemeClr val="accent5"/>
                </a:solidFill>
              </a:rPr>
              <a:t>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19208" y="2825922"/>
            <a:ext cx="908629" cy="292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/>
              <a:t>Feedback</a:t>
            </a:r>
            <a:endParaRPr lang="en-US" sz="13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84094" y="6135280"/>
            <a:ext cx="381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{</a:t>
            </a:r>
            <a:r>
              <a:rPr lang="en-US" sz="1400" dirty="0" smtClean="0">
                <a:solidFill>
                  <a:schemeClr val="accent5"/>
                </a:solidFill>
              </a:rPr>
              <a:t>Commune People Committee, extension workers, </a:t>
            </a:r>
            <a:r>
              <a:rPr lang="en-US" sz="1400" smtClean="0">
                <a:solidFill>
                  <a:schemeClr val="accent5"/>
                </a:solidFill>
              </a:rPr>
              <a:t>village leaders, communal Women </a:t>
            </a:r>
            <a:r>
              <a:rPr lang="en-US" sz="1400" dirty="0">
                <a:solidFill>
                  <a:schemeClr val="accent5"/>
                </a:solidFill>
              </a:rPr>
              <a:t>U</a:t>
            </a:r>
            <a:r>
              <a:rPr lang="en-US" sz="1400" smtClean="0">
                <a:solidFill>
                  <a:schemeClr val="accent5"/>
                </a:solidFill>
              </a:rPr>
              <a:t>nion, LNGO}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22048" y="4611698"/>
            <a:ext cx="1735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smtClean="0">
                <a:solidFill>
                  <a:schemeClr val="accent5"/>
                </a:solidFill>
              </a:rPr>
              <a:t>{CCD, Women Union}</a:t>
            </a:r>
            <a:endParaRPr lang="en-US" sz="1400" dirty="0"/>
          </a:p>
        </p:txBody>
      </p:sp>
      <p:sp>
        <p:nvSpPr>
          <p:cNvPr id="146" name="Rectangle 145"/>
          <p:cNvSpPr/>
          <p:nvPr/>
        </p:nvSpPr>
        <p:spPr>
          <a:xfrm>
            <a:off x="6830258" y="1368336"/>
            <a:ext cx="134831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smtClean="0">
                <a:solidFill>
                  <a:schemeClr val="accent5"/>
                </a:solidFill>
              </a:rPr>
              <a:t>{Mobile operator</a:t>
            </a:r>
          </a:p>
          <a:p>
            <a:pPr algn="ctr"/>
            <a:r>
              <a:rPr lang="en-US" sz="1300" smtClean="0">
                <a:solidFill>
                  <a:schemeClr val="accent5"/>
                </a:solidFill>
              </a:rPr>
              <a:t>Commune</a:t>
            </a:r>
          </a:p>
          <a:p>
            <a:pPr algn="r"/>
            <a:r>
              <a:rPr lang="en-US" sz="1300" smtClean="0">
                <a:solidFill>
                  <a:schemeClr val="accent5"/>
                </a:solidFill>
              </a:rPr>
              <a:t>Village leader </a:t>
            </a:r>
            <a:r>
              <a:rPr lang="en-US" sz="1300">
                <a:solidFill>
                  <a:schemeClr val="accent5"/>
                </a:solidFill>
              </a:rPr>
              <a:t>}</a:t>
            </a:r>
            <a:endParaRPr lang="en-US" sz="13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25102" y="7071301"/>
            <a:ext cx="4959490" cy="494733"/>
            <a:chOff x="2441691" y="7220570"/>
            <a:chExt cx="4959490" cy="494733"/>
          </a:xfrm>
        </p:grpSpPr>
        <p:sp>
          <p:nvSpPr>
            <p:cNvPr id="148" name="TextBox 147"/>
            <p:cNvSpPr txBox="1"/>
            <p:nvPr/>
          </p:nvSpPr>
          <p:spPr>
            <a:xfrm>
              <a:off x="4566391" y="7222860"/>
              <a:ext cx="1560410" cy="4924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smtClean="0"/>
                <a:t>Activities for all interventions</a:t>
              </a:r>
              <a:endParaRPr lang="en-US" sz="13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41691" y="7220570"/>
              <a:ext cx="2075278" cy="4924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/>
                <a:t>V</a:t>
              </a:r>
              <a:r>
                <a:rPr lang="en-US" sz="1300" smtClean="0"/>
                <a:t>ariations for different interventions (1,2,3,4)</a:t>
              </a:r>
              <a:endParaRPr lang="en-US" sz="13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970252" y="7367132"/>
              <a:ext cx="143092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smtClean="0">
                  <a:solidFill>
                    <a:schemeClr val="accent5"/>
                  </a:solidFill>
                </a:rPr>
                <a:t>{Stakeholder}</a:t>
              </a:r>
              <a:endParaRPr lang="en-US" sz="13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342623" y="6992262"/>
            <a:ext cx="5017588" cy="63721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-64507" y="1582616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smtClean="0">
                <a:solidFill>
                  <a:schemeClr val="accent5"/>
                </a:solidFill>
              </a:rPr>
              <a:t>Provincial Met. </a:t>
            </a:r>
            <a:r>
              <a:rPr lang="en-US" sz="1300" dirty="0" smtClean="0">
                <a:solidFill>
                  <a:schemeClr val="accent5"/>
                </a:solidFill>
              </a:rPr>
              <a:t>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6543315" y="6867828"/>
            <a:ext cx="1713842" cy="625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35" b="1" dirty="0"/>
          </a:p>
          <a:p>
            <a:pPr algn="ctr"/>
            <a:r>
              <a:rPr lang="en-US" sz="1235" b="1" dirty="0"/>
              <a:t>Net Present</a:t>
            </a:r>
          </a:p>
          <a:p>
            <a:pPr algn="ctr"/>
            <a:r>
              <a:rPr lang="en-US" sz="1235" b="1" dirty="0"/>
              <a:t>Value </a:t>
            </a:r>
          </a:p>
          <a:p>
            <a:pPr algn="ctr"/>
            <a:r>
              <a:rPr lang="en-US" sz="1235" b="1" dirty="0"/>
              <a:t>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688352" y="7030211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cxnSp>
        <p:nvCxnSpPr>
          <p:cNvPr id="143" name="Straight Arrow Connector 142"/>
          <p:cNvCxnSpPr>
            <a:endCxn id="84" idx="6"/>
          </p:cNvCxnSpPr>
          <p:nvPr/>
        </p:nvCxnSpPr>
        <p:spPr>
          <a:xfrm flipH="1">
            <a:off x="8257156" y="7180434"/>
            <a:ext cx="419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130" idx="3"/>
            <a:endCxn id="84" idx="2"/>
          </p:cNvCxnSpPr>
          <p:nvPr/>
        </p:nvCxnSpPr>
        <p:spPr>
          <a:xfrm>
            <a:off x="3486731" y="7172814"/>
            <a:ext cx="3056584" cy="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135" idx="2"/>
            <a:endCxn id="84" idx="0"/>
          </p:cNvCxnSpPr>
          <p:nvPr/>
        </p:nvCxnSpPr>
        <p:spPr>
          <a:xfrm>
            <a:off x="7382253" y="3738218"/>
            <a:ext cx="17983" cy="3129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2" idx="3"/>
          </p:cNvCxnSpPr>
          <p:nvPr/>
        </p:nvCxnSpPr>
        <p:spPr>
          <a:xfrm>
            <a:off x="1408604" y="1233553"/>
            <a:ext cx="1045589" cy="1693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93690" y="710971"/>
            <a:ext cx="1314914" cy="1045163"/>
            <a:chOff x="329616" y="1248902"/>
            <a:chExt cx="1314914" cy="1045163"/>
          </a:xfrm>
        </p:grpSpPr>
        <p:sp>
          <p:nvSpPr>
            <p:cNvPr id="352" name="Rectangle 351"/>
            <p:cNvSpPr/>
            <p:nvPr/>
          </p:nvSpPr>
          <p:spPr>
            <a:xfrm>
              <a:off x="329616" y="1248902"/>
              <a:ext cx="1314914" cy="10451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9873" y="1301301"/>
              <a:ext cx="1234685" cy="4453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smtClean="0"/>
                <a:t>Forecast inaccuracy risk</a:t>
              </a:r>
              <a:endParaRPr lang="en-US" sz="1147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69872" y="1799793"/>
              <a:ext cx="1234685" cy="4453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 smtClean="0"/>
                <a:t>Low </a:t>
              </a:r>
              <a:r>
                <a:rPr lang="en-US" sz="1147" smtClean="0"/>
                <a:t>effective adoption risk</a:t>
              </a:r>
              <a:endParaRPr lang="en-US" sz="1147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97380" y="603511"/>
            <a:ext cx="1234685" cy="6219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47" b="1" dirty="0"/>
              <a:t>Agro-climate intervention</a:t>
            </a:r>
          </a:p>
          <a:p>
            <a:pPr algn="ctr"/>
            <a:r>
              <a:rPr lang="en-US" sz="1147" b="1" dirty="0"/>
              <a:t>Implementation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32065" y="909024"/>
            <a:ext cx="121023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2299" y="725067"/>
            <a:ext cx="1234685" cy="445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Costs of interventions</a:t>
            </a:r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7359642" y="1170445"/>
            <a:ext cx="1" cy="639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50766" y="1817104"/>
            <a:ext cx="4455015" cy="5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50765" y="1809926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4030" y="2221158"/>
            <a:ext cx="1093470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Hydro-met stations</a:t>
            </a:r>
          </a:p>
          <a:p>
            <a:pPr algn="ctr"/>
            <a:r>
              <a:rPr lang="en-US" sz="1147" dirty="0"/>
              <a:t>Forecasts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64697" y="2235614"/>
            <a:ext cx="1112438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Translation forecasts into agro-advisories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44372" y="2228386"/>
            <a:ext cx="1075762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Dissemination (SMS/loud speaker)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62923" y="2235771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Use </a:t>
            </a:r>
            <a:endParaRPr lang="en-US" sz="1147" dirty="0" smtClean="0"/>
          </a:p>
          <a:p>
            <a:pPr algn="ctr"/>
            <a:endParaRPr lang="en-US" sz="1147" dirty="0"/>
          </a:p>
          <a:p>
            <a:pPr algn="ctr"/>
            <a:r>
              <a:rPr lang="en-US" sz="1147" dirty="0" smtClean="0"/>
              <a:t>Advisories</a:t>
            </a:r>
            <a:endParaRPr lang="en-US" sz="1147" dirty="0"/>
          </a:p>
        </p:txBody>
      </p:sp>
      <p:sp>
        <p:nvSpPr>
          <p:cNvPr id="57" name="TextBox 56"/>
          <p:cNvSpPr txBox="1"/>
          <p:nvPr/>
        </p:nvSpPr>
        <p:spPr>
          <a:xfrm>
            <a:off x="9016798" y="2241140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Capacity</a:t>
            </a:r>
          </a:p>
          <a:p>
            <a:pPr algn="ctr"/>
            <a:r>
              <a:rPr lang="en-US" sz="1147" dirty="0"/>
              <a:t>&amp;  </a:t>
            </a:r>
          </a:p>
          <a:p>
            <a:pPr algn="ctr"/>
            <a:r>
              <a:rPr lang="en-US" sz="1147" dirty="0" err="1" smtClean="0"/>
              <a:t>Gender,M&amp;E</a:t>
            </a:r>
            <a:endParaRPr lang="en-US" sz="1147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20916" y="1816420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58619" y="1825689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8451905" y="1825856"/>
            <a:ext cx="13450" cy="42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505780" y="1834731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1" name="Group 500"/>
          <p:cNvGrpSpPr/>
          <p:nvPr/>
        </p:nvGrpSpPr>
        <p:grpSpPr>
          <a:xfrm>
            <a:off x="5050765" y="2843258"/>
            <a:ext cx="4462390" cy="894960"/>
            <a:chOff x="4969651" y="3079226"/>
            <a:chExt cx="4462390" cy="894960"/>
          </a:xfrm>
        </p:grpSpPr>
        <p:cxnSp>
          <p:nvCxnSpPr>
            <p:cNvPr id="99" name="Straight Arrow Connector 98"/>
            <p:cNvCxnSpPr>
              <a:stCxn id="34" idx="2"/>
              <a:endCxn id="135" idx="0"/>
            </p:cNvCxnSpPr>
            <p:nvPr/>
          </p:nvCxnSpPr>
          <p:spPr>
            <a:xfrm>
              <a:off x="6147176" y="3093484"/>
              <a:ext cx="1153963" cy="59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35" idx="2"/>
              <a:endCxn id="135" idx="0"/>
            </p:cNvCxnSpPr>
            <p:nvPr/>
          </p:nvCxnSpPr>
          <p:spPr>
            <a:xfrm flipH="1">
              <a:off x="7301139" y="3086256"/>
              <a:ext cx="7374" cy="60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36" idx="2"/>
              <a:endCxn id="135" idx="0"/>
            </p:cNvCxnSpPr>
            <p:nvPr/>
          </p:nvCxnSpPr>
          <p:spPr>
            <a:xfrm flipH="1">
              <a:off x="7301139" y="3093641"/>
              <a:ext cx="1077027" cy="5953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7" idx="2"/>
              <a:endCxn id="135" idx="0"/>
            </p:cNvCxnSpPr>
            <p:nvPr/>
          </p:nvCxnSpPr>
          <p:spPr>
            <a:xfrm flipH="1">
              <a:off x="7301139" y="3099010"/>
              <a:ext cx="2130902" cy="589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717413" y="3688980"/>
              <a:ext cx="1167451" cy="2852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Total Costs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4969651" y="3079226"/>
              <a:ext cx="2331488" cy="609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2" idx="1"/>
          </p:cNvCxnSpPr>
          <p:nvPr/>
        </p:nvCxnSpPr>
        <p:spPr>
          <a:xfrm flipH="1">
            <a:off x="3093644" y="902753"/>
            <a:ext cx="1203736" cy="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79" idx="2"/>
            <a:endCxn id="68" idx="0"/>
          </p:cNvCxnSpPr>
          <p:nvPr/>
        </p:nvCxnSpPr>
        <p:spPr>
          <a:xfrm flipH="1">
            <a:off x="1917808" y="4873219"/>
            <a:ext cx="264758" cy="71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692207" y="4876771"/>
            <a:ext cx="2716121" cy="72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32" idx="2"/>
            <a:endCxn id="110" idx="0"/>
          </p:cNvCxnSpPr>
          <p:nvPr/>
        </p:nvCxnSpPr>
        <p:spPr>
          <a:xfrm flipH="1">
            <a:off x="1154889" y="2403910"/>
            <a:ext cx="1352525" cy="64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4236" y="649773"/>
            <a:ext cx="1234685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Benefits of interventions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50" y="5583931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Reduced inputs, losses</a:t>
            </a:r>
          </a:p>
          <a:p>
            <a:pPr algn="ctr"/>
            <a:r>
              <a:rPr lang="en-US" sz="1147" dirty="0"/>
              <a:t>Increased yields (rice)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33849" y="5571839"/>
            <a:ext cx="111243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Cleaner drinking water,</a:t>
            </a:r>
          </a:p>
          <a:p>
            <a:pPr algn="ctr"/>
            <a:r>
              <a:rPr lang="en-US" sz="1200" dirty="0"/>
              <a:t>Reduced </a:t>
            </a:r>
            <a:r>
              <a:rPr lang="en-US" sz="1200"/>
              <a:t>fish </a:t>
            </a:r>
            <a:r>
              <a:rPr lang="en-US" sz="1200" smtClean="0"/>
              <a:t>deaths, GHG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702399" y="5588869"/>
            <a:ext cx="1075762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Additional livelihood income</a:t>
            </a:r>
          </a:p>
          <a:p>
            <a:pPr algn="ctr"/>
            <a:endParaRPr lang="en-US" sz="1147" dirty="0"/>
          </a:p>
        </p:txBody>
      </p:sp>
      <p:cxnSp>
        <p:nvCxnSpPr>
          <p:cNvPr id="151" name="Straight Arrow Connector 150"/>
          <p:cNvCxnSpPr>
            <a:stCxn id="91" idx="2"/>
            <a:endCxn id="331" idx="0"/>
          </p:cNvCxnSpPr>
          <p:nvPr/>
        </p:nvCxnSpPr>
        <p:spPr>
          <a:xfrm>
            <a:off x="918224" y="2397864"/>
            <a:ext cx="4421649" cy="69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3347" y="5589706"/>
            <a:ext cx="977965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47" dirty="0" smtClean="0"/>
          </a:p>
          <a:p>
            <a:pPr algn="ctr"/>
            <a:r>
              <a:rPr lang="en-US" sz="1147" dirty="0" smtClean="0"/>
              <a:t>Income generation</a:t>
            </a:r>
          </a:p>
          <a:p>
            <a:pPr algn="ctr"/>
            <a:endParaRPr lang="en-US" sz="1147" dirty="0"/>
          </a:p>
        </p:txBody>
      </p:sp>
      <p:sp>
        <p:nvSpPr>
          <p:cNvPr id="68" name="TextBox 67"/>
          <p:cNvSpPr txBox="1"/>
          <p:nvPr/>
        </p:nvSpPr>
        <p:spPr>
          <a:xfrm>
            <a:off x="1361589" y="5585294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Reduced </a:t>
            </a:r>
            <a:r>
              <a:rPr lang="en-US" sz="1147" dirty="0"/>
              <a:t>buffalo, cow</a:t>
            </a:r>
          </a:p>
          <a:p>
            <a:pPr algn="ctr"/>
            <a:r>
              <a:rPr lang="en-US" sz="1147" dirty="0" smtClean="0"/>
              <a:t>Deaths</a:t>
            </a:r>
          </a:p>
          <a:p>
            <a:pPr algn="ctr"/>
            <a:endParaRPr lang="en-US" sz="1147" dirty="0"/>
          </a:p>
        </p:txBody>
      </p:sp>
      <p:sp>
        <p:nvSpPr>
          <p:cNvPr id="110" name="TextBox 109"/>
          <p:cNvSpPr txBox="1"/>
          <p:nvPr/>
        </p:nvSpPr>
        <p:spPr>
          <a:xfrm>
            <a:off x="127150" y="3050403"/>
            <a:ext cx="20554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Risks, </a:t>
            </a:r>
            <a:r>
              <a:rPr lang="en-US" sz="1200" dirty="0" smtClean="0"/>
              <a:t>uncertainty </a:t>
            </a:r>
            <a:r>
              <a:rPr lang="en-US" sz="1200" dirty="0"/>
              <a:t>informed </a:t>
            </a:r>
            <a:r>
              <a:rPr lang="en-US" sz="1200" dirty="0" smtClean="0"/>
              <a:t>planning and implementation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903006" y="3886197"/>
            <a:ext cx="1115968" cy="974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Time sharing,</a:t>
            </a:r>
          </a:p>
          <a:p>
            <a:pPr algn="ctr"/>
            <a:r>
              <a:rPr lang="en-US" sz="1147" dirty="0" smtClean="0"/>
              <a:t>free </a:t>
            </a:r>
            <a:r>
              <a:rPr lang="en-US" sz="1147" dirty="0"/>
              <a:t>choice, decision</a:t>
            </a:r>
          </a:p>
          <a:p>
            <a:pPr algn="ctr"/>
            <a:r>
              <a:rPr lang="en-US" sz="1147" dirty="0"/>
              <a:t>for women </a:t>
            </a:r>
            <a:r>
              <a:rPr lang="en-US" sz="1147" dirty="0" smtClean="0"/>
              <a:t>and men</a:t>
            </a:r>
            <a:endParaRPr lang="en-US" sz="1147" dirty="0"/>
          </a:p>
        </p:txBody>
      </p:sp>
      <p:sp>
        <p:nvSpPr>
          <p:cNvPr id="131" name="TextBox 130"/>
          <p:cNvSpPr txBox="1"/>
          <p:nvPr/>
        </p:nvSpPr>
        <p:spPr>
          <a:xfrm>
            <a:off x="203303" y="3857557"/>
            <a:ext cx="123306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Reduce </a:t>
            </a:r>
            <a:r>
              <a:rPr lang="en-US" sz="1200" dirty="0"/>
              <a:t>excess </a:t>
            </a:r>
            <a:r>
              <a:rPr lang="en-US" sz="1200" dirty="0" smtClean="0"/>
              <a:t>use seeds</a:t>
            </a:r>
            <a:r>
              <a:rPr lang="en-US" sz="1200"/>
              <a:t>, </a:t>
            </a:r>
            <a:r>
              <a:rPr lang="en-US" sz="1200" smtClean="0"/>
              <a:t>water, fertilizers</a:t>
            </a:r>
            <a:r>
              <a:rPr lang="en-US" sz="1200" dirty="0" smtClean="0"/>
              <a:t>, pesticides, harvest losses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747788" y="1958532"/>
            <a:ext cx="1519251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Information access</a:t>
            </a:r>
          </a:p>
          <a:p>
            <a:pPr algn="ctr"/>
            <a:r>
              <a:rPr lang="en-US" sz="1147" dirty="0"/>
              <a:t>Women and </a:t>
            </a:r>
            <a:r>
              <a:rPr lang="en-US" sz="1147" dirty="0" smtClean="0"/>
              <a:t>men</a:t>
            </a:r>
            <a:endParaRPr lang="en-US" sz="1147" dirty="0"/>
          </a:p>
        </p:txBody>
      </p:sp>
      <p:sp>
        <p:nvSpPr>
          <p:cNvPr id="179" name="TextBox 178"/>
          <p:cNvSpPr txBox="1"/>
          <p:nvPr/>
        </p:nvSpPr>
        <p:spPr>
          <a:xfrm>
            <a:off x="1641459" y="3857556"/>
            <a:ext cx="108221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Prepare </a:t>
            </a:r>
            <a:r>
              <a:rPr lang="en-US" sz="1200" dirty="0" smtClean="0"/>
              <a:t>feeds</a:t>
            </a:r>
            <a:r>
              <a:rPr lang="en-US" sz="1200" dirty="0"/>
              <a:t>, do not release animals during </a:t>
            </a:r>
            <a:r>
              <a:rPr lang="en-US" sz="1200" dirty="0" smtClean="0"/>
              <a:t>cold spell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533850" y="3060735"/>
            <a:ext cx="187140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Change gender relation (women and men)</a:t>
            </a:r>
            <a:endParaRPr lang="en-US" sz="1200" dirty="0"/>
          </a:p>
        </p:txBody>
      </p:sp>
      <p:cxnSp>
        <p:nvCxnSpPr>
          <p:cNvPr id="191" name="Straight Arrow Connector 190"/>
          <p:cNvCxnSpPr>
            <a:stCxn id="132" idx="2"/>
            <a:endCxn id="181" idx="0"/>
          </p:cNvCxnSpPr>
          <p:nvPr/>
        </p:nvCxnSpPr>
        <p:spPr>
          <a:xfrm>
            <a:off x="2507414" y="2403910"/>
            <a:ext cx="962137" cy="65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10" idx="2"/>
            <a:endCxn id="131" idx="0"/>
          </p:cNvCxnSpPr>
          <p:nvPr/>
        </p:nvCxnSpPr>
        <p:spPr>
          <a:xfrm flipH="1">
            <a:off x="819836" y="3512068"/>
            <a:ext cx="335053" cy="34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31" idx="2"/>
            <a:endCxn id="40" idx="0"/>
          </p:cNvCxnSpPr>
          <p:nvPr/>
        </p:nvCxnSpPr>
        <p:spPr>
          <a:xfrm flipH="1">
            <a:off x="744869" y="4873220"/>
            <a:ext cx="74967" cy="710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31" idx="2"/>
            <a:endCxn id="41" idx="0"/>
          </p:cNvCxnSpPr>
          <p:nvPr/>
        </p:nvCxnSpPr>
        <p:spPr>
          <a:xfrm>
            <a:off x="819836" y="4873220"/>
            <a:ext cx="2270232" cy="698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10" idx="2"/>
            <a:endCxn id="179" idx="0"/>
          </p:cNvCxnSpPr>
          <p:nvPr/>
        </p:nvCxnSpPr>
        <p:spPr>
          <a:xfrm>
            <a:off x="1154889" y="3512068"/>
            <a:ext cx="1027677" cy="34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1" idx="2"/>
            <a:endCxn id="123" idx="0"/>
          </p:cNvCxnSpPr>
          <p:nvPr/>
        </p:nvCxnSpPr>
        <p:spPr>
          <a:xfrm flipH="1">
            <a:off x="3460990" y="3522400"/>
            <a:ext cx="8561" cy="363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23" idx="2"/>
            <a:endCxn id="68" idx="0"/>
          </p:cNvCxnSpPr>
          <p:nvPr/>
        </p:nvCxnSpPr>
        <p:spPr>
          <a:xfrm flipH="1">
            <a:off x="1917808" y="4861144"/>
            <a:ext cx="1543182" cy="724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23" idx="2"/>
            <a:endCxn id="42" idx="0"/>
          </p:cNvCxnSpPr>
          <p:nvPr/>
        </p:nvCxnSpPr>
        <p:spPr>
          <a:xfrm>
            <a:off x="3460990" y="4861144"/>
            <a:ext cx="779290" cy="727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5895844" y="5571855"/>
            <a:ext cx="977965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47" dirty="0"/>
          </a:p>
          <a:p>
            <a:pPr algn="ctr"/>
            <a:r>
              <a:rPr lang="en-US" sz="1147" dirty="0" smtClean="0"/>
              <a:t>Reduced</a:t>
            </a:r>
            <a:endParaRPr lang="en-US" sz="1147" dirty="0"/>
          </a:p>
          <a:p>
            <a:pPr algn="ctr"/>
            <a:r>
              <a:rPr lang="en-US" sz="1147" dirty="0" smtClean="0"/>
              <a:t>Farmers’ health costs</a:t>
            </a:r>
            <a:endParaRPr lang="en-US" sz="1147" dirty="0"/>
          </a:p>
        </p:txBody>
      </p:sp>
      <p:cxnSp>
        <p:nvCxnSpPr>
          <p:cNvPr id="244" name="Straight Arrow Connector 243"/>
          <p:cNvCxnSpPr>
            <a:stCxn id="131" idx="2"/>
            <a:endCxn id="241" idx="0"/>
          </p:cNvCxnSpPr>
          <p:nvPr/>
        </p:nvCxnSpPr>
        <p:spPr>
          <a:xfrm>
            <a:off x="819836" y="4873220"/>
            <a:ext cx="5564991" cy="698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752243" y="6370279"/>
            <a:ext cx="5639958" cy="945138"/>
            <a:chOff x="625093" y="6621873"/>
            <a:chExt cx="5639958" cy="945138"/>
          </a:xfrm>
        </p:grpSpPr>
        <p:sp>
          <p:nvSpPr>
            <p:cNvPr id="130" name="Rectangle 129"/>
            <p:cNvSpPr/>
            <p:nvPr/>
          </p:nvSpPr>
          <p:spPr>
            <a:xfrm>
              <a:off x="2192130" y="7281805"/>
              <a:ext cx="1167451" cy="2852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Total Benefits</a:t>
              </a:r>
            </a:p>
          </p:txBody>
        </p:sp>
        <p:cxnSp>
          <p:nvCxnSpPr>
            <p:cNvPr id="235" name="Straight Arrow Connector 234"/>
            <p:cNvCxnSpPr>
              <a:stCxn id="40" idx="2"/>
              <a:endCxn id="130" idx="0"/>
            </p:cNvCxnSpPr>
            <p:nvPr/>
          </p:nvCxnSpPr>
          <p:spPr>
            <a:xfrm>
              <a:off x="625093" y="6633949"/>
              <a:ext cx="2150763" cy="64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68" idx="2"/>
              <a:endCxn id="130" idx="0"/>
            </p:cNvCxnSpPr>
            <p:nvPr/>
          </p:nvCxnSpPr>
          <p:spPr>
            <a:xfrm>
              <a:off x="1798032" y="6635312"/>
              <a:ext cx="977824" cy="64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41" idx="2"/>
              <a:endCxn id="130" idx="0"/>
            </p:cNvCxnSpPr>
            <p:nvPr/>
          </p:nvCxnSpPr>
          <p:spPr>
            <a:xfrm flipH="1">
              <a:off x="2775856" y="6654430"/>
              <a:ext cx="194436" cy="62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42" idx="2"/>
              <a:endCxn id="130" idx="0"/>
            </p:cNvCxnSpPr>
            <p:nvPr/>
          </p:nvCxnSpPr>
          <p:spPr>
            <a:xfrm flipH="1">
              <a:off x="2775856" y="6638887"/>
              <a:ext cx="1344648" cy="642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>
              <a:stCxn id="65" idx="2"/>
              <a:endCxn id="130" idx="0"/>
            </p:cNvCxnSpPr>
            <p:nvPr/>
          </p:nvCxnSpPr>
          <p:spPr>
            <a:xfrm flipH="1">
              <a:off x="2775856" y="6639724"/>
              <a:ext cx="2436698" cy="64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1" idx="2"/>
              <a:endCxn id="130" idx="0"/>
            </p:cNvCxnSpPr>
            <p:nvPr/>
          </p:nvCxnSpPr>
          <p:spPr>
            <a:xfrm flipH="1">
              <a:off x="2775856" y="6621873"/>
              <a:ext cx="3489195" cy="65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4579635" y="3090172"/>
            <a:ext cx="1520476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Staff’s self farming and advices</a:t>
            </a:r>
            <a:endParaRPr lang="en-US" sz="1147" dirty="0"/>
          </a:p>
        </p:txBody>
      </p:sp>
      <p:cxnSp>
        <p:nvCxnSpPr>
          <p:cNvPr id="334" name="Straight Arrow Connector 333"/>
          <p:cNvCxnSpPr>
            <a:stCxn id="331" idx="2"/>
            <a:endCxn id="65" idx="0"/>
          </p:cNvCxnSpPr>
          <p:nvPr/>
        </p:nvCxnSpPr>
        <p:spPr>
          <a:xfrm flipH="1">
            <a:off x="5332330" y="3535550"/>
            <a:ext cx="7543" cy="205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44938" y="1971682"/>
            <a:ext cx="1107057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Enabling environment</a:t>
            </a:r>
            <a:endParaRPr lang="en-US" sz="1147" dirty="0"/>
          </a:p>
        </p:txBody>
      </p:sp>
      <p:cxnSp>
        <p:nvCxnSpPr>
          <p:cNvPr id="120" name="Straight Arrow Connector 119"/>
          <p:cNvCxnSpPr>
            <a:stCxn id="91" idx="2"/>
            <a:endCxn id="181" idx="0"/>
          </p:cNvCxnSpPr>
          <p:nvPr/>
        </p:nvCxnSpPr>
        <p:spPr>
          <a:xfrm>
            <a:off x="918224" y="2397864"/>
            <a:ext cx="2551327" cy="66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0" idx="2"/>
            <a:endCxn id="110" idx="0"/>
          </p:cNvCxnSpPr>
          <p:nvPr/>
        </p:nvCxnSpPr>
        <p:spPr>
          <a:xfrm flipH="1">
            <a:off x="1154889" y="2417060"/>
            <a:ext cx="2743578" cy="633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1" idx="2"/>
            <a:endCxn id="110" idx="0"/>
          </p:cNvCxnSpPr>
          <p:nvPr/>
        </p:nvCxnSpPr>
        <p:spPr>
          <a:xfrm>
            <a:off x="918224" y="2397864"/>
            <a:ext cx="236665" cy="65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8650" y="1952486"/>
            <a:ext cx="1459147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</a:t>
            </a:r>
            <a:r>
              <a:rPr lang="en-US" sz="1147" dirty="0" smtClean="0"/>
              <a:t>apacity  and self-reflection enhanced</a:t>
            </a:r>
            <a:endParaRPr lang="en-US" sz="1147" dirty="0"/>
          </a:p>
        </p:txBody>
      </p:sp>
      <p:cxnSp>
        <p:nvCxnSpPr>
          <p:cNvPr id="37" name="Straight Arrow Connector 36"/>
          <p:cNvCxnSpPr>
            <a:stCxn id="15" idx="2"/>
            <a:endCxn id="132" idx="0"/>
          </p:cNvCxnSpPr>
          <p:nvPr/>
        </p:nvCxnSpPr>
        <p:spPr>
          <a:xfrm flipH="1">
            <a:off x="2507414" y="1095151"/>
            <a:ext cx="4165" cy="86338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701589" y="1646006"/>
            <a:ext cx="1634420" cy="1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911191" y="1644455"/>
            <a:ext cx="792963" cy="308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334270" y="1648005"/>
            <a:ext cx="570921" cy="32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272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19" grpId="0" animBg="1"/>
      <p:bldP spid="2" grpId="0" animBg="1"/>
      <p:bldP spid="6" grpId="0" animBg="1"/>
      <p:bldP spid="32" grpId="0" animBg="1"/>
      <p:bldP spid="34" grpId="0" animBg="1"/>
      <p:bldP spid="35" grpId="0" animBg="1"/>
      <p:bldP spid="36" grpId="0" animBg="1"/>
      <p:bldP spid="57" grpId="0" animBg="1"/>
      <p:bldP spid="15" grpId="0" animBg="1"/>
      <p:bldP spid="40" grpId="0" animBg="1"/>
      <p:bldP spid="41" grpId="0" animBg="1"/>
      <p:bldP spid="42" grpId="0" animBg="1"/>
      <p:bldP spid="65" grpId="0" animBg="1"/>
      <p:bldP spid="68" grpId="0" animBg="1"/>
      <p:bldP spid="110" grpId="0" animBg="1"/>
      <p:bldP spid="123" grpId="0" animBg="1"/>
      <p:bldP spid="131" grpId="0" animBg="1"/>
      <p:bldP spid="132" grpId="0" animBg="1"/>
      <p:bldP spid="179" grpId="0" animBg="1"/>
      <p:bldP spid="181" grpId="0" animBg="1"/>
      <p:bldP spid="241" grpId="0" animBg="1"/>
      <p:bldP spid="331" grpId="0" animBg="1"/>
      <p:bldP spid="90" grpId="0" animBg="1"/>
      <p:bldP spid="91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076633" y="6887497"/>
            <a:ext cx="7197212" cy="36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069256" y="907026"/>
            <a:ext cx="3" cy="59952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16645" y="7003092"/>
            <a:ext cx="1201994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Year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29203" y="3543927"/>
            <a:ext cx="1897626" cy="69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Adoption rate</a:t>
            </a:r>
          </a:p>
          <a:p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69258" y="3672537"/>
            <a:ext cx="7071852" cy="2704397"/>
          </a:xfrm>
          <a:custGeom>
            <a:avLst/>
            <a:gdLst>
              <a:gd name="connsiteX0" fmla="*/ 0 w 7071852"/>
              <a:gd name="connsiteY0" fmla="*/ 2684018 h 2704397"/>
              <a:gd name="connsiteX1" fmla="*/ 1084007 w 7071852"/>
              <a:gd name="connsiteY1" fmla="*/ 2551282 h 2704397"/>
              <a:gd name="connsiteX2" fmla="*/ 2691581 w 7071852"/>
              <a:gd name="connsiteY2" fmla="*/ 1548392 h 2704397"/>
              <a:gd name="connsiteX3" fmla="*/ 2691581 w 7071852"/>
              <a:gd name="connsiteY3" fmla="*/ 1548392 h 2704397"/>
              <a:gd name="connsiteX4" fmla="*/ 4734232 w 7071852"/>
              <a:gd name="connsiteY4" fmla="*/ 221037 h 2704397"/>
              <a:gd name="connsiteX5" fmla="*/ 7071852 w 7071852"/>
              <a:gd name="connsiteY5" fmla="*/ 14560 h 270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1852" h="2704397">
                <a:moveTo>
                  <a:pt x="0" y="2684018"/>
                </a:moveTo>
                <a:cubicBezTo>
                  <a:pt x="317705" y="2712285"/>
                  <a:pt x="635410" y="2740553"/>
                  <a:pt x="1084007" y="2551282"/>
                </a:cubicBezTo>
                <a:cubicBezTo>
                  <a:pt x="1532604" y="2362011"/>
                  <a:pt x="2691581" y="1548392"/>
                  <a:pt x="2691581" y="1548392"/>
                </a:cubicBezTo>
                <a:lnTo>
                  <a:pt x="2691581" y="1548392"/>
                </a:lnTo>
                <a:cubicBezTo>
                  <a:pt x="3032023" y="1327166"/>
                  <a:pt x="4004187" y="476676"/>
                  <a:pt x="4734232" y="221037"/>
                </a:cubicBezTo>
                <a:cubicBezTo>
                  <a:pt x="5464277" y="-34602"/>
                  <a:pt x="6268064" y="-10021"/>
                  <a:pt x="7071852" y="14560"/>
                </a:cubicBezTo>
              </a:path>
            </a:pathLst>
          </a:cu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8" idx="1"/>
            <a:endCxn id="18" idx="1"/>
          </p:cNvCxnSpPr>
          <p:nvPr/>
        </p:nvCxnSpPr>
        <p:spPr>
          <a:xfrm>
            <a:off x="2153265" y="62238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1"/>
            <a:endCxn id="18" idx="1"/>
          </p:cNvCxnSpPr>
          <p:nvPr/>
        </p:nvCxnSpPr>
        <p:spPr>
          <a:xfrm>
            <a:off x="2153265" y="62238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45890" y="68948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1"/>
          </p:cNvCxnSpPr>
          <p:nvPr/>
        </p:nvCxnSpPr>
        <p:spPr>
          <a:xfrm>
            <a:off x="2153265" y="6223819"/>
            <a:ext cx="0" cy="663678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108723" y="3697367"/>
            <a:ext cx="14748" cy="319013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9257" y="5705882"/>
            <a:ext cx="1533833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Innovation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03689" y="5381057"/>
            <a:ext cx="3480619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Imitation </a:t>
            </a:r>
            <a:r>
              <a:rPr lang="en-US" smtClean="0"/>
              <a:t>- disadoption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4259" y="3115561"/>
            <a:ext cx="1533833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Saturation</a:t>
            </a: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02442" y="3618336"/>
            <a:ext cx="7350843" cy="1516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962" y="6434308"/>
            <a:ext cx="1201994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0%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0532" y="984324"/>
            <a:ext cx="1201994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94" y="428929"/>
            <a:ext cx="8044563" cy="961465"/>
          </a:xfrm>
        </p:spPr>
        <p:txBody>
          <a:bodyPr>
            <a:normAutofit/>
          </a:bodyPr>
          <a:lstStyle/>
          <a:p>
            <a:r>
              <a:rPr lang="en-US" sz="2038" b="1" dirty="0">
                <a:solidFill>
                  <a:schemeClr val="accent2"/>
                </a:solidFill>
              </a:rPr>
              <a:t>Which ACIS solutions that CARE should advocate </a:t>
            </a:r>
            <a:r>
              <a:rPr lang="en-US" sz="2038" b="1" dirty="0" err="1">
                <a:solidFill>
                  <a:schemeClr val="accent2"/>
                </a:solidFill>
              </a:rPr>
              <a:t>Dien</a:t>
            </a:r>
            <a:r>
              <a:rPr lang="en-US" sz="2038" b="1" dirty="0">
                <a:solidFill>
                  <a:schemeClr val="accent2"/>
                </a:solidFill>
              </a:rPr>
              <a:t> Bien People Committee to invest for implementation? </a:t>
            </a:r>
            <a:r>
              <a:rPr lang="en-US" sz="2038" dirty="0" smtClean="0"/>
              <a:t> </a:t>
            </a:r>
            <a:endParaRPr lang="en-US" sz="2038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71" y="1231211"/>
            <a:ext cx="5125837" cy="5884370"/>
          </a:xfrm>
        </p:spPr>
      </p:pic>
      <p:sp>
        <p:nvSpPr>
          <p:cNvPr id="9" name="TextBox 8"/>
          <p:cNvSpPr txBox="1"/>
          <p:nvPr/>
        </p:nvSpPr>
        <p:spPr>
          <a:xfrm>
            <a:off x="3979575" y="1445063"/>
            <a:ext cx="163301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b="1" dirty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          Less </a:t>
            </a:r>
            <a:r>
              <a:rPr lang="en-US" sz="1400" b="1" dirty="0">
                <a:solidFill>
                  <a:schemeClr val="accent2"/>
                </a:solidFill>
              </a:rPr>
              <a:t>comprehensive?</a:t>
            </a:r>
            <a:endParaRPr 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83423" y="2511042"/>
            <a:ext cx="12329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 smtClean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Simplified?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69657" y="2511042"/>
            <a:ext cx="145467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b="1" dirty="0"/>
          </a:p>
          <a:p>
            <a:r>
              <a:rPr lang="en-US" sz="1400" b="1" dirty="0">
                <a:solidFill>
                  <a:schemeClr val="accent2"/>
                </a:solidFill>
              </a:rPr>
              <a:t>Comprehensive?</a:t>
            </a:r>
            <a:endParaRPr lang="en-US" sz="10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5407" y="3758876"/>
            <a:ext cx="1095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More simplified?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4" t="33820" r="40436" b="-1320"/>
          <a:stretch/>
        </p:blipFill>
        <p:spPr>
          <a:xfrm>
            <a:off x="2369658" y="3266141"/>
            <a:ext cx="1984189" cy="3971957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4" t="33820" r="40436" b="-1320"/>
          <a:stretch/>
        </p:blipFill>
        <p:spPr>
          <a:xfrm>
            <a:off x="4392475" y="3206001"/>
            <a:ext cx="1932932" cy="39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19" y="500466"/>
            <a:ext cx="8044563" cy="961465"/>
          </a:xfrm>
        </p:spPr>
        <p:txBody>
          <a:bodyPr>
            <a:normAutofit/>
          </a:bodyPr>
          <a:lstStyle/>
          <a:p>
            <a:pPr algn="ctr"/>
            <a:r>
              <a:rPr lang="en-US" sz="2038" b="1" dirty="0">
                <a:solidFill>
                  <a:schemeClr val="accent2"/>
                </a:solidFill>
              </a:rPr>
              <a:t>Which ACIS solutions that CARE should advocate </a:t>
            </a:r>
            <a:r>
              <a:rPr lang="en-US" sz="2038" b="1" dirty="0" err="1">
                <a:solidFill>
                  <a:schemeClr val="accent2"/>
                </a:solidFill>
              </a:rPr>
              <a:t>Dien</a:t>
            </a:r>
            <a:r>
              <a:rPr lang="en-US" sz="2038" b="1" dirty="0">
                <a:solidFill>
                  <a:schemeClr val="accent2"/>
                </a:solidFill>
              </a:rPr>
              <a:t> Bien People </a:t>
            </a:r>
            <a:r>
              <a:rPr lang="en-US" sz="2038" b="1" dirty="0" smtClean="0">
                <a:solidFill>
                  <a:schemeClr val="accent2"/>
                </a:solidFill>
              </a:rPr>
              <a:t>Committee </a:t>
            </a:r>
            <a:r>
              <a:rPr lang="en-US" sz="2038" b="1" dirty="0">
                <a:solidFill>
                  <a:schemeClr val="accent2"/>
                </a:solidFill>
              </a:rPr>
              <a:t>to invest for implementation?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25222"/>
              </p:ext>
            </p:extLst>
          </p:nvPr>
        </p:nvGraphicFramePr>
        <p:xfrm>
          <a:off x="862884" y="1358724"/>
          <a:ext cx="8577330" cy="587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28"/>
                <a:gridCol w="2156695"/>
                <a:gridCol w="2071730"/>
                <a:gridCol w="1931831"/>
                <a:gridCol w="1983346"/>
              </a:tblGrid>
              <a:tr h="3039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Solution 4</a:t>
                      </a:r>
                    </a:p>
                  </a:txBody>
                  <a:tcPr/>
                </a:tc>
              </a:tr>
              <a:tr h="5857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Establish additional station in Muong </a:t>
                      </a:r>
                      <a:r>
                        <a:rPr lang="en-US" sz="1200" dirty="0" err="1" smtClean="0"/>
                        <a:t>Ang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the existing system to generate climate data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the existing system to generate climate data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the existing system to generate climate data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873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Provide seasonal and weekly</a:t>
                      </a:r>
                      <a:r>
                        <a:rPr lang="en-US" sz="1200" baseline="0" dirty="0" smtClean="0"/>
                        <a:t> forecasts</a:t>
                      </a:r>
                    </a:p>
                    <a:p>
                      <a:r>
                        <a:rPr lang="en-US" sz="1200" baseline="0" dirty="0" smtClean="0"/>
                        <a:t>Monitor quality of forecasts</a:t>
                      </a:r>
                      <a:endParaRPr lang="en-US" sz="1200" dirty="0"/>
                    </a:p>
                  </a:txBody>
                  <a:tcPr/>
                </a:tc>
              </a:tr>
              <a:tr h="6838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 up district agro-climate technical coordination groups and operation</a:t>
                      </a:r>
                    </a:p>
                  </a:txBody>
                  <a:tcPr/>
                </a:tc>
              </a:tr>
              <a:tr h="873773"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Build capacity for agriculture staff: meteorology basic, translation into agro-advisories, bulletin</a:t>
                      </a:r>
                      <a:r>
                        <a:rPr lang="en-US" sz="1200" baseline="0" dirty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Build capacity for agriculture staff: meteorology basic, translation into agro-advisories, bulletin</a:t>
                      </a:r>
                      <a:r>
                        <a:rPr lang="en-US" sz="1200" baseline="0" dirty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smtClean="0"/>
                        <a:t>Build capacity for agriculture staff: meteorology basic, translation into agro-advisories, bulletin</a:t>
                      </a:r>
                      <a:r>
                        <a:rPr lang="en-US" sz="1200" baseline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Build capacity for agriculture staff: meteorology basic, translation into agro-advisories, bulletin</a:t>
                      </a:r>
                      <a:r>
                        <a:rPr lang="en-US" sz="1200" baseline="0" dirty="0" smtClean="0"/>
                        <a:t> edit</a:t>
                      </a:r>
                      <a:endParaRPr lang="en-US" sz="1200" dirty="0"/>
                    </a:p>
                  </a:txBody>
                  <a:tcPr/>
                </a:tc>
              </a:tr>
              <a:tr h="873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up SMS dissemination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Monitor, </a:t>
                      </a:r>
                      <a:r>
                        <a:rPr lang="en-US" sz="1200" baseline="0" dirty="0" smtClean="0"/>
                        <a:t>use data from SMS system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up SMS dissemination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Monitor, </a:t>
                      </a:r>
                      <a:r>
                        <a:rPr lang="en-US" sz="1200" baseline="0" dirty="0" smtClean="0"/>
                        <a:t>use data from SMS system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Dissemination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via loudspeaker system + village meeting using existing system + SMS</a:t>
                      </a:r>
                      <a:endParaRPr lang="en-US" sz="12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Dissemination</a:t>
                      </a:r>
                      <a:r>
                        <a:rPr lang="en-US" sz="1200" baseline="0" dirty="0" smtClean="0">
                          <a:solidFill>
                            <a:schemeClr val="accent2"/>
                          </a:solidFill>
                        </a:rPr>
                        <a:t> via loudspeaker + village meeting using existing system</a:t>
                      </a:r>
                      <a:endParaRPr lang="en-US" sz="12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825715"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Engage Sub-Government</a:t>
                      </a:r>
                      <a:r>
                        <a:rPr lang="en-US" sz="1200" baseline="0" dirty="0" smtClean="0"/>
                        <a:t> Units in the implementation (People Committee, co</a:t>
                      </a:r>
                      <a:r>
                        <a:rPr lang="en-US" sz="1200" dirty="0" smtClean="0"/>
                        <a:t>mmune extension</a:t>
                      </a:r>
                      <a:r>
                        <a:rPr lang="en-US" sz="1200" baseline="0" dirty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smtClean="0"/>
                        <a:t>Engage Sub-Government</a:t>
                      </a:r>
                      <a:r>
                        <a:rPr lang="en-US" sz="1200" baseline="0" smtClean="0"/>
                        <a:t> Units in the implementation (People Committee, co</a:t>
                      </a:r>
                      <a:r>
                        <a:rPr lang="en-US" sz="1200" smtClean="0"/>
                        <a:t>mmune extension</a:t>
                      </a:r>
                      <a:r>
                        <a:rPr lang="en-US" sz="1200" baseline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smtClean="0"/>
                        <a:t>Engage Sub-Government</a:t>
                      </a:r>
                      <a:r>
                        <a:rPr lang="en-US" sz="1200" baseline="0" smtClean="0"/>
                        <a:t> Units in the implementation (People Committee, co</a:t>
                      </a:r>
                      <a:r>
                        <a:rPr lang="en-US" sz="1200" smtClean="0"/>
                        <a:t>mmune extension</a:t>
                      </a:r>
                      <a:r>
                        <a:rPr lang="en-US" sz="1200" baseline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Engage Sub-Government</a:t>
                      </a:r>
                      <a:r>
                        <a:rPr lang="en-US" sz="1200" baseline="0" dirty="0" smtClean="0"/>
                        <a:t> Units in the implementation (People Committee, co</a:t>
                      </a:r>
                      <a:r>
                        <a:rPr lang="en-US" sz="1200" dirty="0" smtClean="0"/>
                        <a:t>mmune extension</a:t>
                      </a:r>
                      <a:r>
                        <a:rPr lang="en-US" sz="1200" baseline="0" dirty="0" smtClean="0"/>
                        <a:t> workers and village leader)</a:t>
                      </a:r>
                      <a:endParaRPr lang="en-US" sz="1200" dirty="0"/>
                    </a:p>
                  </a:txBody>
                  <a:tcPr/>
                </a:tc>
              </a:tr>
              <a:tr h="543347"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Gender: Balance and SAA</a:t>
                      </a:r>
                    </a:p>
                    <a:p>
                      <a:pPr marL="0" lvl="0" indent="-124368">
                        <a:buFont typeface="+mj-lt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/>
                        <a:t>Gender: Balance and SAA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Gender: Balance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24368"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Gender: Balance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55103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62757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97517" y="2518392"/>
            <a:ext cx="1946556" cy="1659296"/>
            <a:chOff x="-94581" y="1093164"/>
            <a:chExt cx="3095380" cy="19331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244505" y="1093164"/>
              <a:ext cx="845663" cy="110948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1060655" y="1511909"/>
              <a:ext cx="804258" cy="105516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-94581" y="2197845"/>
              <a:ext cx="2776717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err="1"/>
                <a:t>Dien</a:t>
              </a:r>
              <a:r>
                <a:rPr lang="en-US" sz="1300" dirty="0"/>
                <a:t> Bien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7670" y="2617404"/>
              <a:ext cx="2123129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Muong </a:t>
              </a:r>
              <a:r>
                <a:rPr lang="en-US" sz="1300" dirty="0" err="1"/>
                <a:t>Ang</a:t>
              </a:r>
              <a:endParaRPr lang="en-US" sz="1300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12414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#1</a:t>
            </a: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1062366" y="3245812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1" y="55103"/>
            <a:ext cx="8656805" cy="47200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Which options to advocate for investment</a:t>
            </a:r>
            <a:r>
              <a:rPr lang="en-US" sz="3200" b="1" dirty="0" smtClean="0"/>
              <a:t>? Who involves? </a:t>
            </a:r>
            <a:endParaRPr lang="en-US" sz="3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62757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97517" y="2518392"/>
            <a:ext cx="1946556" cy="1659296"/>
            <a:chOff x="-94581" y="1093164"/>
            <a:chExt cx="3095380" cy="19331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244505" y="1093164"/>
              <a:ext cx="845663" cy="110948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47" t="55788" r="55134" b="25901"/>
            <a:stretch/>
          </p:blipFill>
          <p:spPr>
            <a:xfrm>
              <a:off x="1060655" y="1511909"/>
              <a:ext cx="804258" cy="105516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-94581" y="2197845"/>
              <a:ext cx="2776717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err="1"/>
                <a:t>Dien</a:t>
              </a:r>
              <a:r>
                <a:rPr lang="en-US" sz="1300" dirty="0"/>
                <a:t> Bien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7670" y="2617404"/>
              <a:ext cx="2123129" cy="40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Muong </a:t>
              </a:r>
              <a:r>
                <a:rPr lang="en-US" sz="1300" dirty="0" err="1"/>
                <a:t>Ang</a:t>
              </a:r>
              <a:endParaRPr lang="en-US" sz="1300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{Women Union, CCD}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</a:t>
            </a:r>
            <a:r>
              <a:rPr lang="en-US" sz="1400" dirty="0">
                <a:solidFill>
                  <a:schemeClr val="accent5"/>
                </a:solidFill>
              </a:rPr>
              <a:t>People Committee, extension </a:t>
            </a:r>
            <a:r>
              <a:rPr lang="en-US" sz="1400" dirty="0" smtClean="0">
                <a:solidFill>
                  <a:schemeClr val="accent5"/>
                </a:solidFill>
              </a:rPr>
              <a:t>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12414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#1</a:t>
            </a: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674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78439" y="3640838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{Mobile Network Operator}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24563" y="3860185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299154"/>
            <a:ext cx="101652" cy="70674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032691">
            <a:off x="5501341" y="3313833"/>
            <a:ext cx="89217" cy="33169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98" y="4531153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3" name="Right Arrow 122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1062366" y="3245812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46262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82929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665346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Which options to advocate for investment?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34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7"/>
          <a:stretch/>
        </p:blipFill>
        <p:spPr>
          <a:xfrm>
            <a:off x="6533648" y="2566434"/>
            <a:ext cx="1238851" cy="131754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482929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0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868469" y="4136797"/>
            <a:ext cx="905055" cy="602041"/>
            <a:chOff x="3539807" y="5885427"/>
            <a:chExt cx="1247706" cy="82509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07" y="5885427"/>
              <a:ext cx="1247706" cy="825096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51" y="5956763"/>
              <a:ext cx="225225" cy="22522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340886" y="4733165"/>
            <a:ext cx="36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dialogue and </a:t>
            </a:r>
            <a:r>
              <a:rPr lang="en-US" sz="1400" dirty="0" smtClean="0"/>
              <a:t>sensitiveness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{Women Union, CCD}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</a:t>
            </a:r>
            <a:r>
              <a:rPr lang="en-US" sz="1400" dirty="0">
                <a:solidFill>
                  <a:schemeClr val="accent5"/>
                </a:solidFill>
              </a:rPr>
              <a:t>People Committee, extension </a:t>
            </a:r>
            <a:r>
              <a:rPr lang="en-US" sz="1400" dirty="0" smtClean="0">
                <a:solidFill>
                  <a:schemeClr val="accent5"/>
                </a:solidFill>
              </a:rPr>
              <a:t>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665346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11398" y="3515328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SMS logs, feedbacks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</a:t>
            </a:r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114424" y="2938326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SMS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26769" y="4856916"/>
            <a:ext cx="1548997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931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78439" y="3640838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{Mobile Network Operator}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86116" y="3848216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2205" y="4578690"/>
            <a:ext cx="162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info.,  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96369" y="324006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84153" y="3336952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032691">
            <a:off x="5501341" y="3313833"/>
            <a:ext cx="89217" cy="33169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98" y="4531153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501705" y="4088861"/>
            <a:ext cx="3337" cy="1686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45186" y="5766923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Subscribers’ info.</a:t>
            </a:r>
            <a:endParaRPr lang="en-US" sz="1400" dirty="0"/>
          </a:p>
        </p:txBody>
      </p: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Which options to advocate for investment? Who involves?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384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8018224" y="4718960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</a:t>
            </a:r>
            <a:r>
              <a:rPr lang="en-US" sz="1400" dirty="0" smtClean="0"/>
              <a:t>balance</a:t>
            </a:r>
          </a:p>
          <a:p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65476" y="3416500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04" y="4531680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1562" y="3276299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158362" y="2477883"/>
            <a:ext cx="702566" cy="1527507"/>
            <a:chOff x="6994960" y="4123179"/>
            <a:chExt cx="860086" cy="1975873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960" y="4123179"/>
              <a:ext cx="860086" cy="1975873"/>
            </a:xfrm>
            <a:prstGeom prst="rect">
              <a:avLst/>
            </a:prstGeom>
          </p:spPr>
        </p:pic>
        <p:sp>
          <p:nvSpPr>
            <p:cNvPr id="129" name="Rectangle 10"/>
            <p:cNvSpPr>
              <a:spLocks noChangeArrowheads="1"/>
            </p:cNvSpPr>
            <p:nvPr/>
          </p:nvSpPr>
          <p:spPr bwMode="auto">
            <a:xfrm>
              <a:off x="7100596" y="4677097"/>
              <a:ext cx="625180" cy="40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" dirty="0"/>
                <a:t>This week, it is sunny during the day time, no rain, temperature from 21-33 degree </a:t>
              </a:r>
              <a:r>
                <a:rPr lang="en-US" sz="300" dirty="0" err="1"/>
                <a:t>Celcius</a:t>
              </a:r>
              <a:r>
                <a:rPr lang="en-US" sz="300" dirty="0"/>
                <a:t>. Farmers should weed, check and treat for rice Brown </a:t>
              </a:r>
              <a:r>
                <a:rPr lang="en-US" sz="300" dirty="0" err="1"/>
                <a:t>planhopper</a:t>
              </a:r>
              <a:r>
                <a:rPr lang="en-US" sz="300" dirty="0"/>
                <a:t> and Rice leaf folder </a:t>
              </a:r>
              <a:endParaRPr lang="en-US" sz="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197002" y="2022909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SMS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01980" y="1788479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Which options to advocate for investment? Who involves?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80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20776051">
            <a:off x="4538925" y="5583733"/>
            <a:ext cx="3212304" cy="1189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2134939" y="1620817"/>
            <a:ext cx="102341" cy="4220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5063521" y="1620936"/>
            <a:ext cx="974527" cy="843830"/>
            <a:chOff x="6626731" y="3180234"/>
            <a:chExt cx="1247706" cy="82509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354218" y="1602106"/>
            <a:ext cx="853535" cy="871990"/>
            <a:chOff x="-444943" y="3181834"/>
            <a:chExt cx="3496614" cy="333104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8" t="1765" r="14616"/>
            <a:stretch/>
          </p:blipFill>
          <p:spPr>
            <a:xfrm>
              <a:off x="-444943" y="3181834"/>
              <a:ext cx="3496614" cy="3331045"/>
            </a:xfrm>
            <a:prstGeom prst="ellipse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0"/>
            <a:stretch/>
          </p:blipFill>
          <p:spPr>
            <a:xfrm>
              <a:off x="897513" y="3396596"/>
              <a:ext cx="1253970" cy="1445861"/>
            </a:xfrm>
            <a:prstGeom prst="ellipse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135345" y="3354050"/>
              <a:ext cx="927162" cy="1336225"/>
            </a:xfrm>
            <a:prstGeom prst="ellipse">
              <a:avLst/>
            </a:prstGeom>
          </p:spPr>
        </p:pic>
      </p:grpSp>
      <p:sp>
        <p:nvSpPr>
          <p:cNvPr id="37" name="Oval 36"/>
          <p:cNvSpPr/>
          <p:nvPr/>
        </p:nvSpPr>
        <p:spPr>
          <a:xfrm>
            <a:off x="3483027" y="1024974"/>
            <a:ext cx="1989543" cy="2026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31" y="2484251"/>
            <a:ext cx="1309070" cy="1418049"/>
          </a:xfrm>
          <a:prstGeom prst="ellipse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858919" y="2556893"/>
            <a:ext cx="1038116" cy="1253991"/>
            <a:chOff x="108483" y="4535275"/>
            <a:chExt cx="1628087" cy="184781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108483" y="5184581"/>
              <a:ext cx="733086" cy="9449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9"/>
            <a:srcRect l="19789" t="21301" r="49225" b="18785"/>
            <a:stretch/>
          </p:blipFill>
          <p:spPr>
            <a:xfrm>
              <a:off x="840918" y="5438102"/>
              <a:ext cx="733086" cy="94498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951302" y="4535275"/>
              <a:ext cx="785268" cy="63278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81801" y="2464766"/>
            <a:ext cx="1289616" cy="1446156"/>
            <a:chOff x="1773841" y="1177243"/>
            <a:chExt cx="1134072" cy="13095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t="8033" r="28455" b="10799"/>
            <a:stretch/>
          </p:blipFill>
          <p:spPr>
            <a:xfrm>
              <a:off x="1773841" y="1177243"/>
              <a:ext cx="1134072" cy="130958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9"/>
            <a:stretch/>
          </p:blipFill>
          <p:spPr>
            <a:xfrm>
              <a:off x="2213953" y="1349008"/>
              <a:ext cx="531850" cy="52968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15719" y="2520135"/>
            <a:ext cx="531802" cy="9523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-97518" y="3468345"/>
            <a:ext cx="1746162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Dien</a:t>
            </a:r>
            <a:r>
              <a:rPr lang="en-US" sz="1300" dirty="0"/>
              <a:t> Bien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890" y="3828476"/>
            <a:ext cx="1335148" cy="3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Muong </a:t>
            </a:r>
            <a:r>
              <a:rPr lang="en-US" sz="1300" dirty="0" err="1"/>
              <a:t>Ang</a:t>
            </a:r>
            <a:endParaRPr lang="en-US" sz="13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9" t="3792" r="30704" b="4684"/>
          <a:stretch/>
        </p:blipFill>
        <p:spPr>
          <a:xfrm>
            <a:off x="8972142" y="4200215"/>
            <a:ext cx="325351" cy="43541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384331" y="3742613"/>
            <a:ext cx="2396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</a:t>
            </a:r>
            <a:r>
              <a:rPr lang="en-US" sz="1300" dirty="0" smtClean="0"/>
              <a:t>orecasts</a:t>
            </a:r>
          </a:p>
          <a:p>
            <a:pPr algn="ctr"/>
            <a:r>
              <a:rPr lang="en-US" sz="1300" dirty="0" smtClean="0"/>
              <a:t>Monitoring</a:t>
            </a:r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7688947" y="4671897"/>
            <a:ext cx="363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 </a:t>
            </a:r>
            <a:r>
              <a:rPr lang="en-US" sz="1400" dirty="0" smtClean="0"/>
              <a:t>balance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</a:t>
            </a:r>
            <a:r>
              <a:rPr lang="en-US" sz="1400" dirty="0">
                <a:solidFill>
                  <a:schemeClr val="accent5"/>
                </a:solidFill>
              </a:rPr>
              <a:t>District technical working group}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7986" y="6034174"/>
            <a:ext cx="27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Sub-</a:t>
            </a:r>
            <a:r>
              <a:rPr lang="en-US" sz="1400" dirty="0" err="1" smtClean="0"/>
              <a:t>Gov</a:t>
            </a:r>
            <a:r>
              <a:rPr lang="en-US" sz="1400" dirty="0" smtClean="0"/>
              <a:t> Units, NGO engagement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{Commune </a:t>
            </a:r>
            <a:r>
              <a:rPr lang="en-US" sz="1400" dirty="0">
                <a:solidFill>
                  <a:schemeClr val="accent5"/>
                </a:solidFill>
              </a:rPr>
              <a:t>People Committee, extension </a:t>
            </a:r>
            <a:r>
              <a:rPr lang="en-US" sz="1400" dirty="0" smtClean="0">
                <a:solidFill>
                  <a:schemeClr val="accent5"/>
                </a:solidFill>
              </a:rPr>
              <a:t>workers, village heads, Women Union, CCD}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41921" y="3739310"/>
            <a:ext cx="239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of information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65476" y="3416500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51636" y="409069"/>
            <a:ext cx="1203480" cy="39581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#3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ight Arrow 50"/>
          <p:cNvSpPr/>
          <p:nvPr/>
        </p:nvSpPr>
        <p:spPr>
          <a:xfrm rot="2134217">
            <a:off x="4047963" y="2400067"/>
            <a:ext cx="324738" cy="1023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443709">
            <a:off x="4900908" y="2377297"/>
            <a:ext cx="365176" cy="885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23345" y="1123270"/>
            <a:ext cx="534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Capacity building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{by Provincial Department of Agriculture and Rural Development}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692935" y="5651369"/>
            <a:ext cx="4709061" cy="14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52868" y="2774879"/>
            <a:ext cx="21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Advisories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90063" y="3813113"/>
            <a:ext cx="30444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 into advisories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919011" y="2986740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Forecasts</a:t>
            </a:r>
            <a:endParaRPr lang="en-US" sz="13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7009310" y="5352900"/>
            <a:ext cx="1059983" cy="690850"/>
            <a:chOff x="6626731" y="3180234"/>
            <a:chExt cx="1247706" cy="8250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31" y="3180234"/>
              <a:ext cx="1247706" cy="82509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6" t="7043" r="23709" b="11831"/>
            <a:stretch/>
          </p:blipFill>
          <p:spPr>
            <a:xfrm>
              <a:off x="7116841" y="3231553"/>
              <a:ext cx="142593" cy="324211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6017832" y="5336871"/>
            <a:ext cx="1008914" cy="672392"/>
            <a:chOff x="7176684" y="5168064"/>
            <a:chExt cx="1889244" cy="1249339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684" y="5168064"/>
              <a:ext cx="1889244" cy="124933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7" t="10727" r="53863" b="19699"/>
            <a:stretch/>
          </p:blipFill>
          <p:spPr>
            <a:xfrm>
              <a:off x="7541852" y="5294878"/>
              <a:ext cx="339796" cy="273816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" t="5744" r="51268" b="4616"/>
            <a:stretch/>
          </p:blipFill>
          <p:spPr>
            <a:xfrm>
              <a:off x="7913080" y="5282861"/>
              <a:ext cx="296125" cy="322531"/>
            </a:xfrm>
            <a:prstGeom prst="ellipse">
              <a:avLst/>
            </a:prstGeom>
          </p:spPr>
        </p:pic>
      </p:grpSp>
      <p:sp>
        <p:nvSpPr>
          <p:cNvPr id="104" name="Right Arrow 103"/>
          <p:cNvSpPr/>
          <p:nvPr/>
        </p:nvSpPr>
        <p:spPr>
          <a:xfrm rot="16200000" flipV="1">
            <a:off x="3938271" y="4916035"/>
            <a:ext cx="1463609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6200000" flipV="1">
            <a:off x="8677534" y="4907680"/>
            <a:ext cx="1447466" cy="4571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-31733" y="4284931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District observation points}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5689" y="4289837"/>
            <a:ext cx="1880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{</a:t>
            </a:r>
            <a:r>
              <a:rPr lang="en-US" sz="1300" dirty="0" smtClean="0">
                <a:solidFill>
                  <a:schemeClr val="accent5"/>
                </a:solidFill>
              </a:rPr>
              <a:t>Provincial Met station} 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09029" y="4002247"/>
            <a:ext cx="30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{District technical working group}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745741" y="3947961"/>
            <a:ext cx="2439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5"/>
                </a:solidFill>
              </a:rPr>
              <a:t>{Women, men}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71900" y="4450882"/>
            <a:ext cx="162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Feedbacks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0" y="6922166"/>
            <a:ext cx="235595" cy="2355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71417" y="3235578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59201" y="3332470"/>
            <a:ext cx="808333" cy="9279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5435854" y="3240060"/>
            <a:ext cx="689916" cy="65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423637" y="3336952"/>
            <a:ext cx="695983" cy="8340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3939561" y="4246640"/>
            <a:ext cx="90390" cy="176183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 Arrow 97"/>
          <p:cNvSpPr/>
          <p:nvPr/>
        </p:nvSpPr>
        <p:spPr>
          <a:xfrm>
            <a:off x="3908840" y="6529068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25827" y="699045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{District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45056" y="6936742"/>
            <a:ext cx="188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{Provincial People Committee}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2857268" y="7223226"/>
            <a:ext cx="537118" cy="64337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296906" y="5774902"/>
            <a:ext cx="1880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5"/>
                </a:solidFill>
              </a:rPr>
              <a:t>{Department of Agriculture and Rural Development}</a:t>
            </a:r>
            <a:endParaRPr lang="en-US" sz="1300" dirty="0">
              <a:solidFill>
                <a:schemeClr val="accent5"/>
              </a:solidFill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2129721" y="6481975"/>
            <a:ext cx="90390" cy="47682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87611" y="3448102"/>
            <a:ext cx="1080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Feedbacks</a:t>
            </a:r>
            <a:endParaRPr lang="en-US" sz="1300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5" y="6729085"/>
            <a:ext cx="235595" cy="2355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1" y="1862281"/>
            <a:ext cx="235595" cy="2355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032691" flipH="1">
            <a:off x="5724496" y="2657759"/>
            <a:ext cx="118194" cy="4119093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04" y="4531680"/>
            <a:ext cx="235595" cy="23559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11" y="4870139"/>
            <a:ext cx="235595" cy="235595"/>
          </a:xfrm>
          <a:prstGeom prst="rect">
            <a:avLst/>
          </a:prstGeom>
        </p:spPr>
      </p:pic>
      <p:sp>
        <p:nvSpPr>
          <p:cNvPr id="116" name="Up Arrow 115"/>
          <p:cNvSpPr/>
          <p:nvPr/>
        </p:nvSpPr>
        <p:spPr>
          <a:xfrm rot="19332362">
            <a:off x="3207125" y="4397430"/>
            <a:ext cx="99419" cy="183834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63" y="4916946"/>
            <a:ext cx="235595" cy="2355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65" y="6602591"/>
            <a:ext cx="235595" cy="2355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047" y="4246640"/>
            <a:ext cx="13447" cy="1340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7494" y="5540185"/>
            <a:ext cx="1147016" cy="78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9494980" y="4188848"/>
            <a:ext cx="0" cy="1568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Arrow 99"/>
          <p:cNvSpPr/>
          <p:nvPr/>
        </p:nvSpPr>
        <p:spPr>
          <a:xfrm>
            <a:off x="8053089" y="5728466"/>
            <a:ext cx="1441891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1" y="5686133"/>
            <a:ext cx="235595" cy="23559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7" t="55788" r="55134" b="25901"/>
          <a:stretch/>
        </p:blipFill>
        <p:spPr>
          <a:xfrm>
            <a:off x="1033367" y="1939894"/>
            <a:ext cx="416859" cy="546905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84607" y="2449265"/>
            <a:ext cx="12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Tuan Giao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439765" y="3112720"/>
            <a:ext cx="1171918" cy="40991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059201" y="6006766"/>
            <a:ext cx="2316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solidFill>
                  <a:schemeClr val="accent5"/>
                </a:solidFill>
              </a:rPr>
              <a:t>{District Agri. Extension Center}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1060594" y="3401240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7944454" y="3271014"/>
            <a:ext cx="801287" cy="72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9812" r="16470" b="25332"/>
          <a:stretch/>
        </p:blipFill>
        <p:spPr>
          <a:xfrm>
            <a:off x="7400562" y="2385046"/>
            <a:ext cx="823883" cy="1498897"/>
          </a:xfrm>
          <a:prstGeom prst="rect">
            <a:avLst/>
          </a:prstGeom>
        </p:spPr>
      </p:pic>
      <p:sp>
        <p:nvSpPr>
          <p:cNvPr id="126" name="Right Arrow 125"/>
          <p:cNvSpPr/>
          <p:nvPr/>
        </p:nvSpPr>
        <p:spPr>
          <a:xfrm>
            <a:off x="6811562" y="3276299"/>
            <a:ext cx="537118" cy="643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158362" y="2477883"/>
            <a:ext cx="702566" cy="1527507"/>
            <a:chOff x="6994960" y="4123179"/>
            <a:chExt cx="860086" cy="1975873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960" y="4123179"/>
              <a:ext cx="860086" cy="1975873"/>
            </a:xfrm>
            <a:prstGeom prst="rect">
              <a:avLst/>
            </a:prstGeom>
          </p:spPr>
        </p:pic>
        <p:sp>
          <p:nvSpPr>
            <p:cNvPr id="129" name="Rectangle 10"/>
            <p:cNvSpPr>
              <a:spLocks noChangeArrowheads="1"/>
            </p:cNvSpPr>
            <p:nvPr/>
          </p:nvSpPr>
          <p:spPr bwMode="auto">
            <a:xfrm>
              <a:off x="7100596" y="4677097"/>
              <a:ext cx="625180" cy="40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" dirty="0"/>
                <a:t>This week, it is sunny during the day time, no rain, temperature from 21-33 degree </a:t>
              </a:r>
              <a:r>
                <a:rPr lang="en-US" sz="300" dirty="0" err="1"/>
                <a:t>Celcius</a:t>
              </a:r>
              <a:r>
                <a:rPr lang="en-US" sz="300" dirty="0"/>
                <a:t>. Farmers should weed, check and treat for rice Brown </a:t>
              </a:r>
              <a:r>
                <a:rPr lang="en-US" sz="300" dirty="0" err="1"/>
                <a:t>planhopper</a:t>
              </a:r>
              <a:r>
                <a:rPr lang="en-US" sz="300" dirty="0"/>
                <a:t> and Rice leaf folder </a:t>
              </a:r>
              <a:endParaRPr lang="en-US" sz="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197002" y="2022909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SMS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33350" y="2275173"/>
            <a:ext cx="218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{Village heads}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301980" y="1788479"/>
            <a:ext cx="20210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Village meeting </a:t>
            </a:r>
            <a:r>
              <a:rPr lang="en-US" sz="1400" dirty="0" smtClean="0">
                <a:solidFill>
                  <a:schemeClr val="accent2"/>
                </a:solidFill>
              </a:rPr>
              <a:t> Loudspeaker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{Village heads}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9311" y="55103"/>
            <a:ext cx="8656805" cy="47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Which options to advocate for investment? Who involves?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09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1.7|2.5|4.3|2|2|4.2|1.9|1.1|2.2|2.5|3.4|3.6|5.6|3|42.2|13.8|5.7|14.8|2.4|12.8"/>
</p:tagLst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3528</TotalTime>
  <Words>2179</Words>
  <Application>Microsoft Office PowerPoint</Application>
  <PresentationFormat>Custom</PresentationFormat>
  <Paragraphs>569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����??</vt:lpstr>
      <vt:lpstr>PowerPoint Presentation</vt:lpstr>
      <vt:lpstr>Which ACIS solutions that CARE should advocate Dien Bien People Committee to invest for implementation?  </vt:lpstr>
      <vt:lpstr>Which ACIS solutions that CARE should advocate Dien Bien People Committee to invest for implementation? </vt:lpstr>
      <vt:lpstr>Which options to advocate for investment?  </vt:lpstr>
      <vt:lpstr>Which options to advocate for investment? Who involves? </vt:lpstr>
      <vt:lpstr>PowerPoint Presentation</vt:lpstr>
      <vt:lpstr>PowerPoint Presentation</vt:lpstr>
      <vt:lpstr>PowerPoint Presentation</vt:lpstr>
      <vt:lpstr>PowerPoint Presentation</vt:lpstr>
      <vt:lpstr>Which options to advocate for investment? Who involves? </vt:lpstr>
      <vt:lpstr>Which options to advocate for investment? Who involves?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172</cp:revision>
  <dcterms:created xsi:type="dcterms:W3CDTF">2019-10-10T12:42:57Z</dcterms:created>
  <dcterms:modified xsi:type="dcterms:W3CDTF">2020-10-01T22:05:35Z</dcterms:modified>
</cp:coreProperties>
</file>