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60" r:id="rId2"/>
    <p:sldId id="263" r:id="rId3"/>
    <p:sldId id="262" r:id="rId4"/>
    <p:sldId id="292" r:id="rId5"/>
    <p:sldId id="272" r:id="rId6"/>
    <p:sldId id="293" r:id="rId7"/>
    <p:sldId id="286" r:id="rId8"/>
    <p:sldId id="294" r:id="rId9"/>
    <p:sldId id="288" r:id="rId10"/>
    <p:sldId id="295" r:id="rId11"/>
    <p:sldId id="289" r:id="rId1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2192" autoAdjust="0"/>
  </p:normalViewPr>
  <p:slideViewPr>
    <p:cSldViewPr snapToGrid="0">
      <p:cViewPr varScale="1">
        <p:scale>
          <a:sx n="71" d="100"/>
          <a:sy n="71" d="100"/>
        </p:scale>
        <p:origin x="91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Business as usual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General trainings on agriculture production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Bulletin provision for disease prevention and control, not specific for weather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265" y="1520854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Agro-climate interventions</a:t>
            </a:r>
          </a:p>
          <a:p>
            <a:pPr algn="ctr"/>
            <a:r>
              <a:rPr lang="en-US" sz="1147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50950" y="1826366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1185" y="1642409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 flipV="1">
            <a:off x="3012528" y="1826367"/>
            <a:ext cx="1203736" cy="5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7086" y="1582742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278527" y="2087788"/>
            <a:ext cx="0" cy="639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69651" y="2734446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9651" y="2727268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2916" y="3138501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Hydro-met </a:t>
            </a:r>
            <a:r>
              <a:rPr lang="en-US" sz="1147" dirty="0"/>
              <a:t>stations</a:t>
            </a:r>
          </a:p>
          <a:p>
            <a:pPr algn="ctr"/>
            <a:r>
              <a:rPr lang="en-US" sz="1147" dirty="0" smtClean="0"/>
              <a:t>Forecasts</a:t>
            </a:r>
            <a:endParaRPr lang="en-US" sz="1147" dirty="0"/>
          </a:p>
        </p:txBody>
      </p:sp>
      <p:sp>
        <p:nvSpPr>
          <p:cNvPr id="34" name="TextBox 33"/>
          <p:cNvSpPr txBox="1"/>
          <p:nvPr/>
        </p:nvSpPr>
        <p:spPr>
          <a:xfrm>
            <a:off x="5583583" y="3152957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into agro-advisories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3257" y="3145730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81809" y="315311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Use </a:t>
            </a:r>
          </a:p>
          <a:p>
            <a:pPr algn="ctr"/>
            <a:r>
              <a:rPr lang="en-US" sz="1147" dirty="0" smtClean="0"/>
              <a:t>Advisories</a:t>
            </a:r>
          </a:p>
          <a:p>
            <a:pPr algn="ctr"/>
            <a:r>
              <a:rPr lang="en-US" sz="1147" dirty="0" smtClean="0"/>
              <a:t>Gender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</p:cNvCxnSpPr>
          <p:nvPr/>
        </p:nvCxnSpPr>
        <p:spPr>
          <a:xfrm flipH="1">
            <a:off x="2384428" y="2028120"/>
            <a:ext cx="1" cy="214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9097" y="4767062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</a:t>
            </a:r>
            <a:r>
              <a:rPr lang="en-US" sz="1147" dirty="0" smtClean="0"/>
              <a:t>, losses</a:t>
            </a:r>
            <a:endParaRPr lang="en-US" sz="1147" dirty="0"/>
          </a:p>
          <a:p>
            <a:pPr algn="ctr"/>
            <a:r>
              <a:rPr lang="en-US" sz="1147" dirty="0" smtClean="0"/>
              <a:t>Increased yields</a:t>
            </a:r>
            <a:endParaRPr lang="en-US" sz="1147" dirty="0"/>
          </a:p>
        </p:txBody>
      </p:sp>
      <p:sp>
        <p:nvSpPr>
          <p:cNvPr id="41" name="TextBox 40"/>
          <p:cNvSpPr txBox="1"/>
          <p:nvPr/>
        </p:nvSpPr>
        <p:spPr>
          <a:xfrm>
            <a:off x="1733272" y="4767062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educed </a:t>
            </a:r>
            <a:r>
              <a:rPr lang="en-US" sz="1200" dirty="0"/>
              <a:t>water pollution </a:t>
            </a:r>
            <a:endParaRPr lang="en-US" sz="1200" dirty="0" smtClean="0"/>
          </a:p>
          <a:p>
            <a:pPr algn="ctr"/>
            <a:r>
              <a:rPr lang="en-US" sz="1200" dirty="0" smtClean="0"/>
              <a:t>and </a:t>
            </a:r>
          </a:p>
          <a:p>
            <a:pPr algn="ctr"/>
            <a:r>
              <a:rPr lang="en-US" sz="1200" dirty="0" smtClean="0"/>
              <a:t>Fish death</a:t>
            </a:r>
            <a:endParaRPr lang="en-US" sz="1147" dirty="0"/>
          </a:p>
        </p:txBody>
      </p:sp>
      <p:sp>
        <p:nvSpPr>
          <p:cNvPr id="42" name="TextBox 41"/>
          <p:cNvSpPr txBox="1"/>
          <p:nvPr/>
        </p:nvSpPr>
        <p:spPr>
          <a:xfrm>
            <a:off x="2954515" y="4767218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Improved income from gender equality</a:t>
            </a:r>
            <a:endParaRPr lang="en-US" sz="1147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085291" y="4767218"/>
            <a:ext cx="1000636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advice,  </a:t>
            </a:r>
            <a:endParaRPr lang="en-US" sz="1147" dirty="0"/>
          </a:p>
          <a:p>
            <a:pPr algn="ctr"/>
            <a:r>
              <a:rPr lang="en-US" sz="1147" dirty="0"/>
              <a:t>Farmers’</a:t>
            </a:r>
          </a:p>
          <a:p>
            <a:pPr algn="ctr"/>
            <a:r>
              <a:rPr lang="en-US" sz="1147" dirty="0" smtClean="0"/>
              <a:t>Health expense</a:t>
            </a:r>
            <a:endParaRPr lang="en-US" sz="1147" dirty="0"/>
          </a:p>
        </p:txBody>
      </p:sp>
      <p:sp>
        <p:nvSpPr>
          <p:cNvPr id="44" name="TextBox 43"/>
          <p:cNvSpPr txBox="1"/>
          <p:nvPr/>
        </p:nvSpPr>
        <p:spPr>
          <a:xfrm>
            <a:off x="703810" y="2872528"/>
            <a:ext cx="1234685" cy="798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Risk</a:t>
            </a:r>
            <a:endParaRPr lang="en-US" sz="1147" dirty="0"/>
          </a:p>
          <a:p>
            <a:pPr algn="ctr"/>
            <a:r>
              <a:rPr lang="en-US" sz="1147" dirty="0"/>
              <a:t>Not </a:t>
            </a:r>
            <a:r>
              <a:rPr lang="en-US" sz="1147" dirty="0" smtClean="0"/>
              <a:t>accurate- forecasts </a:t>
            </a:r>
          </a:p>
          <a:p>
            <a:pPr algn="ctr"/>
            <a:r>
              <a:rPr lang="en-US" sz="1147" dirty="0" smtClean="0"/>
              <a:t>Dis-adoption</a:t>
            </a:r>
            <a:endParaRPr lang="en-US" sz="1147" dirty="0"/>
          </a:p>
        </p:txBody>
      </p:sp>
      <p:sp>
        <p:nvSpPr>
          <p:cNvPr id="47" name="TextBox 46"/>
          <p:cNvSpPr txBox="1"/>
          <p:nvPr/>
        </p:nvSpPr>
        <p:spPr>
          <a:xfrm>
            <a:off x="654088" y="478222"/>
            <a:ext cx="8763745" cy="81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2" dirty="0"/>
              <a:t>Conceptual framework of costs, benefits and risks of Agro-climate information </a:t>
            </a:r>
          </a:p>
          <a:p>
            <a:pPr algn="ctr"/>
            <a:r>
              <a:rPr lang="en-US" sz="1562" dirty="0"/>
              <a:t>interventions </a:t>
            </a:r>
            <a:r>
              <a:rPr lang="en-US" sz="1562" dirty="0" smtClean="0"/>
              <a:t>in </a:t>
            </a:r>
            <a:r>
              <a:rPr lang="en-US" sz="1562" dirty="0" err="1"/>
              <a:t>Dien</a:t>
            </a:r>
            <a:r>
              <a:rPr lang="en-US" sz="1562" dirty="0"/>
              <a:t> </a:t>
            </a:r>
            <a:r>
              <a:rPr lang="en-US" sz="1562" dirty="0" smtClean="0"/>
              <a:t>Bien Province, Vietnam</a:t>
            </a:r>
            <a:endParaRPr lang="en-US" sz="1562" dirty="0"/>
          </a:p>
          <a:p>
            <a:endParaRPr lang="en-US" sz="1562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3828" y="3239843"/>
            <a:ext cx="445872" cy="1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6205" y="4148922"/>
            <a:ext cx="3432056" cy="21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92315" y="4169992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18258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94765" y="4169994"/>
            <a:ext cx="13045" cy="60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30270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2"/>
          </p:cNvCxnSpPr>
          <p:nvPr/>
        </p:nvCxnSpPr>
        <p:spPr>
          <a:xfrm>
            <a:off x="1115316" y="5565486"/>
            <a:ext cx="1678644" cy="55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2"/>
          </p:cNvCxnSpPr>
          <p:nvPr/>
        </p:nvCxnSpPr>
        <p:spPr>
          <a:xfrm>
            <a:off x="2289491" y="5598059"/>
            <a:ext cx="640732" cy="52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2"/>
          </p:cNvCxnSpPr>
          <p:nvPr/>
        </p:nvCxnSpPr>
        <p:spPr>
          <a:xfrm flipH="1">
            <a:off x="3078998" y="5565642"/>
            <a:ext cx="413398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541532" y="6591600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dirty="0"/>
          </a:p>
          <a:p>
            <a:pPr algn="ctr"/>
            <a:r>
              <a:rPr lang="en-US" sz="1235" dirty="0"/>
              <a:t>Total and stakeholders’</a:t>
            </a:r>
          </a:p>
          <a:p>
            <a:pPr algn="ctr"/>
            <a:r>
              <a:rPr lang="en-US" sz="1235" dirty="0"/>
              <a:t>NPV </a:t>
            </a:r>
          </a:p>
          <a:p>
            <a:pPr algn="ctr"/>
            <a:r>
              <a:rPr lang="en-US" sz="1235" dirty="0"/>
              <a:t> </a:t>
            </a:r>
          </a:p>
        </p:txBody>
      </p:sp>
      <p:cxnSp>
        <p:nvCxnSpPr>
          <p:cNvPr id="95" name="Straight Arrow Connector 94"/>
          <p:cNvCxnSpPr>
            <a:stCxn id="43" idx="2"/>
          </p:cNvCxnSpPr>
          <p:nvPr/>
        </p:nvCxnSpPr>
        <p:spPr>
          <a:xfrm flipH="1">
            <a:off x="3242995" y="5565642"/>
            <a:ext cx="1342614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2" idx="2"/>
          </p:cNvCxnSpPr>
          <p:nvPr/>
        </p:nvCxnSpPr>
        <p:spPr>
          <a:xfrm>
            <a:off x="4969651" y="3760403"/>
            <a:ext cx="2168276" cy="142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2"/>
          </p:cNvCxnSpPr>
          <p:nvPr/>
        </p:nvCxnSpPr>
        <p:spPr>
          <a:xfrm>
            <a:off x="6139802" y="3774859"/>
            <a:ext cx="1121111" cy="142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35" idx="0"/>
          </p:cNvCxnSpPr>
          <p:nvPr/>
        </p:nvCxnSpPr>
        <p:spPr>
          <a:xfrm>
            <a:off x="7188058" y="3775016"/>
            <a:ext cx="196478" cy="1415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2"/>
          </p:cNvCxnSpPr>
          <p:nvPr/>
        </p:nvCxnSpPr>
        <p:spPr>
          <a:xfrm flipH="1">
            <a:off x="7550814" y="3775015"/>
            <a:ext cx="819978" cy="14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813086" y="5760583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95273" y="6125127"/>
            <a:ext cx="1167451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Benefits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800810" y="5190238"/>
            <a:ext cx="1167451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Costs</a:t>
            </a:r>
          </a:p>
        </p:txBody>
      </p:sp>
      <p:cxnSp>
        <p:nvCxnSpPr>
          <p:cNvPr id="141" name="Straight Arrow Connector 140"/>
          <p:cNvCxnSpPr>
            <a:endCxn id="84" idx="1"/>
          </p:cNvCxnSpPr>
          <p:nvPr/>
        </p:nvCxnSpPr>
        <p:spPr>
          <a:xfrm>
            <a:off x="3078996" y="6410334"/>
            <a:ext cx="1713522" cy="272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84" idx="0"/>
          </p:cNvCxnSpPr>
          <p:nvPr/>
        </p:nvCxnSpPr>
        <p:spPr>
          <a:xfrm>
            <a:off x="5396811" y="6045790"/>
            <a:ext cx="1644" cy="54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4" idx="7"/>
          </p:cNvCxnSpPr>
          <p:nvPr/>
        </p:nvCxnSpPr>
        <p:spPr>
          <a:xfrm flipH="1">
            <a:off x="6004389" y="5475445"/>
            <a:ext cx="1380146" cy="120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3176" y="7341204"/>
            <a:ext cx="665263" cy="268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Risk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63176" y="6962678"/>
            <a:ext cx="665263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51160" y="6601296"/>
            <a:ext cx="712399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49826" y="7309086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55531" y="638100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213" name="Rectangle 212"/>
          <p:cNvSpPr/>
          <p:nvPr/>
        </p:nvSpPr>
        <p:spPr>
          <a:xfrm>
            <a:off x="8209237" y="570946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57" name="TextBox 56"/>
          <p:cNvSpPr txBox="1"/>
          <p:nvPr/>
        </p:nvSpPr>
        <p:spPr>
          <a:xfrm>
            <a:off x="8935684" y="315848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  </a:t>
            </a:r>
            <a:endParaRPr lang="en-US" sz="1147" dirty="0"/>
          </a:p>
          <a:p>
            <a:pPr algn="ctr"/>
            <a:r>
              <a:rPr lang="en-US" sz="1147" dirty="0" smtClean="0"/>
              <a:t>M&amp;E</a:t>
            </a:r>
          </a:p>
          <a:p>
            <a:pPr algn="ctr"/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39802" y="273376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77505" y="274303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370791" y="2743199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424666" y="2752074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2"/>
          </p:cNvCxnSpPr>
          <p:nvPr/>
        </p:nvCxnSpPr>
        <p:spPr>
          <a:xfrm flipH="1">
            <a:off x="7680095" y="3780385"/>
            <a:ext cx="1744572" cy="1409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86970" y="4781081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People Committee, extension 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36" y="4781081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{Commune PC}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144512" y="3737376"/>
            <a:ext cx="20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</a:t>
            </a:r>
            <a:r>
              <a:rPr lang="en-US" sz="1400" dirty="0">
                <a:solidFill>
                  <a:schemeClr val="accent2"/>
                </a:solidFill>
              </a:rPr>
              <a:t>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69193">
            <a:off x="4064642" y="4967517"/>
            <a:ext cx="3556104" cy="1053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94" y="428929"/>
            <a:ext cx="8044563" cy="961465"/>
          </a:xfrm>
        </p:spPr>
        <p:txBody>
          <a:bodyPr>
            <a:normAutofit/>
          </a:bodyPr>
          <a:lstStyle/>
          <a:p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Committee to invest for implementation? </a:t>
            </a:r>
            <a:r>
              <a:rPr lang="en-US" sz="2038" dirty="0" smtClean="0"/>
              <a:t> </a:t>
            </a:r>
            <a:endParaRPr lang="en-US" sz="2038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71" y="1231211"/>
            <a:ext cx="5125837" cy="5884370"/>
          </a:xfrm>
        </p:spPr>
      </p:pic>
      <p:sp>
        <p:nvSpPr>
          <p:cNvPr id="9" name="TextBox 8"/>
          <p:cNvSpPr txBox="1"/>
          <p:nvPr/>
        </p:nvSpPr>
        <p:spPr>
          <a:xfrm>
            <a:off x="3979575" y="1445063"/>
            <a:ext cx="1633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          Less </a:t>
            </a:r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83423" y="2511042"/>
            <a:ext cx="1232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Simplified?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9657" y="2511042"/>
            <a:ext cx="145467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5407" y="3758876"/>
            <a:ext cx="1095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More simplified?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2369658" y="3266141"/>
            <a:ext cx="1984189" cy="397195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4392475" y="3206001"/>
            <a:ext cx="1932932" cy="39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19" y="500466"/>
            <a:ext cx="8044563" cy="961465"/>
          </a:xfrm>
        </p:spPr>
        <p:txBody>
          <a:bodyPr>
            <a:normAutofit/>
          </a:bodyPr>
          <a:lstStyle/>
          <a:p>
            <a:pPr algn="ctr"/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</a:t>
            </a:r>
            <a:r>
              <a:rPr lang="en-US" sz="2038" b="1" dirty="0" smtClean="0">
                <a:solidFill>
                  <a:schemeClr val="accent2"/>
                </a:solidFill>
              </a:rPr>
              <a:t>Committee </a:t>
            </a:r>
            <a:r>
              <a:rPr lang="en-US" sz="2038" b="1" dirty="0">
                <a:solidFill>
                  <a:schemeClr val="accent2"/>
                </a:solidFill>
              </a:rPr>
              <a:t>to invest for implementation?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5222"/>
              </p:ext>
            </p:extLst>
          </p:nvPr>
        </p:nvGraphicFramePr>
        <p:xfrm>
          <a:off x="862884" y="1358724"/>
          <a:ext cx="8577330" cy="587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28"/>
                <a:gridCol w="2156695"/>
                <a:gridCol w="2071730"/>
                <a:gridCol w="1931831"/>
                <a:gridCol w="1983346"/>
              </a:tblGrid>
              <a:tr h="3039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4</a:t>
                      </a:r>
                    </a:p>
                  </a:txBody>
                  <a:tcPr/>
                </a:tc>
              </a:tr>
              <a:tr h="5857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Establish additional station in Muong </a:t>
                      </a:r>
                      <a:r>
                        <a:rPr lang="en-US" sz="1200" dirty="0" err="1" smtClean="0"/>
                        <a:t>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</a:tr>
              <a:tr h="6838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Build capacity for agriculture staff: meteorology basic, translation into agro-advisories, bulletin</a:t>
                      </a:r>
                      <a:r>
                        <a:rPr lang="en-US" sz="1200" baseline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system + village meeting using existing system + SMS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+ village meeting using existing system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25715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</a:tr>
              <a:tr h="543347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</a:p>
                    <a:p>
                      <a:pPr marL="0" lvl="0" indent="-124368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674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24563" y="3860185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299154"/>
            <a:ext cx="101652" cy="70674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Which options to advocate for investment?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3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6116" y="3848216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84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18224" y="4718960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80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688947" y="4671897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</a:t>
            </a:r>
            <a:r>
              <a:rPr lang="en-US" sz="1400" dirty="0">
                <a:solidFill>
                  <a:schemeClr val="accent5"/>
                </a:solidFill>
              </a:rPr>
              <a:t>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 flipH="1">
            <a:off x="5724496" y="2657759"/>
            <a:ext cx="118194" cy="411909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3350" y="227517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heads}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{Village 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9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3000</TotalTime>
  <Words>1440</Words>
  <Application>Microsoft Office PowerPoint</Application>
  <PresentationFormat>Custom</PresentationFormat>
  <Paragraphs>382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����??</vt:lpstr>
      <vt:lpstr>PowerPoint Presentation</vt:lpstr>
      <vt:lpstr>Which ACIS solutions that CARE should advocate Dien Bien People Committee to invest for implementation?  </vt:lpstr>
      <vt:lpstr>Which ACIS solutions that CARE should advocate Dien Bien People Committee to invest for implementation? </vt:lpstr>
      <vt:lpstr>Which options to advocate for investment?  </vt:lpstr>
      <vt:lpstr>Which options to advocate for investment? Who involves? </vt:lpstr>
      <vt:lpstr>PowerPoint Presentation</vt:lpstr>
      <vt:lpstr>PowerPoint Presentation</vt:lpstr>
      <vt:lpstr>PowerPoint Presentation</vt:lpstr>
      <vt:lpstr>PowerPoint Presentation</vt:lpstr>
      <vt:lpstr>Which options to advocate for investment? Who involves? </vt:lpstr>
      <vt:lpstr>Which options to advocate for investment? Who involves?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143</cp:revision>
  <dcterms:created xsi:type="dcterms:W3CDTF">2019-10-10T12:42:57Z</dcterms:created>
  <dcterms:modified xsi:type="dcterms:W3CDTF">2020-06-24T08:22:49Z</dcterms:modified>
</cp:coreProperties>
</file>