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53" d="100"/>
          <a:sy n="53" d="100"/>
        </p:scale>
        <p:origin x="1263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3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6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4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1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7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0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6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9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67D99-BCE2-4351-9BAF-145DC8638001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2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/>
          <p:cNvGrpSpPr/>
          <p:nvPr/>
        </p:nvGrpSpPr>
        <p:grpSpPr>
          <a:xfrm>
            <a:off x="2267046" y="-495588"/>
            <a:ext cx="9029900" cy="8419736"/>
            <a:chOff x="2267046" y="-495588"/>
            <a:chExt cx="9029900" cy="8419736"/>
          </a:xfrm>
        </p:grpSpPr>
        <p:sp>
          <p:nvSpPr>
            <p:cNvPr id="70" name="Rectangle 69"/>
            <p:cNvSpPr/>
            <p:nvPr/>
          </p:nvSpPr>
          <p:spPr>
            <a:xfrm>
              <a:off x="2890342" y="6933132"/>
              <a:ext cx="7853805" cy="8492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90342" y="5787077"/>
              <a:ext cx="7853805" cy="113773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90342" y="4461455"/>
              <a:ext cx="7853805" cy="13173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890342" y="3205323"/>
              <a:ext cx="7853805" cy="12475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890342" y="2147449"/>
              <a:ext cx="7853805" cy="10448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890342" y="872112"/>
              <a:ext cx="7853805" cy="126003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67046" y="102800"/>
              <a:ext cx="616503" cy="767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90342" y="102800"/>
              <a:ext cx="7853805" cy="7550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95474" y="1166966"/>
              <a:ext cx="2154112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2. Identify </a:t>
              </a:r>
            </a:p>
            <a:p>
              <a:pPr algn="ctr"/>
              <a:r>
                <a:rPr lang="en-US" smtClean="0"/>
                <a:t>experts</a:t>
              </a:r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00595" y="3555943"/>
              <a:ext cx="2107235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4. Generate conceptual model</a:t>
              </a:r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00595" y="4854746"/>
              <a:ext cx="2122558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5. Develop mathematical model</a:t>
              </a: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98000" y="6054475"/>
              <a:ext cx="2119542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6. Simulate and analyze data</a:t>
              </a:r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98000" y="2395204"/>
              <a:ext cx="2111565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3. Characterize intervention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95474" y="148664"/>
              <a:ext cx="2153360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1. Clarify decision and decision maker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671931" y="186368"/>
              <a:ext cx="2461123" cy="113699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5145202" y="-77626"/>
              <a:ext cx="2537144" cy="6461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smtClean="0"/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/>
                <a:t>Desk review, group discussion and workshop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45202" y="879685"/>
              <a:ext cx="2667013" cy="1312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/>
                <a:t>Desk </a:t>
              </a:r>
              <a:r>
                <a:rPr lang="en-US" sz="1400"/>
                <a:t>review, workshop and group discussion, brainstorming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/>
                <a:t>Conduct stakeholder mapping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/>
                <a:t>Identify experts using criteria: experiences</a:t>
              </a:r>
              <a:r>
                <a:rPr lang="en-US" sz="1400"/>
                <a:t>, willingness, availability</a:t>
              </a:r>
              <a:r>
                <a:rPr lang="en-US" sz="1400"/>
                <a:t>, representation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45202" y="2206091"/>
              <a:ext cx="2731220" cy="10496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/>
                <a:t>Desk review, workshop 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/>
                <a:t>Consider key principles to design interventions: context relevance, existing </a:t>
              </a:r>
              <a:r>
                <a:rPr lang="en-US" sz="1400" dirty="0"/>
                <a:t>experiences </a:t>
              </a:r>
              <a:r>
                <a:rPr lang="en-US" sz="1400"/>
                <a:t>and resources</a:t>
              </a:r>
              <a:endParaRPr lang="en-US" sz="14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45202" y="3245735"/>
              <a:ext cx="2646674" cy="1048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 smtClean="0"/>
                <a:t>Desk review, group discussion and workshop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 smtClean="0"/>
                <a:t>Apply impact pathway analysis approach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/>
                <a:t>Incorporate interdisciplinary theoretical lens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endParaRPr lang="en-US" sz="1400" smtClean="0"/>
            </a:p>
            <a:p>
              <a:pPr marL="227013" indent="-227013">
                <a:buFont typeface="Arial" panose="020B0604020202020204" pitchFamily="34" charset="0"/>
                <a:buChar char="•"/>
              </a:pPr>
              <a:endParaRPr lang="en-US" sz="1400" smtClean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45202" y="4510763"/>
              <a:ext cx="2731220" cy="1060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 smtClean="0"/>
                <a:t>Workshop, interview, desk review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 smtClean="0"/>
                <a:t>Build calculation equations, model variable patterns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 smtClean="0"/>
                <a:t>Calibrate experts</a:t>
              </a:r>
              <a:endParaRPr lang="en-US" sz="1400"/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 smtClean="0"/>
                <a:t>Generate variable </a:t>
              </a:r>
              <a:r>
                <a:rPr lang="en-US" sz="1400"/>
                <a:t>estimates, </a:t>
              </a:r>
              <a:r>
                <a:rPr lang="en-US" sz="1400" smtClean="0"/>
                <a:t>values </a:t>
              </a:r>
              <a:r>
                <a:rPr lang="en-US" sz="1400"/>
                <a:t>and </a:t>
              </a:r>
              <a:r>
                <a:rPr lang="en-US" sz="1400" smtClean="0"/>
                <a:t>distributions</a:t>
              </a:r>
              <a:endParaRPr lang="en-US" sz="140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45203" y="5855453"/>
              <a:ext cx="2731220" cy="1048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7013" indent="-227013">
                <a:buFont typeface="Arial" panose="020B0604020202020204" pitchFamily="34" charset="0"/>
                <a:buChar char="•"/>
              </a:pPr>
              <a:r>
                <a:rPr lang="en-US" sz="1400" smtClean="0"/>
                <a:t>Code in decisionSupport package</a:t>
              </a:r>
            </a:p>
            <a:p>
              <a:pPr marL="227013" indent="-227013">
                <a:buFont typeface="Arial" panose="020B0604020202020204" pitchFamily="34" charset="0"/>
                <a:buChar char="•"/>
              </a:pPr>
              <a:r>
                <a:rPr lang="en-US" sz="1400" smtClean="0"/>
                <a:t>Apply Monte Carlo simulation </a:t>
              </a:r>
            </a:p>
            <a:p>
              <a:pPr marL="227013" indent="-227013">
                <a:buFont typeface="Arial" panose="020B0604020202020204" pitchFamily="34" charset="0"/>
                <a:buChar char="•"/>
              </a:pPr>
              <a:r>
                <a:rPr lang="en-US" sz="1400" smtClean="0"/>
                <a:t>Conduct sensitivity analysis </a:t>
              </a:r>
            </a:p>
            <a:p>
              <a:pPr marL="227013" indent="-227013">
                <a:buFont typeface="Arial" panose="020B0604020202020204" pitchFamily="34" charset="0"/>
                <a:buChar char="•"/>
              </a:pPr>
              <a:r>
                <a:rPr lang="en-US" sz="1400" smtClean="0"/>
                <a:t>Refine model, where possible</a:t>
              </a:r>
              <a:endParaRPr lang="en-US" sz="1400"/>
            </a:p>
            <a:p>
              <a:pPr marL="227013" indent="-227013">
                <a:buFont typeface="Arial" panose="020B0604020202020204" pitchFamily="34" charset="0"/>
                <a:buChar char="•"/>
              </a:pPr>
              <a:endParaRPr lang="en-US" sz="1400" smtClean="0"/>
            </a:p>
            <a:p>
              <a:endParaRPr lang="en-US" sz="1400" smtClean="0"/>
            </a:p>
            <a:p>
              <a:pPr marL="227013" indent="-227013">
                <a:buFont typeface="Arial" panose="020B0604020202020204" pitchFamily="34" charset="0"/>
                <a:buChar char="•"/>
              </a:pPr>
              <a:endParaRPr lang="en-US" sz="1000" kern="12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448274" y="6875248"/>
              <a:ext cx="3159960" cy="1048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7013" indent="-227013">
                <a:buFont typeface="Arial" panose="020B0604020202020204" pitchFamily="34" charset="0"/>
                <a:buChar char="•"/>
              </a:pPr>
              <a:endParaRPr lang="en-US" sz="1000" kern="1200" dirty="0"/>
            </a:p>
          </p:txBody>
        </p:sp>
        <p:cxnSp>
          <p:nvCxnSpPr>
            <p:cNvPr id="56" name="Straight Arrow Connector 55"/>
            <p:cNvCxnSpPr>
              <a:stCxn id="20" idx="2"/>
              <a:endCxn id="9" idx="0"/>
            </p:cNvCxnSpPr>
            <p:nvPr/>
          </p:nvCxnSpPr>
          <p:spPr>
            <a:xfrm>
              <a:off x="3972154" y="794995"/>
              <a:ext cx="376" cy="371971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19" idx="0"/>
            </p:cNvCxnSpPr>
            <p:nvPr/>
          </p:nvCxnSpPr>
          <p:spPr>
            <a:xfrm flipH="1">
              <a:off x="3953783" y="1819006"/>
              <a:ext cx="1486" cy="576198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10" idx="0"/>
            </p:cNvCxnSpPr>
            <p:nvPr/>
          </p:nvCxnSpPr>
          <p:spPr>
            <a:xfrm flipH="1">
              <a:off x="3954213" y="3025629"/>
              <a:ext cx="4998" cy="530314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0" idx="2"/>
              <a:endCxn id="15" idx="0"/>
            </p:cNvCxnSpPr>
            <p:nvPr/>
          </p:nvCxnSpPr>
          <p:spPr>
            <a:xfrm>
              <a:off x="3954213" y="4202274"/>
              <a:ext cx="7661" cy="652472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2"/>
              <a:endCxn id="16" idx="0"/>
            </p:cNvCxnSpPr>
            <p:nvPr/>
          </p:nvCxnSpPr>
          <p:spPr>
            <a:xfrm flipH="1">
              <a:off x="3957771" y="5501077"/>
              <a:ext cx="4103" cy="553398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10753447" y="102800"/>
              <a:ext cx="543499" cy="7679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 rot="16200000">
              <a:off x="8686242" y="3669462"/>
              <a:ext cx="4711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Iterative </a:t>
              </a:r>
              <a:r>
                <a:rPr 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and </a:t>
              </a:r>
              <a:r>
                <a:rPr lang="en-US" sz="24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reflective processes</a:t>
              </a:r>
              <a:endParaRPr lang="en-US" sz="24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Curved Down Arrow 12"/>
            <p:cNvSpPr/>
            <p:nvPr/>
          </p:nvSpPr>
          <p:spPr>
            <a:xfrm rot="16200000">
              <a:off x="1248098" y="4962202"/>
              <a:ext cx="2713383" cy="561380"/>
            </a:xfrm>
            <a:prstGeom prst="curvedDownArrow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1742756" y="5093540"/>
              <a:ext cx="1836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mtClean="0"/>
                <a:t>Refine model</a:t>
              </a:r>
              <a:endParaRPr lang="en-US" sz="2000" b="1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67301" y="-495588"/>
              <a:ext cx="2911820" cy="5795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/>
                  </a:solidFill>
                </a:rPr>
                <a:t>           Decision analysis step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76727" y="-495588"/>
              <a:ext cx="2683464" cy="5795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>
                  <a:solidFill>
                    <a:schemeClr val="tx1"/>
                  </a:solidFill>
                </a:rPr>
                <a:t> </a:t>
              </a:r>
              <a:r>
                <a:rPr lang="en-US" sz="1600" b="1" smtClean="0">
                  <a:solidFill>
                    <a:schemeClr val="tx1"/>
                  </a:solidFill>
                </a:rPr>
                <a:t> Activity and tool 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98000" y="7059970"/>
              <a:ext cx="2126620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7</a:t>
              </a:r>
              <a:r>
                <a:rPr lang="en-US" smtClean="0"/>
                <a:t>. Share results, receive feedback</a:t>
              </a:r>
              <a:endParaRPr lang="en-US"/>
            </a:p>
          </p:txBody>
        </p:sp>
        <p:cxnSp>
          <p:nvCxnSpPr>
            <p:cNvPr id="41" name="Straight Arrow Connector 40"/>
            <p:cNvCxnSpPr>
              <a:stCxn id="16" idx="2"/>
              <a:endCxn id="45" idx="0"/>
            </p:cNvCxnSpPr>
            <p:nvPr/>
          </p:nvCxnSpPr>
          <p:spPr>
            <a:xfrm>
              <a:off x="3957771" y="6700806"/>
              <a:ext cx="3539" cy="359164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5154823" y="6993183"/>
              <a:ext cx="2731220" cy="5996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7013" indent="-227013">
                <a:buFont typeface="Arial" panose="020B0604020202020204" pitchFamily="34" charset="0"/>
                <a:buChar char="•"/>
              </a:pPr>
              <a:r>
                <a:rPr lang="en-US" sz="1400" smtClean="0"/>
                <a:t>Talk, workshop, personal exchange</a:t>
              </a:r>
            </a:p>
            <a:p>
              <a:pPr marL="227013" indent="-227013">
                <a:buFont typeface="Arial" panose="020B0604020202020204" pitchFamily="34" charset="0"/>
                <a:buChar char="•"/>
              </a:pPr>
              <a:r>
                <a:rPr lang="en-US" sz="1400" smtClean="0"/>
                <a:t>Update model, if needed</a:t>
              </a:r>
            </a:p>
            <a:p>
              <a:pPr marL="227013" indent="-227013">
                <a:buFont typeface="Arial" panose="020B0604020202020204" pitchFamily="34" charset="0"/>
                <a:buChar char="•"/>
              </a:pPr>
              <a:endParaRPr lang="en-US" sz="1400" smtClean="0"/>
            </a:p>
            <a:p>
              <a:pPr marL="227013" indent="-227013">
                <a:buFont typeface="Arial" panose="020B0604020202020204" pitchFamily="34" charset="0"/>
                <a:buChar char="•"/>
              </a:pPr>
              <a:endParaRPr lang="en-US" sz="1400" smtClean="0"/>
            </a:p>
            <a:p>
              <a:endParaRPr lang="en-US" sz="1400" smtClean="0"/>
            </a:p>
            <a:p>
              <a:pPr marL="227013" indent="-227013">
                <a:buFont typeface="Arial" panose="020B0604020202020204" pitchFamily="34" charset="0"/>
                <a:buChar char="•"/>
              </a:pPr>
              <a:endParaRPr lang="en-US" sz="1000" kern="12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929248" y="-85247"/>
              <a:ext cx="2637538" cy="762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smtClean="0"/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/>
                <a:t>Problem statement, decision and decision-maker are identifided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endParaRPr lang="en-US" sz="14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855402" y="-495588"/>
              <a:ext cx="3441544" cy="5795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smtClean="0">
                  <a:solidFill>
                    <a:schemeClr val="tx1"/>
                  </a:solidFill>
                </a:rPr>
                <a:t>    </a:t>
              </a:r>
              <a:r>
                <a:rPr lang="en-US" sz="1600" b="1" smtClean="0">
                  <a:solidFill>
                    <a:schemeClr val="tx1"/>
                  </a:solidFill>
                </a:rPr>
                <a:t>Expected output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929248" y="898815"/>
              <a:ext cx="2637538" cy="1312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/>
                <a:t>List of stakeholders 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/>
                <a:t>List of provisional </a:t>
              </a:r>
              <a:r>
                <a:rPr lang="en-US" sz="1400"/>
                <a:t>expert </a:t>
              </a:r>
              <a:r>
                <a:rPr lang="en-US" sz="1400"/>
                <a:t>team and resource persons</a:t>
              </a:r>
              <a:endParaRPr lang="en-US" sz="14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929248" y="2191127"/>
              <a:ext cx="2794032" cy="8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/>
                <a:t>Business model is identified with consideration of time, location</a:t>
              </a:r>
              <a:r>
                <a:rPr lang="en-US" sz="1400"/>
                <a:t>, </a:t>
              </a:r>
              <a:r>
                <a:rPr lang="en-US" sz="1400" smtClean="0"/>
                <a:t>crop and </a:t>
              </a:r>
              <a:r>
                <a:rPr lang="en-US" sz="1400"/>
                <a:t>analysis </a:t>
              </a:r>
              <a:r>
                <a:rPr lang="en-US" sz="1400" smtClean="0"/>
                <a:t>boundaries</a:t>
              </a:r>
              <a:endParaRPr lang="en-US" sz="1400"/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/>
                <a:t>List of expert team is confirmed</a:t>
              </a:r>
            </a:p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400" kern="12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929248" y="3241817"/>
              <a:ext cx="2711179" cy="839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/>
                <a:t>Comprehensive decision impact pathway included important variables, interactions and change processes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29248" y="4504426"/>
              <a:ext cx="2881786" cy="8995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/>
                <a:t>Mathematical </a:t>
              </a:r>
              <a:r>
                <a:rPr lang="en-US" sz="1400"/>
                <a:t>model included equations, variables, </a:t>
              </a:r>
              <a:r>
                <a:rPr lang="en-US" sz="1400"/>
                <a:t>data input</a:t>
              </a:r>
              <a:endParaRPr lang="en-US" sz="14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929249" y="5631673"/>
              <a:ext cx="2771374" cy="1048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7013" indent="-227013">
                <a:buFont typeface="Arial" panose="020B0604020202020204" pitchFamily="34" charset="0"/>
                <a:buChar char="•"/>
              </a:pPr>
              <a:endParaRPr lang="en-US" sz="1400" smtClean="0"/>
            </a:p>
            <a:p>
              <a:pPr marL="227013" indent="-227013">
                <a:buFont typeface="Arial" panose="020B0604020202020204" pitchFamily="34" charset="0"/>
                <a:buChar char="•"/>
              </a:pPr>
              <a:r>
                <a:rPr lang="en-US" sz="1400" smtClean="0"/>
                <a:t>Distribution of Net Present Values</a:t>
              </a:r>
            </a:p>
            <a:p>
              <a:pPr marL="227013" indent="-227013">
                <a:buFont typeface="Arial" panose="020B0604020202020204" pitchFamily="34" charset="0"/>
                <a:buChar char="•"/>
              </a:pPr>
              <a:r>
                <a:rPr lang="en-US" sz="1400" smtClean="0"/>
                <a:t>Variable Importance Projection </a:t>
              </a:r>
            </a:p>
            <a:p>
              <a:pPr marL="227013" indent="-227013">
                <a:buFont typeface="Arial" panose="020B0604020202020204" pitchFamily="34" charset="0"/>
                <a:buChar char="•"/>
              </a:pPr>
              <a:r>
                <a:rPr lang="en-US" sz="1400" smtClean="0"/>
                <a:t>Expected Value of Perfect Information</a:t>
              </a:r>
              <a:endParaRPr lang="en-US" sz="1400"/>
            </a:p>
            <a:p>
              <a:pPr marL="227013" indent="-227013">
                <a:buFont typeface="Arial" panose="020B0604020202020204" pitchFamily="34" charset="0"/>
                <a:buChar char="•"/>
              </a:pPr>
              <a:endParaRPr lang="en-US" sz="1400" smtClean="0"/>
            </a:p>
            <a:p>
              <a:endParaRPr lang="en-US" sz="1400" smtClean="0"/>
            </a:p>
            <a:p>
              <a:pPr marL="227013" indent="-227013">
                <a:buFont typeface="Arial" panose="020B0604020202020204" pitchFamily="34" charset="0"/>
                <a:buChar char="•"/>
              </a:pPr>
              <a:endParaRPr lang="en-US" sz="1000" kern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41617" y="6958794"/>
              <a:ext cx="2600241" cy="5996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7013" indent="-227013">
                <a:buFont typeface="Arial" panose="020B0604020202020204" pitchFamily="34" charset="0"/>
                <a:buChar char="•"/>
              </a:pPr>
              <a:r>
                <a:rPr lang="en-US" sz="1400" smtClean="0"/>
                <a:t>Model update</a:t>
              </a:r>
              <a:endParaRPr lang="en-US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1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245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luulan1 luulan1</dc:creator>
  <cp:lastModifiedBy>luulan1 luulan1</cp:lastModifiedBy>
  <cp:revision>104</cp:revision>
  <dcterms:created xsi:type="dcterms:W3CDTF">2020-09-25T12:24:17Z</dcterms:created>
  <dcterms:modified xsi:type="dcterms:W3CDTF">2021-06-29T17:07:01Z</dcterms:modified>
</cp:coreProperties>
</file>