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"/>
  </p:notesMasterIdLst>
  <p:sldIdLst>
    <p:sldId id="298" r:id="rId2"/>
  </p:sldIdLst>
  <p:sldSz cx="10058400" cy="7772400"/>
  <p:notesSz cx="6858000" cy="9144000"/>
  <p:defaultTextStyle>
    <a:defPPr>
      <a:defRPr lang="en-US"/>
    </a:defPPr>
    <a:lvl1pPr marL="0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1pPr>
    <a:lvl2pPr marL="500782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2pPr>
    <a:lvl3pPr marL="1001563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3pPr>
    <a:lvl4pPr marL="1502347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4pPr>
    <a:lvl5pPr marL="2003129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5pPr>
    <a:lvl6pPr marL="2503910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6pPr>
    <a:lvl7pPr marL="3004692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7pPr>
    <a:lvl8pPr marL="3505475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8pPr>
    <a:lvl9pPr marL="4006257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ulan1 luulan1" initials="ll" lastIdx="1" clrIdx="0">
    <p:extLst>
      <p:ext uri="{19B8F6BF-5375-455C-9EA6-DF929625EA0E}">
        <p15:presenceInfo xmlns:p15="http://schemas.microsoft.com/office/powerpoint/2012/main" userId="3ceaf324ef32df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A8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5345" autoAdjust="0"/>
  </p:normalViewPr>
  <p:slideViewPr>
    <p:cSldViewPr snapToGrid="0">
      <p:cViewPr varScale="1">
        <p:scale>
          <a:sx n="74" d="100"/>
          <a:sy n="74" d="100"/>
        </p:scale>
        <p:origin x="819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15754-A25B-4178-B3E4-70EF6662D41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5AAD1-A3A1-441C-8354-DF1217611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2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AAD1-A3A1-441C-8354-DF12176112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00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48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98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38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3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95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23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41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05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38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77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2708C-2602-4C50-90B3-38403DD6A526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66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10" Type="http://schemas.openxmlformats.org/officeDocument/2006/relationships/image" Target="../media/image8.png"/><Relationship Id="rId19" Type="http://schemas.openxmlformats.org/officeDocument/2006/relationships/image" Target="../media/image17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5470" y="78679"/>
            <a:ext cx="10779922" cy="7656798"/>
            <a:chOff x="65470" y="78679"/>
            <a:chExt cx="10779922" cy="7656798"/>
          </a:xfrm>
        </p:grpSpPr>
        <p:grpSp>
          <p:nvGrpSpPr>
            <p:cNvPr id="2" name="Group 1"/>
            <p:cNvGrpSpPr/>
            <p:nvPr/>
          </p:nvGrpSpPr>
          <p:grpSpPr>
            <a:xfrm>
              <a:off x="65470" y="78679"/>
              <a:ext cx="10779922" cy="7656798"/>
              <a:chOff x="65470" y="78679"/>
              <a:chExt cx="10779922" cy="7656798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3973673" y="192958"/>
                <a:ext cx="1989543" cy="2026254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8610819" y="2675251"/>
                <a:ext cx="1038116" cy="1253991"/>
                <a:chOff x="108483" y="4535275"/>
                <a:chExt cx="1628087" cy="1847815"/>
              </a:xfrm>
            </p:grpSpPr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9789" t="21301" r="49225" b="18785"/>
                <a:stretch/>
              </p:blipFill>
              <p:spPr>
                <a:xfrm>
                  <a:off x="108483" y="5184581"/>
                  <a:ext cx="733086" cy="944988"/>
                </a:xfrm>
                <a:prstGeom prst="rect">
                  <a:avLst/>
                </a:prstGeom>
              </p:spPr>
            </p:pic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9789" t="21301" r="49225" b="18785"/>
                <a:stretch/>
              </p:blipFill>
              <p:spPr>
                <a:xfrm>
                  <a:off x="840918" y="5438102"/>
                  <a:ext cx="733086" cy="944988"/>
                </a:xfrm>
                <a:prstGeom prst="rect">
                  <a:avLst/>
                </a:prstGeom>
              </p:spPr>
            </p:pic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17" t="10727" r="53863" b="19699"/>
                <a:stretch/>
              </p:blipFill>
              <p:spPr>
                <a:xfrm>
                  <a:off x="951302" y="4535275"/>
                  <a:ext cx="785268" cy="632789"/>
                </a:xfrm>
                <a:prstGeom prst="rect">
                  <a:avLst/>
                </a:prstGeom>
              </p:spPr>
            </p:pic>
          </p:grpSp>
          <p:grpSp>
            <p:nvGrpSpPr>
              <p:cNvPr id="4" name="Group 3"/>
              <p:cNvGrpSpPr/>
              <p:nvPr/>
            </p:nvGrpSpPr>
            <p:grpSpPr>
              <a:xfrm>
                <a:off x="2253803" y="1726998"/>
                <a:ext cx="852138" cy="960500"/>
                <a:chOff x="1773841" y="1177243"/>
                <a:chExt cx="1134072" cy="1309583"/>
              </a:xfrm>
            </p:grpSpPr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828" t="8033" r="28455" b="10799"/>
                <a:stretch/>
              </p:blipFill>
              <p:spPr>
                <a:xfrm>
                  <a:off x="1773841" y="1177243"/>
                  <a:ext cx="1134072" cy="1309583"/>
                </a:xfrm>
                <a:prstGeom prst="rect">
                  <a:avLst/>
                </a:prstGeom>
              </p:spPr>
            </p:pic>
            <p:pic>
              <p:nvPicPr>
                <p:cNvPr id="62" name="Picture 61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7699"/>
                <a:stretch/>
              </p:blipFill>
              <p:spPr>
                <a:xfrm>
                  <a:off x="2213953" y="1349008"/>
                  <a:ext cx="531850" cy="529681"/>
                </a:xfrm>
                <a:prstGeom prst="rect">
                  <a:avLst/>
                </a:prstGeom>
              </p:spPr>
            </p:pic>
          </p:grpSp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47" t="55788" r="55134" b="25901"/>
              <a:stretch/>
            </p:blipFill>
            <p:spPr>
              <a:xfrm>
                <a:off x="606365" y="1688119"/>
                <a:ext cx="531802" cy="952334"/>
              </a:xfrm>
              <a:prstGeom prst="rect">
                <a:avLst/>
              </a:prstGeom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111414" y="2824062"/>
                <a:ext cx="1613805" cy="55399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500" smtClean="0"/>
                  <a:t>Collect data from observation point</a:t>
                </a:r>
                <a:endParaRPr lang="en-US" sz="1500" dirty="0"/>
              </a:p>
            </p:txBody>
          </p:sp>
          <p:pic>
            <p:nvPicPr>
              <p:cNvPr id="79" name="Picture 78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409" t="3792" r="30704" b="4684"/>
              <a:stretch/>
            </p:blipFill>
            <p:spPr>
              <a:xfrm>
                <a:off x="8144452" y="4694500"/>
                <a:ext cx="267532" cy="358035"/>
              </a:xfrm>
              <a:prstGeom prst="rect">
                <a:avLst/>
              </a:prstGeom>
            </p:spPr>
          </p:pic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3072" y="4694500"/>
                <a:ext cx="337252" cy="381099"/>
              </a:xfrm>
              <a:prstGeom prst="rect">
                <a:avLst/>
              </a:prstGeom>
            </p:spPr>
          </p:pic>
          <p:sp>
            <p:nvSpPr>
              <p:cNvPr id="87" name="TextBox 86"/>
              <p:cNvSpPr txBox="1"/>
              <p:nvPr/>
            </p:nvSpPr>
            <p:spPr>
              <a:xfrm>
                <a:off x="1882515" y="2821088"/>
                <a:ext cx="1406872" cy="55399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smtClean="0"/>
                  <a:t>Forecast, </a:t>
                </a:r>
                <a:endParaRPr lang="en-US" sz="1500" dirty="0" smtClean="0"/>
              </a:p>
              <a:p>
                <a:pPr algn="ctr"/>
                <a:r>
                  <a:rPr lang="en-US" sz="1500"/>
                  <a:t>m</a:t>
                </a:r>
                <a:r>
                  <a:rPr lang="en-US" sz="1500" smtClean="0"/>
                  <a:t>onitor quality</a:t>
                </a:r>
                <a:endParaRPr lang="en-US" sz="15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743514" y="5144122"/>
                <a:ext cx="3232755" cy="55399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500" smtClean="0"/>
                  <a:t>Gender reflection &amp; dialogue (1,2)</a:t>
                </a:r>
              </a:p>
              <a:p>
                <a:pPr algn="r"/>
                <a:r>
                  <a:rPr lang="en-US" sz="1500" smtClean="0"/>
                  <a:t>Gender sensitiveness (3,4)</a:t>
                </a:r>
                <a:endParaRPr lang="en-US" sz="15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643314" y="6867144"/>
                <a:ext cx="2405982" cy="3231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500" smtClean="0"/>
                  <a:t>Engage sub-gov </a:t>
                </a:r>
                <a:r>
                  <a:rPr lang="en-US" sz="1500" dirty="0"/>
                  <a:t>u</a:t>
                </a:r>
                <a:r>
                  <a:rPr lang="en-US" sz="1500" smtClean="0"/>
                  <a:t>nits, NGOs</a:t>
                </a:r>
                <a:endParaRPr lang="en-US" sz="15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8360977" y="4114128"/>
                <a:ext cx="1697423" cy="3231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Use of information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856700" y="78679"/>
                <a:ext cx="1526442" cy="3231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smtClean="0"/>
                  <a:t>Capacity building</a:t>
                </a:r>
                <a:endParaRPr lang="en-US" sz="1500" dirty="0">
                  <a:solidFill>
                    <a:schemeClr val="accent5"/>
                  </a:solidFill>
                </a:endParaRPr>
              </a:p>
            </p:txBody>
          </p:sp>
          <p:cxnSp>
            <p:nvCxnSpPr>
              <p:cNvPr id="15" name="Straight Connector 14"/>
              <p:cNvCxnSpPr>
                <a:stCxn id="104" idx="1"/>
              </p:cNvCxnSpPr>
              <p:nvPr/>
            </p:nvCxnSpPr>
            <p:spPr>
              <a:xfrm>
                <a:off x="5118823" y="6519532"/>
                <a:ext cx="4064753" cy="199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6188193" y="1771943"/>
                <a:ext cx="1026987" cy="3231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smtClean="0"/>
                  <a:t>Advice</a:t>
                </a:r>
                <a:endParaRPr lang="en-US" sz="15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991342" y="2995296"/>
                <a:ext cx="2920582" cy="3231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Translation </a:t>
                </a:r>
                <a:r>
                  <a:rPr lang="en-US" sz="1500"/>
                  <a:t>into </a:t>
                </a:r>
                <a:r>
                  <a:rPr lang="en-US" sz="1500" smtClean="0"/>
                  <a:t>advice, monitoring</a:t>
                </a:r>
                <a:endParaRPr lang="en-US" sz="1500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410792" y="1790128"/>
                <a:ext cx="1100321" cy="3231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/>
                  <a:t>Forecasts</a:t>
                </a:r>
                <a:endParaRPr lang="en-US" sz="1500" dirty="0"/>
              </a:p>
            </p:txBody>
          </p:sp>
          <p:sp>
            <p:nvSpPr>
              <p:cNvPr id="104" name="Right Arrow 103"/>
              <p:cNvSpPr/>
              <p:nvPr/>
            </p:nvSpPr>
            <p:spPr>
              <a:xfrm rot="16200000" flipV="1">
                <a:off x="3760017" y="5137866"/>
                <a:ext cx="2717612" cy="45719"/>
              </a:xfrm>
              <a:prstGeom prst="rightArrow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105" name="Right Arrow 104"/>
              <p:cNvSpPr/>
              <p:nvPr/>
            </p:nvSpPr>
            <p:spPr>
              <a:xfrm rot="16200000" flipV="1">
                <a:off x="8194807" y="5545213"/>
                <a:ext cx="1770711" cy="45719"/>
              </a:xfrm>
              <a:prstGeom prst="rightArrow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932119" y="3298600"/>
                <a:ext cx="339301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{District technical </a:t>
                </a:r>
                <a:r>
                  <a:rPr lang="en-US" sz="1500" smtClean="0">
                    <a:solidFill>
                      <a:schemeClr val="accent6">
                        <a:lumMod val="50000"/>
                      </a:schemeClr>
                    </a:solidFill>
                  </a:rPr>
                  <a:t>working group at</a:t>
                </a:r>
              </a:p>
              <a:p>
                <a:pPr algn="ctr"/>
                <a:r>
                  <a:rPr lang="en-US" sz="1500" smtClean="0">
                    <a:solidFill>
                      <a:schemeClr val="accent6">
                        <a:lumMod val="50000"/>
                      </a:schemeClr>
                    </a:solidFill>
                  </a:rPr>
                  <a:t>Dien Bien Agricultural Service </a:t>
                </a:r>
                <a:r>
                  <a:rPr lang="en-US" sz="1500">
                    <a:solidFill>
                      <a:schemeClr val="accent6">
                        <a:lumMod val="50000"/>
                      </a:schemeClr>
                    </a:solidFill>
                  </a:rPr>
                  <a:t>C</a:t>
                </a:r>
                <a:r>
                  <a:rPr lang="en-US" sz="1500" smtClean="0">
                    <a:solidFill>
                      <a:schemeClr val="accent6">
                        <a:lumMod val="50000"/>
                      </a:schemeClr>
                    </a:solidFill>
                  </a:rPr>
                  <a:t>enter</a:t>
                </a:r>
                <a:r>
                  <a:rPr lang="en-US" sz="1500">
                    <a:solidFill>
                      <a:schemeClr val="accent6">
                        <a:lumMod val="50000"/>
                      </a:schemeClr>
                    </a:solidFill>
                  </a:rPr>
                  <a:t>}</a:t>
                </a:r>
                <a:endParaRPr lang="en-US" sz="15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8406324" y="4382772"/>
                <a:ext cx="243906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smtClean="0">
                    <a:solidFill>
                      <a:schemeClr val="accent6">
                        <a:lumMod val="50000"/>
                      </a:schemeClr>
                    </a:solidFill>
                  </a:rPr>
                  <a:t>{women</a:t>
                </a:r>
                <a:r>
                  <a:rPr lang="en-US" sz="15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, men}</a:t>
                </a:r>
                <a:endParaRPr lang="en-US" sz="15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Right Arrow 6"/>
              <p:cNvSpPr/>
              <p:nvPr/>
            </p:nvSpPr>
            <p:spPr>
              <a:xfrm>
                <a:off x="3477150" y="2152927"/>
                <a:ext cx="1086436" cy="7418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9" name="Left Arrow 8"/>
              <p:cNvSpPr/>
              <p:nvPr/>
            </p:nvSpPr>
            <p:spPr>
              <a:xfrm>
                <a:off x="3464934" y="2266741"/>
                <a:ext cx="1082355" cy="62446"/>
              </a:xfrm>
              <a:prstGeom prst="lef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72" name="Right Arrow 71"/>
              <p:cNvSpPr/>
              <p:nvPr/>
            </p:nvSpPr>
            <p:spPr>
              <a:xfrm>
                <a:off x="6234960" y="2145511"/>
                <a:ext cx="933671" cy="80902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73" name="Left Arrow 72"/>
              <p:cNvSpPr/>
              <p:nvPr/>
            </p:nvSpPr>
            <p:spPr>
              <a:xfrm>
                <a:off x="6216457" y="2236969"/>
                <a:ext cx="943989" cy="94505"/>
              </a:xfrm>
              <a:prstGeom prst="lef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3435875" y="2411310"/>
                <a:ext cx="1100783" cy="3231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smtClean="0"/>
                  <a:t>Feedback</a:t>
                </a:r>
                <a:endParaRPr lang="en-US" sz="1500" dirty="0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187419" y="3801920"/>
                <a:ext cx="16452" cy="2649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ight Arrow 20"/>
              <p:cNvSpPr/>
              <p:nvPr/>
            </p:nvSpPr>
            <p:spPr>
              <a:xfrm>
                <a:off x="5208029" y="6404340"/>
                <a:ext cx="506097" cy="45719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 flipH="1">
                <a:off x="9177893" y="4673091"/>
                <a:ext cx="5683" cy="18817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Left Arrow 99"/>
              <p:cNvSpPr/>
              <p:nvPr/>
            </p:nvSpPr>
            <p:spPr>
              <a:xfrm>
                <a:off x="7781964" y="6420419"/>
                <a:ext cx="1275339" cy="60725"/>
              </a:xfrm>
              <a:prstGeom prst="lef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pic>
            <p:nvPicPr>
              <p:cNvPr id="90" name="Picture 89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47" t="55788" r="55134" b="25901"/>
              <a:stretch/>
            </p:blipFill>
            <p:spPr>
              <a:xfrm>
                <a:off x="723572" y="364232"/>
                <a:ext cx="286034" cy="375267"/>
              </a:xfrm>
              <a:prstGeom prst="rect">
                <a:avLst/>
              </a:prstGeom>
            </p:spPr>
          </p:pic>
          <p:sp>
            <p:nvSpPr>
              <p:cNvPr id="124" name="Right Arrow 123"/>
              <p:cNvSpPr/>
              <p:nvPr/>
            </p:nvSpPr>
            <p:spPr>
              <a:xfrm>
                <a:off x="1388562" y="2207248"/>
                <a:ext cx="801287" cy="72372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7350410" y="1921687"/>
                <a:ext cx="2840175" cy="78483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500" smtClean="0"/>
                  <a:t>Weekly SMS (1,2)</a:t>
                </a:r>
              </a:p>
              <a:p>
                <a:pPr algn="r"/>
                <a:r>
                  <a:rPr lang="en-US" sz="1500" smtClean="0"/>
                  <a:t>Weekly SMS + loudspeaker (3)</a:t>
                </a:r>
              </a:p>
              <a:p>
                <a:pPr algn="r"/>
                <a:r>
                  <a:rPr lang="en-US" sz="1500" smtClean="0"/>
                  <a:t>Weekly Paper + loudspeaker (4)</a:t>
                </a:r>
                <a:endParaRPr lang="en-US" sz="1500" dirty="0"/>
              </a:p>
            </p:txBody>
          </p:sp>
          <p:pic>
            <p:nvPicPr>
              <p:cNvPr id="127" name="Picture 126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47" t="55788" r="55134" b="25901"/>
              <a:stretch/>
            </p:blipFill>
            <p:spPr>
              <a:xfrm>
                <a:off x="1103078" y="574723"/>
                <a:ext cx="286034" cy="375267"/>
              </a:xfrm>
              <a:prstGeom prst="rect">
                <a:avLst/>
              </a:prstGeom>
            </p:spPr>
          </p:pic>
          <p:sp>
            <p:nvSpPr>
              <p:cNvPr id="142" name="TextBox 141"/>
              <p:cNvSpPr txBox="1"/>
              <p:nvPr/>
            </p:nvSpPr>
            <p:spPr>
              <a:xfrm>
                <a:off x="65470" y="963341"/>
                <a:ext cx="2709184" cy="3231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500" smtClean="0"/>
                  <a:t>New mini weather stations (1)</a:t>
                </a:r>
                <a:endParaRPr lang="en-US" sz="1500" dirty="0"/>
              </a:p>
            </p:txBody>
          </p:sp>
          <p:pic>
            <p:nvPicPr>
              <p:cNvPr id="106" name="Picture 10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47" t="55788" r="55134" b="25901"/>
              <a:stretch/>
            </p:blipFill>
            <p:spPr>
              <a:xfrm>
                <a:off x="875972" y="516632"/>
                <a:ext cx="286034" cy="375267"/>
              </a:xfrm>
              <a:prstGeom prst="rect">
                <a:avLst/>
              </a:prstGeom>
            </p:spPr>
          </p:pic>
          <p:sp>
            <p:nvSpPr>
              <p:cNvPr id="126" name="TextBox 125"/>
              <p:cNvSpPr txBox="1"/>
              <p:nvPr/>
            </p:nvSpPr>
            <p:spPr>
              <a:xfrm>
                <a:off x="668011" y="3385191"/>
                <a:ext cx="224238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accent6">
                        <a:lumMod val="50000"/>
                      </a:schemeClr>
                    </a:solidFill>
                  </a:rPr>
                  <a:t>{</a:t>
                </a:r>
                <a:r>
                  <a:rPr lang="en-US" sz="1500" smtClean="0">
                    <a:solidFill>
                      <a:schemeClr val="accent6">
                        <a:lumMod val="50000"/>
                      </a:schemeClr>
                    </a:solidFill>
                  </a:rPr>
                  <a:t>Provincial </a:t>
                </a:r>
                <a:r>
                  <a:rPr lang="en-US" sz="1500">
                    <a:solidFill>
                      <a:schemeClr val="accent6">
                        <a:lumMod val="50000"/>
                      </a:schemeClr>
                    </a:solidFill>
                  </a:rPr>
                  <a:t>M</a:t>
                </a:r>
                <a:r>
                  <a:rPr lang="en-US" sz="1500" smtClean="0">
                    <a:solidFill>
                      <a:schemeClr val="accent6">
                        <a:lumMod val="50000"/>
                      </a:schemeClr>
                    </a:solidFill>
                  </a:rPr>
                  <a:t>eteorological </a:t>
                </a:r>
                <a:r>
                  <a:rPr lang="en-US" sz="1500" dirty="0">
                    <a:solidFill>
                      <a:schemeClr val="accent6">
                        <a:lumMod val="50000"/>
                      </a:schemeClr>
                    </a:solidFill>
                  </a:rPr>
                  <a:t>S</a:t>
                </a:r>
                <a:r>
                  <a:rPr lang="en-US" sz="1500" smtClean="0">
                    <a:solidFill>
                      <a:schemeClr val="accent6">
                        <a:lumMod val="50000"/>
                      </a:schemeClr>
                    </a:solidFill>
                  </a:rPr>
                  <a:t>tation</a:t>
                </a:r>
                <a:r>
                  <a:rPr lang="en-US" sz="15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} </a:t>
                </a:r>
                <a:endParaRPr lang="en-US" sz="15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3999007" y="639574"/>
                <a:ext cx="2716755" cy="2300194"/>
                <a:chOff x="4172562" y="770090"/>
                <a:chExt cx="2716755" cy="2300194"/>
              </a:xfrm>
            </p:grpSpPr>
            <p:grpSp>
              <p:nvGrpSpPr>
                <p:cNvPr id="78" name="Group 77"/>
                <p:cNvGrpSpPr/>
                <p:nvPr/>
              </p:nvGrpSpPr>
              <p:grpSpPr>
                <a:xfrm>
                  <a:off x="5914790" y="788920"/>
                  <a:ext cx="974527" cy="843830"/>
                  <a:chOff x="6626731" y="3180234"/>
                  <a:chExt cx="1247706" cy="825096"/>
                </a:xfrm>
              </p:grpSpPr>
              <p:pic>
                <p:nvPicPr>
                  <p:cNvPr id="75" name="Picture 74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26731" y="3180234"/>
                    <a:ext cx="1247706" cy="825096"/>
                  </a:xfrm>
                  <a:prstGeom prst="rect">
                    <a:avLst/>
                  </a:prstGeom>
                </p:spPr>
              </p:pic>
              <p:pic>
                <p:nvPicPr>
                  <p:cNvPr id="76" name="Picture 75"/>
                  <p:cNvPicPr>
                    <a:picLocks noChangeAspect="1"/>
                  </p:cNvPicPr>
                  <p:nvPr/>
                </p:nvPicPr>
                <p:blipFill rotWithShape="1"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8716" t="7043" r="23709" b="11831"/>
                  <a:stretch/>
                </p:blipFill>
                <p:spPr>
                  <a:xfrm>
                    <a:off x="7116841" y="3231553"/>
                    <a:ext cx="142593" cy="32421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768" t="1765" r="14616"/>
                <a:stretch/>
              </p:blipFill>
              <p:spPr>
                <a:xfrm>
                  <a:off x="4205487" y="770090"/>
                  <a:ext cx="853535" cy="871990"/>
                </a:xfrm>
                <a:prstGeom prst="ellipse">
                  <a:avLst/>
                </a:prstGeom>
              </p:spPr>
            </p:pic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 rotWithShape="1"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9410"/>
                <a:stretch/>
              </p:blipFill>
              <p:spPr>
                <a:xfrm>
                  <a:off x="4491897" y="817995"/>
                  <a:ext cx="306098" cy="378493"/>
                </a:xfrm>
                <a:prstGeom prst="ellipse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831" t="5744" r="51268" b="4616"/>
                <a:stretch/>
              </p:blipFill>
              <p:spPr>
                <a:xfrm>
                  <a:off x="4305849" y="806857"/>
                  <a:ext cx="226323" cy="349793"/>
                </a:xfrm>
                <a:prstGeom prst="ellipse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56700" y="1652235"/>
                  <a:ext cx="1309070" cy="1418049"/>
                </a:xfrm>
                <a:prstGeom prst="ellipse">
                  <a:avLst/>
                </a:prstGeom>
              </p:spPr>
            </p:pic>
            <p:sp>
              <p:nvSpPr>
                <p:cNvPr id="51" name="Right Arrow 50"/>
                <p:cNvSpPr/>
                <p:nvPr/>
              </p:nvSpPr>
              <p:spPr>
                <a:xfrm rot="2134217">
                  <a:off x="4899232" y="1568051"/>
                  <a:ext cx="324738" cy="102304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/>
                </a:p>
              </p:txBody>
            </p:sp>
            <p:sp>
              <p:nvSpPr>
                <p:cNvPr id="52" name="Right Arrow 51"/>
                <p:cNvSpPr/>
                <p:nvPr/>
              </p:nvSpPr>
              <p:spPr>
                <a:xfrm rot="8443709">
                  <a:off x="5752177" y="1545281"/>
                  <a:ext cx="365176" cy="88532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/>
                </a:p>
              </p:txBody>
            </p:sp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60045" b="19181"/>
                <a:stretch/>
              </p:blipFill>
              <p:spPr>
                <a:xfrm>
                  <a:off x="4172562" y="930231"/>
                  <a:ext cx="158652" cy="369231"/>
                </a:xfrm>
                <a:prstGeom prst="rect">
                  <a:avLst/>
                </a:prstGeom>
              </p:spPr>
            </p:pic>
            <p:pic>
              <p:nvPicPr>
                <p:cNvPr id="129" name="Picture 128"/>
                <p:cNvPicPr>
                  <a:picLocks noChangeAspect="1"/>
                </p:cNvPicPr>
                <p:nvPr/>
              </p:nvPicPr>
              <p:blipFill rotWithShape="1"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60045" b="19181"/>
                <a:stretch/>
              </p:blipFill>
              <p:spPr>
                <a:xfrm>
                  <a:off x="5887473" y="870394"/>
                  <a:ext cx="177020" cy="411979"/>
                </a:xfrm>
                <a:prstGeom prst="rect">
                  <a:avLst/>
                </a:prstGeom>
              </p:spPr>
            </p:pic>
          </p:grpSp>
          <p:grpSp>
            <p:nvGrpSpPr>
              <p:cNvPr id="8" name="Group 7"/>
              <p:cNvGrpSpPr/>
              <p:nvPr/>
            </p:nvGrpSpPr>
            <p:grpSpPr>
              <a:xfrm>
                <a:off x="5730503" y="6121877"/>
                <a:ext cx="2051461" cy="706879"/>
                <a:chOff x="6064900" y="4783256"/>
                <a:chExt cx="2051461" cy="706879"/>
              </a:xfrm>
            </p:grpSpPr>
            <p:grpSp>
              <p:nvGrpSpPr>
                <p:cNvPr id="92" name="Group 91"/>
                <p:cNvGrpSpPr/>
                <p:nvPr/>
              </p:nvGrpSpPr>
              <p:grpSpPr>
                <a:xfrm>
                  <a:off x="7056378" y="4799285"/>
                  <a:ext cx="1059983" cy="690850"/>
                  <a:chOff x="6626731" y="3180234"/>
                  <a:chExt cx="1247706" cy="825096"/>
                </a:xfrm>
              </p:grpSpPr>
              <p:pic>
                <p:nvPicPr>
                  <p:cNvPr id="93" name="Picture 92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26731" y="3180234"/>
                    <a:ext cx="1247706" cy="825096"/>
                  </a:xfrm>
                  <a:prstGeom prst="rect">
                    <a:avLst/>
                  </a:prstGeom>
                </p:spPr>
              </p:pic>
              <p:pic>
                <p:nvPicPr>
                  <p:cNvPr id="94" name="Picture 93"/>
                  <p:cNvPicPr>
                    <a:picLocks noChangeAspect="1"/>
                  </p:cNvPicPr>
                  <p:nvPr/>
                </p:nvPicPr>
                <p:blipFill rotWithShape="1"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8716" t="7043" r="23709" b="11831"/>
                  <a:stretch/>
                </p:blipFill>
                <p:spPr>
                  <a:xfrm>
                    <a:off x="7116841" y="3231553"/>
                    <a:ext cx="142593" cy="32421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0" name="Group 79"/>
                <p:cNvGrpSpPr/>
                <p:nvPr/>
              </p:nvGrpSpPr>
              <p:grpSpPr>
                <a:xfrm>
                  <a:off x="6064900" y="4783256"/>
                  <a:ext cx="1008914" cy="672392"/>
                  <a:chOff x="7176684" y="5168064"/>
                  <a:chExt cx="1889244" cy="1249339"/>
                </a:xfrm>
              </p:grpSpPr>
              <p:pic>
                <p:nvPicPr>
                  <p:cNvPr id="81" name="Picture 80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76684" y="5168064"/>
                    <a:ext cx="1889244" cy="1249339"/>
                  </a:xfrm>
                  <a:prstGeom prst="rect">
                    <a:avLst/>
                  </a:prstGeom>
                </p:spPr>
              </p:pic>
              <p:pic>
                <p:nvPicPr>
                  <p:cNvPr id="82" name="Picture 81"/>
                  <p:cNvPicPr>
                    <a:picLocks noChangeAspect="1"/>
                  </p:cNvPicPr>
                  <p:nvPr/>
                </p:nvPicPr>
                <p:blipFill rotWithShape="1"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517" t="10727" r="53863" b="19699"/>
                  <a:stretch/>
                </p:blipFill>
                <p:spPr>
                  <a:xfrm>
                    <a:off x="7541852" y="5294878"/>
                    <a:ext cx="339796" cy="273816"/>
                  </a:xfrm>
                  <a:prstGeom prst="rect">
                    <a:avLst/>
                  </a:prstGeom>
                </p:spPr>
              </p:pic>
              <p:pic>
                <p:nvPicPr>
                  <p:cNvPr id="83" name="Picture 82"/>
                  <p:cNvPicPr>
                    <a:picLocks noChangeAspect="1"/>
                  </p:cNvPicPr>
                  <p:nvPr/>
                </p:nvPicPr>
                <p:blipFill rotWithShape="1"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831" t="5744" r="51268" b="4616"/>
                  <a:stretch/>
                </p:blipFill>
                <p:spPr>
                  <a:xfrm>
                    <a:off x="7913080" y="5282861"/>
                    <a:ext cx="296125" cy="322531"/>
                  </a:xfrm>
                  <a:prstGeom prst="ellipse">
                    <a:avLst/>
                  </a:prstGeom>
                </p:spPr>
              </p:pic>
            </p:grpSp>
            <p:pic>
              <p:nvPicPr>
                <p:cNvPr id="138" name="Picture 137"/>
                <p:cNvPicPr>
                  <a:picLocks noChangeAspect="1"/>
                </p:cNvPicPr>
                <p:nvPr/>
              </p:nvPicPr>
              <p:blipFill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60045" b="19181"/>
                <a:stretch/>
              </p:blipFill>
              <p:spPr>
                <a:xfrm>
                  <a:off x="6097652" y="4856586"/>
                  <a:ext cx="158652" cy="369231"/>
                </a:xfrm>
                <a:prstGeom prst="rect">
                  <a:avLst/>
                </a:prstGeom>
              </p:spPr>
            </p:pic>
            <p:pic>
              <p:nvPicPr>
                <p:cNvPr id="139" name="Picture 138"/>
                <p:cNvPicPr>
                  <a:picLocks noChangeAspect="1"/>
                </p:cNvPicPr>
                <p:nvPr/>
              </p:nvPicPr>
              <p:blipFill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60045" b="19181"/>
                <a:stretch/>
              </p:blipFill>
              <p:spPr>
                <a:xfrm>
                  <a:off x="7067947" y="4838392"/>
                  <a:ext cx="158652" cy="369231"/>
                </a:xfrm>
                <a:prstGeom prst="rect">
                  <a:avLst/>
                </a:prstGeom>
              </p:spPr>
            </p:pic>
          </p:grpSp>
          <p:sp>
            <p:nvSpPr>
              <p:cNvPr id="140" name="TextBox 139"/>
              <p:cNvSpPr txBox="1"/>
              <p:nvPr/>
            </p:nvSpPr>
            <p:spPr>
              <a:xfrm>
                <a:off x="3104931" y="399238"/>
                <a:ext cx="517328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smtClean="0">
                    <a:solidFill>
                      <a:schemeClr val="accent6">
                        <a:lumMod val="50000"/>
                      </a:schemeClr>
                    </a:solidFill>
                  </a:rPr>
                  <a:t>{Provincial </a:t>
                </a:r>
                <a:r>
                  <a:rPr lang="en-US" sz="15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D</a:t>
                </a:r>
                <a:r>
                  <a:rPr lang="en-US" sz="1500" smtClean="0">
                    <a:solidFill>
                      <a:schemeClr val="accent6">
                        <a:lumMod val="50000"/>
                      </a:schemeClr>
                    </a:solidFill>
                  </a:rPr>
                  <a:t>epartment of </a:t>
                </a:r>
                <a:r>
                  <a:rPr lang="en-US" sz="1500">
                    <a:solidFill>
                      <a:schemeClr val="accent6">
                        <a:lumMod val="50000"/>
                      </a:schemeClr>
                    </a:solidFill>
                  </a:rPr>
                  <a:t>A</a:t>
                </a:r>
                <a:r>
                  <a:rPr lang="en-US" sz="1500" smtClean="0">
                    <a:solidFill>
                      <a:schemeClr val="accent6">
                        <a:lumMod val="50000"/>
                      </a:schemeClr>
                    </a:solidFill>
                  </a:rPr>
                  <a:t>griculture and </a:t>
                </a:r>
                <a:r>
                  <a:rPr lang="en-US" sz="1500">
                    <a:solidFill>
                      <a:schemeClr val="accent6">
                        <a:lumMod val="50000"/>
                      </a:schemeClr>
                    </a:solidFill>
                  </a:rPr>
                  <a:t>R</a:t>
                </a:r>
                <a:r>
                  <a:rPr lang="en-US" sz="1500" smtClean="0">
                    <a:solidFill>
                      <a:schemeClr val="accent6">
                        <a:lumMod val="50000"/>
                      </a:schemeClr>
                    </a:solidFill>
                  </a:rPr>
                  <a:t>ural </a:t>
                </a:r>
                <a:r>
                  <a:rPr lang="en-US" sz="15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D</a:t>
                </a:r>
                <a:r>
                  <a:rPr lang="en-US" sz="1500" smtClean="0">
                    <a:solidFill>
                      <a:schemeClr val="accent6">
                        <a:lumMod val="50000"/>
                      </a:schemeClr>
                    </a:solidFill>
                  </a:rPr>
                  <a:t>evelopment</a:t>
                </a:r>
                <a:r>
                  <a:rPr lang="en-US" sz="15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}</a:t>
                </a:r>
                <a:endParaRPr lang="en-US" sz="15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6222568" y="2387293"/>
                <a:ext cx="992612" cy="3231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smtClean="0"/>
                  <a:t>Feedback</a:t>
                </a:r>
                <a:endParaRPr lang="en-US" sz="1500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4571679" y="7181479"/>
                <a:ext cx="458674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smtClean="0">
                    <a:solidFill>
                      <a:schemeClr val="accent6">
                        <a:lumMod val="50000"/>
                      </a:schemeClr>
                    </a:solidFill>
                  </a:rPr>
                  <a:t>{Commune People’s Committee</a:t>
                </a:r>
                <a:r>
                  <a:rPr lang="en-US" sz="15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, extension workers, </a:t>
                </a:r>
                <a:r>
                  <a:rPr lang="en-US" sz="1500" smtClean="0">
                    <a:solidFill>
                      <a:schemeClr val="accent6">
                        <a:lumMod val="50000"/>
                      </a:schemeClr>
                    </a:solidFill>
                  </a:rPr>
                  <a:t>village leaders, Women’s Union, NGOs}</a:t>
                </a:r>
                <a:endParaRPr lang="en-US" sz="15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911923" y="5681277"/>
                <a:ext cx="2007024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500" smtClean="0">
                    <a:solidFill>
                      <a:schemeClr val="accent6">
                        <a:lumMod val="50000"/>
                      </a:schemeClr>
                    </a:solidFill>
                  </a:rPr>
                  <a:t>{NGO, Women’s Union}</a:t>
                </a:r>
                <a:endParaRPr lang="en-US" sz="15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6972884" y="978991"/>
                <a:ext cx="3393464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smtClean="0">
                    <a:solidFill>
                      <a:schemeClr val="accent6">
                        <a:lumMod val="50000"/>
                      </a:schemeClr>
                    </a:solidFill>
                  </a:rPr>
                  <a:t>{Mobile operator, Commune People’s Committee, village leaders </a:t>
                </a:r>
                <a:r>
                  <a:rPr lang="en-US" sz="1500">
                    <a:solidFill>
                      <a:schemeClr val="accent6">
                        <a:lumMod val="50000"/>
                      </a:schemeClr>
                    </a:solidFill>
                  </a:rPr>
                  <a:t>}</a:t>
                </a:r>
                <a:endParaRPr lang="en-US" sz="15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361617" y="7374826"/>
                <a:ext cx="1430929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smtClean="0">
                    <a:solidFill>
                      <a:schemeClr val="accent6">
                        <a:lumMod val="50000"/>
                      </a:schemeClr>
                    </a:solidFill>
                  </a:rPr>
                  <a:t>{Stakeholder}</a:t>
                </a:r>
                <a:endParaRPr lang="en-US" sz="15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7307" y="6192006"/>
                <a:ext cx="2166496" cy="1539340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203763" y="1285811"/>
                <a:ext cx="241322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accent6">
                        <a:lumMod val="50000"/>
                      </a:schemeClr>
                    </a:solidFill>
                  </a:rPr>
                  <a:t>{</a:t>
                </a:r>
                <a:r>
                  <a:rPr lang="en-US" sz="1500" smtClean="0">
                    <a:solidFill>
                      <a:schemeClr val="accent6">
                        <a:lumMod val="50000"/>
                      </a:schemeClr>
                    </a:solidFill>
                  </a:rPr>
                  <a:t>Provincial </a:t>
                </a:r>
                <a:r>
                  <a:rPr lang="en-US" sz="1500">
                    <a:solidFill>
                      <a:schemeClr val="accent6">
                        <a:lumMod val="50000"/>
                      </a:schemeClr>
                    </a:solidFill>
                  </a:rPr>
                  <a:t>M</a:t>
                </a:r>
                <a:r>
                  <a:rPr lang="en-US" sz="1500" smtClean="0">
                    <a:solidFill>
                      <a:schemeClr val="accent6">
                        <a:lumMod val="50000"/>
                      </a:schemeClr>
                    </a:solidFill>
                  </a:rPr>
                  <a:t>eteorological </a:t>
                </a:r>
                <a:r>
                  <a:rPr lang="en-US" sz="1500" dirty="0">
                    <a:solidFill>
                      <a:schemeClr val="accent6">
                        <a:lumMod val="50000"/>
                      </a:schemeClr>
                    </a:solidFill>
                  </a:rPr>
                  <a:t>S</a:t>
                </a:r>
                <a:r>
                  <a:rPr lang="en-US" sz="1500" smtClean="0">
                    <a:solidFill>
                      <a:schemeClr val="accent6">
                        <a:lumMod val="50000"/>
                      </a:schemeClr>
                    </a:solidFill>
                  </a:rPr>
                  <a:t>tation</a:t>
                </a:r>
                <a:r>
                  <a:rPr lang="en-US" sz="15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} </a:t>
                </a:r>
                <a:endParaRPr lang="en-US" sz="15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28621" y="6238595"/>
                <a:ext cx="2075278" cy="55399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smtClean="0"/>
                  <a:t>Activities for all interventions</a:t>
                </a:r>
                <a:endParaRPr lang="en-US" sz="15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28621" y="6828620"/>
                <a:ext cx="2075278" cy="55399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/>
                  <a:t>V</a:t>
                </a:r>
                <a:r>
                  <a:rPr lang="en-US" sz="1500" smtClean="0"/>
                  <a:t>ariations for different interventions (1,2,3,4)</a:t>
                </a:r>
                <a:endParaRPr lang="en-US" sz="1500" dirty="0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7341812" y="1583392"/>
              <a:ext cx="2848773" cy="3231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smtClean="0"/>
                <a:t>Seasonal paper bulletin</a:t>
              </a:r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17898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����??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3941</TotalTime>
  <Words>153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����??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OneDrive</dc:creator>
  <cp:lastModifiedBy>luulan1 luulan1</cp:lastModifiedBy>
  <cp:revision>194</cp:revision>
  <dcterms:created xsi:type="dcterms:W3CDTF">2019-10-10T12:42:57Z</dcterms:created>
  <dcterms:modified xsi:type="dcterms:W3CDTF">2021-06-29T21:19:49Z</dcterms:modified>
</cp:coreProperties>
</file>