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3"/>
  </p:notesMasterIdLst>
  <p:sldIdLst>
    <p:sldId id="300" r:id="rId2"/>
  </p:sldIdLst>
  <p:sldSz cx="10058400" cy="7772400"/>
  <p:notesSz cx="6858000" cy="9144000"/>
  <p:defaultTextStyle>
    <a:defPPr>
      <a:defRPr lang="en-US"/>
    </a:defPPr>
    <a:lvl1pPr marL="0" algn="l" defTabSz="1001563" rtl="0" eaLnBrk="1" latinLnBrk="0" hangingPunct="1">
      <a:defRPr sz="1972" kern="1200">
        <a:solidFill>
          <a:schemeClr val="tx1"/>
        </a:solidFill>
        <a:latin typeface="+mn-lt"/>
        <a:ea typeface="+mn-ea"/>
        <a:cs typeface="+mn-cs"/>
      </a:defRPr>
    </a:lvl1pPr>
    <a:lvl2pPr marL="500782" algn="l" defTabSz="1001563" rtl="0" eaLnBrk="1" latinLnBrk="0" hangingPunct="1">
      <a:defRPr sz="1972" kern="1200">
        <a:solidFill>
          <a:schemeClr val="tx1"/>
        </a:solidFill>
        <a:latin typeface="+mn-lt"/>
        <a:ea typeface="+mn-ea"/>
        <a:cs typeface="+mn-cs"/>
      </a:defRPr>
    </a:lvl2pPr>
    <a:lvl3pPr marL="1001563" algn="l" defTabSz="1001563" rtl="0" eaLnBrk="1" latinLnBrk="0" hangingPunct="1">
      <a:defRPr sz="1972" kern="1200">
        <a:solidFill>
          <a:schemeClr val="tx1"/>
        </a:solidFill>
        <a:latin typeface="+mn-lt"/>
        <a:ea typeface="+mn-ea"/>
        <a:cs typeface="+mn-cs"/>
      </a:defRPr>
    </a:lvl3pPr>
    <a:lvl4pPr marL="1502347" algn="l" defTabSz="1001563" rtl="0" eaLnBrk="1" latinLnBrk="0" hangingPunct="1">
      <a:defRPr sz="1972" kern="1200">
        <a:solidFill>
          <a:schemeClr val="tx1"/>
        </a:solidFill>
        <a:latin typeface="+mn-lt"/>
        <a:ea typeface="+mn-ea"/>
        <a:cs typeface="+mn-cs"/>
      </a:defRPr>
    </a:lvl4pPr>
    <a:lvl5pPr marL="2003129" algn="l" defTabSz="1001563" rtl="0" eaLnBrk="1" latinLnBrk="0" hangingPunct="1">
      <a:defRPr sz="1972" kern="1200">
        <a:solidFill>
          <a:schemeClr val="tx1"/>
        </a:solidFill>
        <a:latin typeface="+mn-lt"/>
        <a:ea typeface="+mn-ea"/>
        <a:cs typeface="+mn-cs"/>
      </a:defRPr>
    </a:lvl5pPr>
    <a:lvl6pPr marL="2503910" algn="l" defTabSz="1001563" rtl="0" eaLnBrk="1" latinLnBrk="0" hangingPunct="1">
      <a:defRPr sz="1972" kern="1200">
        <a:solidFill>
          <a:schemeClr val="tx1"/>
        </a:solidFill>
        <a:latin typeface="+mn-lt"/>
        <a:ea typeface="+mn-ea"/>
        <a:cs typeface="+mn-cs"/>
      </a:defRPr>
    </a:lvl6pPr>
    <a:lvl7pPr marL="3004692" algn="l" defTabSz="1001563" rtl="0" eaLnBrk="1" latinLnBrk="0" hangingPunct="1">
      <a:defRPr sz="1972" kern="1200">
        <a:solidFill>
          <a:schemeClr val="tx1"/>
        </a:solidFill>
        <a:latin typeface="+mn-lt"/>
        <a:ea typeface="+mn-ea"/>
        <a:cs typeface="+mn-cs"/>
      </a:defRPr>
    </a:lvl7pPr>
    <a:lvl8pPr marL="3505475" algn="l" defTabSz="1001563" rtl="0" eaLnBrk="1" latinLnBrk="0" hangingPunct="1">
      <a:defRPr sz="1972" kern="1200">
        <a:solidFill>
          <a:schemeClr val="tx1"/>
        </a:solidFill>
        <a:latin typeface="+mn-lt"/>
        <a:ea typeface="+mn-ea"/>
        <a:cs typeface="+mn-cs"/>
      </a:defRPr>
    </a:lvl8pPr>
    <a:lvl9pPr marL="4006257" algn="l" defTabSz="1001563" rtl="0" eaLnBrk="1" latinLnBrk="0" hangingPunct="1">
      <a:defRPr sz="197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ulan1 luulan1" initials="ll" lastIdx="1" clrIdx="0">
    <p:extLst>
      <p:ext uri="{19B8F6BF-5375-455C-9EA6-DF929625EA0E}">
        <p15:presenceInfo xmlns:p15="http://schemas.microsoft.com/office/powerpoint/2012/main" userId="3ceaf324ef32df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A8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5345" autoAdjust="0"/>
  </p:normalViewPr>
  <p:slideViewPr>
    <p:cSldViewPr snapToGrid="0">
      <p:cViewPr varScale="1">
        <p:scale>
          <a:sx n="74" d="100"/>
          <a:sy n="74" d="100"/>
        </p:scale>
        <p:origin x="819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15754-A25B-4178-B3E4-70EF6662D410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65AAD1-A3A1-441C-8354-DF1217611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27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5AAD1-A3A1-441C-8354-DF12176112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56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481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988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389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823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037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950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38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239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418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05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381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77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2708C-2602-4C50-90B3-38403DD6A526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660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-433831" y="758057"/>
            <a:ext cx="10428594" cy="6889529"/>
            <a:chOff x="-433831" y="758057"/>
            <a:chExt cx="10428594" cy="6889529"/>
          </a:xfrm>
        </p:grpSpPr>
        <p:sp>
          <p:nvSpPr>
            <p:cNvPr id="84" name="Oval 83"/>
            <p:cNvSpPr/>
            <p:nvPr/>
          </p:nvSpPr>
          <p:spPr>
            <a:xfrm>
              <a:off x="6543315" y="7022374"/>
              <a:ext cx="1713842" cy="625212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235" b="1" smtClean="0"/>
                <a:t>Net </a:t>
              </a:r>
              <a:r>
                <a:rPr lang="en-US" sz="1235" b="1" dirty="0"/>
                <a:t>Present</a:t>
              </a:r>
            </a:p>
            <a:p>
              <a:pPr algn="ctr"/>
              <a:r>
                <a:rPr lang="en-US" sz="1235" b="1" dirty="0"/>
                <a:t>Value </a:t>
              </a:r>
            </a:p>
            <a:p>
              <a:pPr algn="ctr"/>
              <a:r>
                <a:rPr lang="en-US" sz="1235" b="1" dirty="0"/>
                <a:t> </a:t>
              </a: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8688352" y="7184757"/>
              <a:ext cx="1167451" cy="28520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235" dirty="0">
                  <a:solidFill>
                    <a:schemeClr val="tx1"/>
                  </a:solidFill>
                </a:rPr>
                <a:t>Discount rate</a:t>
              </a:r>
            </a:p>
          </p:txBody>
        </p:sp>
        <p:cxnSp>
          <p:nvCxnSpPr>
            <p:cNvPr id="143" name="Straight Arrow Connector 142"/>
            <p:cNvCxnSpPr>
              <a:endCxn id="84" idx="6"/>
            </p:cNvCxnSpPr>
            <p:nvPr/>
          </p:nvCxnSpPr>
          <p:spPr>
            <a:xfrm flipH="1">
              <a:off x="8257156" y="7334980"/>
              <a:ext cx="4196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>
              <a:stCxn id="130" idx="3"/>
              <a:endCxn id="84" idx="2"/>
            </p:cNvCxnSpPr>
            <p:nvPr/>
          </p:nvCxnSpPr>
          <p:spPr>
            <a:xfrm>
              <a:off x="3486731" y="7327360"/>
              <a:ext cx="3056584" cy="76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>
              <a:stCxn id="135" idx="2"/>
              <a:endCxn id="84" idx="0"/>
            </p:cNvCxnSpPr>
            <p:nvPr/>
          </p:nvCxnSpPr>
          <p:spPr>
            <a:xfrm>
              <a:off x="7382253" y="3892764"/>
              <a:ext cx="17983" cy="312961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352" idx="3"/>
            </p:cNvCxnSpPr>
            <p:nvPr/>
          </p:nvCxnSpPr>
          <p:spPr>
            <a:xfrm>
              <a:off x="1408604" y="1388099"/>
              <a:ext cx="1045589" cy="16932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53" name="Group 452"/>
            <p:cNvGrpSpPr/>
            <p:nvPr/>
          </p:nvGrpSpPr>
          <p:grpSpPr>
            <a:xfrm>
              <a:off x="93690" y="865517"/>
              <a:ext cx="1314914" cy="1045163"/>
              <a:chOff x="329616" y="1248902"/>
              <a:chExt cx="1314914" cy="1045163"/>
            </a:xfrm>
          </p:grpSpPr>
          <p:sp>
            <p:nvSpPr>
              <p:cNvPr id="352" name="Rectangle 351"/>
              <p:cNvSpPr/>
              <p:nvPr/>
            </p:nvSpPr>
            <p:spPr>
              <a:xfrm>
                <a:off x="329616" y="1248902"/>
                <a:ext cx="1314914" cy="104516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69873" y="1301301"/>
                <a:ext cx="1234685" cy="46166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t" anchorCtr="0">
                <a:spAutoFit/>
              </a:bodyPr>
              <a:lstStyle/>
              <a:p>
                <a:pPr algn="ctr"/>
                <a:r>
                  <a:rPr lang="en-US" sz="1200"/>
                  <a:t>Forecast inaccuracy risk</a:t>
                </a:r>
                <a:endParaRPr lang="en-US" sz="1200" dirty="0"/>
              </a:p>
            </p:txBody>
          </p:sp>
          <p:sp>
            <p:nvSpPr>
              <p:cNvPr id="351" name="TextBox 350"/>
              <p:cNvSpPr txBox="1"/>
              <p:nvPr/>
            </p:nvSpPr>
            <p:spPr>
              <a:xfrm>
                <a:off x="369872" y="1799793"/>
                <a:ext cx="1234685" cy="46166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t" anchorCtr="0">
                <a:spAutoFit/>
              </a:bodyPr>
              <a:lstStyle/>
              <a:p>
                <a:pPr algn="ctr"/>
                <a:r>
                  <a:rPr lang="en-US" sz="1200" dirty="0"/>
                  <a:t>Low </a:t>
                </a:r>
                <a:r>
                  <a:rPr lang="en-US" sz="1200"/>
                  <a:t>effective adoption risk</a:t>
                </a:r>
                <a:endParaRPr lang="en-US" sz="1200" dirty="0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4297380" y="758057"/>
              <a:ext cx="1234685" cy="62190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t" anchorCtr="0">
              <a:spAutoFit/>
            </a:bodyPr>
            <a:lstStyle/>
            <a:p>
              <a:pPr algn="ctr"/>
              <a:r>
                <a:rPr lang="en-US" sz="1147" b="1"/>
                <a:t>Agro-climate </a:t>
              </a:r>
              <a:r>
                <a:rPr lang="en-US" sz="1147" b="1" smtClean="0"/>
                <a:t>service</a:t>
              </a:r>
              <a:endParaRPr lang="en-US" sz="1147" b="1" dirty="0"/>
            </a:p>
            <a:p>
              <a:pPr algn="ctr"/>
              <a:r>
                <a:rPr lang="en-US" sz="1147" b="1" dirty="0"/>
                <a:t>i</a:t>
              </a:r>
              <a:r>
                <a:rPr lang="en-US" sz="1147" b="1" smtClean="0"/>
                <a:t>mplementation</a:t>
              </a:r>
              <a:endParaRPr lang="en-US" sz="1147" b="1" dirty="0"/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V="1">
              <a:off x="5532065" y="1063570"/>
              <a:ext cx="1210235" cy="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742299" y="879613"/>
              <a:ext cx="1234685" cy="46166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t" anchorCtr="0">
              <a:spAutoFit/>
            </a:bodyPr>
            <a:lstStyle/>
            <a:p>
              <a:pPr algn="ctr"/>
              <a:r>
                <a:rPr lang="en-US" sz="1200" dirty="0"/>
                <a:t>Costs of interventions</a:t>
              </a:r>
            </a:p>
          </p:txBody>
        </p:sp>
        <p:cxnSp>
          <p:nvCxnSpPr>
            <p:cNvPr id="18" name="Straight Arrow Connector 17"/>
            <p:cNvCxnSpPr>
              <a:stCxn id="6" idx="2"/>
            </p:cNvCxnSpPr>
            <p:nvPr/>
          </p:nvCxnSpPr>
          <p:spPr>
            <a:xfrm>
              <a:off x="7359642" y="1341278"/>
              <a:ext cx="1" cy="6236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050766" y="1971650"/>
              <a:ext cx="4455015" cy="553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5050765" y="1964472"/>
              <a:ext cx="0" cy="4179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504030" y="2389309"/>
              <a:ext cx="1093470" cy="64633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t" anchorCtr="0">
              <a:spAutoFit/>
            </a:bodyPr>
            <a:lstStyle/>
            <a:p>
              <a:pPr algn="ctr"/>
              <a:r>
                <a:rPr lang="en-US" sz="1200"/>
                <a:t>Hydro-met </a:t>
              </a:r>
              <a:r>
                <a:rPr lang="en-US" sz="1200" smtClean="0"/>
                <a:t>stations and</a:t>
              </a:r>
              <a:endParaRPr lang="en-US" sz="1200" dirty="0"/>
            </a:p>
            <a:p>
              <a:pPr algn="ctr"/>
              <a:r>
                <a:rPr lang="en-US" sz="1200" dirty="0"/>
                <a:t>f</a:t>
              </a:r>
              <a:r>
                <a:rPr lang="en-US" sz="1200"/>
                <a:t>orecasts</a:t>
              </a:r>
              <a:endParaRPr lang="en-US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639399" y="2389309"/>
              <a:ext cx="1112438" cy="64633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t" anchorCtr="0">
              <a:spAutoFit/>
            </a:bodyPr>
            <a:lstStyle/>
            <a:p>
              <a:pPr algn="ctr"/>
              <a:r>
                <a:rPr lang="en-US" sz="1200"/>
                <a:t>Translation of forecasts into agro-advice</a:t>
              </a:r>
              <a:endParaRPr lang="en-US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93736" y="2389309"/>
              <a:ext cx="1161297" cy="64633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t" anchorCtr="0">
              <a:spAutoFit/>
            </a:bodyPr>
            <a:lstStyle/>
            <a:p>
              <a:pPr algn="ctr"/>
              <a:r>
                <a:rPr lang="en-US" sz="1200"/>
                <a:t>Dissemination via SMS/paper/</a:t>
              </a:r>
            </a:p>
            <a:p>
              <a:pPr algn="ctr"/>
              <a:r>
                <a:rPr lang="en-US" sz="1200" smtClean="0"/>
                <a:t>loudspeaker</a:t>
              </a:r>
              <a:endParaRPr lang="en-US" sz="1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996933" y="2389309"/>
              <a:ext cx="977965" cy="64633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t" anchorCtr="0">
              <a:spAutoFit/>
            </a:bodyPr>
            <a:lstStyle/>
            <a:p>
              <a:pPr algn="ctr"/>
              <a:r>
                <a:rPr lang="en-US" sz="1200" smtClean="0"/>
                <a:t>Use of information and advice</a:t>
              </a:r>
              <a:endParaRPr lang="en-US" sz="1147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9016798" y="2389309"/>
              <a:ext cx="977965" cy="64633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t" anchorCtr="0">
              <a:spAutoFit/>
            </a:bodyPr>
            <a:lstStyle/>
            <a:p>
              <a:pPr algn="ctr"/>
              <a:r>
                <a:rPr lang="en-US" sz="1200"/>
                <a:t>Capacity,</a:t>
              </a:r>
              <a:endParaRPr lang="en-US" sz="1200" dirty="0"/>
            </a:p>
            <a:p>
              <a:pPr algn="ctr"/>
              <a:r>
                <a:rPr lang="en-US" sz="1200"/>
                <a:t>gender and M&amp;E</a:t>
              </a:r>
              <a:endParaRPr lang="en-US" sz="1200" dirty="0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6220916" y="1970966"/>
              <a:ext cx="0" cy="4179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7358619" y="1980235"/>
              <a:ext cx="0" cy="4179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endCxn id="36" idx="0"/>
            </p:cNvCxnSpPr>
            <p:nvPr/>
          </p:nvCxnSpPr>
          <p:spPr>
            <a:xfrm>
              <a:off x="8485915" y="1983918"/>
              <a:ext cx="1" cy="40539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9505780" y="1989277"/>
              <a:ext cx="0" cy="4179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34" idx="2"/>
              <a:endCxn id="135" idx="0"/>
            </p:cNvCxnSpPr>
            <p:nvPr/>
          </p:nvCxnSpPr>
          <p:spPr>
            <a:xfrm>
              <a:off x="6195618" y="3035640"/>
              <a:ext cx="1186635" cy="5719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35" idx="2"/>
              <a:endCxn id="135" idx="0"/>
            </p:cNvCxnSpPr>
            <p:nvPr/>
          </p:nvCxnSpPr>
          <p:spPr>
            <a:xfrm>
              <a:off x="7374385" y="3035640"/>
              <a:ext cx="7868" cy="5719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36" idx="2"/>
              <a:endCxn id="135" idx="0"/>
            </p:cNvCxnSpPr>
            <p:nvPr/>
          </p:nvCxnSpPr>
          <p:spPr>
            <a:xfrm flipH="1">
              <a:off x="7382253" y="3035640"/>
              <a:ext cx="1103663" cy="5719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7" idx="2"/>
              <a:endCxn id="135" idx="0"/>
            </p:cNvCxnSpPr>
            <p:nvPr/>
          </p:nvCxnSpPr>
          <p:spPr>
            <a:xfrm flipH="1">
              <a:off x="7382253" y="3035640"/>
              <a:ext cx="2123528" cy="5719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5" name="Rectangle 134"/>
            <p:cNvSpPr/>
            <p:nvPr/>
          </p:nvSpPr>
          <p:spPr>
            <a:xfrm>
              <a:off x="6798527" y="3607558"/>
              <a:ext cx="1167451" cy="28520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35">
                  <a:solidFill>
                    <a:schemeClr val="tx1"/>
                  </a:solidFill>
                </a:rPr>
                <a:t>Total </a:t>
              </a:r>
              <a:r>
                <a:rPr lang="en-US" sz="1235" smtClean="0">
                  <a:solidFill>
                    <a:schemeClr val="tx1"/>
                  </a:solidFill>
                </a:rPr>
                <a:t>costs</a:t>
              </a:r>
              <a:endParaRPr lang="en-US" sz="1235" dirty="0">
                <a:solidFill>
                  <a:schemeClr val="tx1"/>
                </a:solidFill>
              </a:endParaRPr>
            </a:p>
          </p:txBody>
        </p:sp>
        <p:cxnSp>
          <p:nvCxnSpPr>
            <p:cNvPr id="97" name="Straight Arrow Connector 96"/>
            <p:cNvCxnSpPr>
              <a:stCxn id="32" idx="2"/>
            </p:cNvCxnSpPr>
            <p:nvPr/>
          </p:nvCxnSpPr>
          <p:spPr>
            <a:xfrm>
              <a:off x="5050765" y="3035640"/>
              <a:ext cx="2331488" cy="5721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2" idx="1"/>
              <a:endCxn id="15" idx="3"/>
            </p:cNvCxnSpPr>
            <p:nvPr/>
          </p:nvCxnSpPr>
          <p:spPr>
            <a:xfrm flipH="1" flipV="1">
              <a:off x="3064531" y="1060908"/>
              <a:ext cx="1232849" cy="81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Straight Arrow Connector 209"/>
            <p:cNvCxnSpPr>
              <a:stCxn id="179" idx="2"/>
              <a:endCxn id="68" idx="0"/>
            </p:cNvCxnSpPr>
            <p:nvPr/>
          </p:nvCxnSpPr>
          <p:spPr>
            <a:xfrm flipH="1">
              <a:off x="1747739" y="5012919"/>
              <a:ext cx="649783" cy="4897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>
              <a:stCxn id="123" idx="2"/>
              <a:endCxn id="40" idx="0"/>
            </p:cNvCxnSpPr>
            <p:nvPr/>
          </p:nvCxnSpPr>
          <p:spPr>
            <a:xfrm flipH="1">
              <a:off x="338112" y="5012919"/>
              <a:ext cx="3921564" cy="48567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>
              <a:stCxn id="132" idx="2"/>
              <a:endCxn id="110" idx="0"/>
            </p:cNvCxnSpPr>
            <p:nvPr/>
          </p:nvCxnSpPr>
          <p:spPr>
            <a:xfrm flipH="1">
              <a:off x="1373421" y="2759632"/>
              <a:ext cx="1073653" cy="4956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829846" y="830075"/>
              <a:ext cx="1234685" cy="46166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t" anchorCtr="0">
              <a:spAutoFit/>
            </a:bodyPr>
            <a:lstStyle/>
            <a:p>
              <a:pPr algn="ctr"/>
              <a:r>
                <a:rPr lang="en-US" sz="1200" dirty="0"/>
                <a:t>Benefits of interventions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-425002" y="5498598"/>
              <a:ext cx="1526228" cy="83099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t" anchorCtr="0">
              <a:spAutoFit/>
            </a:bodyPr>
            <a:lstStyle/>
            <a:p>
              <a:pPr algn="ctr"/>
              <a:r>
                <a:rPr lang="en-US" sz="1200"/>
                <a:t>Reduced inputs; reduced harvest </a:t>
              </a:r>
              <a:r>
                <a:rPr lang="en-US" sz="1200" smtClean="0"/>
                <a:t>losses; </a:t>
              </a:r>
              <a:r>
                <a:rPr lang="en-US" sz="1200"/>
                <a:t>increased </a:t>
              </a:r>
              <a:r>
                <a:rPr lang="en-US" sz="1200" dirty="0"/>
                <a:t>yields (rice)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394252" y="5498598"/>
              <a:ext cx="1425441" cy="83099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t" anchorCtr="0">
              <a:spAutoFit/>
            </a:bodyPr>
            <a:lstStyle/>
            <a:p>
              <a:pPr algn="ctr"/>
              <a:r>
                <a:rPr lang="en-US" sz="1200" dirty="0"/>
                <a:t>Cleaner </a:t>
              </a:r>
              <a:r>
                <a:rPr lang="en-US" sz="1200"/>
                <a:t>drinking water; reduced fish </a:t>
              </a:r>
              <a:r>
                <a:rPr lang="en-US" sz="1200" smtClean="0"/>
                <a:t>death; </a:t>
              </a:r>
              <a:r>
                <a:rPr lang="en-US" sz="1200"/>
                <a:t>reduced GHG emissions</a:t>
              </a:r>
              <a:endParaRPr lang="en-US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909987" y="5502669"/>
              <a:ext cx="1417129" cy="82285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t" anchorCtr="0">
              <a:spAutoFit/>
            </a:bodyPr>
            <a:lstStyle/>
            <a:p>
              <a:pPr algn="ctr"/>
              <a:r>
                <a:rPr lang="en-US" sz="1200"/>
                <a:t>Additional </a:t>
              </a:r>
              <a:r>
                <a:rPr lang="en-US" sz="1200" smtClean="0"/>
                <a:t>on-farm and </a:t>
              </a:r>
              <a:r>
                <a:rPr lang="en-US" sz="1200"/>
                <a:t>non-farm livelihood income</a:t>
              </a:r>
            </a:p>
            <a:p>
              <a:pPr algn="ctr"/>
              <a:endParaRPr lang="en-US" sz="1147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191520" y="5502669"/>
              <a:ext cx="1112438" cy="82285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t" anchorCtr="0">
              <a:spAutoFit/>
            </a:bodyPr>
            <a:lstStyle/>
            <a:p>
              <a:pPr algn="ctr"/>
              <a:r>
                <a:rPr lang="en-US" sz="1200"/>
                <a:t>Fewer deaths of cows and </a:t>
              </a:r>
              <a:r>
                <a:rPr lang="en-US" sz="1200" smtClean="0"/>
                <a:t>buffaloes</a:t>
              </a:r>
              <a:endParaRPr lang="en-US" sz="1147" smtClean="0"/>
            </a:p>
            <a:p>
              <a:pPr algn="ctr"/>
              <a:endParaRPr lang="en-US" sz="1147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84148" y="3255264"/>
              <a:ext cx="1978546" cy="46166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t" anchorCtr="0">
              <a:spAutoFit/>
            </a:bodyPr>
            <a:lstStyle/>
            <a:p>
              <a:pPr algn="ctr"/>
              <a:r>
                <a:rPr lang="en-US" sz="1200" smtClean="0"/>
                <a:t>Risk and </a:t>
              </a:r>
              <a:r>
                <a:rPr lang="en-US" sz="1200" dirty="0"/>
                <a:t>uncertainty </a:t>
              </a:r>
              <a:r>
                <a:rPr lang="en-US" sz="1200"/>
                <a:t>informed planning  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468586" y="3997256"/>
              <a:ext cx="1582180" cy="101566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t" anchorCtr="0">
              <a:spAutoFit/>
            </a:bodyPr>
            <a:lstStyle/>
            <a:p>
              <a:pPr algn="ctr"/>
              <a:r>
                <a:rPr lang="en-US" sz="1200"/>
                <a:t>Redistribute </a:t>
              </a:r>
              <a:r>
                <a:rPr lang="en-US" sz="1200" smtClean="0"/>
                <a:t>labor; </a:t>
              </a:r>
              <a:r>
                <a:rPr lang="en-US" sz="1200" smtClean="0"/>
                <a:t>women and </a:t>
              </a:r>
              <a:r>
                <a:rPr lang="en-US" sz="1200" smtClean="0"/>
                <a:t>men </a:t>
              </a:r>
              <a:r>
                <a:rPr lang="en-US" sz="1200"/>
                <a:t>share </a:t>
              </a:r>
              <a:r>
                <a:rPr lang="en-US" sz="1200" smtClean="0"/>
                <a:t>economic </a:t>
              </a:r>
              <a:r>
                <a:rPr lang="en-US" sz="1200" smtClean="0"/>
                <a:t>choices and </a:t>
              </a:r>
              <a:endParaRPr lang="en-US" sz="1200" smtClean="0"/>
            </a:p>
            <a:p>
              <a:pPr algn="ctr"/>
              <a:r>
                <a:rPr lang="en-US" sz="1200" smtClean="0"/>
                <a:t>decisions</a:t>
              </a:r>
              <a:endParaRPr lang="en-US" sz="12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-433831" y="3997256"/>
              <a:ext cx="1760290" cy="101566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t" anchorCtr="0">
              <a:spAutoFit/>
            </a:bodyPr>
            <a:lstStyle/>
            <a:p>
              <a:pPr algn="ctr"/>
              <a:r>
                <a:rPr lang="en-US" sz="1200" smtClean="0"/>
                <a:t>Avoid or manage farming in bad weather; </a:t>
              </a:r>
            </a:p>
            <a:p>
              <a:pPr algn="ctr"/>
              <a:r>
                <a:rPr lang="en-US" sz="1200"/>
                <a:t>r</a:t>
              </a:r>
              <a:r>
                <a:rPr lang="en-US" sz="1200" smtClean="0"/>
                <a:t>educe excess use of seeds</a:t>
              </a:r>
              <a:r>
                <a:rPr lang="en-US" sz="1200"/>
                <a:t>, </a:t>
              </a:r>
              <a:r>
                <a:rPr lang="en-US" sz="1200" smtClean="0"/>
                <a:t>water, fertilizers and pesticides 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763469" y="2113301"/>
              <a:ext cx="1367209" cy="6463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t" anchorCtr="0">
              <a:spAutoFit/>
            </a:bodyPr>
            <a:lstStyle/>
            <a:p>
              <a:pPr algn="ctr"/>
              <a:r>
                <a:rPr lang="en-US" sz="1200" smtClean="0"/>
                <a:t>Accessing information </a:t>
              </a:r>
            </a:p>
            <a:p>
              <a:pPr algn="ctr"/>
              <a:r>
                <a:rPr lang="en-US" sz="1200" smtClean="0"/>
                <a:t>(</a:t>
              </a:r>
              <a:r>
                <a:rPr lang="en-US" sz="1200"/>
                <a:t>women and men)</a:t>
              </a:r>
              <a:endParaRPr lang="en-US" sz="1200" dirty="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1774603" y="3997256"/>
              <a:ext cx="1245838" cy="101566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t" anchorCtr="0">
              <a:spAutoFit/>
            </a:bodyPr>
            <a:lstStyle/>
            <a:p>
              <a:pPr algn="ctr"/>
              <a:r>
                <a:rPr lang="en-US" sz="1200"/>
                <a:t>Prepare </a:t>
              </a:r>
              <a:r>
                <a:rPr lang="en-US" sz="1200" smtClean="0"/>
                <a:t>feeds; </a:t>
              </a:r>
              <a:r>
                <a:rPr lang="en-US" sz="1200" dirty="0"/>
                <a:t>do not release animals during </a:t>
              </a:r>
              <a:r>
                <a:rPr lang="en-US" sz="1200"/>
                <a:t>cold spell</a:t>
              </a:r>
            </a:p>
            <a:p>
              <a:pPr algn="ctr"/>
              <a:endParaRPr lang="en-US" sz="1200" dirty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2515993" y="3255264"/>
              <a:ext cx="1871402" cy="46166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t" anchorCtr="0">
              <a:spAutoFit/>
            </a:bodyPr>
            <a:lstStyle/>
            <a:p>
              <a:pPr algn="ctr"/>
              <a:r>
                <a:rPr lang="en-US" sz="1200" smtClean="0"/>
                <a:t>Changing </a:t>
              </a:r>
              <a:r>
                <a:rPr lang="en-US" sz="1200"/>
                <a:t>gender norms (</a:t>
              </a:r>
              <a:r>
                <a:rPr lang="en-US" sz="1200" dirty="0"/>
                <a:t>women and </a:t>
              </a:r>
              <a:r>
                <a:rPr lang="en-US" sz="1200"/>
                <a:t>men) </a:t>
              </a:r>
              <a:endParaRPr lang="en-US" sz="1200" dirty="0"/>
            </a:p>
          </p:txBody>
        </p:sp>
        <p:cxnSp>
          <p:nvCxnSpPr>
            <p:cNvPr id="191" name="Straight Arrow Connector 190"/>
            <p:cNvCxnSpPr>
              <a:stCxn id="132" idx="2"/>
              <a:endCxn id="181" idx="0"/>
            </p:cNvCxnSpPr>
            <p:nvPr/>
          </p:nvCxnSpPr>
          <p:spPr>
            <a:xfrm>
              <a:off x="2447074" y="2759632"/>
              <a:ext cx="1004620" cy="4956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>
              <a:stCxn id="110" idx="2"/>
              <a:endCxn id="131" idx="0"/>
            </p:cNvCxnSpPr>
            <p:nvPr/>
          </p:nvCxnSpPr>
          <p:spPr>
            <a:xfrm flipH="1">
              <a:off x="446314" y="3716929"/>
              <a:ext cx="927107" cy="2803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stCxn id="131" idx="2"/>
              <a:endCxn id="40" idx="0"/>
            </p:cNvCxnSpPr>
            <p:nvPr/>
          </p:nvCxnSpPr>
          <p:spPr>
            <a:xfrm flipH="1">
              <a:off x="338112" y="5012919"/>
              <a:ext cx="108202" cy="48567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>
              <a:stCxn id="131" idx="2"/>
              <a:endCxn id="41" idx="0"/>
            </p:cNvCxnSpPr>
            <p:nvPr/>
          </p:nvCxnSpPr>
          <p:spPr>
            <a:xfrm>
              <a:off x="446314" y="5012919"/>
              <a:ext cx="2660659" cy="48567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>
              <a:stCxn id="110" idx="2"/>
              <a:endCxn id="179" idx="0"/>
            </p:cNvCxnSpPr>
            <p:nvPr/>
          </p:nvCxnSpPr>
          <p:spPr>
            <a:xfrm>
              <a:off x="1373421" y="3716929"/>
              <a:ext cx="1024101" cy="2803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Straight Arrow Connector 214"/>
            <p:cNvCxnSpPr>
              <a:stCxn id="181" idx="2"/>
              <a:endCxn id="123" idx="0"/>
            </p:cNvCxnSpPr>
            <p:nvPr/>
          </p:nvCxnSpPr>
          <p:spPr>
            <a:xfrm>
              <a:off x="3451694" y="3716929"/>
              <a:ext cx="807982" cy="2803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>
              <a:stCxn id="123" idx="2"/>
              <a:endCxn id="68" idx="0"/>
            </p:cNvCxnSpPr>
            <p:nvPr/>
          </p:nvCxnSpPr>
          <p:spPr>
            <a:xfrm flipH="1">
              <a:off x="1747739" y="5012919"/>
              <a:ext cx="2511937" cy="4897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>
              <a:stCxn id="123" idx="2"/>
              <a:endCxn id="42" idx="0"/>
            </p:cNvCxnSpPr>
            <p:nvPr/>
          </p:nvCxnSpPr>
          <p:spPr>
            <a:xfrm>
              <a:off x="4259676" y="5012919"/>
              <a:ext cx="358876" cy="4897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1" name="TextBox 240"/>
            <p:cNvSpPr txBox="1"/>
            <p:nvPr/>
          </p:nvSpPr>
          <p:spPr>
            <a:xfrm>
              <a:off x="5417409" y="5498598"/>
              <a:ext cx="977965" cy="83099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t" anchorCtr="0">
              <a:spAutoFit/>
            </a:bodyPr>
            <a:lstStyle/>
            <a:p>
              <a:pPr algn="ctr"/>
              <a:r>
                <a:rPr lang="en-US" sz="1200" smtClean="0"/>
                <a:t>Reduced</a:t>
              </a:r>
              <a:endParaRPr lang="en-US" sz="1200" dirty="0"/>
            </a:p>
            <a:p>
              <a:pPr algn="ctr"/>
              <a:r>
                <a:rPr lang="en-US" sz="1200"/>
                <a:t>health </a:t>
              </a:r>
              <a:r>
                <a:rPr lang="en-US" sz="1200" smtClean="0"/>
                <a:t>expenditure</a:t>
              </a:r>
            </a:p>
            <a:p>
              <a:pPr algn="ctr"/>
              <a:endParaRPr lang="en-US" sz="1200"/>
            </a:p>
          </p:txBody>
        </p:sp>
        <p:cxnSp>
          <p:nvCxnSpPr>
            <p:cNvPr id="244" name="Straight Arrow Connector 243"/>
            <p:cNvCxnSpPr>
              <a:stCxn id="131" idx="2"/>
              <a:endCxn id="241" idx="0"/>
            </p:cNvCxnSpPr>
            <p:nvPr/>
          </p:nvCxnSpPr>
          <p:spPr>
            <a:xfrm>
              <a:off x="446314" y="5012919"/>
              <a:ext cx="5460078" cy="48567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0" name="Rectangle 129"/>
            <p:cNvSpPr/>
            <p:nvPr/>
          </p:nvSpPr>
          <p:spPr>
            <a:xfrm>
              <a:off x="2319280" y="7184757"/>
              <a:ext cx="1167451" cy="28520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35">
                  <a:solidFill>
                    <a:schemeClr val="tx1"/>
                  </a:solidFill>
                </a:rPr>
                <a:t>Total </a:t>
              </a:r>
              <a:r>
                <a:rPr lang="en-US" sz="1235" smtClean="0">
                  <a:solidFill>
                    <a:schemeClr val="tx1"/>
                  </a:solidFill>
                </a:rPr>
                <a:t>benefits</a:t>
              </a:r>
              <a:endParaRPr lang="en-US" sz="1235" dirty="0">
                <a:solidFill>
                  <a:schemeClr val="tx1"/>
                </a:solidFill>
              </a:endParaRPr>
            </a:p>
          </p:txBody>
        </p:sp>
        <p:cxnSp>
          <p:nvCxnSpPr>
            <p:cNvPr id="235" name="Straight Arrow Connector 234"/>
            <p:cNvCxnSpPr>
              <a:stCxn id="40" idx="2"/>
              <a:endCxn id="130" idx="0"/>
            </p:cNvCxnSpPr>
            <p:nvPr/>
          </p:nvCxnSpPr>
          <p:spPr>
            <a:xfrm>
              <a:off x="338112" y="6329595"/>
              <a:ext cx="2564894" cy="85516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>
              <a:stCxn id="68" idx="2"/>
              <a:endCxn id="130" idx="0"/>
            </p:cNvCxnSpPr>
            <p:nvPr/>
          </p:nvCxnSpPr>
          <p:spPr>
            <a:xfrm>
              <a:off x="1747739" y="6325523"/>
              <a:ext cx="1155267" cy="85923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>
              <a:stCxn id="41" idx="2"/>
              <a:endCxn id="130" idx="0"/>
            </p:cNvCxnSpPr>
            <p:nvPr/>
          </p:nvCxnSpPr>
          <p:spPr>
            <a:xfrm flipH="1">
              <a:off x="2903006" y="6329595"/>
              <a:ext cx="203967" cy="85516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>
              <a:stCxn id="42" idx="2"/>
              <a:endCxn id="130" idx="0"/>
            </p:cNvCxnSpPr>
            <p:nvPr/>
          </p:nvCxnSpPr>
          <p:spPr>
            <a:xfrm flipH="1">
              <a:off x="2903006" y="6325523"/>
              <a:ext cx="1715546" cy="85923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7" name="Straight Arrow Connector 266"/>
            <p:cNvCxnSpPr>
              <a:stCxn id="241" idx="2"/>
              <a:endCxn id="130" idx="0"/>
            </p:cNvCxnSpPr>
            <p:nvPr/>
          </p:nvCxnSpPr>
          <p:spPr>
            <a:xfrm flipH="1">
              <a:off x="2903006" y="6329595"/>
              <a:ext cx="3003386" cy="85516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3319182" y="2113301"/>
              <a:ext cx="1107057" cy="6463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t" anchorCtr="0">
              <a:spAutoFit/>
            </a:bodyPr>
            <a:lstStyle/>
            <a:p>
              <a:pPr algn="ctr"/>
              <a:r>
                <a:rPr lang="en-US" sz="1200" smtClean="0"/>
                <a:t>Enabling legal </a:t>
              </a:r>
              <a:r>
                <a:rPr lang="en-US" sz="1200"/>
                <a:t>and social </a:t>
              </a:r>
              <a:r>
                <a:rPr lang="en-US" sz="1200" smtClean="0"/>
                <a:t>environment</a:t>
              </a:r>
              <a:endParaRPr lang="en-US" sz="1200" dirty="0"/>
            </a:p>
          </p:txBody>
        </p:sp>
        <p:cxnSp>
          <p:nvCxnSpPr>
            <p:cNvPr id="120" name="Straight Arrow Connector 119"/>
            <p:cNvCxnSpPr>
              <a:stCxn id="91" idx="2"/>
              <a:endCxn id="181" idx="0"/>
            </p:cNvCxnSpPr>
            <p:nvPr/>
          </p:nvCxnSpPr>
          <p:spPr>
            <a:xfrm>
              <a:off x="964315" y="2759632"/>
              <a:ext cx="2487379" cy="4956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90" idx="2"/>
              <a:endCxn id="110" idx="0"/>
            </p:cNvCxnSpPr>
            <p:nvPr/>
          </p:nvCxnSpPr>
          <p:spPr>
            <a:xfrm flipH="1">
              <a:off x="1373421" y="2759632"/>
              <a:ext cx="2499290" cy="4956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91" idx="2"/>
              <a:endCxn id="110" idx="0"/>
            </p:cNvCxnSpPr>
            <p:nvPr/>
          </p:nvCxnSpPr>
          <p:spPr>
            <a:xfrm>
              <a:off x="964315" y="2759632"/>
              <a:ext cx="409106" cy="4956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353664" y="2113301"/>
              <a:ext cx="1221302" cy="6463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t" anchorCtr="0">
              <a:spAutoFit/>
            </a:bodyPr>
            <a:lstStyle/>
            <a:p>
              <a:pPr algn="ctr"/>
              <a:r>
                <a:rPr lang="en-US" sz="1200" smtClean="0"/>
                <a:t>Enhancing capacity </a:t>
              </a:r>
              <a:r>
                <a:rPr lang="en-US" sz="1200"/>
                <a:t>and </a:t>
              </a:r>
              <a:r>
                <a:rPr lang="en-US" sz="1200" smtClean="0"/>
                <a:t>self-reflection</a:t>
              </a:r>
              <a:endParaRPr lang="en-US" sz="1200" dirty="0"/>
            </a:p>
          </p:txBody>
        </p:sp>
        <p:cxnSp>
          <p:nvCxnSpPr>
            <p:cNvPr id="37" name="Straight Arrow Connector 36"/>
            <p:cNvCxnSpPr>
              <a:stCxn id="15" idx="2"/>
              <a:endCxn id="132" idx="0"/>
            </p:cNvCxnSpPr>
            <p:nvPr/>
          </p:nvCxnSpPr>
          <p:spPr>
            <a:xfrm flipH="1">
              <a:off x="2447074" y="1291740"/>
              <a:ext cx="115" cy="821561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V="1">
              <a:off x="1685678" y="1800552"/>
              <a:ext cx="1650331" cy="179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endCxn id="91" idx="0"/>
            </p:cNvCxnSpPr>
            <p:nvPr/>
          </p:nvCxnSpPr>
          <p:spPr>
            <a:xfrm flipH="1">
              <a:off x="964315" y="1800552"/>
              <a:ext cx="720536" cy="3127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>
              <a:off x="3334270" y="1802551"/>
              <a:ext cx="570921" cy="3236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90" idx="2"/>
              <a:endCxn id="181" idx="0"/>
            </p:cNvCxnSpPr>
            <p:nvPr/>
          </p:nvCxnSpPr>
          <p:spPr>
            <a:xfrm flipH="1">
              <a:off x="3451694" y="2759632"/>
              <a:ext cx="421017" cy="495632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123" idx="2"/>
              <a:endCxn id="241" idx="0"/>
            </p:cNvCxnSpPr>
            <p:nvPr/>
          </p:nvCxnSpPr>
          <p:spPr>
            <a:xfrm>
              <a:off x="4259676" y="5012919"/>
              <a:ext cx="1646716" cy="48567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123" idx="2"/>
              <a:endCxn id="41" idx="0"/>
            </p:cNvCxnSpPr>
            <p:nvPr/>
          </p:nvCxnSpPr>
          <p:spPr>
            <a:xfrm flipH="1">
              <a:off x="3106973" y="5012919"/>
              <a:ext cx="1152703" cy="48567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2729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2.3|1.7|2.5|4.3|2|2|4.2|1.9|1.1|2.2|2.5|3.4|3.6|5.6|3|42.2|13.8|5.7|14.8|2.4|12.8"/>
</p:tagLst>
</file>

<file path=ppt/theme/theme1.xml><?xml version="1.0" encoding="utf-8"?>
<a:theme xmlns:a="http://schemas.openxmlformats.org/drawingml/2006/main" name="Office ����??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5203</TotalTime>
  <Words>158</Words>
  <Application>Microsoft Office PowerPoint</Application>
  <PresentationFormat>Custom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����??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OneDrive</dc:creator>
  <cp:lastModifiedBy>luulan1 luulan1</cp:lastModifiedBy>
  <cp:revision>218</cp:revision>
  <dcterms:created xsi:type="dcterms:W3CDTF">2019-10-10T12:42:57Z</dcterms:created>
  <dcterms:modified xsi:type="dcterms:W3CDTF">2021-06-29T21:43:26Z</dcterms:modified>
</cp:coreProperties>
</file>