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33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3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6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4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1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7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0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6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9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67D99-BCE2-4351-9BAF-145DC863800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2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23296" y="5866984"/>
            <a:ext cx="11517867" cy="8492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23296" y="4720929"/>
            <a:ext cx="11517867" cy="11377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23296" y="3395307"/>
            <a:ext cx="11517867" cy="13173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23296" y="2139175"/>
            <a:ext cx="11517867" cy="12475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23296" y="1081301"/>
            <a:ext cx="11517867" cy="10448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23296" y="-194036"/>
            <a:ext cx="11517867" cy="12600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0" y="-963348"/>
            <a:ext cx="616503" cy="76795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23296" y="-963348"/>
            <a:ext cx="11517867" cy="7550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428" y="100818"/>
            <a:ext cx="2154112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2. Identify </a:t>
            </a:r>
          </a:p>
          <a:p>
            <a:pPr algn="ctr"/>
            <a:r>
              <a:rPr lang="en-US" smtClean="0"/>
              <a:t>experts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3549" y="2489795"/>
            <a:ext cx="2107235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4. Generate conceptual model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3549" y="3788598"/>
            <a:ext cx="2122558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5. Develop mathematical model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30954" y="4988327"/>
            <a:ext cx="2119542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6. Simulate and analyze data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0954" y="1329056"/>
            <a:ext cx="2111565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3. Characterize intervention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8428" y="-917484"/>
            <a:ext cx="215336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1. Clarify decision and decision maker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04885" y="-879780"/>
            <a:ext cx="2461123" cy="113699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Rectangle 27"/>
          <p:cNvSpPr/>
          <p:nvPr/>
        </p:nvSpPr>
        <p:spPr>
          <a:xfrm>
            <a:off x="5689723" y="-1151395"/>
            <a:ext cx="2537144" cy="64617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smtClean="0"/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/>
              <a:t>Desk review, group discussion and workshop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689723" y="-186463"/>
            <a:ext cx="2667013" cy="13123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/>
              <a:t>Desk review, workshop and group discussion, brainstorming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/>
              <a:t>Conduct stakeholder mapping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/>
              <a:t>Identify experts using criteria: experiences, willingness, availability, representation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89722" y="1124979"/>
            <a:ext cx="3064541" cy="104962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/>
              <a:t>Desk review, workshop 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/>
              <a:t>Consider key principles to design interventions: context relevance, existing </a:t>
            </a:r>
            <a:r>
              <a:rPr lang="en-US" sz="1400" dirty="0"/>
              <a:t>experiences </a:t>
            </a:r>
            <a:r>
              <a:rPr lang="en-US" sz="1400"/>
              <a:t>and </a:t>
            </a:r>
            <a:r>
              <a:rPr lang="en-US" sz="1400" smtClean="0"/>
              <a:t>resources, intervention boundaries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5689723" y="2175669"/>
            <a:ext cx="2646674" cy="10489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 smtClean="0"/>
              <a:t>Desk review, group discussion and workshop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 smtClean="0"/>
              <a:t>Apply impact pathway analysis approach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/>
              <a:t>Incorporate interdisciplinary theoretical lens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endParaRPr lang="en-US" sz="1400" smtClean="0"/>
          </a:p>
          <a:p>
            <a:pPr marL="227013" indent="-227013">
              <a:buFont typeface="Arial" panose="020B0604020202020204" pitchFamily="34" charset="0"/>
              <a:buChar char="•"/>
            </a:pPr>
            <a:endParaRPr lang="en-US" sz="1400" smtClean="0"/>
          </a:p>
        </p:txBody>
      </p:sp>
      <p:sp>
        <p:nvSpPr>
          <p:cNvPr id="42" name="Rectangle 41"/>
          <p:cNvSpPr/>
          <p:nvPr/>
        </p:nvSpPr>
        <p:spPr>
          <a:xfrm>
            <a:off x="5689723" y="3438278"/>
            <a:ext cx="2731220" cy="10604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 smtClean="0"/>
              <a:t>Workshop, interview, desk review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 smtClean="0"/>
              <a:t>Build calculation equations, model variable patterns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 smtClean="0"/>
              <a:t>Calibrate experts</a:t>
            </a:r>
            <a:endParaRPr lang="en-US" sz="1400"/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 smtClean="0"/>
              <a:t>Generate variable </a:t>
            </a:r>
            <a:r>
              <a:rPr lang="en-US" sz="1400"/>
              <a:t>estimates, </a:t>
            </a:r>
            <a:r>
              <a:rPr lang="en-US" sz="1400" smtClean="0"/>
              <a:t>values </a:t>
            </a:r>
            <a:r>
              <a:rPr lang="en-US" sz="1400"/>
              <a:t>and </a:t>
            </a:r>
            <a:r>
              <a:rPr lang="en-US" sz="1400" smtClean="0"/>
              <a:t>distributions</a:t>
            </a:r>
            <a:endParaRPr lang="en-US" sz="1400"/>
          </a:p>
        </p:txBody>
      </p:sp>
      <p:sp>
        <p:nvSpPr>
          <p:cNvPr id="43" name="Rectangle 42"/>
          <p:cNvSpPr/>
          <p:nvPr/>
        </p:nvSpPr>
        <p:spPr>
          <a:xfrm>
            <a:off x="5689723" y="4789305"/>
            <a:ext cx="2731220" cy="10489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400" smtClean="0"/>
              <a:t>Code in decisionSupport package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400" smtClean="0"/>
              <a:t>Apply Monte Carlo simulation 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400" smtClean="0"/>
              <a:t>Conduct sensitivity analysis 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400" smtClean="0"/>
              <a:t>Refine model, where possible</a:t>
            </a:r>
            <a:endParaRPr lang="en-US" sz="1400"/>
          </a:p>
          <a:p>
            <a:pPr marL="227013" indent="-227013">
              <a:buFont typeface="Arial" panose="020B0604020202020204" pitchFamily="34" charset="0"/>
              <a:buChar char="•"/>
            </a:pPr>
            <a:endParaRPr lang="en-US" sz="1400" smtClean="0"/>
          </a:p>
          <a:p>
            <a:endParaRPr lang="en-US" sz="1400" smtClean="0"/>
          </a:p>
          <a:p>
            <a:pPr marL="227013" indent="-227013">
              <a:buFont typeface="Arial" panose="020B0604020202020204" pitchFamily="34" charset="0"/>
              <a:buChar char="•"/>
            </a:pPr>
            <a:endParaRPr lang="en-US" sz="1000" kern="1200" dirty="0"/>
          </a:p>
        </p:txBody>
      </p:sp>
      <p:sp>
        <p:nvSpPr>
          <p:cNvPr id="50" name="Rectangle 49"/>
          <p:cNvSpPr/>
          <p:nvPr/>
        </p:nvSpPr>
        <p:spPr>
          <a:xfrm>
            <a:off x="3181228" y="5809100"/>
            <a:ext cx="3159960" cy="10489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endParaRPr lang="en-US" sz="1000" kern="1200" dirty="0"/>
          </a:p>
        </p:txBody>
      </p:sp>
      <p:cxnSp>
        <p:nvCxnSpPr>
          <p:cNvPr id="56" name="Straight Arrow Connector 55"/>
          <p:cNvCxnSpPr>
            <a:stCxn id="20" idx="2"/>
            <a:endCxn id="9" idx="0"/>
          </p:cNvCxnSpPr>
          <p:nvPr/>
        </p:nvCxnSpPr>
        <p:spPr>
          <a:xfrm>
            <a:off x="1705108" y="-271153"/>
            <a:ext cx="376" cy="371971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9" idx="0"/>
          </p:cNvCxnSpPr>
          <p:nvPr/>
        </p:nvCxnSpPr>
        <p:spPr>
          <a:xfrm flipH="1">
            <a:off x="1686737" y="752858"/>
            <a:ext cx="1486" cy="576198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10" idx="0"/>
          </p:cNvCxnSpPr>
          <p:nvPr/>
        </p:nvCxnSpPr>
        <p:spPr>
          <a:xfrm flipH="1">
            <a:off x="1687167" y="1959481"/>
            <a:ext cx="4998" cy="530314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2"/>
            <a:endCxn id="15" idx="0"/>
          </p:cNvCxnSpPr>
          <p:nvPr/>
        </p:nvCxnSpPr>
        <p:spPr>
          <a:xfrm>
            <a:off x="1687167" y="3136126"/>
            <a:ext cx="7661" cy="652472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2"/>
            <a:endCxn id="16" idx="0"/>
          </p:cNvCxnSpPr>
          <p:nvPr/>
        </p:nvCxnSpPr>
        <p:spPr>
          <a:xfrm flipH="1">
            <a:off x="1690725" y="4434929"/>
            <a:ext cx="4103" cy="553398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2154895" y="-966047"/>
            <a:ext cx="543499" cy="76822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6200000">
            <a:off x="10022211" y="2430147"/>
            <a:ext cx="471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Iterative </a:t>
            </a: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reflective processes</a:t>
            </a:r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 rot="16200000">
            <a:off x="-1018948" y="3896054"/>
            <a:ext cx="2713383" cy="561380"/>
          </a:xfrm>
          <a:prstGeom prst="curvedDownArrow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524290" y="4027392"/>
            <a:ext cx="183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Refine model</a:t>
            </a:r>
            <a:endParaRPr lang="en-US" sz="2000" b="1"/>
          </a:p>
        </p:txBody>
      </p:sp>
      <p:sp>
        <p:nvSpPr>
          <p:cNvPr id="37" name="Rectangle 36"/>
          <p:cNvSpPr/>
          <p:nvPr/>
        </p:nvSpPr>
        <p:spPr>
          <a:xfrm>
            <a:off x="255" y="-1561736"/>
            <a:ext cx="2911820" cy="5795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1"/>
                </a:solidFill>
              </a:rPr>
              <a:t>           Decision analysis steps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09681" y="-1561736"/>
            <a:ext cx="2683464" cy="5795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smtClean="0">
                <a:solidFill>
                  <a:schemeClr val="tx1"/>
                </a:solidFill>
              </a:rPr>
              <a:t>    </a:t>
            </a:r>
            <a:r>
              <a:rPr lang="en-US" sz="1600" b="1" smtClean="0">
                <a:solidFill>
                  <a:schemeClr val="tx1"/>
                </a:solidFill>
              </a:rPr>
              <a:t>Goals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0954" y="5993822"/>
            <a:ext cx="212662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7</a:t>
            </a:r>
            <a:r>
              <a:rPr lang="en-US" smtClean="0"/>
              <a:t>. Share results, receive feedback</a:t>
            </a:r>
            <a:endParaRPr lang="en-US"/>
          </a:p>
        </p:txBody>
      </p:sp>
      <p:cxnSp>
        <p:nvCxnSpPr>
          <p:cNvPr id="41" name="Straight Arrow Connector 40"/>
          <p:cNvCxnSpPr>
            <a:stCxn id="16" idx="2"/>
            <a:endCxn id="45" idx="0"/>
          </p:cNvCxnSpPr>
          <p:nvPr/>
        </p:nvCxnSpPr>
        <p:spPr>
          <a:xfrm>
            <a:off x="1690725" y="5634658"/>
            <a:ext cx="3539" cy="359164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689723" y="5927035"/>
            <a:ext cx="2731220" cy="5996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400" smtClean="0"/>
              <a:t>Talk, workshop, personal exchange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400" smtClean="0"/>
              <a:t>Update model, if needed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endParaRPr lang="en-US" sz="1400" smtClean="0"/>
          </a:p>
          <a:p>
            <a:pPr marL="227013" indent="-227013">
              <a:buFont typeface="Arial" panose="020B0604020202020204" pitchFamily="34" charset="0"/>
              <a:buChar char="•"/>
            </a:pPr>
            <a:endParaRPr lang="en-US" sz="1400" smtClean="0"/>
          </a:p>
          <a:p>
            <a:endParaRPr lang="en-US" sz="1400" smtClean="0"/>
          </a:p>
          <a:p>
            <a:pPr marL="227013" indent="-227013">
              <a:buFont typeface="Arial" panose="020B0604020202020204" pitchFamily="34" charset="0"/>
              <a:buChar char="•"/>
            </a:pPr>
            <a:endParaRPr lang="en-US" sz="1000" kern="1200" dirty="0"/>
          </a:p>
        </p:txBody>
      </p:sp>
      <p:sp>
        <p:nvSpPr>
          <p:cNvPr id="49" name="Rectangle 48"/>
          <p:cNvSpPr/>
          <p:nvPr/>
        </p:nvSpPr>
        <p:spPr>
          <a:xfrm>
            <a:off x="8977976" y="-1151395"/>
            <a:ext cx="2637538" cy="76292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smtClean="0"/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/>
              <a:t>Problem statement, decision and decision-maker are identifided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5588356" y="-1561736"/>
            <a:ext cx="3441544" cy="5795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smtClean="0">
                <a:solidFill>
                  <a:schemeClr val="tx1"/>
                </a:solidFill>
              </a:rPr>
              <a:t>     Activities </a:t>
            </a:r>
            <a:r>
              <a:rPr lang="en-US" sz="1600" b="1">
                <a:solidFill>
                  <a:schemeClr val="tx1"/>
                </a:solidFill>
              </a:rPr>
              <a:t>and tools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977976" y="-186463"/>
            <a:ext cx="2637538" cy="13123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/>
              <a:t>List of stakeholders 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/>
              <a:t>List of provisional expert team and resource persons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8977976" y="1124979"/>
            <a:ext cx="2794032" cy="88520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/>
              <a:t>Business model is identified with consideration of time, location, </a:t>
            </a:r>
            <a:r>
              <a:rPr lang="en-US" sz="1400" smtClean="0"/>
              <a:t>crop and </a:t>
            </a:r>
            <a:r>
              <a:rPr lang="en-US" sz="1400"/>
              <a:t>analysis </a:t>
            </a:r>
            <a:r>
              <a:rPr lang="en-US" sz="1400" smtClean="0"/>
              <a:t>boundaries</a:t>
            </a:r>
            <a:endParaRPr lang="en-US" sz="1400"/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/>
              <a:t>List of expert team is confirmed</a:t>
            </a:r>
          </a:p>
          <a:p>
            <a:pPr marL="0" lvl="1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1400" kern="1200" dirty="0"/>
          </a:p>
        </p:txBody>
      </p:sp>
      <p:sp>
        <p:nvSpPr>
          <p:cNvPr id="54" name="Rectangle 53"/>
          <p:cNvSpPr/>
          <p:nvPr/>
        </p:nvSpPr>
        <p:spPr>
          <a:xfrm>
            <a:off x="8977976" y="2175669"/>
            <a:ext cx="2711179" cy="8398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/>
              <a:t>Comprehensive decision impact pathway </a:t>
            </a:r>
            <a:r>
              <a:rPr lang="en-US" sz="1400" smtClean="0"/>
              <a:t>including </a:t>
            </a:r>
            <a:r>
              <a:rPr lang="en-US" sz="1400"/>
              <a:t>important variables, interactions and change processes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977976" y="3438278"/>
            <a:ext cx="2881786" cy="89954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/>
              <a:t>Mathematical model </a:t>
            </a:r>
            <a:r>
              <a:rPr lang="en-US" sz="1400" smtClean="0"/>
              <a:t>including </a:t>
            </a:r>
            <a:r>
              <a:rPr lang="en-US" sz="1400"/>
              <a:t>equations, variables, data input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977977" y="4565525"/>
            <a:ext cx="2771374" cy="10489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endParaRPr lang="en-US" sz="1400" smtClean="0"/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400" smtClean="0"/>
              <a:t>Distribution of Net Present Values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400" smtClean="0"/>
              <a:t>Variable Importance Projection 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400" smtClean="0"/>
              <a:t>Expected Value of Perfect Information</a:t>
            </a:r>
            <a:endParaRPr lang="en-US" sz="1400"/>
          </a:p>
          <a:p>
            <a:pPr marL="227013" indent="-227013">
              <a:buFont typeface="Arial" panose="020B0604020202020204" pitchFamily="34" charset="0"/>
              <a:buChar char="•"/>
            </a:pPr>
            <a:endParaRPr lang="en-US" sz="1400" smtClean="0"/>
          </a:p>
          <a:p>
            <a:endParaRPr lang="en-US" sz="1400" smtClean="0"/>
          </a:p>
          <a:p>
            <a:endParaRPr lang="en-US" sz="1000" kern="1200" dirty="0"/>
          </a:p>
        </p:txBody>
      </p:sp>
      <p:sp>
        <p:nvSpPr>
          <p:cNvPr id="62" name="Rectangle 61"/>
          <p:cNvSpPr/>
          <p:nvPr/>
        </p:nvSpPr>
        <p:spPr>
          <a:xfrm>
            <a:off x="8990345" y="5892646"/>
            <a:ext cx="2600241" cy="5996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400" smtClean="0"/>
              <a:t>Improved approach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400" smtClean="0"/>
              <a:t>Model updated</a:t>
            </a:r>
            <a:endParaRPr lang="en-US" sz="1000" kern="1200" dirty="0"/>
          </a:p>
        </p:txBody>
      </p:sp>
      <p:sp>
        <p:nvSpPr>
          <p:cNvPr id="48" name="Rectangle 47"/>
          <p:cNvSpPr/>
          <p:nvPr/>
        </p:nvSpPr>
        <p:spPr>
          <a:xfrm>
            <a:off x="9029900" y="-1561741"/>
            <a:ext cx="3668494" cy="5795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solidFill>
                  <a:schemeClr val="tx1"/>
                </a:solidFill>
              </a:rPr>
              <a:t>  </a:t>
            </a:r>
            <a:r>
              <a:rPr lang="en-US" sz="1600" b="1" smtClean="0">
                <a:solidFill>
                  <a:schemeClr val="tx1"/>
                </a:solidFill>
              </a:rPr>
              <a:t>Expected outputs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958747" y="-186463"/>
            <a:ext cx="2667013" cy="13123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 smtClean="0"/>
              <a:t>To identify people who have  good understanding of the decision 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 smtClean="0"/>
              <a:t>To identify people who can engage in the decision analysis process</a:t>
            </a:r>
            <a:endParaRPr lang="en-US" sz="1400"/>
          </a:p>
        </p:txBody>
      </p:sp>
      <p:sp>
        <p:nvSpPr>
          <p:cNvPr id="73" name="Rectangle 72"/>
          <p:cNvSpPr/>
          <p:nvPr/>
        </p:nvSpPr>
        <p:spPr>
          <a:xfrm>
            <a:off x="2962187" y="1124979"/>
            <a:ext cx="2731220" cy="104962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 smtClean="0"/>
              <a:t>To understand the characteristics of the interventions that come along with the decision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 smtClean="0"/>
              <a:t>To confirm the team of experts in relation with the interventions  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2962187" y="2175669"/>
            <a:ext cx="2646674" cy="10489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 smtClean="0"/>
              <a:t>To capture the “big-picture” of the decision impact pathway</a:t>
            </a:r>
            <a:endParaRPr lang="en-US" sz="1400"/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endParaRPr lang="en-US" sz="1400" smtClean="0"/>
          </a:p>
          <a:p>
            <a:pPr marL="227013" indent="-227013">
              <a:buFont typeface="Arial" panose="020B0604020202020204" pitchFamily="34" charset="0"/>
              <a:buChar char="•"/>
            </a:pPr>
            <a:endParaRPr lang="en-US" sz="1400" smtClean="0"/>
          </a:p>
        </p:txBody>
      </p:sp>
      <p:sp>
        <p:nvSpPr>
          <p:cNvPr id="75" name="Rectangle 74"/>
          <p:cNvSpPr/>
          <p:nvPr/>
        </p:nvSpPr>
        <p:spPr>
          <a:xfrm>
            <a:off x="2962187" y="3438278"/>
            <a:ext cx="2731220" cy="10604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 smtClean="0"/>
              <a:t>To capture the decision model in the forms of mathematical model with coded equations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 smtClean="0"/>
              <a:t>To generate data inputs</a:t>
            </a:r>
            <a:endParaRPr lang="en-US" sz="1400"/>
          </a:p>
        </p:txBody>
      </p:sp>
      <p:sp>
        <p:nvSpPr>
          <p:cNvPr id="76" name="Rectangle 75"/>
          <p:cNvSpPr/>
          <p:nvPr/>
        </p:nvSpPr>
        <p:spPr>
          <a:xfrm>
            <a:off x="2962187" y="4787883"/>
            <a:ext cx="2731220" cy="10489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400" smtClean="0"/>
              <a:t>To reveal the preferred option for decision making</a:t>
            </a:r>
            <a:endParaRPr lang="en-US" sz="1400"/>
          </a:p>
          <a:p>
            <a:pPr marL="227013" indent="-227013">
              <a:buFont typeface="Arial" panose="020B0604020202020204" pitchFamily="34" charset="0"/>
              <a:buChar char="•"/>
            </a:pPr>
            <a:endParaRPr lang="en-US" sz="1400" smtClean="0"/>
          </a:p>
          <a:p>
            <a:endParaRPr lang="en-US" sz="1400" smtClean="0"/>
          </a:p>
          <a:p>
            <a:pPr marL="227013" indent="-227013">
              <a:buFont typeface="Arial" panose="020B0604020202020204" pitchFamily="34" charset="0"/>
              <a:buChar char="•"/>
            </a:pPr>
            <a:endParaRPr lang="en-US" sz="1000" kern="1200" dirty="0"/>
          </a:p>
        </p:txBody>
      </p:sp>
      <p:sp>
        <p:nvSpPr>
          <p:cNvPr id="77" name="Rectangle 76"/>
          <p:cNvSpPr/>
          <p:nvPr/>
        </p:nvSpPr>
        <p:spPr>
          <a:xfrm>
            <a:off x="2962187" y="5925613"/>
            <a:ext cx="2731220" cy="5996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400" smtClean="0"/>
              <a:t>To idenfity areas for improving the decision analysis approach and the decision model 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endParaRPr lang="en-US" sz="1400" smtClean="0"/>
          </a:p>
          <a:p>
            <a:pPr marL="227013" indent="-227013">
              <a:buFont typeface="Arial" panose="020B0604020202020204" pitchFamily="34" charset="0"/>
              <a:buChar char="•"/>
            </a:pPr>
            <a:endParaRPr lang="en-US" sz="1400" smtClean="0"/>
          </a:p>
          <a:p>
            <a:endParaRPr lang="en-US" sz="1400" smtClean="0"/>
          </a:p>
          <a:p>
            <a:pPr marL="227013" indent="-227013">
              <a:buFont typeface="Arial" panose="020B0604020202020204" pitchFamily="34" charset="0"/>
              <a:buChar char="•"/>
            </a:pPr>
            <a:endParaRPr lang="en-US" sz="1000" kern="1200" dirty="0"/>
          </a:p>
        </p:txBody>
      </p:sp>
      <p:sp>
        <p:nvSpPr>
          <p:cNvPr id="84" name="Rectangle 83"/>
          <p:cNvSpPr/>
          <p:nvPr/>
        </p:nvSpPr>
        <p:spPr>
          <a:xfrm>
            <a:off x="2970979" y="-1151395"/>
            <a:ext cx="2537144" cy="64617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smtClean="0"/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 smtClean="0"/>
              <a:t>To clarify which decion has to be made 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 smtClean="0"/>
              <a:t>To clarify decision makers</a:t>
            </a:r>
          </a:p>
        </p:txBody>
      </p:sp>
    </p:spTree>
    <p:extLst>
      <p:ext uri="{BB962C8B-B14F-4D97-AF65-F5344CB8AC3E}">
        <p14:creationId xmlns:p14="http://schemas.microsoft.com/office/powerpoint/2010/main" val="418618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5438</TotalTime>
  <Words>359</Words>
  <Application>Microsoft Office PowerPoint</Application>
  <PresentationFormat>Widescreen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luulan1 luulan1</dc:creator>
  <cp:lastModifiedBy>luulan1 luulan1</cp:lastModifiedBy>
  <cp:revision>118</cp:revision>
  <dcterms:created xsi:type="dcterms:W3CDTF">2020-09-25T12:24:17Z</dcterms:created>
  <dcterms:modified xsi:type="dcterms:W3CDTF">2022-04-08T15:33:08Z</dcterms:modified>
</cp:coreProperties>
</file>